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1"/>
  </p:notesMasterIdLst>
  <p:sldIdLst>
    <p:sldId id="258" r:id="rId3"/>
    <p:sldId id="259" r:id="rId4"/>
    <p:sldId id="260" r:id="rId5"/>
    <p:sldId id="281" r:id="rId6"/>
    <p:sldId id="257" r:id="rId7"/>
    <p:sldId id="262" r:id="rId8"/>
    <p:sldId id="263" r:id="rId9"/>
    <p:sldId id="264" r:id="rId10"/>
    <p:sldId id="266" r:id="rId11"/>
    <p:sldId id="267" r:id="rId12"/>
    <p:sldId id="268" r:id="rId13"/>
    <p:sldId id="270" r:id="rId14"/>
    <p:sldId id="282" r:id="rId15"/>
    <p:sldId id="273" r:id="rId16"/>
    <p:sldId id="275" r:id="rId17"/>
    <p:sldId id="277" r:id="rId18"/>
    <p:sldId id="278" r:id="rId19"/>
    <p:sldId id="280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2765" autoAdjust="0"/>
  </p:normalViewPr>
  <p:slideViewPr>
    <p:cSldViewPr snapToGrid="0">
      <p:cViewPr varScale="1">
        <p:scale>
          <a:sx n="54" d="100"/>
          <a:sy n="54" d="100"/>
        </p:scale>
        <p:origin x="-104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A3BEE7-8380-47D1-83D4-4DF935FE1A82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55CC854-100E-4350-93EA-228EB526B17D}">
      <dgm:prSet phldrT="[Text]" custT="1"/>
      <dgm:spPr/>
      <dgm:t>
        <a:bodyPr/>
        <a:lstStyle/>
        <a:p>
          <a:r>
            <a:rPr lang="en-US" sz="2800" noProof="0" dirty="0" smtClean="0"/>
            <a:t>Ethics means thinking about basic values – scientific view</a:t>
          </a:r>
          <a:endParaRPr lang="en-US" sz="2800" noProof="0" dirty="0"/>
        </a:p>
      </dgm:t>
    </dgm:pt>
    <dgm:pt modelId="{1F037B45-061E-43E0-A119-9FBB5749C243}" type="parTrans" cxnId="{4B53E0D2-F98D-4F9F-8772-E69DB60B6E77}">
      <dgm:prSet/>
      <dgm:spPr/>
      <dgm:t>
        <a:bodyPr/>
        <a:lstStyle/>
        <a:p>
          <a:endParaRPr lang="de-DE"/>
        </a:p>
      </dgm:t>
    </dgm:pt>
    <dgm:pt modelId="{15165FEE-50CD-4B89-AA51-57740785C258}" type="sibTrans" cxnId="{4B53E0D2-F98D-4F9F-8772-E69DB60B6E77}">
      <dgm:prSet/>
      <dgm:spPr/>
      <dgm:t>
        <a:bodyPr/>
        <a:lstStyle/>
        <a:p>
          <a:endParaRPr lang="de-DE"/>
        </a:p>
      </dgm:t>
    </dgm:pt>
    <dgm:pt modelId="{6D8494EC-0FB6-4BF3-89AC-A505D6AA867D}">
      <dgm:prSet phldrT="[Text]" custT="1"/>
      <dgm:spPr/>
      <dgm:t>
        <a:bodyPr/>
        <a:lstStyle/>
        <a:p>
          <a:r>
            <a:rPr lang="en-US" sz="2800" noProof="0" dirty="0" smtClean="0"/>
            <a:t>Morality means values a person or an organization accepted as being true and worthwhile living accordingly – practical view</a:t>
          </a:r>
          <a:endParaRPr lang="en-US" sz="2800" noProof="0" dirty="0"/>
        </a:p>
      </dgm:t>
    </dgm:pt>
    <dgm:pt modelId="{0366688D-3A2C-470D-BA73-81DCCCE8DFAA}" type="parTrans" cxnId="{EF05ADB5-B341-4580-92DC-2BF54AA40746}">
      <dgm:prSet/>
      <dgm:spPr/>
      <dgm:t>
        <a:bodyPr/>
        <a:lstStyle/>
        <a:p>
          <a:endParaRPr lang="de-DE"/>
        </a:p>
      </dgm:t>
    </dgm:pt>
    <dgm:pt modelId="{01D47406-123A-41C1-8FD2-E32788384EDB}" type="sibTrans" cxnId="{EF05ADB5-B341-4580-92DC-2BF54AA40746}">
      <dgm:prSet/>
      <dgm:spPr/>
      <dgm:t>
        <a:bodyPr/>
        <a:lstStyle/>
        <a:p>
          <a:endParaRPr lang="de-DE"/>
        </a:p>
      </dgm:t>
    </dgm:pt>
    <dgm:pt modelId="{706F2105-41E4-4CC7-8C3E-2EE49B257981}" type="pres">
      <dgm:prSet presAssocID="{4EA3BEE7-8380-47D1-83D4-4DF935FE1A8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F48DC685-27DE-493B-8010-6D1270D97C50}" type="pres">
      <dgm:prSet presAssocID="{955CC854-100E-4350-93EA-228EB526B17D}" presName="Accent1" presStyleCnt="0"/>
      <dgm:spPr/>
    </dgm:pt>
    <dgm:pt modelId="{2B2A7361-FB07-403C-B735-CDEBA1E6C863}" type="pres">
      <dgm:prSet presAssocID="{955CC854-100E-4350-93EA-228EB526B17D}" presName="Accent" presStyleLbl="node1" presStyleIdx="0" presStyleCnt="2" custScaleX="222473" custScaleY="106077"/>
      <dgm:spPr/>
    </dgm:pt>
    <dgm:pt modelId="{0ECE61C8-CA04-4A4F-B9E1-8D10E507FD0B}" type="pres">
      <dgm:prSet presAssocID="{955CC854-100E-4350-93EA-228EB526B17D}" presName="Parent1" presStyleLbl="revTx" presStyleIdx="0" presStyleCnt="2" custScaleX="207968" custScaleY="201088" custLinFactNeighborX="2131" custLinFactNeighborY="-4048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6FDC760-9E2F-4E66-946D-137233950A66}" type="pres">
      <dgm:prSet presAssocID="{6D8494EC-0FB6-4BF3-89AC-A505D6AA867D}" presName="Accent2" presStyleCnt="0"/>
      <dgm:spPr/>
    </dgm:pt>
    <dgm:pt modelId="{FD4EFAEB-D8BE-484C-8D42-F07A0C6DEFCE}" type="pres">
      <dgm:prSet presAssocID="{6D8494EC-0FB6-4BF3-89AC-A505D6AA867D}" presName="Accent" presStyleLbl="node1" presStyleIdx="1" presStyleCnt="2" custScaleX="271007" custScaleY="115363" custLinFactNeighborX="566" custLinFactNeighborY="179"/>
      <dgm:spPr/>
    </dgm:pt>
    <dgm:pt modelId="{1B27D038-4EB8-4797-9FF0-43FA3D8F144B}" type="pres">
      <dgm:prSet presAssocID="{6D8494EC-0FB6-4BF3-89AC-A505D6AA867D}" presName="Parent2" presStyleLbl="revTx" presStyleIdx="1" presStyleCnt="2" custScaleX="241636" custScaleY="176674" custLinFactNeighborX="-48562" custLinFactNeighborY="782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F05ADB5-B341-4580-92DC-2BF54AA40746}" srcId="{4EA3BEE7-8380-47D1-83D4-4DF935FE1A82}" destId="{6D8494EC-0FB6-4BF3-89AC-A505D6AA867D}" srcOrd="1" destOrd="0" parTransId="{0366688D-3A2C-470D-BA73-81DCCCE8DFAA}" sibTransId="{01D47406-123A-41C1-8FD2-E32788384EDB}"/>
    <dgm:cxn modelId="{2D1A3793-00E0-4A6E-A6A3-01DD689503D2}" type="presOf" srcId="{955CC854-100E-4350-93EA-228EB526B17D}" destId="{0ECE61C8-CA04-4A4F-B9E1-8D10E507FD0B}" srcOrd="0" destOrd="0" presId="urn:microsoft.com/office/officeart/2009/layout/CircleArrowProcess"/>
    <dgm:cxn modelId="{4B53E0D2-F98D-4F9F-8772-E69DB60B6E77}" srcId="{4EA3BEE7-8380-47D1-83D4-4DF935FE1A82}" destId="{955CC854-100E-4350-93EA-228EB526B17D}" srcOrd="0" destOrd="0" parTransId="{1F037B45-061E-43E0-A119-9FBB5749C243}" sibTransId="{15165FEE-50CD-4B89-AA51-57740785C258}"/>
    <dgm:cxn modelId="{9D53A031-2006-4CF9-9AD0-57EEE162B8E9}" type="presOf" srcId="{4EA3BEE7-8380-47D1-83D4-4DF935FE1A82}" destId="{706F2105-41E4-4CC7-8C3E-2EE49B257981}" srcOrd="0" destOrd="0" presId="urn:microsoft.com/office/officeart/2009/layout/CircleArrowProcess"/>
    <dgm:cxn modelId="{E9F2C04A-DDB2-4F73-8519-ABF83D2D8F36}" type="presOf" srcId="{6D8494EC-0FB6-4BF3-89AC-A505D6AA867D}" destId="{1B27D038-4EB8-4797-9FF0-43FA3D8F144B}" srcOrd="0" destOrd="0" presId="urn:microsoft.com/office/officeart/2009/layout/CircleArrowProcess"/>
    <dgm:cxn modelId="{30060568-3787-4A78-9109-59371245B130}" type="presParOf" srcId="{706F2105-41E4-4CC7-8C3E-2EE49B257981}" destId="{F48DC685-27DE-493B-8010-6D1270D97C50}" srcOrd="0" destOrd="0" presId="urn:microsoft.com/office/officeart/2009/layout/CircleArrowProcess"/>
    <dgm:cxn modelId="{2CBC1E9A-4ACD-45C1-85EB-7B8C3EE2B937}" type="presParOf" srcId="{F48DC685-27DE-493B-8010-6D1270D97C50}" destId="{2B2A7361-FB07-403C-B735-CDEBA1E6C863}" srcOrd="0" destOrd="0" presId="urn:microsoft.com/office/officeart/2009/layout/CircleArrowProcess"/>
    <dgm:cxn modelId="{20F898BD-3B2E-477D-84FA-4265A5BC64D0}" type="presParOf" srcId="{706F2105-41E4-4CC7-8C3E-2EE49B257981}" destId="{0ECE61C8-CA04-4A4F-B9E1-8D10E507FD0B}" srcOrd="1" destOrd="0" presId="urn:microsoft.com/office/officeart/2009/layout/CircleArrowProcess"/>
    <dgm:cxn modelId="{96C7F2ED-E94C-453F-A9AA-56CCC55AD9A0}" type="presParOf" srcId="{706F2105-41E4-4CC7-8C3E-2EE49B257981}" destId="{E6FDC760-9E2F-4E66-946D-137233950A66}" srcOrd="2" destOrd="0" presId="urn:microsoft.com/office/officeart/2009/layout/CircleArrowProcess"/>
    <dgm:cxn modelId="{5F48BB18-0787-445C-9742-B43E10F7D98E}" type="presParOf" srcId="{E6FDC760-9E2F-4E66-946D-137233950A66}" destId="{FD4EFAEB-D8BE-484C-8D42-F07A0C6DEFCE}" srcOrd="0" destOrd="0" presId="urn:microsoft.com/office/officeart/2009/layout/CircleArrowProcess"/>
    <dgm:cxn modelId="{5A9A8B59-D052-49DF-B290-EDF96583F07F}" type="presParOf" srcId="{706F2105-41E4-4CC7-8C3E-2EE49B257981}" destId="{1B27D038-4EB8-4797-9FF0-43FA3D8F144B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96074A-D8EC-4508-BC25-857A5CB7D9C7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F96A6D1-708E-4820-9A9C-380058C9BA2E}">
      <dgm:prSet phldrT="[Text]"/>
      <dgm:spPr/>
      <dgm:t>
        <a:bodyPr/>
        <a:lstStyle/>
        <a:p>
          <a:r>
            <a:rPr lang="en-US" noProof="0" dirty="0" smtClean="0"/>
            <a:t>Basic ethical principles and values </a:t>
          </a:r>
          <a:endParaRPr lang="en-US" noProof="0" dirty="0"/>
        </a:p>
      </dgm:t>
    </dgm:pt>
    <dgm:pt modelId="{1CE0BDEA-EFC5-41D3-B253-DF8DA748E3EA}" type="parTrans" cxnId="{4CA141C6-B078-4894-891F-22B83F149DC9}">
      <dgm:prSet/>
      <dgm:spPr/>
      <dgm:t>
        <a:bodyPr/>
        <a:lstStyle/>
        <a:p>
          <a:endParaRPr lang="de-DE"/>
        </a:p>
      </dgm:t>
    </dgm:pt>
    <dgm:pt modelId="{12F48304-4F4B-4FF5-ADA8-FB6A2B48F7C5}" type="sibTrans" cxnId="{4CA141C6-B078-4894-891F-22B83F149DC9}">
      <dgm:prSet/>
      <dgm:spPr/>
      <dgm:t>
        <a:bodyPr/>
        <a:lstStyle/>
        <a:p>
          <a:endParaRPr lang="de-DE"/>
        </a:p>
      </dgm:t>
    </dgm:pt>
    <dgm:pt modelId="{E0E7BF89-C33F-485A-9F87-4B12E64175A1}">
      <dgm:prSet phldrT="[Text]"/>
      <dgm:spPr/>
      <dgm:t>
        <a:bodyPr/>
        <a:lstStyle/>
        <a:p>
          <a:r>
            <a:rPr lang="en-US" noProof="0" dirty="0" smtClean="0"/>
            <a:t>Codified in laws and written rules</a:t>
          </a:r>
          <a:endParaRPr lang="en-US" noProof="0" dirty="0"/>
        </a:p>
      </dgm:t>
    </dgm:pt>
    <dgm:pt modelId="{83EFC5FD-5960-4746-BD90-75F1E298AC5D}" type="parTrans" cxnId="{2EB75E07-B59E-4847-AA7D-1B97824D3AB7}">
      <dgm:prSet/>
      <dgm:spPr/>
      <dgm:t>
        <a:bodyPr/>
        <a:lstStyle/>
        <a:p>
          <a:endParaRPr lang="de-DE"/>
        </a:p>
      </dgm:t>
    </dgm:pt>
    <dgm:pt modelId="{8C1DAC53-4849-40C2-8D94-70C37A3DE97E}" type="sibTrans" cxnId="{2EB75E07-B59E-4847-AA7D-1B97824D3AB7}">
      <dgm:prSet/>
      <dgm:spPr/>
      <dgm:t>
        <a:bodyPr/>
        <a:lstStyle/>
        <a:p>
          <a:endParaRPr lang="de-DE"/>
        </a:p>
      </dgm:t>
    </dgm:pt>
    <dgm:pt modelId="{188AB3D6-DE11-4DC1-90CA-E8548A4E2D23}">
      <dgm:prSet phldrT="[Text]"/>
      <dgm:spPr/>
      <dgm:t>
        <a:bodyPr/>
        <a:lstStyle/>
        <a:p>
          <a:r>
            <a:rPr lang="en-US" noProof="0" dirty="0" smtClean="0"/>
            <a:t>Business/ economic ethics</a:t>
          </a:r>
          <a:endParaRPr lang="en-US" noProof="0" dirty="0"/>
        </a:p>
      </dgm:t>
    </dgm:pt>
    <dgm:pt modelId="{8177A163-D279-42A3-B26B-3F41CBA3DF11}" type="parTrans" cxnId="{A5ECD063-7D90-4C6E-94E5-998F6F690FF9}">
      <dgm:prSet/>
      <dgm:spPr/>
      <dgm:t>
        <a:bodyPr/>
        <a:lstStyle/>
        <a:p>
          <a:endParaRPr lang="de-DE"/>
        </a:p>
      </dgm:t>
    </dgm:pt>
    <dgm:pt modelId="{16381458-3077-4FBB-9919-916AC8942936}" type="sibTrans" cxnId="{A5ECD063-7D90-4C6E-94E5-998F6F690FF9}">
      <dgm:prSet/>
      <dgm:spPr/>
      <dgm:t>
        <a:bodyPr/>
        <a:lstStyle/>
        <a:p>
          <a:endParaRPr lang="de-DE"/>
        </a:p>
      </dgm:t>
    </dgm:pt>
    <dgm:pt modelId="{901F0646-F06B-46ED-A239-E48608ADF882}">
      <dgm:prSet phldrT="[Text]"/>
      <dgm:spPr/>
      <dgm:t>
        <a:bodyPr/>
        <a:lstStyle/>
        <a:p>
          <a:r>
            <a:rPr lang="en-US" noProof="0" dirty="0" smtClean="0"/>
            <a:t>Branches</a:t>
          </a:r>
          <a:endParaRPr lang="en-US" noProof="0" dirty="0"/>
        </a:p>
      </dgm:t>
    </dgm:pt>
    <dgm:pt modelId="{A6930E7B-C2A9-45E3-AD6F-874233DD70DA}" type="parTrans" cxnId="{C457DF0D-7587-4145-B155-3871E703F413}">
      <dgm:prSet/>
      <dgm:spPr/>
      <dgm:t>
        <a:bodyPr/>
        <a:lstStyle/>
        <a:p>
          <a:endParaRPr lang="de-DE"/>
        </a:p>
      </dgm:t>
    </dgm:pt>
    <dgm:pt modelId="{7AEB9D12-936B-4659-BA75-78A2E99D2452}" type="sibTrans" cxnId="{C457DF0D-7587-4145-B155-3871E703F413}">
      <dgm:prSet/>
      <dgm:spPr/>
      <dgm:t>
        <a:bodyPr/>
        <a:lstStyle/>
        <a:p>
          <a:endParaRPr lang="de-DE"/>
        </a:p>
      </dgm:t>
    </dgm:pt>
    <dgm:pt modelId="{AED2776C-2C9B-4B6D-8CB6-2B1737E0E7BA}">
      <dgm:prSet phldrT="[Text]"/>
      <dgm:spPr/>
      <dgm:t>
        <a:bodyPr/>
        <a:lstStyle/>
        <a:p>
          <a:r>
            <a:rPr lang="en-US" noProof="0" dirty="0" smtClean="0"/>
            <a:t>Global economy, „global village“</a:t>
          </a:r>
          <a:endParaRPr lang="en-US" noProof="0" dirty="0"/>
        </a:p>
      </dgm:t>
    </dgm:pt>
    <dgm:pt modelId="{00E59586-6F14-41B4-9F0B-CD40EB917EEF}" type="parTrans" cxnId="{39955452-CD85-4D78-8D46-DA6DB21C535D}">
      <dgm:prSet/>
      <dgm:spPr/>
      <dgm:t>
        <a:bodyPr/>
        <a:lstStyle/>
        <a:p>
          <a:endParaRPr lang="de-DE"/>
        </a:p>
      </dgm:t>
    </dgm:pt>
    <dgm:pt modelId="{841D1D49-C6D5-4AC4-96F9-9D86ABF18F5E}" type="sibTrans" cxnId="{39955452-CD85-4D78-8D46-DA6DB21C535D}">
      <dgm:prSet/>
      <dgm:spPr/>
      <dgm:t>
        <a:bodyPr/>
        <a:lstStyle/>
        <a:p>
          <a:endParaRPr lang="de-DE"/>
        </a:p>
      </dgm:t>
    </dgm:pt>
    <dgm:pt modelId="{71D5BBD6-627E-4AE4-976F-FD3E1EC8CDC0}">
      <dgm:prSet phldrT="[Text]"/>
      <dgm:spPr/>
      <dgm:t>
        <a:bodyPr/>
        <a:lstStyle/>
        <a:p>
          <a:r>
            <a:rPr lang="en-US" noProof="0" dirty="0" smtClean="0"/>
            <a:t>Corporate ethics (business ethics for a firm)</a:t>
          </a:r>
          <a:endParaRPr lang="en-US" noProof="0" dirty="0"/>
        </a:p>
      </dgm:t>
    </dgm:pt>
    <dgm:pt modelId="{8382D13C-D13C-4B61-B34D-73287663446F}" type="parTrans" cxnId="{96EB4DCF-FE47-4590-9D7D-61F0EF4407DC}">
      <dgm:prSet/>
      <dgm:spPr/>
      <dgm:t>
        <a:bodyPr/>
        <a:lstStyle/>
        <a:p>
          <a:endParaRPr lang="de-DE"/>
        </a:p>
      </dgm:t>
    </dgm:pt>
    <dgm:pt modelId="{770DEF34-BFF4-4ADC-8BF5-B63645599F0A}" type="sibTrans" cxnId="{96EB4DCF-FE47-4590-9D7D-61F0EF4407DC}">
      <dgm:prSet/>
      <dgm:spPr/>
      <dgm:t>
        <a:bodyPr/>
        <a:lstStyle/>
        <a:p>
          <a:endParaRPr lang="de-DE"/>
        </a:p>
      </dgm:t>
    </dgm:pt>
    <dgm:pt modelId="{3E8FE031-79AB-4CCB-B4B4-29C02E3FB6E0}">
      <dgm:prSet phldrT="[Text]"/>
      <dgm:spPr/>
      <dgm:t>
        <a:bodyPr/>
        <a:lstStyle/>
        <a:p>
          <a:r>
            <a:rPr lang="en-US" noProof="0" dirty="0" smtClean="0"/>
            <a:t>Codes, guidelines, visions – corporate culture</a:t>
          </a:r>
          <a:endParaRPr lang="en-US" noProof="0" dirty="0"/>
        </a:p>
      </dgm:t>
    </dgm:pt>
    <dgm:pt modelId="{698E0CDE-BD43-460B-9BAB-37D51C0B26A8}" type="parTrans" cxnId="{6612B9C5-4866-499C-B063-6DF9FE424432}">
      <dgm:prSet/>
      <dgm:spPr/>
      <dgm:t>
        <a:bodyPr/>
        <a:lstStyle/>
        <a:p>
          <a:endParaRPr lang="de-DE"/>
        </a:p>
      </dgm:t>
    </dgm:pt>
    <dgm:pt modelId="{4A9BA2AF-8F45-4AAC-8347-2DD5AC5BF573}" type="sibTrans" cxnId="{6612B9C5-4866-499C-B063-6DF9FE424432}">
      <dgm:prSet/>
      <dgm:spPr/>
      <dgm:t>
        <a:bodyPr/>
        <a:lstStyle/>
        <a:p>
          <a:endParaRPr lang="de-DE"/>
        </a:p>
      </dgm:t>
    </dgm:pt>
    <dgm:pt modelId="{FEECEC5F-68B6-462F-BCB5-DDFC018CC367}">
      <dgm:prSet phldrT="[Text]"/>
      <dgm:spPr/>
      <dgm:t>
        <a:bodyPr/>
        <a:lstStyle/>
        <a:p>
          <a:r>
            <a:rPr lang="en-US" noProof="0" dirty="0" smtClean="0"/>
            <a:t>As habit, custom, cultural rule</a:t>
          </a:r>
          <a:endParaRPr lang="en-US" noProof="0" dirty="0"/>
        </a:p>
      </dgm:t>
    </dgm:pt>
    <dgm:pt modelId="{AD0CF810-87B9-4E5A-A969-4018E2891B07}" type="parTrans" cxnId="{063E7BD9-A93B-4BE2-BA3F-5A769A21F605}">
      <dgm:prSet/>
      <dgm:spPr/>
      <dgm:t>
        <a:bodyPr/>
        <a:lstStyle/>
        <a:p>
          <a:endParaRPr lang="de-DE"/>
        </a:p>
      </dgm:t>
    </dgm:pt>
    <dgm:pt modelId="{8A5167FA-EC03-40D1-A1A8-338BEC5567D7}" type="sibTrans" cxnId="{063E7BD9-A93B-4BE2-BA3F-5A769A21F605}">
      <dgm:prSet/>
      <dgm:spPr/>
      <dgm:t>
        <a:bodyPr/>
        <a:lstStyle/>
        <a:p>
          <a:endParaRPr lang="de-DE"/>
        </a:p>
      </dgm:t>
    </dgm:pt>
    <dgm:pt modelId="{08A4D650-CF26-4FBD-9BD8-89E55F4A854D}">
      <dgm:prSet phldrT="[Text]"/>
      <dgm:spPr/>
      <dgm:t>
        <a:bodyPr/>
        <a:lstStyle/>
        <a:p>
          <a:r>
            <a:rPr lang="en-US" noProof="0" dirty="0" smtClean="0"/>
            <a:t>Individual/ personal ethics</a:t>
          </a:r>
          <a:endParaRPr lang="en-US" noProof="0" dirty="0"/>
        </a:p>
      </dgm:t>
    </dgm:pt>
    <dgm:pt modelId="{C7F972EB-494D-4B42-864A-25B463E87306}" type="parTrans" cxnId="{3C595CBF-2270-47D3-80AC-7059D8D0C475}">
      <dgm:prSet/>
      <dgm:spPr/>
      <dgm:t>
        <a:bodyPr/>
        <a:lstStyle/>
        <a:p>
          <a:endParaRPr lang="de-DE"/>
        </a:p>
      </dgm:t>
    </dgm:pt>
    <dgm:pt modelId="{B4F36BE7-8ED5-4422-A8B9-E80F27ECB967}" type="sibTrans" cxnId="{3C595CBF-2270-47D3-80AC-7059D8D0C475}">
      <dgm:prSet/>
      <dgm:spPr/>
      <dgm:t>
        <a:bodyPr/>
        <a:lstStyle/>
        <a:p>
          <a:endParaRPr lang="de-DE"/>
        </a:p>
      </dgm:t>
    </dgm:pt>
    <dgm:pt modelId="{336D3BAB-6301-4B10-94FB-41F02DF7058E}">
      <dgm:prSet phldrT="[Text]"/>
      <dgm:spPr/>
      <dgm:t>
        <a:bodyPr/>
        <a:lstStyle/>
        <a:p>
          <a:r>
            <a:rPr lang="en-US" noProof="0" dirty="0" smtClean="0"/>
            <a:t>Professional ethics</a:t>
          </a:r>
          <a:endParaRPr lang="en-US" noProof="0" dirty="0"/>
        </a:p>
      </dgm:t>
    </dgm:pt>
    <dgm:pt modelId="{45245655-A5C5-4879-B476-0D1F81781F21}" type="parTrans" cxnId="{D66746AC-5570-4897-A492-E62E78BFEA25}">
      <dgm:prSet/>
      <dgm:spPr/>
      <dgm:t>
        <a:bodyPr/>
        <a:lstStyle/>
        <a:p>
          <a:endParaRPr lang="de-DE"/>
        </a:p>
      </dgm:t>
    </dgm:pt>
    <dgm:pt modelId="{B1DEBE93-3D6E-4957-8F74-99DE630C47C1}" type="sibTrans" cxnId="{D66746AC-5570-4897-A492-E62E78BFEA25}">
      <dgm:prSet/>
      <dgm:spPr/>
      <dgm:t>
        <a:bodyPr/>
        <a:lstStyle/>
        <a:p>
          <a:endParaRPr lang="de-DE"/>
        </a:p>
      </dgm:t>
    </dgm:pt>
    <dgm:pt modelId="{842A8232-FCDA-4D58-958F-2ADEA2E774BE}">
      <dgm:prSet phldrT="[Text]"/>
      <dgm:spPr/>
      <dgm:t>
        <a:bodyPr/>
        <a:lstStyle/>
        <a:p>
          <a:r>
            <a:rPr lang="en-US" noProof="0" dirty="0" smtClean="0"/>
            <a:t>In private life</a:t>
          </a:r>
          <a:endParaRPr lang="en-US" noProof="0" dirty="0"/>
        </a:p>
      </dgm:t>
    </dgm:pt>
    <dgm:pt modelId="{EFEED3B4-6597-4138-9DF2-30B91069FF56}" type="parTrans" cxnId="{6C7CCDBB-3E17-477F-A726-7C963D0DBB9C}">
      <dgm:prSet/>
      <dgm:spPr/>
      <dgm:t>
        <a:bodyPr/>
        <a:lstStyle/>
        <a:p>
          <a:endParaRPr lang="de-DE"/>
        </a:p>
      </dgm:t>
    </dgm:pt>
    <dgm:pt modelId="{94C06F9E-DE1D-436D-9990-F4BF8D901C64}" type="sibTrans" cxnId="{6C7CCDBB-3E17-477F-A726-7C963D0DBB9C}">
      <dgm:prSet/>
      <dgm:spPr/>
      <dgm:t>
        <a:bodyPr/>
        <a:lstStyle/>
        <a:p>
          <a:endParaRPr lang="de-DE"/>
        </a:p>
      </dgm:t>
    </dgm:pt>
    <dgm:pt modelId="{FF4503B8-15D8-4D2B-AF65-0814833F47AF}">
      <dgm:prSet phldrT="[Text]"/>
      <dgm:spPr/>
      <dgm:t>
        <a:bodyPr/>
        <a:lstStyle/>
        <a:p>
          <a:r>
            <a:rPr lang="en-US" noProof="0" dirty="0" smtClean="0"/>
            <a:t>National economy</a:t>
          </a:r>
          <a:endParaRPr lang="en-US" noProof="0" dirty="0"/>
        </a:p>
      </dgm:t>
    </dgm:pt>
    <dgm:pt modelId="{7A75C394-9C3B-449E-A8A1-3B01915029A2}" type="parTrans" cxnId="{7FA544E5-8233-48E9-983A-D73D10A25CCF}">
      <dgm:prSet/>
      <dgm:spPr/>
      <dgm:t>
        <a:bodyPr/>
        <a:lstStyle/>
        <a:p>
          <a:endParaRPr lang="de-DE"/>
        </a:p>
      </dgm:t>
    </dgm:pt>
    <dgm:pt modelId="{7525AE73-5589-4560-BC39-E571C7D652B5}" type="sibTrans" cxnId="{7FA544E5-8233-48E9-983A-D73D10A25CCF}">
      <dgm:prSet/>
      <dgm:spPr/>
      <dgm:t>
        <a:bodyPr/>
        <a:lstStyle/>
        <a:p>
          <a:endParaRPr lang="de-DE"/>
        </a:p>
      </dgm:t>
    </dgm:pt>
    <dgm:pt modelId="{AAF54726-11DA-4233-9A18-98C08013E161}" type="pres">
      <dgm:prSet presAssocID="{9C96074A-D8EC-4508-BC25-857A5CB7D9C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C8D4655-3DD6-49B9-9F23-9686D72E23CD}" type="pres">
      <dgm:prSet presAssocID="{7F96A6D1-708E-4820-9A9C-380058C9BA2E}" presName="circle1" presStyleLbl="node1" presStyleIdx="0" presStyleCnt="4"/>
      <dgm:spPr/>
    </dgm:pt>
    <dgm:pt modelId="{F421A63D-52A0-42D0-87FD-306E597E2B75}" type="pres">
      <dgm:prSet presAssocID="{7F96A6D1-708E-4820-9A9C-380058C9BA2E}" presName="space" presStyleCnt="0"/>
      <dgm:spPr/>
    </dgm:pt>
    <dgm:pt modelId="{6FDE1D73-03EE-4501-BD5C-233894798FA4}" type="pres">
      <dgm:prSet presAssocID="{7F96A6D1-708E-4820-9A9C-380058C9BA2E}" presName="rect1" presStyleLbl="alignAcc1" presStyleIdx="0" presStyleCnt="4"/>
      <dgm:spPr/>
      <dgm:t>
        <a:bodyPr/>
        <a:lstStyle/>
        <a:p>
          <a:endParaRPr lang="de-DE"/>
        </a:p>
      </dgm:t>
    </dgm:pt>
    <dgm:pt modelId="{E0DD2D07-E8F3-4271-A085-F64BC00745AF}" type="pres">
      <dgm:prSet presAssocID="{188AB3D6-DE11-4DC1-90CA-E8548A4E2D23}" presName="vertSpace2" presStyleLbl="node1" presStyleIdx="0" presStyleCnt="4"/>
      <dgm:spPr/>
    </dgm:pt>
    <dgm:pt modelId="{6AFD20A4-D883-4885-A1A8-0D38F9BD5862}" type="pres">
      <dgm:prSet presAssocID="{188AB3D6-DE11-4DC1-90CA-E8548A4E2D23}" presName="circle2" presStyleLbl="node1" presStyleIdx="1" presStyleCnt="4"/>
      <dgm:spPr/>
    </dgm:pt>
    <dgm:pt modelId="{B8A89FC2-72CD-42EF-BB0A-923D722FC9E1}" type="pres">
      <dgm:prSet presAssocID="{188AB3D6-DE11-4DC1-90CA-E8548A4E2D23}" presName="rect2" presStyleLbl="alignAcc1" presStyleIdx="1" presStyleCnt="4"/>
      <dgm:spPr/>
      <dgm:t>
        <a:bodyPr/>
        <a:lstStyle/>
        <a:p>
          <a:endParaRPr lang="de-DE"/>
        </a:p>
      </dgm:t>
    </dgm:pt>
    <dgm:pt modelId="{D542F1F1-97AB-4ED0-AD94-6A35B20820B3}" type="pres">
      <dgm:prSet presAssocID="{71D5BBD6-627E-4AE4-976F-FD3E1EC8CDC0}" presName="vertSpace3" presStyleLbl="node1" presStyleIdx="1" presStyleCnt="4"/>
      <dgm:spPr/>
    </dgm:pt>
    <dgm:pt modelId="{49C56A4C-6476-4095-AF55-60F78535860C}" type="pres">
      <dgm:prSet presAssocID="{71D5BBD6-627E-4AE4-976F-FD3E1EC8CDC0}" presName="circle3" presStyleLbl="node1" presStyleIdx="2" presStyleCnt="4"/>
      <dgm:spPr/>
    </dgm:pt>
    <dgm:pt modelId="{0A147D88-CC51-4B1F-AEAE-5DF2B8380C7E}" type="pres">
      <dgm:prSet presAssocID="{71D5BBD6-627E-4AE4-976F-FD3E1EC8CDC0}" presName="rect3" presStyleLbl="alignAcc1" presStyleIdx="2" presStyleCnt="4"/>
      <dgm:spPr/>
      <dgm:t>
        <a:bodyPr/>
        <a:lstStyle/>
        <a:p>
          <a:endParaRPr lang="de-DE"/>
        </a:p>
      </dgm:t>
    </dgm:pt>
    <dgm:pt modelId="{F6C03CD5-291F-4B32-8F33-DD9AE80D72D6}" type="pres">
      <dgm:prSet presAssocID="{08A4D650-CF26-4FBD-9BD8-89E55F4A854D}" presName="vertSpace4" presStyleLbl="node1" presStyleIdx="2" presStyleCnt="4"/>
      <dgm:spPr/>
    </dgm:pt>
    <dgm:pt modelId="{180997B9-6FA8-4352-9541-1E10D50AD0B3}" type="pres">
      <dgm:prSet presAssocID="{08A4D650-CF26-4FBD-9BD8-89E55F4A854D}" presName="circle4" presStyleLbl="node1" presStyleIdx="3" presStyleCnt="4"/>
      <dgm:spPr/>
    </dgm:pt>
    <dgm:pt modelId="{E7D19F7E-66E2-4307-B597-F2EB8675ADBD}" type="pres">
      <dgm:prSet presAssocID="{08A4D650-CF26-4FBD-9BD8-89E55F4A854D}" presName="rect4" presStyleLbl="alignAcc1" presStyleIdx="3" presStyleCnt="4"/>
      <dgm:spPr/>
      <dgm:t>
        <a:bodyPr/>
        <a:lstStyle/>
        <a:p>
          <a:endParaRPr lang="de-DE"/>
        </a:p>
      </dgm:t>
    </dgm:pt>
    <dgm:pt modelId="{B8EDF4AA-4F91-43D9-B97D-7CF17696E5D3}" type="pres">
      <dgm:prSet presAssocID="{7F96A6D1-708E-4820-9A9C-380058C9BA2E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53650B-AA5C-49E7-BB6C-7A27207DA62C}" type="pres">
      <dgm:prSet presAssocID="{7F96A6D1-708E-4820-9A9C-380058C9BA2E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4F68D6A-5267-4C6D-8928-E18A542CD248}" type="pres">
      <dgm:prSet presAssocID="{188AB3D6-DE11-4DC1-90CA-E8548A4E2D23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276A887-03FA-465D-AC7F-39AFC34437D9}" type="pres">
      <dgm:prSet presAssocID="{188AB3D6-DE11-4DC1-90CA-E8548A4E2D23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6FB08B-D59C-4598-B94C-5A3823B8E0BC}" type="pres">
      <dgm:prSet presAssocID="{71D5BBD6-627E-4AE4-976F-FD3E1EC8CDC0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C9AC25C-03BD-4545-A26A-6D9DB5479638}" type="pres">
      <dgm:prSet presAssocID="{71D5BBD6-627E-4AE4-976F-FD3E1EC8CDC0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C97099E-CDF9-41D9-A65D-FDD9579E7556}" type="pres">
      <dgm:prSet presAssocID="{08A4D650-CF26-4FBD-9BD8-89E55F4A854D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E4B3074-5572-47A5-ACEE-B470DCBBEA96}" type="pres">
      <dgm:prSet presAssocID="{08A4D650-CF26-4FBD-9BD8-89E55F4A854D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6EB4DCF-FE47-4590-9D7D-61F0EF4407DC}" srcId="{9C96074A-D8EC-4508-BC25-857A5CB7D9C7}" destId="{71D5BBD6-627E-4AE4-976F-FD3E1EC8CDC0}" srcOrd="2" destOrd="0" parTransId="{8382D13C-D13C-4B61-B34D-73287663446F}" sibTransId="{770DEF34-BFF4-4ADC-8BF5-B63645599F0A}"/>
    <dgm:cxn modelId="{C457DF0D-7587-4145-B155-3871E703F413}" srcId="{188AB3D6-DE11-4DC1-90CA-E8548A4E2D23}" destId="{901F0646-F06B-46ED-A239-E48608ADF882}" srcOrd="0" destOrd="0" parTransId="{A6930E7B-C2A9-45E3-AD6F-874233DD70DA}" sibTransId="{7AEB9D12-936B-4659-BA75-78A2E99D2452}"/>
    <dgm:cxn modelId="{4CA141C6-B078-4894-891F-22B83F149DC9}" srcId="{9C96074A-D8EC-4508-BC25-857A5CB7D9C7}" destId="{7F96A6D1-708E-4820-9A9C-380058C9BA2E}" srcOrd="0" destOrd="0" parTransId="{1CE0BDEA-EFC5-41D3-B253-DF8DA748E3EA}" sibTransId="{12F48304-4F4B-4FF5-ADA8-FB6A2B48F7C5}"/>
    <dgm:cxn modelId="{063E7BD9-A93B-4BE2-BA3F-5A769A21F605}" srcId="{7F96A6D1-708E-4820-9A9C-380058C9BA2E}" destId="{FEECEC5F-68B6-462F-BCB5-DDFC018CC367}" srcOrd="1" destOrd="0" parTransId="{AD0CF810-87B9-4E5A-A969-4018E2891B07}" sibTransId="{8A5167FA-EC03-40D1-A1A8-338BEC5567D7}"/>
    <dgm:cxn modelId="{D5950346-C41B-4BDB-B2AC-8DB8DB64C25D}" type="presOf" srcId="{AED2776C-2C9B-4B6D-8CB6-2B1737E0E7BA}" destId="{3276A887-03FA-465D-AC7F-39AFC34437D9}" srcOrd="0" destOrd="2" presId="urn:microsoft.com/office/officeart/2005/8/layout/target3"/>
    <dgm:cxn modelId="{7FA544E5-8233-48E9-983A-D73D10A25CCF}" srcId="{188AB3D6-DE11-4DC1-90CA-E8548A4E2D23}" destId="{FF4503B8-15D8-4D2B-AF65-0814833F47AF}" srcOrd="1" destOrd="0" parTransId="{7A75C394-9C3B-449E-A8A1-3B01915029A2}" sibTransId="{7525AE73-5589-4560-BC39-E571C7D652B5}"/>
    <dgm:cxn modelId="{A5ECD063-7D90-4C6E-94E5-998F6F690FF9}" srcId="{9C96074A-D8EC-4508-BC25-857A5CB7D9C7}" destId="{188AB3D6-DE11-4DC1-90CA-E8548A4E2D23}" srcOrd="1" destOrd="0" parTransId="{8177A163-D279-42A3-B26B-3F41CBA3DF11}" sibTransId="{16381458-3077-4FBB-9919-916AC8942936}"/>
    <dgm:cxn modelId="{7B3D7320-CE4E-46E5-BEB2-A6667B6BAB6A}" type="presOf" srcId="{188AB3D6-DE11-4DC1-90CA-E8548A4E2D23}" destId="{74F68D6A-5267-4C6D-8928-E18A542CD248}" srcOrd="1" destOrd="0" presId="urn:microsoft.com/office/officeart/2005/8/layout/target3"/>
    <dgm:cxn modelId="{3C595CBF-2270-47D3-80AC-7059D8D0C475}" srcId="{9C96074A-D8EC-4508-BC25-857A5CB7D9C7}" destId="{08A4D650-CF26-4FBD-9BD8-89E55F4A854D}" srcOrd="3" destOrd="0" parTransId="{C7F972EB-494D-4B42-864A-25B463E87306}" sibTransId="{B4F36BE7-8ED5-4422-A8B9-E80F27ECB967}"/>
    <dgm:cxn modelId="{6C7CCDBB-3E17-477F-A726-7C963D0DBB9C}" srcId="{08A4D650-CF26-4FBD-9BD8-89E55F4A854D}" destId="{842A8232-FCDA-4D58-958F-2ADEA2E774BE}" srcOrd="1" destOrd="0" parTransId="{EFEED3B4-6597-4138-9DF2-30B91069FF56}" sibTransId="{94C06F9E-DE1D-436D-9990-F4BF8D901C64}"/>
    <dgm:cxn modelId="{967B42B7-DF8F-4D3E-A5F3-DD8F8C495F3A}" type="presOf" srcId="{3E8FE031-79AB-4CCB-B4B4-29C02E3FB6E0}" destId="{5C9AC25C-03BD-4545-A26A-6D9DB5479638}" srcOrd="0" destOrd="0" presId="urn:microsoft.com/office/officeart/2005/8/layout/target3"/>
    <dgm:cxn modelId="{2EB75E07-B59E-4847-AA7D-1B97824D3AB7}" srcId="{7F96A6D1-708E-4820-9A9C-380058C9BA2E}" destId="{E0E7BF89-C33F-485A-9F87-4B12E64175A1}" srcOrd="0" destOrd="0" parTransId="{83EFC5FD-5960-4746-BD90-75F1E298AC5D}" sibTransId="{8C1DAC53-4849-40C2-8D94-70C37A3DE97E}"/>
    <dgm:cxn modelId="{9688F45B-5DE4-471C-9DEA-24767FC1D60D}" type="presOf" srcId="{FF4503B8-15D8-4D2B-AF65-0814833F47AF}" destId="{3276A887-03FA-465D-AC7F-39AFC34437D9}" srcOrd="0" destOrd="1" presId="urn:microsoft.com/office/officeart/2005/8/layout/target3"/>
    <dgm:cxn modelId="{D4273A26-2CAC-4E20-8A77-6F3EF9DF799E}" type="presOf" srcId="{901F0646-F06B-46ED-A239-E48608ADF882}" destId="{3276A887-03FA-465D-AC7F-39AFC34437D9}" srcOrd="0" destOrd="0" presId="urn:microsoft.com/office/officeart/2005/8/layout/target3"/>
    <dgm:cxn modelId="{71E7A070-F52F-47A0-B21B-53ED6A470816}" type="presOf" srcId="{71D5BBD6-627E-4AE4-976F-FD3E1EC8CDC0}" destId="{BE6FB08B-D59C-4598-B94C-5A3823B8E0BC}" srcOrd="1" destOrd="0" presId="urn:microsoft.com/office/officeart/2005/8/layout/target3"/>
    <dgm:cxn modelId="{D56B073C-4946-4460-88A3-2468C459783A}" type="presOf" srcId="{7F96A6D1-708E-4820-9A9C-380058C9BA2E}" destId="{B8EDF4AA-4F91-43D9-B97D-7CF17696E5D3}" srcOrd="1" destOrd="0" presId="urn:microsoft.com/office/officeart/2005/8/layout/target3"/>
    <dgm:cxn modelId="{815B27C7-3369-46A7-B14A-B255EDF75342}" type="presOf" srcId="{08A4D650-CF26-4FBD-9BD8-89E55F4A854D}" destId="{E7D19F7E-66E2-4307-B597-F2EB8675ADBD}" srcOrd="0" destOrd="0" presId="urn:microsoft.com/office/officeart/2005/8/layout/target3"/>
    <dgm:cxn modelId="{8EAE152A-BFC8-46C1-9F1B-759DD2A80123}" type="presOf" srcId="{336D3BAB-6301-4B10-94FB-41F02DF7058E}" destId="{0E4B3074-5572-47A5-ACEE-B470DCBBEA96}" srcOrd="0" destOrd="0" presId="urn:microsoft.com/office/officeart/2005/8/layout/target3"/>
    <dgm:cxn modelId="{C82F055D-6B8E-4F28-BAD8-597D52E0A760}" type="presOf" srcId="{E0E7BF89-C33F-485A-9F87-4B12E64175A1}" destId="{6753650B-AA5C-49E7-BB6C-7A27207DA62C}" srcOrd="0" destOrd="0" presId="urn:microsoft.com/office/officeart/2005/8/layout/target3"/>
    <dgm:cxn modelId="{DCB8A9CC-32A4-46AF-82D1-1EACB48A164D}" type="presOf" srcId="{188AB3D6-DE11-4DC1-90CA-E8548A4E2D23}" destId="{B8A89FC2-72CD-42EF-BB0A-923D722FC9E1}" srcOrd="0" destOrd="0" presId="urn:microsoft.com/office/officeart/2005/8/layout/target3"/>
    <dgm:cxn modelId="{07504231-237D-421B-84E1-6E6CB9C6B8A7}" type="presOf" srcId="{FEECEC5F-68B6-462F-BCB5-DDFC018CC367}" destId="{6753650B-AA5C-49E7-BB6C-7A27207DA62C}" srcOrd="0" destOrd="1" presId="urn:microsoft.com/office/officeart/2005/8/layout/target3"/>
    <dgm:cxn modelId="{7E83C6F1-B99E-4529-8AE7-525BF8C96C8A}" type="presOf" srcId="{842A8232-FCDA-4D58-958F-2ADEA2E774BE}" destId="{0E4B3074-5572-47A5-ACEE-B470DCBBEA96}" srcOrd="0" destOrd="1" presId="urn:microsoft.com/office/officeart/2005/8/layout/target3"/>
    <dgm:cxn modelId="{203EB066-8347-49C0-A5C6-00D1115E2C5F}" type="presOf" srcId="{7F96A6D1-708E-4820-9A9C-380058C9BA2E}" destId="{6FDE1D73-03EE-4501-BD5C-233894798FA4}" srcOrd="0" destOrd="0" presId="urn:microsoft.com/office/officeart/2005/8/layout/target3"/>
    <dgm:cxn modelId="{A26F9C5D-4960-4825-80AD-6A5211187A38}" type="presOf" srcId="{9C96074A-D8EC-4508-BC25-857A5CB7D9C7}" destId="{AAF54726-11DA-4233-9A18-98C08013E161}" srcOrd="0" destOrd="0" presId="urn:microsoft.com/office/officeart/2005/8/layout/target3"/>
    <dgm:cxn modelId="{39955452-CD85-4D78-8D46-DA6DB21C535D}" srcId="{188AB3D6-DE11-4DC1-90CA-E8548A4E2D23}" destId="{AED2776C-2C9B-4B6D-8CB6-2B1737E0E7BA}" srcOrd="2" destOrd="0" parTransId="{00E59586-6F14-41B4-9F0B-CD40EB917EEF}" sibTransId="{841D1D49-C6D5-4AC4-96F9-9D86ABF18F5E}"/>
    <dgm:cxn modelId="{6612B9C5-4866-499C-B063-6DF9FE424432}" srcId="{71D5BBD6-627E-4AE4-976F-FD3E1EC8CDC0}" destId="{3E8FE031-79AB-4CCB-B4B4-29C02E3FB6E0}" srcOrd="0" destOrd="0" parTransId="{698E0CDE-BD43-460B-9BAB-37D51C0B26A8}" sibTransId="{4A9BA2AF-8F45-4AAC-8347-2DD5AC5BF573}"/>
    <dgm:cxn modelId="{AD9C5A23-DF9B-4839-932F-E07E03FA390D}" type="presOf" srcId="{08A4D650-CF26-4FBD-9BD8-89E55F4A854D}" destId="{2C97099E-CDF9-41D9-A65D-FDD9579E7556}" srcOrd="1" destOrd="0" presId="urn:microsoft.com/office/officeart/2005/8/layout/target3"/>
    <dgm:cxn modelId="{E0E451E7-8622-4BDA-BAAB-22A37897DFB6}" type="presOf" srcId="{71D5BBD6-627E-4AE4-976F-FD3E1EC8CDC0}" destId="{0A147D88-CC51-4B1F-AEAE-5DF2B8380C7E}" srcOrd="0" destOrd="0" presId="urn:microsoft.com/office/officeart/2005/8/layout/target3"/>
    <dgm:cxn modelId="{D66746AC-5570-4897-A492-E62E78BFEA25}" srcId="{08A4D650-CF26-4FBD-9BD8-89E55F4A854D}" destId="{336D3BAB-6301-4B10-94FB-41F02DF7058E}" srcOrd="0" destOrd="0" parTransId="{45245655-A5C5-4879-B476-0D1F81781F21}" sibTransId="{B1DEBE93-3D6E-4957-8F74-99DE630C47C1}"/>
    <dgm:cxn modelId="{6086D571-B027-4589-9B8C-26387F0E4581}" type="presParOf" srcId="{AAF54726-11DA-4233-9A18-98C08013E161}" destId="{1C8D4655-3DD6-49B9-9F23-9686D72E23CD}" srcOrd="0" destOrd="0" presId="urn:microsoft.com/office/officeart/2005/8/layout/target3"/>
    <dgm:cxn modelId="{EA6D5416-FD50-4AFA-B91B-D4C5DE12307C}" type="presParOf" srcId="{AAF54726-11DA-4233-9A18-98C08013E161}" destId="{F421A63D-52A0-42D0-87FD-306E597E2B75}" srcOrd="1" destOrd="0" presId="urn:microsoft.com/office/officeart/2005/8/layout/target3"/>
    <dgm:cxn modelId="{47AA8168-0B82-4030-B242-1FFB7B2303E0}" type="presParOf" srcId="{AAF54726-11DA-4233-9A18-98C08013E161}" destId="{6FDE1D73-03EE-4501-BD5C-233894798FA4}" srcOrd="2" destOrd="0" presId="urn:microsoft.com/office/officeart/2005/8/layout/target3"/>
    <dgm:cxn modelId="{8FF748DA-F5A2-4CAB-8B32-0DAFF54499D4}" type="presParOf" srcId="{AAF54726-11DA-4233-9A18-98C08013E161}" destId="{E0DD2D07-E8F3-4271-A085-F64BC00745AF}" srcOrd="3" destOrd="0" presId="urn:microsoft.com/office/officeart/2005/8/layout/target3"/>
    <dgm:cxn modelId="{47B29C5E-14F1-41F7-8D92-4892DD66035F}" type="presParOf" srcId="{AAF54726-11DA-4233-9A18-98C08013E161}" destId="{6AFD20A4-D883-4885-A1A8-0D38F9BD5862}" srcOrd="4" destOrd="0" presId="urn:microsoft.com/office/officeart/2005/8/layout/target3"/>
    <dgm:cxn modelId="{BC21D4B1-4C78-430A-9EDA-524FCB1C4F3C}" type="presParOf" srcId="{AAF54726-11DA-4233-9A18-98C08013E161}" destId="{B8A89FC2-72CD-42EF-BB0A-923D722FC9E1}" srcOrd="5" destOrd="0" presId="urn:microsoft.com/office/officeart/2005/8/layout/target3"/>
    <dgm:cxn modelId="{4961FA4C-43F2-4E85-836E-A8DC221A7382}" type="presParOf" srcId="{AAF54726-11DA-4233-9A18-98C08013E161}" destId="{D542F1F1-97AB-4ED0-AD94-6A35B20820B3}" srcOrd="6" destOrd="0" presId="urn:microsoft.com/office/officeart/2005/8/layout/target3"/>
    <dgm:cxn modelId="{0FF583CC-EEE7-421B-BC22-77F6F92BC641}" type="presParOf" srcId="{AAF54726-11DA-4233-9A18-98C08013E161}" destId="{49C56A4C-6476-4095-AF55-60F78535860C}" srcOrd="7" destOrd="0" presId="urn:microsoft.com/office/officeart/2005/8/layout/target3"/>
    <dgm:cxn modelId="{DED57128-D92C-4DEA-BEE3-17B82B480249}" type="presParOf" srcId="{AAF54726-11DA-4233-9A18-98C08013E161}" destId="{0A147D88-CC51-4B1F-AEAE-5DF2B8380C7E}" srcOrd="8" destOrd="0" presId="urn:microsoft.com/office/officeart/2005/8/layout/target3"/>
    <dgm:cxn modelId="{E05D0F07-789B-4E59-AC80-BC9AC5D70404}" type="presParOf" srcId="{AAF54726-11DA-4233-9A18-98C08013E161}" destId="{F6C03CD5-291F-4B32-8F33-DD9AE80D72D6}" srcOrd="9" destOrd="0" presId="urn:microsoft.com/office/officeart/2005/8/layout/target3"/>
    <dgm:cxn modelId="{8B355C7E-4830-445B-8C9F-1DA80F46F63D}" type="presParOf" srcId="{AAF54726-11DA-4233-9A18-98C08013E161}" destId="{180997B9-6FA8-4352-9541-1E10D50AD0B3}" srcOrd="10" destOrd="0" presId="urn:microsoft.com/office/officeart/2005/8/layout/target3"/>
    <dgm:cxn modelId="{4F2ADA0D-8033-4DEF-89AF-00734529DFB1}" type="presParOf" srcId="{AAF54726-11DA-4233-9A18-98C08013E161}" destId="{E7D19F7E-66E2-4307-B597-F2EB8675ADBD}" srcOrd="11" destOrd="0" presId="urn:microsoft.com/office/officeart/2005/8/layout/target3"/>
    <dgm:cxn modelId="{4D3E6F5B-10E1-4E61-BE16-B5EAEEB5374F}" type="presParOf" srcId="{AAF54726-11DA-4233-9A18-98C08013E161}" destId="{B8EDF4AA-4F91-43D9-B97D-7CF17696E5D3}" srcOrd="12" destOrd="0" presId="urn:microsoft.com/office/officeart/2005/8/layout/target3"/>
    <dgm:cxn modelId="{E41528D6-171F-472A-937D-44B797ED5E04}" type="presParOf" srcId="{AAF54726-11DA-4233-9A18-98C08013E161}" destId="{6753650B-AA5C-49E7-BB6C-7A27207DA62C}" srcOrd="13" destOrd="0" presId="urn:microsoft.com/office/officeart/2005/8/layout/target3"/>
    <dgm:cxn modelId="{87890BCF-1E02-423C-BD1C-AF9749C7A05F}" type="presParOf" srcId="{AAF54726-11DA-4233-9A18-98C08013E161}" destId="{74F68D6A-5267-4C6D-8928-E18A542CD248}" srcOrd="14" destOrd="0" presId="urn:microsoft.com/office/officeart/2005/8/layout/target3"/>
    <dgm:cxn modelId="{0024CE4D-8A05-425B-909C-5F96A481C7E2}" type="presParOf" srcId="{AAF54726-11DA-4233-9A18-98C08013E161}" destId="{3276A887-03FA-465D-AC7F-39AFC34437D9}" srcOrd="15" destOrd="0" presId="urn:microsoft.com/office/officeart/2005/8/layout/target3"/>
    <dgm:cxn modelId="{6C33DE66-0D5F-436C-B75B-D49EC61938CE}" type="presParOf" srcId="{AAF54726-11DA-4233-9A18-98C08013E161}" destId="{BE6FB08B-D59C-4598-B94C-5A3823B8E0BC}" srcOrd="16" destOrd="0" presId="urn:microsoft.com/office/officeart/2005/8/layout/target3"/>
    <dgm:cxn modelId="{F722203A-064D-4B1D-88CF-99373093413E}" type="presParOf" srcId="{AAF54726-11DA-4233-9A18-98C08013E161}" destId="{5C9AC25C-03BD-4545-A26A-6D9DB5479638}" srcOrd="17" destOrd="0" presId="urn:microsoft.com/office/officeart/2005/8/layout/target3"/>
    <dgm:cxn modelId="{BF436B0E-76D9-4BF2-81F7-B49E5D8F6EDD}" type="presParOf" srcId="{AAF54726-11DA-4233-9A18-98C08013E161}" destId="{2C97099E-CDF9-41D9-A65D-FDD9579E7556}" srcOrd="18" destOrd="0" presId="urn:microsoft.com/office/officeart/2005/8/layout/target3"/>
    <dgm:cxn modelId="{48C8E2B2-9846-4964-AA56-CF9735321E3A}" type="presParOf" srcId="{AAF54726-11DA-4233-9A18-98C08013E161}" destId="{0E4B3074-5572-47A5-ACEE-B470DCBBEA96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662BF9-D0B9-490A-A00C-7B1BE8341F45}" type="doc">
      <dgm:prSet loTypeId="urn:microsoft.com/office/officeart/2005/8/layout/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BEE8166-1085-4E19-BAB3-78FA22FE107E}">
      <dgm:prSet phldrT="[Text]" custT="1"/>
      <dgm:spPr/>
      <dgm:t>
        <a:bodyPr/>
        <a:lstStyle/>
        <a:p>
          <a:r>
            <a:rPr lang="en-US" sz="2400" noProof="0" dirty="0" smtClean="0">
              <a:latin typeface="+mn-lt"/>
              <a:cs typeface="Times New Roman" pitchFamily="18" charset="0"/>
            </a:rPr>
            <a:t>Value judgements forming the basis of the theory: </a:t>
          </a:r>
        </a:p>
        <a:p>
          <a:r>
            <a:rPr lang="en-US" sz="2400" noProof="0" dirty="0" smtClean="0">
              <a:latin typeface="+mn-lt"/>
              <a:cs typeface="Times New Roman" pitchFamily="18" charset="0"/>
            </a:rPr>
            <a:t>Decisions about objects of research, objectives, methods, range of time considered, idea of man and further premises (basic values)</a:t>
          </a:r>
          <a:endParaRPr lang="en-US" sz="2400" noProof="0" dirty="0">
            <a:latin typeface="+mn-lt"/>
            <a:cs typeface="Times New Roman" pitchFamily="18" charset="0"/>
          </a:endParaRPr>
        </a:p>
      </dgm:t>
    </dgm:pt>
    <dgm:pt modelId="{06A46C08-0C64-4EE6-A083-3F9074962CBD}" type="parTrans" cxnId="{90E6A6D9-AB0B-422B-9214-1BAF432BB179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F7A98FB4-4871-49EB-8E90-A2F045653793}" type="sibTrans" cxnId="{90E6A6D9-AB0B-422B-9214-1BAF432BB179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E8C43ABB-9363-4EAB-A4D9-EAB6B7557DE9}">
      <dgm:prSet phldrT="[Text]" custT="1"/>
      <dgm:spPr/>
      <dgm:t>
        <a:bodyPr/>
        <a:lstStyle/>
        <a:p>
          <a:r>
            <a:rPr lang="en-US" sz="2400" noProof="0" dirty="0" smtClean="0">
              <a:latin typeface="+mn-lt"/>
              <a:cs typeface="Times New Roman" pitchFamily="18" charset="0"/>
            </a:rPr>
            <a:t>Theory building in closer definition: </a:t>
          </a:r>
        </a:p>
        <a:p>
          <a:r>
            <a:rPr lang="en-US" sz="2400" noProof="0" dirty="0" smtClean="0">
              <a:latin typeface="+mn-lt"/>
              <a:cs typeface="Times New Roman" pitchFamily="18" charset="0"/>
            </a:rPr>
            <a:t>Formulation of </a:t>
          </a:r>
          <a:r>
            <a:rPr lang="en-US" sz="2400" b="0" i="0" noProof="0" dirty="0" smtClean="0">
              <a:latin typeface="+mn-lt"/>
              <a:cs typeface="Times New Roman" pitchFamily="18" charset="0"/>
            </a:rPr>
            <a:t>hypotheses</a:t>
          </a:r>
          <a:r>
            <a:rPr lang="en-US" sz="2400" noProof="0" dirty="0" smtClean="0">
              <a:latin typeface="+mn-lt"/>
              <a:cs typeface="Times New Roman" pitchFamily="18" charset="0"/>
            </a:rPr>
            <a:t>, data collection, logical conclusions develoption  a comprising model and recommendation for a decision</a:t>
          </a:r>
          <a:endParaRPr lang="en-US" sz="2400" noProof="0" dirty="0">
            <a:latin typeface="+mn-lt"/>
            <a:cs typeface="Times New Roman" pitchFamily="18" charset="0"/>
          </a:endParaRPr>
        </a:p>
      </dgm:t>
    </dgm:pt>
    <dgm:pt modelId="{1BB3FAC6-9F7E-428F-97B2-7C0002A1DA86}" type="parTrans" cxnId="{DA27309C-6D3E-4F34-B47C-03DA05248CCE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DE281525-14BF-4D02-882F-CEF0C02C8749}" type="sibTrans" cxnId="{DA27309C-6D3E-4F34-B47C-03DA05248CCE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71B52367-E067-42CE-9F26-722F8649DA87}">
      <dgm:prSet phldrT="[Text]" custT="1"/>
      <dgm:spPr/>
      <dgm:t>
        <a:bodyPr/>
        <a:lstStyle/>
        <a:p>
          <a:r>
            <a:rPr lang="en-US" sz="2400" noProof="0" dirty="0" smtClean="0">
              <a:latin typeface="+mn-lt"/>
              <a:cs typeface="Times New Roman" pitchFamily="18" charset="0"/>
            </a:rPr>
            <a:t>In applied sciences: </a:t>
          </a:r>
        </a:p>
        <a:p>
          <a:r>
            <a:rPr lang="en-US" sz="2400" noProof="0" dirty="0" smtClean="0">
              <a:latin typeface="+mn-lt"/>
              <a:cs typeface="Times New Roman" pitchFamily="18" charset="0"/>
            </a:rPr>
            <a:t>Implementation of the decision, experiment. </a:t>
          </a:r>
        </a:p>
        <a:p>
          <a:r>
            <a:rPr lang="en-US" sz="2400" noProof="0" dirty="0" smtClean="0">
              <a:latin typeface="+mn-lt"/>
              <a:cs typeface="Times New Roman" pitchFamily="18" charset="0"/>
            </a:rPr>
            <a:t>Approval, review or rejection of theory</a:t>
          </a:r>
          <a:endParaRPr lang="en-US" sz="2400" noProof="0" dirty="0">
            <a:latin typeface="+mn-lt"/>
            <a:cs typeface="Times New Roman" pitchFamily="18" charset="0"/>
          </a:endParaRPr>
        </a:p>
      </dgm:t>
    </dgm:pt>
    <dgm:pt modelId="{AA403A7E-A38C-4018-8A90-D2929A6C85E4}" type="parTrans" cxnId="{0C5EDF58-B413-45F8-8BB1-00F7DB253088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CF79EE90-6A2F-488E-BA8E-E2BBDAEA409B}" type="sibTrans" cxnId="{0C5EDF58-B413-45F8-8BB1-00F7DB253088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3BADA678-1694-4F70-999E-E724BFFD5A76}" type="pres">
      <dgm:prSet presAssocID="{C0662BF9-D0B9-490A-A00C-7B1BE8341F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D0BDF0B-7709-49AB-BF32-FD5B066E6245}" type="pres">
      <dgm:prSet presAssocID="{71B52367-E067-42CE-9F26-722F8649DA87}" presName="boxAndChildren" presStyleCnt="0"/>
      <dgm:spPr/>
      <dgm:t>
        <a:bodyPr/>
        <a:lstStyle/>
        <a:p>
          <a:endParaRPr lang="en-US"/>
        </a:p>
      </dgm:t>
    </dgm:pt>
    <dgm:pt modelId="{6A41DE8C-E694-42CA-9CAC-DAA3661E5070}" type="pres">
      <dgm:prSet presAssocID="{71B52367-E067-42CE-9F26-722F8649DA87}" presName="parentTextBox" presStyleLbl="node1" presStyleIdx="0" presStyleCnt="3" custLinFactNeighborX="-322" custLinFactNeighborY="11812"/>
      <dgm:spPr/>
      <dgm:t>
        <a:bodyPr/>
        <a:lstStyle/>
        <a:p>
          <a:endParaRPr lang="de-DE"/>
        </a:p>
      </dgm:t>
    </dgm:pt>
    <dgm:pt modelId="{2524D2FB-F1E1-49A8-9F24-08553DCD01D1}" type="pres">
      <dgm:prSet presAssocID="{DE281525-14BF-4D02-882F-CEF0C02C8749}" presName="sp" presStyleCnt="0"/>
      <dgm:spPr/>
      <dgm:t>
        <a:bodyPr/>
        <a:lstStyle/>
        <a:p>
          <a:endParaRPr lang="en-US"/>
        </a:p>
      </dgm:t>
    </dgm:pt>
    <dgm:pt modelId="{7342DB19-155A-4367-A350-A9277038570D}" type="pres">
      <dgm:prSet presAssocID="{E8C43ABB-9363-4EAB-A4D9-EAB6B7557DE9}" presName="arrowAndChildren" presStyleCnt="0"/>
      <dgm:spPr/>
      <dgm:t>
        <a:bodyPr/>
        <a:lstStyle/>
        <a:p>
          <a:endParaRPr lang="en-US"/>
        </a:p>
      </dgm:t>
    </dgm:pt>
    <dgm:pt modelId="{E563C105-8187-485F-A03A-B96B29363ABD}" type="pres">
      <dgm:prSet presAssocID="{E8C43ABB-9363-4EAB-A4D9-EAB6B7557DE9}" presName="parentTextArrow" presStyleLbl="node1" presStyleIdx="1" presStyleCnt="3" custScaleY="117155" custLinFactNeighborY="2863"/>
      <dgm:spPr/>
      <dgm:t>
        <a:bodyPr/>
        <a:lstStyle/>
        <a:p>
          <a:endParaRPr lang="de-DE"/>
        </a:p>
      </dgm:t>
    </dgm:pt>
    <dgm:pt modelId="{9637F7D4-11AD-4FEB-9C3C-2AACB81BDF49}" type="pres">
      <dgm:prSet presAssocID="{F7A98FB4-4871-49EB-8E90-A2F045653793}" presName="sp" presStyleCnt="0"/>
      <dgm:spPr/>
      <dgm:t>
        <a:bodyPr/>
        <a:lstStyle/>
        <a:p>
          <a:endParaRPr lang="en-US"/>
        </a:p>
      </dgm:t>
    </dgm:pt>
    <dgm:pt modelId="{542C8D74-0EB5-4871-9A18-FF0D0D9024DC}" type="pres">
      <dgm:prSet presAssocID="{ABEE8166-1085-4E19-BAB3-78FA22FE107E}" presName="arrowAndChildren" presStyleCnt="0"/>
      <dgm:spPr/>
      <dgm:t>
        <a:bodyPr/>
        <a:lstStyle/>
        <a:p>
          <a:endParaRPr lang="en-US"/>
        </a:p>
      </dgm:t>
    </dgm:pt>
    <dgm:pt modelId="{5444B652-A87D-438A-91F9-91CA54C9871D}" type="pres">
      <dgm:prSet presAssocID="{ABEE8166-1085-4E19-BAB3-78FA22FE107E}" presName="parentTextArrow" presStyleLbl="node1" presStyleIdx="2" presStyleCnt="3"/>
      <dgm:spPr/>
      <dgm:t>
        <a:bodyPr/>
        <a:lstStyle/>
        <a:p>
          <a:endParaRPr lang="de-DE"/>
        </a:p>
      </dgm:t>
    </dgm:pt>
  </dgm:ptLst>
  <dgm:cxnLst>
    <dgm:cxn modelId="{DA27309C-6D3E-4F34-B47C-03DA05248CCE}" srcId="{C0662BF9-D0B9-490A-A00C-7B1BE8341F45}" destId="{E8C43ABB-9363-4EAB-A4D9-EAB6B7557DE9}" srcOrd="1" destOrd="0" parTransId="{1BB3FAC6-9F7E-428F-97B2-7C0002A1DA86}" sibTransId="{DE281525-14BF-4D02-882F-CEF0C02C8749}"/>
    <dgm:cxn modelId="{502538C2-6E0C-4469-A5F1-C51F1191E9E9}" type="presOf" srcId="{ABEE8166-1085-4E19-BAB3-78FA22FE107E}" destId="{5444B652-A87D-438A-91F9-91CA54C9871D}" srcOrd="0" destOrd="0" presId="urn:microsoft.com/office/officeart/2005/8/layout/process4"/>
    <dgm:cxn modelId="{6ACC5AE5-A314-4455-AE85-CC62EC422AAE}" type="presOf" srcId="{C0662BF9-D0B9-490A-A00C-7B1BE8341F45}" destId="{3BADA678-1694-4F70-999E-E724BFFD5A76}" srcOrd="0" destOrd="0" presId="urn:microsoft.com/office/officeart/2005/8/layout/process4"/>
    <dgm:cxn modelId="{90E6A6D9-AB0B-422B-9214-1BAF432BB179}" srcId="{C0662BF9-D0B9-490A-A00C-7B1BE8341F45}" destId="{ABEE8166-1085-4E19-BAB3-78FA22FE107E}" srcOrd="0" destOrd="0" parTransId="{06A46C08-0C64-4EE6-A083-3F9074962CBD}" sibTransId="{F7A98FB4-4871-49EB-8E90-A2F045653793}"/>
    <dgm:cxn modelId="{22A997C2-A083-4406-8AE3-F89AEB0C2A2A}" type="presOf" srcId="{E8C43ABB-9363-4EAB-A4D9-EAB6B7557DE9}" destId="{E563C105-8187-485F-A03A-B96B29363ABD}" srcOrd="0" destOrd="0" presId="urn:microsoft.com/office/officeart/2005/8/layout/process4"/>
    <dgm:cxn modelId="{54B3E84B-8DBC-4E8A-AEAB-D4F515A170FC}" type="presOf" srcId="{71B52367-E067-42CE-9F26-722F8649DA87}" destId="{6A41DE8C-E694-42CA-9CAC-DAA3661E5070}" srcOrd="0" destOrd="0" presId="urn:microsoft.com/office/officeart/2005/8/layout/process4"/>
    <dgm:cxn modelId="{0C5EDF58-B413-45F8-8BB1-00F7DB253088}" srcId="{C0662BF9-D0B9-490A-A00C-7B1BE8341F45}" destId="{71B52367-E067-42CE-9F26-722F8649DA87}" srcOrd="2" destOrd="0" parTransId="{AA403A7E-A38C-4018-8A90-D2929A6C85E4}" sibTransId="{CF79EE90-6A2F-488E-BA8E-E2BBDAEA409B}"/>
    <dgm:cxn modelId="{F89B1EB4-0FA1-49C7-9886-9A5C14E270D2}" type="presParOf" srcId="{3BADA678-1694-4F70-999E-E724BFFD5A76}" destId="{2D0BDF0B-7709-49AB-BF32-FD5B066E6245}" srcOrd="0" destOrd="0" presId="urn:microsoft.com/office/officeart/2005/8/layout/process4"/>
    <dgm:cxn modelId="{355EE7D4-5646-4F14-9CE6-EECC652288A6}" type="presParOf" srcId="{2D0BDF0B-7709-49AB-BF32-FD5B066E6245}" destId="{6A41DE8C-E694-42CA-9CAC-DAA3661E5070}" srcOrd="0" destOrd="0" presId="urn:microsoft.com/office/officeart/2005/8/layout/process4"/>
    <dgm:cxn modelId="{FCC9B7C2-6A1C-4C13-8E53-7ACA37E1CEE3}" type="presParOf" srcId="{3BADA678-1694-4F70-999E-E724BFFD5A76}" destId="{2524D2FB-F1E1-49A8-9F24-08553DCD01D1}" srcOrd="1" destOrd="0" presId="urn:microsoft.com/office/officeart/2005/8/layout/process4"/>
    <dgm:cxn modelId="{76CAE4FD-9BBC-43D2-9C90-82CD3E305F9E}" type="presParOf" srcId="{3BADA678-1694-4F70-999E-E724BFFD5A76}" destId="{7342DB19-155A-4367-A350-A9277038570D}" srcOrd="2" destOrd="0" presId="urn:microsoft.com/office/officeart/2005/8/layout/process4"/>
    <dgm:cxn modelId="{4F067466-F29E-4413-9073-68D93CFD3237}" type="presParOf" srcId="{7342DB19-155A-4367-A350-A9277038570D}" destId="{E563C105-8187-485F-A03A-B96B29363ABD}" srcOrd="0" destOrd="0" presId="urn:microsoft.com/office/officeart/2005/8/layout/process4"/>
    <dgm:cxn modelId="{927B5278-9A0B-4CBC-8208-27D56F0A4AF8}" type="presParOf" srcId="{3BADA678-1694-4F70-999E-E724BFFD5A76}" destId="{9637F7D4-11AD-4FEB-9C3C-2AACB81BDF49}" srcOrd="3" destOrd="0" presId="urn:microsoft.com/office/officeart/2005/8/layout/process4"/>
    <dgm:cxn modelId="{AF849F72-B22C-4A6F-B19F-6F11211EAF64}" type="presParOf" srcId="{3BADA678-1694-4F70-999E-E724BFFD5A76}" destId="{542C8D74-0EB5-4871-9A18-FF0D0D9024DC}" srcOrd="4" destOrd="0" presId="urn:microsoft.com/office/officeart/2005/8/layout/process4"/>
    <dgm:cxn modelId="{AE91775A-9268-4E38-932D-1761016EC7DF}" type="presParOf" srcId="{542C8D74-0EB5-4871-9A18-FF0D0D9024DC}" destId="{5444B652-A87D-438A-91F9-91CA54C9871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B052B2-EA9C-4F2D-9B03-6BE08071E0D0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E1F47430-3EB2-4EE5-8CA8-773F11FF7BB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de-DE" sz="20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Ethical theory</a:t>
          </a:r>
        </a:p>
      </dgm:t>
    </dgm:pt>
    <dgm:pt modelId="{6D2AD7A7-AF31-4129-AE82-78EC3E7091ED}" type="parTrans" cxnId="{288D5604-E781-49C0-BA5E-C35E9EFE4D90}">
      <dgm:prSet/>
      <dgm:spPr/>
      <dgm:t>
        <a:bodyPr/>
        <a:lstStyle/>
        <a:p>
          <a:endParaRPr lang="en-US" noProof="0" dirty="0"/>
        </a:p>
      </dgm:t>
    </dgm:pt>
    <dgm:pt modelId="{2613EA9E-DD18-4AD2-8FCA-D95E7994D7D0}" type="sibTrans" cxnId="{288D5604-E781-49C0-BA5E-C35E9EFE4D90}">
      <dgm:prSet/>
      <dgm:spPr/>
      <dgm:t>
        <a:bodyPr/>
        <a:lstStyle/>
        <a:p>
          <a:endParaRPr lang="en-US" noProof="0" dirty="0"/>
        </a:p>
      </dgm:t>
    </dgm:pt>
    <dgm:pt modelId="{3DD97039-DAA9-4563-8526-ABBAF287953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de-DE" sz="20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Utilitarianism</a:t>
          </a:r>
        </a:p>
      </dgm:t>
    </dgm:pt>
    <dgm:pt modelId="{0F48594C-1D9D-49C9-90A7-0815F2649454}" type="parTrans" cxnId="{B623C44F-BE43-4FC3-AFB1-AF4D1BDFB869}">
      <dgm:prSet/>
      <dgm:spPr/>
      <dgm:t>
        <a:bodyPr/>
        <a:lstStyle/>
        <a:p>
          <a:endParaRPr lang="en-US" noProof="0" dirty="0"/>
        </a:p>
      </dgm:t>
    </dgm:pt>
    <dgm:pt modelId="{005A08A9-5D29-4AAF-8E3F-A94D1232FEBE}" type="sibTrans" cxnId="{B623C44F-BE43-4FC3-AFB1-AF4D1BDFB869}">
      <dgm:prSet/>
      <dgm:spPr/>
      <dgm:t>
        <a:bodyPr/>
        <a:lstStyle/>
        <a:p>
          <a:endParaRPr lang="en-US" noProof="0" dirty="0"/>
        </a:p>
      </dgm:t>
    </dgm:pt>
    <dgm:pt modelId="{1A1B3683-31FC-4889-B14F-2CAA5969947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de-DE" sz="20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Communicative or discourse ethics</a:t>
          </a:r>
        </a:p>
      </dgm:t>
    </dgm:pt>
    <dgm:pt modelId="{38BF3BB2-0E8B-4CD2-8BEA-564EEFEC6626}" type="parTrans" cxnId="{EA7CDD9D-C9A2-40EC-9F17-769C94716F87}">
      <dgm:prSet/>
      <dgm:spPr/>
      <dgm:t>
        <a:bodyPr/>
        <a:lstStyle/>
        <a:p>
          <a:endParaRPr lang="en-US" noProof="0" dirty="0"/>
        </a:p>
      </dgm:t>
    </dgm:pt>
    <dgm:pt modelId="{BE3A0FC5-D7AC-454A-B7AA-5EEEC5F089B5}" type="sibTrans" cxnId="{EA7CDD9D-C9A2-40EC-9F17-769C94716F87}">
      <dgm:prSet/>
      <dgm:spPr/>
      <dgm:t>
        <a:bodyPr/>
        <a:lstStyle/>
        <a:p>
          <a:endParaRPr lang="en-US" noProof="0" dirty="0"/>
        </a:p>
      </dgm:t>
    </dgm:pt>
    <dgm:pt modelId="{B4BC781F-5849-49C3-82B6-46268F25E7D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de-DE" sz="20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Ethics of duty (deontological ethics)</a:t>
          </a:r>
        </a:p>
      </dgm:t>
    </dgm:pt>
    <dgm:pt modelId="{46886EEF-256F-4766-8998-C87221B1DD89}" type="parTrans" cxnId="{F4A61427-47F0-4426-838D-D374497A1FAF}">
      <dgm:prSet/>
      <dgm:spPr/>
      <dgm:t>
        <a:bodyPr/>
        <a:lstStyle/>
        <a:p>
          <a:endParaRPr lang="en-US" noProof="0" dirty="0"/>
        </a:p>
      </dgm:t>
    </dgm:pt>
    <dgm:pt modelId="{2CA824B7-5B5D-454F-ADDC-C7D2E346776B}" type="sibTrans" cxnId="{F4A61427-47F0-4426-838D-D374497A1FAF}">
      <dgm:prSet/>
      <dgm:spPr/>
      <dgm:t>
        <a:bodyPr/>
        <a:lstStyle/>
        <a:p>
          <a:endParaRPr lang="en-US" noProof="0" dirty="0"/>
        </a:p>
      </dgm:t>
    </dgm:pt>
    <dgm:pt modelId="{C5D06215-6218-44D3-8B09-3E84AD2DEC4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de-DE" sz="20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Legalism (laws as leading thought)</a:t>
          </a:r>
        </a:p>
      </dgm:t>
    </dgm:pt>
    <dgm:pt modelId="{7F65E429-5F66-4A5B-91E7-55495C0CC7B0}" type="parTrans" cxnId="{430900DF-FD1F-42AF-B020-7C868CCAAEEC}">
      <dgm:prSet/>
      <dgm:spPr/>
      <dgm:t>
        <a:bodyPr/>
        <a:lstStyle/>
        <a:p>
          <a:endParaRPr lang="en-US" noProof="0" dirty="0"/>
        </a:p>
      </dgm:t>
    </dgm:pt>
    <dgm:pt modelId="{C9A8E4BF-0D41-496E-AA62-F4EE82A46F80}" type="sibTrans" cxnId="{430900DF-FD1F-42AF-B020-7C868CCAAEEC}">
      <dgm:prSet/>
      <dgm:spPr/>
      <dgm:t>
        <a:bodyPr/>
        <a:lstStyle/>
        <a:p>
          <a:endParaRPr lang="en-US" noProof="0" dirty="0"/>
        </a:p>
      </dgm:t>
    </dgm:pt>
    <dgm:pt modelId="{1709ED05-7638-427A-A723-9D297D2C992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de-DE" sz="20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Religions</a:t>
          </a:r>
        </a:p>
      </dgm:t>
    </dgm:pt>
    <dgm:pt modelId="{1EE72125-3BCD-4B3E-9E05-34BED8077F15}" type="parTrans" cxnId="{29015F52-914C-42F8-A70C-B2DE8779A0B1}">
      <dgm:prSet/>
      <dgm:spPr/>
      <dgm:t>
        <a:bodyPr/>
        <a:lstStyle/>
        <a:p>
          <a:endParaRPr lang="en-US" noProof="0" dirty="0"/>
        </a:p>
      </dgm:t>
    </dgm:pt>
    <dgm:pt modelId="{CC22268B-53D0-45C5-AF42-092313BC41F9}" type="sibTrans" cxnId="{29015F52-914C-42F8-A70C-B2DE8779A0B1}">
      <dgm:prSet/>
      <dgm:spPr/>
      <dgm:t>
        <a:bodyPr/>
        <a:lstStyle/>
        <a:p>
          <a:endParaRPr lang="en-US" noProof="0" dirty="0"/>
        </a:p>
      </dgm:t>
    </dgm:pt>
    <dgm:pt modelId="{EE5D5806-7CF0-4A18-8017-1BCF8E281F5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de-DE" sz="20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Corporate guidelines as application</a:t>
          </a:r>
        </a:p>
      </dgm:t>
    </dgm:pt>
    <dgm:pt modelId="{5A9F5BFA-D2E9-415D-B20C-BF2EE6B55352}" type="parTrans" cxnId="{B6C4FDCC-0D95-49BD-B210-B503C51C8DEF}">
      <dgm:prSet/>
      <dgm:spPr/>
      <dgm:t>
        <a:bodyPr/>
        <a:lstStyle/>
        <a:p>
          <a:endParaRPr lang="en-US" noProof="0" dirty="0"/>
        </a:p>
      </dgm:t>
    </dgm:pt>
    <dgm:pt modelId="{1423F2E6-1527-4A18-8F1E-D290965EA4E9}" type="sibTrans" cxnId="{B6C4FDCC-0D95-49BD-B210-B503C51C8DEF}">
      <dgm:prSet/>
      <dgm:spPr/>
      <dgm:t>
        <a:bodyPr/>
        <a:lstStyle/>
        <a:p>
          <a:endParaRPr lang="en-US" noProof="0" dirty="0"/>
        </a:p>
      </dgm:t>
    </dgm:pt>
    <dgm:pt modelId="{002E2124-6CD5-48EA-8652-18A58C535D83}" type="pres">
      <dgm:prSet presAssocID="{DBB052B2-EA9C-4F2D-9B03-6BE08071E0D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FE49E83-A1E2-4C8D-A0FD-2C173D07DA4C}" type="pres">
      <dgm:prSet presAssocID="{E1F47430-3EB2-4EE5-8CA8-773F11FF7BB5}" presName="centerShape" presStyleLbl="node0" presStyleIdx="0" presStyleCnt="1" custScaleX="107592" custScaleY="100303"/>
      <dgm:spPr/>
      <dgm:t>
        <a:bodyPr/>
        <a:lstStyle/>
        <a:p>
          <a:endParaRPr lang="de-DE"/>
        </a:p>
      </dgm:t>
    </dgm:pt>
    <dgm:pt modelId="{D688AD07-DE5B-49B1-BC3F-893E36BBFEF2}" type="pres">
      <dgm:prSet presAssocID="{0F48594C-1D9D-49C9-90A7-0815F2649454}" presName="Name9" presStyleLbl="parChTrans1D2" presStyleIdx="0" presStyleCnt="6"/>
      <dgm:spPr/>
      <dgm:t>
        <a:bodyPr/>
        <a:lstStyle/>
        <a:p>
          <a:endParaRPr lang="de-DE"/>
        </a:p>
      </dgm:t>
    </dgm:pt>
    <dgm:pt modelId="{02C4315A-2410-486F-A706-F61DC4D4DBB0}" type="pres">
      <dgm:prSet presAssocID="{0F48594C-1D9D-49C9-90A7-0815F2649454}" presName="connTx" presStyleLbl="parChTrans1D2" presStyleIdx="0" presStyleCnt="6"/>
      <dgm:spPr/>
      <dgm:t>
        <a:bodyPr/>
        <a:lstStyle/>
        <a:p>
          <a:endParaRPr lang="de-DE"/>
        </a:p>
      </dgm:t>
    </dgm:pt>
    <dgm:pt modelId="{E9F1F60E-660E-4428-AE23-D85FCED442BF}" type="pres">
      <dgm:prSet presAssocID="{3DD97039-DAA9-4563-8526-ABBAF2879532}" presName="node" presStyleLbl="node1" presStyleIdx="0" presStyleCnt="6" custScaleX="195845" custScaleY="1274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1AE66C2-A7DE-4ED1-9AAC-1CC4ABC4401B}" type="pres">
      <dgm:prSet presAssocID="{38BF3BB2-0E8B-4CD2-8BEA-564EEFEC6626}" presName="Name9" presStyleLbl="parChTrans1D2" presStyleIdx="1" presStyleCnt="6"/>
      <dgm:spPr/>
      <dgm:t>
        <a:bodyPr/>
        <a:lstStyle/>
        <a:p>
          <a:endParaRPr lang="de-DE"/>
        </a:p>
      </dgm:t>
    </dgm:pt>
    <dgm:pt modelId="{73571C38-202A-4057-A113-AB0521BB9767}" type="pres">
      <dgm:prSet presAssocID="{38BF3BB2-0E8B-4CD2-8BEA-564EEFEC6626}" presName="connTx" presStyleLbl="parChTrans1D2" presStyleIdx="1" presStyleCnt="6"/>
      <dgm:spPr/>
      <dgm:t>
        <a:bodyPr/>
        <a:lstStyle/>
        <a:p>
          <a:endParaRPr lang="de-DE"/>
        </a:p>
      </dgm:t>
    </dgm:pt>
    <dgm:pt modelId="{70E24EE2-A171-47A5-B714-5C083FC8C7D7}" type="pres">
      <dgm:prSet presAssocID="{1A1B3683-31FC-4889-B14F-2CAA5969947E}" presName="node" presStyleLbl="node1" presStyleIdx="1" presStyleCnt="6" custScaleX="195845" custScaleY="127418" custRadScaleRad="120987" custRadScaleInc="1838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1F3C547-50B0-4418-A3EA-CAA41BE63326}" type="pres">
      <dgm:prSet presAssocID="{46886EEF-256F-4766-8998-C87221B1DD89}" presName="Name9" presStyleLbl="parChTrans1D2" presStyleIdx="2" presStyleCnt="6"/>
      <dgm:spPr/>
      <dgm:t>
        <a:bodyPr/>
        <a:lstStyle/>
        <a:p>
          <a:endParaRPr lang="de-DE"/>
        </a:p>
      </dgm:t>
    </dgm:pt>
    <dgm:pt modelId="{7F0EA577-7B45-478D-B930-FBA04767A2B7}" type="pres">
      <dgm:prSet presAssocID="{46886EEF-256F-4766-8998-C87221B1DD89}" presName="connTx" presStyleLbl="parChTrans1D2" presStyleIdx="2" presStyleCnt="6"/>
      <dgm:spPr/>
      <dgm:t>
        <a:bodyPr/>
        <a:lstStyle/>
        <a:p>
          <a:endParaRPr lang="de-DE"/>
        </a:p>
      </dgm:t>
    </dgm:pt>
    <dgm:pt modelId="{2320BEBC-3D7B-497D-8B24-5CB3BC0EA311}" type="pres">
      <dgm:prSet presAssocID="{B4BC781F-5849-49C3-82B6-46268F25E7D8}" presName="node" presStyleLbl="node1" presStyleIdx="2" presStyleCnt="6" custScaleX="195845" custScaleY="127418" custRadScaleRad="127242" custRadScaleInc="-2457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EDC1736-BF89-4618-8D8F-B890475F296B}" type="pres">
      <dgm:prSet presAssocID="{7F65E429-5F66-4A5B-91E7-55495C0CC7B0}" presName="Name9" presStyleLbl="parChTrans1D2" presStyleIdx="3" presStyleCnt="6"/>
      <dgm:spPr/>
      <dgm:t>
        <a:bodyPr/>
        <a:lstStyle/>
        <a:p>
          <a:endParaRPr lang="de-DE"/>
        </a:p>
      </dgm:t>
    </dgm:pt>
    <dgm:pt modelId="{5F181AE2-B2A7-4A4C-A673-7EDEA9A30EEF}" type="pres">
      <dgm:prSet presAssocID="{7F65E429-5F66-4A5B-91E7-55495C0CC7B0}" presName="connTx" presStyleLbl="parChTrans1D2" presStyleIdx="3" presStyleCnt="6"/>
      <dgm:spPr/>
      <dgm:t>
        <a:bodyPr/>
        <a:lstStyle/>
        <a:p>
          <a:endParaRPr lang="de-DE"/>
        </a:p>
      </dgm:t>
    </dgm:pt>
    <dgm:pt modelId="{96748E4B-093D-4FE7-BFB1-928F16BF8AF6}" type="pres">
      <dgm:prSet presAssocID="{C5D06215-6218-44D3-8B09-3E84AD2DEC4E}" presName="node" presStyleLbl="node1" presStyleIdx="3" presStyleCnt="6" custScaleX="195845" custScaleY="1274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38BDD50-C832-48EE-BA4E-66B4375F067D}" type="pres">
      <dgm:prSet presAssocID="{1EE72125-3BCD-4B3E-9E05-34BED8077F15}" presName="Name9" presStyleLbl="parChTrans1D2" presStyleIdx="4" presStyleCnt="6"/>
      <dgm:spPr/>
      <dgm:t>
        <a:bodyPr/>
        <a:lstStyle/>
        <a:p>
          <a:endParaRPr lang="de-DE"/>
        </a:p>
      </dgm:t>
    </dgm:pt>
    <dgm:pt modelId="{42E3215A-BF25-43A7-A216-78EF5ADAFBEB}" type="pres">
      <dgm:prSet presAssocID="{1EE72125-3BCD-4B3E-9E05-34BED8077F15}" presName="connTx" presStyleLbl="parChTrans1D2" presStyleIdx="4" presStyleCnt="6"/>
      <dgm:spPr/>
      <dgm:t>
        <a:bodyPr/>
        <a:lstStyle/>
        <a:p>
          <a:endParaRPr lang="de-DE"/>
        </a:p>
      </dgm:t>
    </dgm:pt>
    <dgm:pt modelId="{5BBF4831-0F7F-445F-8793-36E73CF1C566}" type="pres">
      <dgm:prSet presAssocID="{1709ED05-7638-427A-A723-9D297D2C9929}" presName="node" presStyleLbl="node1" presStyleIdx="4" presStyleCnt="6" custScaleX="195845" custScaleY="127418" custRadScaleRad="113823" custRadScaleInc="1509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DDB65DB-CFBF-4A60-9DD0-BF8502DE6047}" type="pres">
      <dgm:prSet presAssocID="{5A9F5BFA-D2E9-415D-B20C-BF2EE6B55352}" presName="Name9" presStyleLbl="parChTrans1D2" presStyleIdx="5" presStyleCnt="6"/>
      <dgm:spPr/>
      <dgm:t>
        <a:bodyPr/>
        <a:lstStyle/>
        <a:p>
          <a:endParaRPr lang="de-DE"/>
        </a:p>
      </dgm:t>
    </dgm:pt>
    <dgm:pt modelId="{9CC8D738-3D6A-4D3D-88C3-2635E3E8BE5E}" type="pres">
      <dgm:prSet presAssocID="{5A9F5BFA-D2E9-415D-B20C-BF2EE6B55352}" presName="connTx" presStyleLbl="parChTrans1D2" presStyleIdx="5" presStyleCnt="6"/>
      <dgm:spPr/>
      <dgm:t>
        <a:bodyPr/>
        <a:lstStyle/>
        <a:p>
          <a:endParaRPr lang="de-DE"/>
        </a:p>
      </dgm:t>
    </dgm:pt>
    <dgm:pt modelId="{87450E13-3ADC-46D9-82A1-995F62D4555A}" type="pres">
      <dgm:prSet presAssocID="{EE5D5806-7CF0-4A18-8017-1BCF8E281F5D}" presName="node" presStyleLbl="node1" presStyleIdx="5" presStyleCnt="6" custScaleX="195845" custScaleY="127418" custRadScaleRad="112778" custRadScaleInc="-1888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EC8B143-4497-4CE7-92E4-953337C598AC}" type="presOf" srcId="{EE5D5806-7CF0-4A18-8017-1BCF8E281F5D}" destId="{87450E13-3ADC-46D9-82A1-995F62D4555A}" srcOrd="0" destOrd="0" presId="urn:microsoft.com/office/officeart/2005/8/layout/radial1"/>
    <dgm:cxn modelId="{3270D71E-CFDB-46CD-87D2-793E7194A3E3}" type="presOf" srcId="{1709ED05-7638-427A-A723-9D297D2C9929}" destId="{5BBF4831-0F7F-445F-8793-36E73CF1C566}" srcOrd="0" destOrd="0" presId="urn:microsoft.com/office/officeart/2005/8/layout/radial1"/>
    <dgm:cxn modelId="{430900DF-FD1F-42AF-B020-7C868CCAAEEC}" srcId="{E1F47430-3EB2-4EE5-8CA8-773F11FF7BB5}" destId="{C5D06215-6218-44D3-8B09-3E84AD2DEC4E}" srcOrd="3" destOrd="0" parTransId="{7F65E429-5F66-4A5B-91E7-55495C0CC7B0}" sibTransId="{C9A8E4BF-0D41-496E-AA62-F4EE82A46F80}"/>
    <dgm:cxn modelId="{5B455172-8297-4973-BE11-11C21F1F9030}" type="presOf" srcId="{46886EEF-256F-4766-8998-C87221B1DD89}" destId="{F1F3C547-50B0-4418-A3EA-CAA41BE63326}" srcOrd="0" destOrd="0" presId="urn:microsoft.com/office/officeart/2005/8/layout/radial1"/>
    <dgm:cxn modelId="{7A6EDCAD-7CE2-41AD-B56E-B86810B0D0D7}" type="presOf" srcId="{DBB052B2-EA9C-4F2D-9B03-6BE08071E0D0}" destId="{002E2124-6CD5-48EA-8652-18A58C535D83}" srcOrd="0" destOrd="0" presId="urn:microsoft.com/office/officeart/2005/8/layout/radial1"/>
    <dgm:cxn modelId="{29015F52-914C-42F8-A70C-B2DE8779A0B1}" srcId="{E1F47430-3EB2-4EE5-8CA8-773F11FF7BB5}" destId="{1709ED05-7638-427A-A723-9D297D2C9929}" srcOrd="4" destOrd="0" parTransId="{1EE72125-3BCD-4B3E-9E05-34BED8077F15}" sibTransId="{CC22268B-53D0-45C5-AF42-092313BC41F9}"/>
    <dgm:cxn modelId="{A2DF2D08-35CB-49A0-960A-E0CC06A229E7}" type="presOf" srcId="{3DD97039-DAA9-4563-8526-ABBAF2879532}" destId="{E9F1F60E-660E-4428-AE23-D85FCED442BF}" srcOrd="0" destOrd="0" presId="urn:microsoft.com/office/officeart/2005/8/layout/radial1"/>
    <dgm:cxn modelId="{033C9DE2-A7E2-4DBF-9DD9-D328A50EE6A0}" type="presOf" srcId="{7F65E429-5F66-4A5B-91E7-55495C0CC7B0}" destId="{6EDC1736-BF89-4618-8D8F-B890475F296B}" srcOrd="0" destOrd="0" presId="urn:microsoft.com/office/officeart/2005/8/layout/radial1"/>
    <dgm:cxn modelId="{BB064A0F-78F6-4124-AE3C-7FB2DB5CB2B0}" type="presOf" srcId="{38BF3BB2-0E8B-4CD2-8BEA-564EEFEC6626}" destId="{61AE66C2-A7DE-4ED1-9AAC-1CC4ABC4401B}" srcOrd="0" destOrd="0" presId="urn:microsoft.com/office/officeart/2005/8/layout/radial1"/>
    <dgm:cxn modelId="{FC7C2DC3-F70F-4F48-8C29-794F9276039C}" type="presOf" srcId="{E1F47430-3EB2-4EE5-8CA8-773F11FF7BB5}" destId="{FFE49E83-A1E2-4C8D-A0FD-2C173D07DA4C}" srcOrd="0" destOrd="0" presId="urn:microsoft.com/office/officeart/2005/8/layout/radial1"/>
    <dgm:cxn modelId="{EA7CDD9D-C9A2-40EC-9F17-769C94716F87}" srcId="{E1F47430-3EB2-4EE5-8CA8-773F11FF7BB5}" destId="{1A1B3683-31FC-4889-B14F-2CAA5969947E}" srcOrd="1" destOrd="0" parTransId="{38BF3BB2-0E8B-4CD2-8BEA-564EEFEC6626}" sibTransId="{BE3A0FC5-D7AC-454A-B7AA-5EEEC5F089B5}"/>
    <dgm:cxn modelId="{1E7B6C80-1394-4A66-AFB6-148995665FBA}" type="presOf" srcId="{0F48594C-1D9D-49C9-90A7-0815F2649454}" destId="{02C4315A-2410-486F-A706-F61DC4D4DBB0}" srcOrd="1" destOrd="0" presId="urn:microsoft.com/office/officeart/2005/8/layout/radial1"/>
    <dgm:cxn modelId="{9056FD02-7D81-482C-8249-06B0CBB0EC0C}" type="presOf" srcId="{1A1B3683-31FC-4889-B14F-2CAA5969947E}" destId="{70E24EE2-A171-47A5-B714-5C083FC8C7D7}" srcOrd="0" destOrd="0" presId="urn:microsoft.com/office/officeart/2005/8/layout/radial1"/>
    <dgm:cxn modelId="{85F6CCD8-E8DE-46EF-A444-1CE1721CF4F3}" type="presOf" srcId="{C5D06215-6218-44D3-8B09-3E84AD2DEC4E}" destId="{96748E4B-093D-4FE7-BFB1-928F16BF8AF6}" srcOrd="0" destOrd="0" presId="urn:microsoft.com/office/officeart/2005/8/layout/radial1"/>
    <dgm:cxn modelId="{A4AD07FE-07A5-423F-8CD5-BDEDD84F0A16}" type="presOf" srcId="{B4BC781F-5849-49C3-82B6-46268F25E7D8}" destId="{2320BEBC-3D7B-497D-8B24-5CB3BC0EA311}" srcOrd="0" destOrd="0" presId="urn:microsoft.com/office/officeart/2005/8/layout/radial1"/>
    <dgm:cxn modelId="{0954BD87-7441-4F50-9339-E8E03D0CAB58}" type="presOf" srcId="{1EE72125-3BCD-4B3E-9E05-34BED8077F15}" destId="{42E3215A-BF25-43A7-A216-78EF5ADAFBEB}" srcOrd="1" destOrd="0" presId="urn:microsoft.com/office/officeart/2005/8/layout/radial1"/>
    <dgm:cxn modelId="{FB3E8E73-C46C-4C43-BC4C-963810F294EE}" type="presOf" srcId="{0F48594C-1D9D-49C9-90A7-0815F2649454}" destId="{D688AD07-DE5B-49B1-BC3F-893E36BBFEF2}" srcOrd="0" destOrd="0" presId="urn:microsoft.com/office/officeart/2005/8/layout/radial1"/>
    <dgm:cxn modelId="{A741EF2A-7916-4E0A-A8BC-CBD2E799683D}" type="presOf" srcId="{46886EEF-256F-4766-8998-C87221B1DD89}" destId="{7F0EA577-7B45-478D-B930-FBA04767A2B7}" srcOrd="1" destOrd="0" presId="urn:microsoft.com/office/officeart/2005/8/layout/radial1"/>
    <dgm:cxn modelId="{F4A61427-47F0-4426-838D-D374497A1FAF}" srcId="{E1F47430-3EB2-4EE5-8CA8-773F11FF7BB5}" destId="{B4BC781F-5849-49C3-82B6-46268F25E7D8}" srcOrd="2" destOrd="0" parTransId="{46886EEF-256F-4766-8998-C87221B1DD89}" sibTransId="{2CA824B7-5B5D-454F-ADDC-C7D2E346776B}"/>
    <dgm:cxn modelId="{761AA869-42B5-486E-B0AE-CCB955FCF7A0}" type="presOf" srcId="{7F65E429-5F66-4A5B-91E7-55495C0CC7B0}" destId="{5F181AE2-B2A7-4A4C-A673-7EDEA9A30EEF}" srcOrd="1" destOrd="0" presId="urn:microsoft.com/office/officeart/2005/8/layout/radial1"/>
    <dgm:cxn modelId="{F534CD5C-A266-4BD2-9EEA-5734336738D4}" type="presOf" srcId="{38BF3BB2-0E8B-4CD2-8BEA-564EEFEC6626}" destId="{73571C38-202A-4057-A113-AB0521BB9767}" srcOrd="1" destOrd="0" presId="urn:microsoft.com/office/officeart/2005/8/layout/radial1"/>
    <dgm:cxn modelId="{51F80848-12CE-4290-9045-1CB2501BB250}" type="presOf" srcId="{5A9F5BFA-D2E9-415D-B20C-BF2EE6B55352}" destId="{5DDB65DB-CFBF-4A60-9DD0-BF8502DE6047}" srcOrd="0" destOrd="0" presId="urn:microsoft.com/office/officeart/2005/8/layout/radial1"/>
    <dgm:cxn modelId="{ACE7C517-8CFB-4FB3-B0C4-5617A07E00A6}" type="presOf" srcId="{1EE72125-3BCD-4B3E-9E05-34BED8077F15}" destId="{E38BDD50-C832-48EE-BA4E-66B4375F067D}" srcOrd="0" destOrd="0" presId="urn:microsoft.com/office/officeart/2005/8/layout/radial1"/>
    <dgm:cxn modelId="{B6C4FDCC-0D95-49BD-B210-B503C51C8DEF}" srcId="{E1F47430-3EB2-4EE5-8CA8-773F11FF7BB5}" destId="{EE5D5806-7CF0-4A18-8017-1BCF8E281F5D}" srcOrd="5" destOrd="0" parTransId="{5A9F5BFA-D2E9-415D-B20C-BF2EE6B55352}" sibTransId="{1423F2E6-1527-4A18-8F1E-D290965EA4E9}"/>
    <dgm:cxn modelId="{F3855498-E39E-4FAE-8A9B-A0CD4A97F63C}" type="presOf" srcId="{5A9F5BFA-D2E9-415D-B20C-BF2EE6B55352}" destId="{9CC8D738-3D6A-4D3D-88C3-2635E3E8BE5E}" srcOrd="1" destOrd="0" presId="urn:microsoft.com/office/officeart/2005/8/layout/radial1"/>
    <dgm:cxn modelId="{B623C44F-BE43-4FC3-AFB1-AF4D1BDFB869}" srcId="{E1F47430-3EB2-4EE5-8CA8-773F11FF7BB5}" destId="{3DD97039-DAA9-4563-8526-ABBAF2879532}" srcOrd="0" destOrd="0" parTransId="{0F48594C-1D9D-49C9-90A7-0815F2649454}" sibTransId="{005A08A9-5D29-4AAF-8E3F-A94D1232FEBE}"/>
    <dgm:cxn modelId="{288D5604-E781-49C0-BA5E-C35E9EFE4D90}" srcId="{DBB052B2-EA9C-4F2D-9B03-6BE08071E0D0}" destId="{E1F47430-3EB2-4EE5-8CA8-773F11FF7BB5}" srcOrd="0" destOrd="0" parTransId="{6D2AD7A7-AF31-4129-AE82-78EC3E7091ED}" sibTransId="{2613EA9E-DD18-4AD2-8FCA-D95E7994D7D0}"/>
    <dgm:cxn modelId="{01417A86-48E3-41CC-85EE-38314D95A049}" type="presParOf" srcId="{002E2124-6CD5-48EA-8652-18A58C535D83}" destId="{FFE49E83-A1E2-4C8D-A0FD-2C173D07DA4C}" srcOrd="0" destOrd="0" presId="urn:microsoft.com/office/officeart/2005/8/layout/radial1"/>
    <dgm:cxn modelId="{8BA6D546-E31A-42F9-94DC-9A8299CE1040}" type="presParOf" srcId="{002E2124-6CD5-48EA-8652-18A58C535D83}" destId="{D688AD07-DE5B-49B1-BC3F-893E36BBFEF2}" srcOrd="1" destOrd="0" presId="urn:microsoft.com/office/officeart/2005/8/layout/radial1"/>
    <dgm:cxn modelId="{97726B98-AA2E-4C2D-823B-2844BF93E8D3}" type="presParOf" srcId="{D688AD07-DE5B-49B1-BC3F-893E36BBFEF2}" destId="{02C4315A-2410-486F-A706-F61DC4D4DBB0}" srcOrd="0" destOrd="0" presId="urn:microsoft.com/office/officeart/2005/8/layout/radial1"/>
    <dgm:cxn modelId="{E4EF3A2A-B479-4512-9EDA-C00A9107B14A}" type="presParOf" srcId="{002E2124-6CD5-48EA-8652-18A58C535D83}" destId="{E9F1F60E-660E-4428-AE23-D85FCED442BF}" srcOrd="2" destOrd="0" presId="urn:microsoft.com/office/officeart/2005/8/layout/radial1"/>
    <dgm:cxn modelId="{F08D2BED-7161-49A0-AEE0-65ADAD3DCBC7}" type="presParOf" srcId="{002E2124-6CD5-48EA-8652-18A58C535D83}" destId="{61AE66C2-A7DE-4ED1-9AAC-1CC4ABC4401B}" srcOrd="3" destOrd="0" presId="urn:microsoft.com/office/officeart/2005/8/layout/radial1"/>
    <dgm:cxn modelId="{187FD72F-1474-40E4-BA52-9A635F290849}" type="presParOf" srcId="{61AE66C2-A7DE-4ED1-9AAC-1CC4ABC4401B}" destId="{73571C38-202A-4057-A113-AB0521BB9767}" srcOrd="0" destOrd="0" presId="urn:microsoft.com/office/officeart/2005/8/layout/radial1"/>
    <dgm:cxn modelId="{A8BDD483-521E-42B7-8717-82E0C270DFC0}" type="presParOf" srcId="{002E2124-6CD5-48EA-8652-18A58C535D83}" destId="{70E24EE2-A171-47A5-B714-5C083FC8C7D7}" srcOrd="4" destOrd="0" presId="urn:microsoft.com/office/officeart/2005/8/layout/radial1"/>
    <dgm:cxn modelId="{C26C5A22-EF60-4BBE-AA12-13A6FAD751AD}" type="presParOf" srcId="{002E2124-6CD5-48EA-8652-18A58C535D83}" destId="{F1F3C547-50B0-4418-A3EA-CAA41BE63326}" srcOrd="5" destOrd="0" presId="urn:microsoft.com/office/officeart/2005/8/layout/radial1"/>
    <dgm:cxn modelId="{1A366125-0757-4ABE-886E-906B1BB0BB42}" type="presParOf" srcId="{F1F3C547-50B0-4418-A3EA-CAA41BE63326}" destId="{7F0EA577-7B45-478D-B930-FBA04767A2B7}" srcOrd="0" destOrd="0" presId="urn:microsoft.com/office/officeart/2005/8/layout/radial1"/>
    <dgm:cxn modelId="{BC40AF6F-BB6E-4C81-8491-85E37B2A7525}" type="presParOf" srcId="{002E2124-6CD5-48EA-8652-18A58C535D83}" destId="{2320BEBC-3D7B-497D-8B24-5CB3BC0EA311}" srcOrd="6" destOrd="0" presId="urn:microsoft.com/office/officeart/2005/8/layout/radial1"/>
    <dgm:cxn modelId="{C4D54EF5-E82F-4938-AA54-0AF2F8678F7F}" type="presParOf" srcId="{002E2124-6CD5-48EA-8652-18A58C535D83}" destId="{6EDC1736-BF89-4618-8D8F-B890475F296B}" srcOrd="7" destOrd="0" presId="urn:microsoft.com/office/officeart/2005/8/layout/radial1"/>
    <dgm:cxn modelId="{87D5234E-515C-4B29-BA71-C8C4871CE8BB}" type="presParOf" srcId="{6EDC1736-BF89-4618-8D8F-B890475F296B}" destId="{5F181AE2-B2A7-4A4C-A673-7EDEA9A30EEF}" srcOrd="0" destOrd="0" presId="urn:microsoft.com/office/officeart/2005/8/layout/radial1"/>
    <dgm:cxn modelId="{7349D341-52F8-4BDF-9269-1F327E6F67A2}" type="presParOf" srcId="{002E2124-6CD5-48EA-8652-18A58C535D83}" destId="{96748E4B-093D-4FE7-BFB1-928F16BF8AF6}" srcOrd="8" destOrd="0" presId="urn:microsoft.com/office/officeart/2005/8/layout/radial1"/>
    <dgm:cxn modelId="{9385BFF5-1E2F-475F-B67F-19D2677ADDAE}" type="presParOf" srcId="{002E2124-6CD5-48EA-8652-18A58C535D83}" destId="{E38BDD50-C832-48EE-BA4E-66B4375F067D}" srcOrd="9" destOrd="0" presId="urn:microsoft.com/office/officeart/2005/8/layout/radial1"/>
    <dgm:cxn modelId="{7660D9D1-E85D-4085-AFB0-34F4C408AA0E}" type="presParOf" srcId="{E38BDD50-C832-48EE-BA4E-66B4375F067D}" destId="{42E3215A-BF25-43A7-A216-78EF5ADAFBEB}" srcOrd="0" destOrd="0" presId="urn:microsoft.com/office/officeart/2005/8/layout/radial1"/>
    <dgm:cxn modelId="{A7814C52-7DB0-4E0D-839C-116A57B46447}" type="presParOf" srcId="{002E2124-6CD5-48EA-8652-18A58C535D83}" destId="{5BBF4831-0F7F-445F-8793-36E73CF1C566}" srcOrd="10" destOrd="0" presId="urn:microsoft.com/office/officeart/2005/8/layout/radial1"/>
    <dgm:cxn modelId="{0B08CB62-5A4C-488D-A991-9E7E01366935}" type="presParOf" srcId="{002E2124-6CD5-48EA-8652-18A58C535D83}" destId="{5DDB65DB-CFBF-4A60-9DD0-BF8502DE6047}" srcOrd="11" destOrd="0" presId="urn:microsoft.com/office/officeart/2005/8/layout/radial1"/>
    <dgm:cxn modelId="{0F57FD0E-5FB3-457A-8AFD-C74BCDC9336E}" type="presParOf" srcId="{5DDB65DB-CFBF-4A60-9DD0-BF8502DE6047}" destId="{9CC8D738-3D6A-4D3D-88C3-2635E3E8BE5E}" srcOrd="0" destOrd="0" presId="urn:microsoft.com/office/officeart/2005/8/layout/radial1"/>
    <dgm:cxn modelId="{A463C3C0-2CAC-46F2-8922-207A7D7E857D}" type="presParOf" srcId="{002E2124-6CD5-48EA-8652-18A58C535D83}" destId="{87450E13-3ADC-46D9-82A1-995F62D4555A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A7361-FB07-403C-B735-CDEBA1E6C863}">
      <dsp:nvSpPr>
        <dsp:cNvPr id="0" name=""/>
        <dsp:cNvSpPr/>
      </dsp:nvSpPr>
      <dsp:spPr>
        <a:xfrm>
          <a:off x="1449875" y="-162422"/>
          <a:ext cx="7496541" cy="357451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CE61C8-CA04-4A4F-B9E1-8D10E507FD0B}">
      <dsp:nvSpPr>
        <dsp:cNvPr id="0" name=""/>
        <dsp:cNvSpPr/>
      </dsp:nvSpPr>
      <dsp:spPr>
        <a:xfrm>
          <a:off x="3282707" y="304397"/>
          <a:ext cx="3909787" cy="1889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noProof="0" dirty="0" smtClean="0"/>
            <a:t>Ethics means thinking about basic values – scientific view</a:t>
          </a:r>
          <a:endParaRPr lang="en-US" sz="2800" kern="1200" noProof="0" dirty="0"/>
        </a:p>
      </dsp:txBody>
      <dsp:txXfrm>
        <a:off x="3282707" y="304397"/>
        <a:ext cx="3909787" cy="1889998"/>
      </dsp:txXfrm>
    </dsp:sp>
    <dsp:sp modelId="{FD4EFAEB-D8BE-484C-8D42-F07A0C6DEFCE}">
      <dsp:nvSpPr>
        <dsp:cNvPr id="0" name=""/>
        <dsp:cNvSpPr/>
      </dsp:nvSpPr>
      <dsp:spPr>
        <a:xfrm>
          <a:off x="358999" y="1882561"/>
          <a:ext cx="7845051" cy="3340915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7D038-4EB8-4797-9FF0-43FA3D8F144B}">
      <dsp:nvSpPr>
        <dsp:cNvPr id="0" name=""/>
        <dsp:cNvSpPr/>
      </dsp:nvSpPr>
      <dsp:spPr>
        <a:xfrm>
          <a:off x="1073206" y="2813135"/>
          <a:ext cx="4542743" cy="1660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noProof="0" dirty="0" smtClean="0"/>
            <a:t>Morality means values a person or an organization accepted as being true and worthwhile living accordingly – practical view</a:t>
          </a:r>
          <a:endParaRPr lang="en-US" sz="2800" kern="1200" noProof="0" dirty="0"/>
        </a:p>
      </dsp:txBody>
      <dsp:txXfrm>
        <a:off x="1073206" y="2813135"/>
        <a:ext cx="4542743" cy="16605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D4655-3DD6-49B9-9F23-9686D72E23CD}">
      <dsp:nvSpPr>
        <dsp:cNvPr id="0" name=""/>
        <dsp:cNvSpPr/>
      </dsp:nvSpPr>
      <dsp:spPr>
        <a:xfrm>
          <a:off x="0" y="36713"/>
          <a:ext cx="6307900" cy="63079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E1D73-03EE-4501-BD5C-233894798FA4}">
      <dsp:nvSpPr>
        <dsp:cNvPr id="0" name=""/>
        <dsp:cNvSpPr/>
      </dsp:nvSpPr>
      <dsp:spPr>
        <a:xfrm>
          <a:off x="3153950" y="36713"/>
          <a:ext cx="7359217" cy="6307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noProof="0" dirty="0" smtClean="0"/>
            <a:t>Basic ethical principles and values </a:t>
          </a:r>
          <a:endParaRPr lang="en-US" sz="2700" kern="1200" noProof="0" dirty="0"/>
        </a:p>
      </dsp:txBody>
      <dsp:txXfrm>
        <a:off x="3153950" y="36713"/>
        <a:ext cx="3679608" cy="1340428"/>
      </dsp:txXfrm>
    </dsp:sp>
    <dsp:sp modelId="{6AFD20A4-D883-4885-A1A8-0D38F9BD5862}">
      <dsp:nvSpPr>
        <dsp:cNvPr id="0" name=""/>
        <dsp:cNvSpPr/>
      </dsp:nvSpPr>
      <dsp:spPr>
        <a:xfrm>
          <a:off x="827911" y="1377142"/>
          <a:ext cx="4652076" cy="465207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A89FC2-72CD-42EF-BB0A-923D722FC9E1}">
      <dsp:nvSpPr>
        <dsp:cNvPr id="0" name=""/>
        <dsp:cNvSpPr/>
      </dsp:nvSpPr>
      <dsp:spPr>
        <a:xfrm>
          <a:off x="3153950" y="1377142"/>
          <a:ext cx="7359217" cy="46520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noProof="0" dirty="0" smtClean="0"/>
            <a:t>Business/ economic ethics</a:t>
          </a:r>
          <a:endParaRPr lang="en-US" sz="2700" kern="1200" noProof="0" dirty="0"/>
        </a:p>
      </dsp:txBody>
      <dsp:txXfrm>
        <a:off x="3153950" y="1377142"/>
        <a:ext cx="3679608" cy="1340428"/>
      </dsp:txXfrm>
    </dsp:sp>
    <dsp:sp modelId="{49C56A4C-6476-4095-AF55-60F78535860C}">
      <dsp:nvSpPr>
        <dsp:cNvPr id="0" name=""/>
        <dsp:cNvSpPr/>
      </dsp:nvSpPr>
      <dsp:spPr>
        <a:xfrm>
          <a:off x="1655823" y="2717571"/>
          <a:ext cx="2996252" cy="299625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147D88-CC51-4B1F-AEAE-5DF2B8380C7E}">
      <dsp:nvSpPr>
        <dsp:cNvPr id="0" name=""/>
        <dsp:cNvSpPr/>
      </dsp:nvSpPr>
      <dsp:spPr>
        <a:xfrm>
          <a:off x="3153950" y="2717571"/>
          <a:ext cx="7359217" cy="29962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noProof="0" dirty="0" smtClean="0"/>
            <a:t>Corporate ethics (business ethics for a firm)</a:t>
          </a:r>
          <a:endParaRPr lang="en-US" sz="2700" kern="1200" noProof="0" dirty="0"/>
        </a:p>
      </dsp:txBody>
      <dsp:txXfrm>
        <a:off x="3153950" y="2717571"/>
        <a:ext cx="3679608" cy="1340428"/>
      </dsp:txXfrm>
    </dsp:sp>
    <dsp:sp modelId="{180997B9-6FA8-4352-9541-1E10D50AD0B3}">
      <dsp:nvSpPr>
        <dsp:cNvPr id="0" name=""/>
        <dsp:cNvSpPr/>
      </dsp:nvSpPr>
      <dsp:spPr>
        <a:xfrm>
          <a:off x="2483735" y="4058000"/>
          <a:ext cx="1340428" cy="134042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19F7E-66E2-4307-B597-F2EB8675ADBD}">
      <dsp:nvSpPr>
        <dsp:cNvPr id="0" name=""/>
        <dsp:cNvSpPr/>
      </dsp:nvSpPr>
      <dsp:spPr>
        <a:xfrm>
          <a:off x="3153950" y="4058000"/>
          <a:ext cx="7359217" cy="13404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noProof="0" dirty="0" smtClean="0"/>
            <a:t>Individual/ personal ethics</a:t>
          </a:r>
          <a:endParaRPr lang="en-US" sz="2700" kern="1200" noProof="0" dirty="0"/>
        </a:p>
      </dsp:txBody>
      <dsp:txXfrm>
        <a:off x="3153950" y="4058000"/>
        <a:ext cx="3679608" cy="1340428"/>
      </dsp:txXfrm>
    </dsp:sp>
    <dsp:sp modelId="{6753650B-AA5C-49E7-BB6C-7A27207DA62C}">
      <dsp:nvSpPr>
        <dsp:cNvPr id="0" name=""/>
        <dsp:cNvSpPr/>
      </dsp:nvSpPr>
      <dsp:spPr>
        <a:xfrm>
          <a:off x="6833559" y="36713"/>
          <a:ext cx="3679608" cy="13404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noProof="0" dirty="0" smtClean="0"/>
            <a:t>Codified in laws and written rules</a:t>
          </a:r>
          <a:endParaRPr lang="en-US" sz="1900" kern="1200" noProof="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noProof="0" dirty="0" smtClean="0"/>
            <a:t>As habit, custom, cultural rule</a:t>
          </a:r>
          <a:endParaRPr lang="en-US" sz="1900" kern="1200" noProof="0" dirty="0"/>
        </a:p>
      </dsp:txBody>
      <dsp:txXfrm>
        <a:off x="6833559" y="36713"/>
        <a:ext cx="3679608" cy="1340428"/>
      </dsp:txXfrm>
    </dsp:sp>
    <dsp:sp modelId="{3276A887-03FA-465D-AC7F-39AFC34437D9}">
      <dsp:nvSpPr>
        <dsp:cNvPr id="0" name=""/>
        <dsp:cNvSpPr/>
      </dsp:nvSpPr>
      <dsp:spPr>
        <a:xfrm>
          <a:off x="6833559" y="1377142"/>
          <a:ext cx="3679608" cy="13404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noProof="0" dirty="0" smtClean="0"/>
            <a:t>Branches</a:t>
          </a:r>
          <a:endParaRPr lang="en-US" sz="1900" kern="1200" noProof="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noProof="0" dirty="0" smtClean="0"/>
            <a:t>National economy</a:t>
          </a:r>
          <a:endParaRPr lang="en-US" sz="1900" kern="1200" noProof="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noProof="0" dirty="0" smtClean="0"/>
            <a:t>Global economy, „global village“</a:t>
          </a:r>
          <a:endParaRPr lang="en-US" sz="1900" kern="1200" noProof="0" dirty="0"/>
        </a:p>
      </dsp:txBody>
      <dsp:txXfrm>
        <a:off x="6833559" y="1377142"/>
        <a:ext cx="3679608" cy="1340428"/>
      </dsp:txXfrm>
    </dsp:sp>
    <dsp:sp modelId="{5C9AC25C-03BD-4545-A26A-6D9DB5479638}">
      <dsp:nvSpPr>
        <dsp:cNvPr id="0" name=""/>
        <dsp:cNvSpPr/>
      </dsp:nvSpPr>
      <dsp:spPr>
        <a:xfrm>
          <a:off x="6833559" y="2717571"/>
          <a:ext cx="3679608" cy="13404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noProof="0" dirty="0" smtClean="0"/>
            <a:t>Codes, guidelines, visions – corporate culture</a:t>
          </a:r>
          <a:endParaRPr lang="en-US" sz="1900" kern="1200" noProof="0" dirty="0"/>
        </a:p>
      </dsp:txBody>
      <dsp:txXfrm>
        <a:off x="6833559" y="2717571"/>
        <a:ext cx="3679608" cy="1340428"/>
      </dsp:txXfrm>
    </dsp:sp>
    <dsp:sp modelId="{0E4B3074-5572-47A5-ACEE-B470DCBBEA96}">
      <dsp:nvSpPr>
        <dsp:cNvPr id="0" name=""/>
        <dsp:cNvSpPr/>
      </dsp:nvSpPr>
      <dsp:spPr>
        <a:xfrm>
          <a:off x="6833559" y="4058000"/>
          <a:ext cx="3679608" cy="13404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noProof="0" dirty="0" smtClean="0"/>
            <a:t>Professional ethics</a:t>
          </a:r>
          <a:endParaRPr lang="en-US" sz="1900" kern="1200" noProof="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noProof="0" dirty="0" smtClean="0"/>
            <a:t>In private life</a:t>
          </a:r>
          <a:endParaRPr lang="en-US" sz="1900" kern="1200" noProof="0" dirty="0"/>
        </a:p>
      </dsp:txBody>
      <dsp:txXfrm>
        <a:off x="6833559" y="4058000"/>
        <a:ext cx="3679608" cy="13404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1DE8C-E694-42CA-9CAC-DAA3661E5070}">
      <dsp:nvSpPr>
        <dsp:cNvPr id="0" name=""/>
        <dsp:cNvSpPr/>
      </dsp:nvSpPr>
      <dsp:spPr>
        <a:xfrm>
          <a:off x="0" y="4452805"/>
          <a:ext cx="8749863" cy="13446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>
              <a:latin typeface="+mn-lt"/>
              <a:cs typeface="Times New Roman" pitchFamily="18" charset="0"/>
            </a:rPr>
            <a:t>In applied sciences: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>
              <a:latin typeface="+mn-lt"/>
              <a:cs typeface="Times New Roman" pitchFamily="18" charset="0"/>
            </a:rPr>
            <a:t>Implementation of the decision, experiment.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>
              <a:latin typeface="+mn-lt"/>
              <a:cs typeface="Times New Roman" pitchFamily="18" charset="0"/>
            </a:rPr>
            <a:t>Approval, review or rejection of theory</a:t>
          </a:r>
          <a:endParaRPr lang="en-US" sz="2400" kern="1200" noProof="0" dirty="0">
            <a:latin typeface="+mn-lt"/>
            <a:cs typeface="Times New Roman" pitchFamily="18" charset="0"/>
          </a:endParaRPr>
        </a:p>
      </dsp:txBody>
      <dsp:txXfrm>
        <a:off x="0" y="4452805"/>
        <a:ext cx="8749863" cy="1344617"/>
      </dsp:txXfrm>
    </dsp:sp>
    <dsp:sp modelId="{E563C105-8187-485F-A03A-B96B29363ABD}">
      <dsp:nvSpPr>
        <dsp:cNvPr id="0" name=""/>
        <dsp:cNvSpPr/>
      </dsp:nvSpPr>
      <dsp:spPr>
        <a:xfrm rot="10800000">
          <a:off x="0" y="2108225"/>
          <a:ext cx="8749863" cy="242279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>
              <a:latin typeface="+mn-lt"/>
              <a:cs typeface="Times New Roman" pitchFamily="18" charset="0"/>
            </a:rPr>
            <a:t>Theory building in closer definition: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>
              <a:latin typeface="+mn-lt"/>
              <a:cs typeface="Times New Roman" pitchFamily="18" charset="0"/>
            </a:rPr>
            <a:t>Formulation of </a:t>
          </a:r>
          <a:r>
            <a:rPr lang="en-US" sz="2400" b="0" i="0" kern="1200" noProof="0" dirty="0" smtClean="0">
              <a:latin typeface="+mn-lt"/>
              <a:cs typeface="Times New Roman" pitchFamily="18" charset="0"/>
            </a:rPr>
            <a:t>hypotheses</a:t>
          </a:r>
          <a:r>
            <a:rPr lang="en-US" sz="2400" kern="1200" noProof="0" dirty="0" smtClean="0">
              <a:latin typeface="+mn-lt"/>
              <a:cs typeface="Times New Roman" pitchFamily="18" charset="0"/>
            </a:rPr>
            <a:t>, data collection, logical conclusions develoption  a comprising model and recommendation for a decision</a:t>
          </a:r>
          <a:endParaRPr lang="en-US" sz="2400" kern="1200" noProof="0" dirty="0">
            <a:latin typeface="+mn-lt"/>
            <a:cs typeface="Times New Roman" pitchFamily="18" charset="0"/>
          </a:endParaRPr>
        </a:p>
      </dsp:txBody>
      <dsp:txXfrm rot="10800000">
        <a:off x="0" y="2108225"/>
        <a:ext cx="8749863" cy="1574256"/>
      </dsp:txXfrm>
    </dsp:sp>
    <dsp:sp modelId="{5444B652-A87D-438A-91F9-91CA54C9871D}">
      <dsp:nvSpPr>
        <dsp:cNvPr id="0" name=""/>
        <dsp:cNvSpPr/>
      </dsp:nvSpPr>
      <dsp:spPr>
        <a:xfrm rot="10800000">
          <a:off x="0" y="1166"/>
          <a:ext cx="8749863" cy="2068021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>
              <a:latin typeface="+mn-lt"/>
              <a:cs typeface="Times New Roman" pitchFamily="18" charset="0"/>
            </a:rPr>
            <a:t>Value judgements forming the basis of the theory: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>
              <a:latin typeface="+mn-lt"/>
              <a:cs typeface="Times New Roman" pitchFamily="18" charset="0"/>
            </a:rPr>
            <a:t>Decisions about objects of research, objectives, methods, range of time considered, idea of man and further premises (basic values)</a:t>
          </a:r>
          <a:endParaRPr lang="en-US" sz="2400" kern="1200" noProof="0" dirty="0">
            <a:latin typeface="+mn-lt"/>
            <a:cs typeface="Times New Roman" pitchFamily="18" charset="0"/>
          </a:endParaRPr>
        </a:p>
      </dsp:txBody>
      <dsp:txXfrm rot="10800000">
        <a:off x="0" y="1166"/>
        <a:ext cx="8749863" cy="13437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E49E83-A1E2-4C8D-A0FD-2C173D07DA4C}">
      <dsp:nvSpPr>
        <dsp:cNvPr id="0" name=""/>
        <dsp:cNvSpPr/>
      </dsp:nvSpPr>
      <dsp:spPr>
        <a:xfrm>
          <a:off x="3833500" y="1980231"/>
          <a:ext cx="1622030" cy="1512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de-DE" sz="2000" b="0" i="0" u="none" strike="noStrike" kern="1200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Ethical theory</a:t>
          </a:r>
        </a:p>
      </dsp:txBody>
      <dsp:txXfrm>
        <a:off x="4071041" y="2201679"/>
        <a:ext cx="1146948" cy="1069247"/>
      </dsp:txXfrm>
    </dsp:sp>
    <dsp:sp modelId="{D688AD07-DE5B-49B1-BC3F-893E36BBFEF2}">
      <dsp:nvSpPr>
        <dsp:cNvPr id="0" name=""/>
        <dsp:cNvSpPr/>
      </dsp:nvSpPr>
      <dsp:spPr>
        <a:xfrm rot="16200000">
          <a:off x="4521779" y="1842888"/>
          <a:ext cx="245472" cy="29213"/>
        </a:xfrm>
        <a:custGeom>
          <a:avLst/>
          <a:gdLst/>
          <a:ahLst/>
          <a:cxnLst/>
          <a:rect l="0" t="0" r="0" b="0"/>
          <a:pathLst>
            <a:path>
              <a:moveTo>
                <a:pt x="0" y="14606"/>
              </a:moveTo>
              <a:lnTo>
                <a:pt x="245472" y="146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noProof="0" dirty="0"/>
        </a:p>
      </dsp:txBody>
      <dsp:txXfrm>
        <a:off x="4638379" y="1851358"/>
        <a:ext cx="12273" cy="12273"/>
      </dsp:txXfrm>
    </dsp:sp>
    <dsp:sp modelId="{E9F1F60E-660E-4428-AE23-D85FCED442BF}">
      <dsp:nvSpPr>
        <dsp:cNvPr id="0" name=""/>
        <dsp:cNvSpPr/>
      </dsp:nvSpPr>
      <dsp:spPr>
        <a:xfrm>
          <a:off x="3168260" y="-186163"/>
          <a:ext cx="2952511" cy="1920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de-DE" sz="2000" b="0" i="0" u="none" strike="noStrike" kern="1200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Utilitarianism</a:t>
          </a:r>
        </a:p>
      </dsp:txBody>
      <dsp:txXfrm>
        <a:off x="3600645" y="95150"/>
        <a:ext cx="2087741" cy="1358296"/>
      </dsp:txXfrm>
    </dsp:sp>
    <dsp:sp modelId="{61AE66C2-A7DE-4ED1-9AAC-1CC4ABC4401B}">
      <dsp:nvSpPr>
        <dsp:cNvPr id="0" name=""/>
        <dsp:cNvSpPr/>
      </dsp:nvSpPr>
      <dsp:spPr>
        <a:xfrm rot="20131002">
          <a:off x="5362265" y="2339270"/>
          <a:ext cx="244112" cy="29213"/>
        </a:xfrm>
        <a:custGeom>
          <a:avLst/>
          <a:gdLst/>
          <a:ahLst/>
          <a:cxnLst/>
          <a:rect l="0" t="0" r="0" b="0"/>
          <a:pathLst>
            <a:path>
              <a:moveTo>
                <a:pt x="0" y="14606"/>
              </a:moveTo>
              <a:lnTo>
                <a:pt x="244112" y="146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noProof="0" dirty="0"/>
        </a:p>
      </dsp:txBody>
      <dsp:txXfrm>
        <a:off x="5478219" y="2347774"/>
        <a:ext cx="12205" cy="12205"/>
      </dsp:txXfrm>
    </dsp:sp>
    <dsp:sp modelId="{70E24EE2-A171-47A5-B714-5C083FC8C7D7}">
      <dsp:nvSpPr>
        <dsp:cNvPr id="0" name=""/>
        <dsp:cNvSpPr/>
      </dsp:nvSpPr>
      <dsp:spPr>
        <a:xfrm>
          <a:off x="5328587" y="792084"/>
          <a:ext cx="2952511" cy="1920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de-DE" sz="2000" b="0" i="0" u="none" strike="noStrike" kern="1200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Communicative or discourse ethics</a:t>
          </a:r>
        </a:p>
      </dsp:txBody>
      <dsp:txXfrm>
        <a:off x="5760972" y="1073397"/>
        <a:ext cx="2087741" cy="1358296"/>
      </dsp:txXfrm>
    </dsp:sp>
    <dsp:sp modelId="{F1F3C547-50B0-4418-A3EA-CAA41BE63326}">
      <dsp:nvSpPr>
        <dsp:cNvPr id="0" name=""/>
        <dsp:cNvSpPr/>
      </dsp:nvSpPr>
      <dsp:spPr>
        <a:xfrm rot="1357596">
          <a:off x="5371521" y="3097171"/>
          <a:ext cx="347672" cy="29213"/>
        </a:xfrm>
        <a:custGeom>
          <a:avLst/>
          <a:gdLst/>
          <a:ahLst/>
          <a:cxnLst/>
          <a:rect l="0" t="0" r="0" b="0"/>
          <a:pathLst>
            <a:path>
              <a:moveTo>
                <a:pt x="0" y="14606"/>
              </a:moveTo>
              <a:lnTo>
                <a:pt x="347672" y="146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noProof="0" dirty="0"/>
        </a:p>
      </dsp:txBody>
      <dsp:txXfrm>
        <a:off x="5536665" y="3103086"/>
        <a:ext cx="17383" cy="17383"/>
      </dsp:txXfrm>
    </dsp:sp>
    <dsp:sp modelId="{2320BEBC-3D7B-497D-8B24-5CB3BC0EA311}">
      <dsp:nvSpPr>
        <dsp:cNvPr id="0" name=""/>
        <dsp:cNvSpPr/>
      </dsp:nvSpPr>
      <dsp:spPr>
        <a:xfrm>
          <a:off x="5472604" y="2736303"/>
          <a:ext cx="2952511" cy="1920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de-DE" sz="2000" b="0" i="0" u="none" strike="noStrike" kern="1200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Ethics of duty (deontological ethics)</a:t>
          </a:r>
        </a:p>
      </dsp:txBody>
      <dsp:txXfrm>
        <a:off x="5904989" y="3017616"/>
        <a:ext cx="2087741" cy="1358296"/>
      </dsp:txXfrm>
    </dsp:sp>
    <dsp:sp modelId="{6EDC1736-BF89-4618-8D8F-B890475F296B}">
      <dsp:nvSpPr>
        <dsp:cNvPr id="0" name=""/>
        <dsp:cNvSpPr/>
      </dsp:nvSpPr>
      <dsp:spPr>
        <a:xfrm rot="5400000">
          <a:off x="4521779" y="3600504"/>
          <a:ext cx="245472" cy="29213"/>
        </a:xfrm>
        <a:custGeom>
          <a:avLst/>
          <a:gdLst/>
          <a:ahLst/>
          <a:cxnLst/>
          <a:rect l="0" t="0" r="0" b="0"/>
          <a:pathLst>
            <a:path>
              <a:moveTo>
                <a:pt x="0" y="14606"/>
              </a:moveTo>
              <a:lnTo>
                <a:pt x="245472" y="146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noProof="0" dirty="0"/>
        </a:p>
      </dsp:txBody>
      <dsp:txXfrm>
        <a:off x="4638379" y="3608974"/>
        <a:ext cx="12273" cy="12273"/>
      </dsp:txXfrm>
    </dsp:sp>
    <dsp:sp modelId="{96748E4B-093D-4FE7-BFB1-928F16BF8AF6}">
      <dsp:nvSpPr>
        <dsp:cNvPr id="0" name=""/>
        <dsp:cNvSpPr/>
      </dsp:nvSpPr>
      <dsp:spPr>
        <a:xfrm>
          <a:off x="3168260" y="3737847"/>
          <a:ext cx="2952511" cy="1920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de-DE" sz="2000" b="0" i="0" u="none" strike="noStrike" kern="1200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Legalism (laws as leading thought)</a:t>
          </a:r>
        </a:p>
      </dsp:txBody>
      <dsp:txXfrm>
        <a:off x="3600645" y="4019160"/>
        <a:ext cx="2087741" cy="1358296"/>
      </dsp:txXfrm>
    </dsp:sp>
    <dsp:sp modelId="{E38BDD50-C832-48EE-BA4E-66B4375F067D}">
      <dsp:nvSpPr>
        <dsp:cNvPr id="0" name=""/>
        <dsp:cNvSpPr/>
      </dsp:nvSpPr>
      <dsp:spPr>
        <a:xfrm rot="9271638">
          <a:off x="3813943" y="3090237"/>
          <a:ext cx="113923" cy="29213"/>
        </a:xfrm>
        <a:custGeom>
          <a:avLst/>
          <a:gdLst/>
          <a:ahLst/>
          <a:cxnLst/>
          <a:rect l="0" t="0" r="0" b="0"/>
          <a:pathLst>
            <a:path>
              <a:moveTo>
                <a:pt x="0" y="14606"/>
              </a:moveTo>
              <a:lnTo>
                <a:pt x="113923" y="146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noProof="0" dirty="0"/>
        </a:p>
      </dsp:txBody>
      <dsp:txXfrm rot="10800000">
        <a:off x="3868057" y="3101996"/>
        <a:ext cx="5696" cy="5696"/>
      </dsp:txXfrm>
    </dsp:sp>
    <dsp:sp modelId="{5BBF4831-0F7F-445F-8793-36E73CF1C566}">
      <dsp:nvSpPr>
        <dsp:cNvPr id="0" name=""/>
        <dsp:cNvSpPr/>
      </dsp:nvSpPr>
      <dsp:spPr>
        <a:xfrm>
          <a:off x="1152136" y="2736305"/>
          <a:ext cx="2952511" cy="1920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de-DE" sz="2000" b="0" i="0" u="none" strike="noStrike" kern="1200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Religions</a:t>
          </a:r>
        </a:p>
      </dsp:txBody>
      <dsp:txXfrm>
        <a:off x="1584521" y="3017618"/>
        <a:ext cx="2087741" cy="1358296"/>
      </dsp:txXfrm>
    </dsp:sp>
    <dsp:sp modelId="{5DDB65DB-CFBF-4A60-9DD0-BF8502DE6047}">
      <dsp:nvSpPr>
        <dsp:cNvPr id="0" name=""/>
        <dsp:cNvSpPr/>
      </dsp:nvSpPr>
      <dsp:spPr>
        <a:xfrm rot="12260016">
          <a:off x="3836949" y="2374922"/>
          <a:ext cx="81491" cy="29213"/>
        </a:xfrm>
        <a:custGeom>
          <a:avLst/>
          <a:gdLst/>
          <a:ahLst/>
          <a:cxnLst/>
          <a:rect l="0" t="0" r="0" b="0"/>
          <a:pathLst>
            <a:path>
              <a:moveTo>
                <a:pt x="0" y="14606"/>
              </a:moveTo>
              <a:lnTo>
                <a:pt x="81491" y="146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noProof="0" dirty="0"/>
        </a:p>
      </dsp:txBody>
      <dsp:txXfrm rot="10800000">
        <a:off x="3875657" y="2387491"/>
        <a:ext cx="4074" cy="4074"/>
      </dsp:txXfrm>
    </dsp:sp>
    <dsp:sp modelId="{87450E13-3ADC-46D9-82A1-995F62D4555A}">
      <dsp:nvSpPr>
        <dsp:cNvPr id="0" name=""/>
        <dsp:cNvSpPr/>
      </dsp:nvSpPr>
      <dsp:spPr>
        <a:xfrm>
          <a:off x="1152122" y="864097"/>
          <a:ext cx="2952511" cy="1920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de-DE" sz="2000" b="0" i="0" u="none" strike="noStrike" kern="1200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Corporate guidelines as application</a:t>
          </a:r>
        </a:p>
      </dsp:txBody>
      <dsp:txXfrm>
        <a:off x="1584507" y="1145410"/>
        <a:ext cx="2087741" cy="1358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67844-DBFB-4BAE-95D6-26910F14FFD0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D3D6F-0663-4FDD-905C-A651109716A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80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15D28-BE0B-423F-B10B-207F250FC48E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386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Kals</a:t>
            </a:r>
            <a:r>
              <a:rPr lang="en-US" dirty="0" smtClean="0"/>
              <a:t>, Johannes: ISO 50001 Energy Management Systems – What managers need to know about energy and </a:t>
            </a:r>
          </a:p>
          <a:p>
            <a:r>
              <a:rPr lang="en-US" dirty="0" smtClean="0"/>
              <a:t>business administration, New York 2015, P.97.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Figure 11.2: Methodology of theory building.</a:t>
            </a:r>
            <a:endParaRPr lang="de-DE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D3D6F-0663-4FDD-905C-A651109716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49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D3D6F-0663-4FDD-905C-A651109716A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46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9117-3527-4077-8D0E-CF3F082E65AF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4FB5-4633-468B-9E53-D82155ADED7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9117-3527-4077-8D0E-CF3F082E65AF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4FB5-4633-468B-9E53-D82155ADED7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4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9117-3527-4077-8D0E-CF3F082E65AF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4FB5-4633-468B-9E53-D82155ADED7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85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FF00F-8C3C-4324-8798-A075ED1944E9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21.08.2018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09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838C5-0482-4CF4-91EB-B3D4B093DA16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21.08.2018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945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28BF-3133-4E69-B716-AF0D79DBF598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21.08.2018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890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225AE-E5D8-4263-AB2F-2EE4C37B553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21.08.2018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489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2071-6962-4C9E-B9CB-A118370C5948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21.08.2018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442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70AE-5BE5-4A70-946E-45D6CA41D90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21.08.2018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783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A291-AAC3-4ABC-8CB2-E92283A9D382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21.08.2018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196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B9C9-F0EA-404D-B8E5-69A758A4D144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21.08.2018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058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9117-3527-4077-8D0E-CF3F082E65AF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4FB5-4633-468B-9E53-D82155ADED7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405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527FA-5FC5-4F55-A826-2347F5CCAC30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21.08.2018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40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5CB6-C9E3-441A-810B-F3FDACDA00E6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21.08.2018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23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82B0-8035-4699-9837-9AFF84DE1671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21.08.2018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046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BA30D0E-12AF-43A5-9080-B2F1875728F5}" type="slidenum">
              <a:rPr lang="de-DE" altLang="de-D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alt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633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749622F-0E01-44F3-889F-A2C975D2872B}" type="slidenum">
              <a:rPr lang="de-DE" altLang="de-D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alt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55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9117-3527-4077-8D0E-CF3F082E65AF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4FB5-4633-468B-9E53-D82155ADED7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0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9117-3527-4077-8D0E-CF3F082E65AF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4FB5-4633-468B-9E53-D82155ADED7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40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9117-3527-4077-8D0E-CF3F082E65AF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4FB5-4633-468B-9E53-D82155ADED7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2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9117-3527-4077-8D0E-CF3F082E65AF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4FB5-4633-468B-9E53-D82155ADED7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6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9117-3527-4077-8D0E-CF3F082E65AF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4FB5-4633-468B-9E53-D82155ADED7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73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9117-3527-4077-8D0E-CF3F082E65AF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4FB5-4633-468B-9E53-D82155ADED7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36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9117-3527-4077-8D0E-CF3F082E65AF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4FB5-4633-468B-9E53-D82155ADED7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7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B9117-3527-4077-8D0E-CF3F082E65AF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44FB5-4633-468B-9E53-D82155ADED7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BFAAD-5F6E-4BC1-AC76-C845E0C18659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21.08.2018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D5831-8B0E-44B0-9352-D9540241F8D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60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nasonic.com/global/corporate/sustainability/pdf/kan2006_e.pd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303283" y="1135117"/>
            <a:ext cx="9680027" cy="3518019"/>
          </a:xfrm>
        </p:spPr>
        <p:txBody>
          <a:bodyPr>
            <a:noAutofit/>
          </a:bodyPr>
          <a:lstStyle/>
          <a:p>
            <a:r>
              <a:rPr lang="en-US" dirty="0" smtClean="0"/>
              <a:t>Energy Oriented Business Administration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Prof. Dr. Johannes Kals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5.3 Ethics</a:t>
            </a:r>
            <a:endParaRPr lang="en-US" sz="28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11F4-F0F8-4B5B-B075-753C58DBD51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8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88728" y="569260"/>
            <a:ext cx="109452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Important presupposition of a free discourse without domination: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no </a:t>
            </a: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</a:rPr>
              <a:t>relevant argument is suppressed or </a:t>
            </a:r>
            <a:r>
              <a:rPr lang="en-US" sz="28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excluded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no </a:t>
            </a: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</a:rPr>
              <a:t>force except that of the better argument is exerted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everyone </a:t>
            </a: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</a:rPr>
              <a:t>capable of speech and action is entitled to </a:t>
            </a:r>
            <a:r>
              <a:rPr lang="en-US" sz="28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participate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everyone </a:t>
            </a: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</a:rPr>
              <a:t>is equally entitled to introduce new topics or express </a:t>
            </a:r>
            <a:r>
              <a:rPr lang="en-US" sz="28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attitudes, needs, </a:t>
            </a: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</a:rPr>
              <a:t>or desires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no </a:t>
            </a: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</a:rPr>
              <a:t>validity claim is exempt in principle from critical evaluation in </a:t>
            </a:r>
            <a:r>
              <a:rPr lang="en-US" sz="28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argumentation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The next chart applies this theory to decision-making processes about energy and climate in companies.</a:t>
            </a:r>
            <a:endParaRPr lang="de-DE" sz="28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43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944213"/>
              </p:ext>
            </p:extLst>
          </p:nvPr>
        </p:nvGraphicFramePr>
        <p:xfrm>
          <a:off x="407368" y="188643"/>
          <a:ext cx="11377262" cy="64312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76752"/>
                <a:gridCol w="3041057"/>
                <a:gridCol w="2998658"/>
                <a:gridCol w="3260795"/>
              </a:tblGrid>
              <a:tr h="6041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en-US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Communication concerning the decision making process about climate decisions in companies</a:t>
                      </a: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(„discourse“ as it takes place</a:t>
                      </a:r>
                      <a:r>
                        <a:rPr lang="en-US" sz="14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currently)</a:t>
                      </a:r>
                      <a:endParaRPr lang="en-US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Minimal</a:t>
                      </a:r>
                      <a:r>
                        <a:rPr lang="en-US" sz="14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care for climate ethics</a:t>
                      </a:r>
                      <a:endParaRPr lang="en-US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Maximal care for climate ethics</a:t>
                      </a:r>
                      <a:endParaRPr lang="en-US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41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Shareholder (of an</a:t>
                      </a:r>
                      <a:r>
                        <a:rPr lang="en-US" sz="14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exchange traded company)</a:t>
                      </a:r>
                      <a:endParaRPr lang="en-US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Supervisory</a:t>
                      </a:r>
                      <a:r>
                        <a:rPr lang="en-US" sz="1400" b="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board and general assembly of shareholders, assigning and controlling top management</a:t>
                      </a:r>
                      <a:endParaRPr lang="en-US" sz="14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Shareholders only striving for short-term profits</a:t>
                      </a:r>
                      <a:endParaRPr lang="en-US" sz="14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Shareholders</a:t>
                      </a:r>
                      <a:r>
                        <a:rPr lang="en-US" sz="1400" b="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 ethical investors open to lose profits in order to do good</a:t>
                      </a:r>
                      <a:endParaRPr lang="en-US" sz="14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127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Stakeholders: Managers and employees</a:t>
                      </a:r>
                      <a:endParaRPr lang="en-US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Managers are part</a:t>
                      </a:r>
                      <a:r>
                        <a:rPr lang="en-US" sz="1400" b="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the decision making process, but they are bound to the expectations of shareholders. </a:t>
                      </a: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Employees</a:t>
                      </a:r>
                      <a:r>
                        <a:rPr lang="en-US" sz="1400" b="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having little formal power </a:t>
                      </a:r>
                      <a:endParaRPr lang="en-US" sz="14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Only egoistic interest for</a:t>
                      </a:r>
                      <a:r>
                        <a:rPr lang="en-US" sz="1400" b="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personal career, </a:t>
                      </a:r>
                      <a:r>
                        <a:rPr lang="en-US" sz="1400" b="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payment of bonus, </a:t>
                      </a:r>
                      <a:r>
                        <a:rPr lang="en-US" sz="1400" b="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 workplace security</a:t>
                      </a:r>
                      <a:endParaRPr lang="en-US" sz="14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b="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Persons striving to have an answer when grandchildren might ask: What did you do against climate change? </a:t>
                      </a:r>
                      <a:endParaRPr lang="en-US" sz="14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Stakeholders: Customers</a:t>
                      </a:r>
                      <a:endParaRPr lang="en-US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Exercising</a:t>
                      </a:r>
                      <a:r>
                        <a:rPr lang="en-US" sz="1400" b="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influence through buying products</a:t>
                      </a:r>
                      <a:endParaRPr lang="en-US" sz="14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Buying the cheapest products</a:t>
                      </a:r>
                      <a:r>
                        <a:rPr lang="en-US" sz="1400" b="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regardless of the climate impact</a:t>
                      </a:r>
                      <a:endParaRPr lang="en-US" sz="14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Readiness to pay</a:t>
                      </a:r>
                      <a:r>
                        <a:rPr lang="en-US" sz="1400" b="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 higher price for eco-friendly products</a:t>
                      </a:r>
                      <a:endParaRPr lang="en-US" sz="14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553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Stakeholders: State, society, public</a:t>
                      </a:r>
                      <a:endParaRPr lang="en-US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General</a:t>
                      </a:r>
                      <a:r>
                        <a:rPr lang="en-US" sz="1400" b="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l</a:t>
                      </a: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aws, operation</a:t>
                      </a:r>
                      <a:r>
                        <a:rPr lang="en-US" sz="1400" b="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permits for companies</a:t>
                      </a:r>
                      <a:endParaRPr lang="en-US" sz="14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Traditional neoclassical approach</a:t>
                      </a:r>
                      <a:r>
                        <a:rPr lang="en-US" sz="1400" b="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utilitarianism (without internalization tax)</a:t>
                      </a:r>
                      <a:endParaRPr lang="en-US" sz="14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Internalization tax as</a:t>
                      </a:r>
                      <a:r>
                        <a:rPr lang="en-US" sz="1400" b="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part of post-growth economy and sustainable globalization</a:t>
                      </a:r>
                      <a:endParaRPr lang="en-US" sz="14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083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Stakeholders: Coming generations</a:t>
                      </a:r>
                      <a:r>
                        <a:rPr lang="en-US" sz="14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suffering from the consequences of climate change</a:t>
                      </a:r>
                      <a:endParaRPr lang="en-US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</a:t>
                      </a:r>
                      <a:r>
                        <a:rPr lang="en-US" sz="1400" b="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institutionalized participation</a:t>
                      </a:r>
                      <a:endParaRPr lang="en-US" sz="14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Little</a:t>
                      </a:r>
                      <a:r>
                        <a:rPr lang="en-US" sz="1400" b="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interest because of lack of information or frustration</a:t>
                      </a:r>
                      <a:endParaRPr lang="en-US" sz="14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</a:t>
                      </a:r>
                      <a:r>
                        <a:rPr lang="en-US" sz="1400" b="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that the current generation must stop spoiling the ecological basis of life irreversibly  </a:t>
                      </a:r>
                      <a:endParaRPr lang="en-US" sz="14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076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de-DE" sz="3600" b="1" dirty="0"/>
              <a:t>Ethics of duty (deontological ethics)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609600" y="1417639"/>
            <a:ext cx="5675586" cy="4708526"/>
          </a:xfrm>
        </p:spPr>
        <p:txBody>
          <a:bodyPr>
            <a:normAutofit/>
          </a:bodyPr>
          <a:lstStyle/>
          <a:p>
            <a:r>
              <a:rPr lang="en-US" altLang="de-DE" sz="2800" dirty="0" smtClean="0"/>
              <a:t>Duty has to be defined, a basic example Immanuel Kant, 1724- 1804, the „categorical imperative“: </a:t>
            </a:r>
          </a:p>
          <a:p>
            <a:r>
              <a:rPr lang="en-US" altLang="de-DE" sz="2800" dirty="0" smtClean="0"/>
              <a:t>„Act only according to that maxim by which you can also will that it would become a universal law.”</a:t>
            </a:r>
          </a:p>
          <a:p>
            <a:r>
              <a:rPr lang="en-US" altLang="de-DE" sz="2800" dirty="0" smtClean="0"/>
              <a:t>No escapes like „my contribution wouldn´t make a difference“</a:t>
            </a:r>
            <a:endParaRPr lang="en-US" altLang="de-DE" sz="2800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47183" y="1417638"/>
            <a:ext cx="3441534" cy="4268444"/>
          </a:xfrm>
          <a:noFill/>
          <a:ln/>
        </p:spPr>
      </p:pic>
      <p:sp>
        <p:nvSpPr>
          <p:cNvPr id="2" name="Rechteck 1"/>
          <p:cNvSpPr/>
          <p:nvPr/>
        </p:nvSpPr>
        <p:spPr>
          <a:xfrm>
            <a:off x="7451186" y="5671739"/>
            <a:ext cx="352161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smtClean="0"/>
              <a:t>J</a:t>
            </a:r>
            <a:r>
              <a:rPr lang="de-DE" sz="1100" dirty="0"/>
              <a:t>. L. Raab, after a </a:t>
            </a:r>
            <a:r>
              <a:rPr lang="de-DE" sz="1100" dirty="0" err="1"/>
              <a:t>painting</a:t>
            </a:r>
            <a:r>
              <a:rPr lang="de-DE" sz="1100" dirty="0"/>
              <a:t> </a:t>
            </a:r>
            <a:r>
              <a:rPr lang="de-DE" sz="1100" dirty="0" err="1"/>
              <a:t>by</a:t>
            </a:r>
            <a:r>
              <a:rPr lang="de-DE" sz="1100" dirty="0"/>
              <a:t> Döbler - </a:t>
            </a:r>
            <a:r>
              <a:rPr lang="de-DE" sz="1100" dirty="0" smtClean="0"/>
              <a:t>https</a:t>
            </a:r>
            <a:r>
              <a:rPr lang="de-DE" sz="1100" dirty="0"/>
              <a:t>://</a:t>
            </a:r>
            <a:r>
              <a:rPr lang="de-DE" sz="1100" dirty="0" smtClean="0"/>
              <a:t>commons.wikimedia.org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59427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209821" y="910459"/>
            <a:ext cx="95519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Golden rule as a basic interpretation </a:t>
            </a:r>
          </a:p>
          <a:p>
            <a:pPr algn="ctr"/>
            <a:r>
              <a:rPr lang="en-US" sz="3600" dirty="0" smtClean="0"/>
              <a:t>of deontological ethics:  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“treating </a:t>
            </a:r>
            <a:r>
              <a:rPr lang="en-US" sz="3600" dirty="0"/>
              <a:t>others as one would wish to be </a:t>
            </a:r>
            <a:r>
              <a:rPr lang="en-US" sz="3600" dirty="0" smtClean="0"/>
              <a:t>treated”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Dating thousands of years to early Egypt, Confucian times, Persian, Greek, and Roman culture.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3591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de-DE" sz="3600" b="1" dirty="0" smtClean="0"/>
              <a:t>Legalisms, laws as leading thought</a:t>
            </a:r>
            <a:endParaRPr lang="en-US" altLang="de-DE" sz="3600" b="1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67864" y="1324304"/>
            <a:ext cx="6358758" cy="5328745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de-DE" sz="8600" dirty="0" smtClean="0"/>
              <a:t>If something is not forbidden, it is ethical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de-DE" sz="8600" dirty="0" smtClean="0"/>
              <a:t>Companies and managers are legal as long as they don´t offend laws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de-DE" sz="8600" dirty="0" smtClean="0"/>
              <a:t>Compliance management, complying to all laws, acts, and regulation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de-DE" sz="8600" dirty="0" smtClean="0"/>
              <a:t>What is thought in your program and what is practiced in your company?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de-DE" sz="8600" dirty="0" smtClean="0"/>
              <a:t>What do you think: Is being legal enough to be legitimate? </a:t>
            </a:r>
            <a:br>
              <a:rPr lang="en-US" altLang="de-DE" sz="8600" dirty="0" smtClean="0"/>
            </a:br>
            <a:r>
              <a:rPr lang="en-US" altLang="de-DE" sz="8600" dirty="0" smtClean="0"/>
              <a:t>(Legality versus legitimacy) </a:t>
            </a:r>
          </a:p>
          <a:p>
            <a:pPr>
              <a:lnSpc>
                <a:spcPct val="90000"/>
              </a:lnSpc>
            </a:pPr>
            <a:endParaRPr lang="en-US" altLang="de-DE" sz="2800" dirty="0"/>
          </a:p>
        </p:txBody>
      </p:sp>
      <p:pic>
        <p:nvPicPr>
          <p:cNvPr id="5" name="Picture 2" descr="University, Lecture, Campus, Education, People, Semin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289" y="1693472"/>
            <a:ext cx="5194356" cy="389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710289" y="5706178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Nikolay </a:t>
            </a:r>
            <a:r>
              <a:rPr lang="de-DE" sz="1200" dirty="0" smtClean="0"/>
              <a:t>Georgiev, Pixabay.com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87530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552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de-DE" sz="3600" b="1" dirty="0" smtClean="0"/>
              <a:t>Religions</a:t>
            </a:r>
            <a:endParaRPr lang="en-US" altLang="de-DE" sz="3600" b="1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de-DE" sz="2800" dirty="0" smtClean="0"/>
              <a:t>Buddhism, Christianity, Hinduism, Islam, postmodern spirituality …</a:t>
            </a:r>
          </a:p>
          <a:p>
            <a:r>
              <a:rPr lang="en-US" altLang="de-DE" sz="2800" dirty="0" smtClean="0"/>
              <a:t>What are they saying to economic questions and preserving the environment?</a:t>
            </a:r>
            <a:endParaRPr lang="en-US" altLang="de-DE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5966456" y="5635811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Pixabay.com</a:t>
            </a:r>
            <a:endParaRPr lang="de-DE" sz="1200" dirty="0"/>
          </a:p>
        </p:txBody>
      </p:sp>
      <p:pic>
        <p:nvPicPr>
          <p:cNvPr id="6" name="Picture 2" descr="Buddhism, Portrait, Sculpture, Tree, The Statue, 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456" y="1758462"/>
            <a:ext cx="5746167" cy="383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08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39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de-DE" sz="3600" b="1" dirty="0" smtClean="0"/>
              <a:t>Corporate guidelines as application</a:t>
            </a:r>
            <a:endParaRPr lang="en-US" altLang="de-DE" sz="3600" b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384" y="1095618"/>
            <a:ext cx="11017224" cy="2477398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GB" altLang="de-DE" sz="2800" dirty="0"/>
              <a:t>   </a:t>
            </a:r>
            <a:r>
              <a:rPr lang="en-US" sz="2800" dirty="0"/>
              <a:t>How do we ensure that children for the future will have a beautiful planet to live on? For SANYO, the answer is to treat the Earth as a single living organism, and create the products we truly need to continue living in harmony with this precious planet. This is the conviction that inspires SANYO's vision, "Think </a:t>
            </a:r>
            <a:r>
              <a:rPr lang="en-US" sz="2800" b="1" dirty="0"/>
              <a:t>GAIA</a:t>
            </a:r>
            <a:r>
              <a:rPr lang="en-US" sz="2800" dirty="0"/>
              <a:t>."</a:t>
            </a:r>
            <a:r>
              <a:rPr lang="de-DE" altLang="de-DE" sz="2800" dirty="0" smtClean="0"/>
              <a:t>   </a:t>
            </a:r>
            <a:endParaRPr lang="de-DE" altLang="de-DE" sz="2800" dirty="0"/>
          </a:p>
        </p:txBody>
      </p:sp>
      <p:pic>
        <p:nvPicPr>
          <p:cNvPr id="20487" name="Picture 7" descr="ƒz[ƒ€ƒCƒ[ƒ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3573016"/>
            <a:ext cx="5208588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3359697" y="6257438"/>
            <a:ext cx="61159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prstClr val="black"/>
                </a:solidFill>
                <a:hlinkClick r:id="rId3"/>
              </a:rPr>
              <a:t>https://www.panasonic.com/global/corporate/sustainability/pdf/kan2006_e.pdf</a:t>
            </a:r>
            <a:r>
              <a:rPr lang="de-DE" sz="1200" dirty="0">
                <a:solidFill>
                  <a:prstClr val="black"/>
                </a:solidFill>
              </a:rPr>
              <a:t>, Abruf 22.1.18</a:t>
            </a:r>
          </a:p>
        </p:txBody>
      </p:sp>
    </p:spTree>
    <p:extLst>
      <p:ext uri="{BB962C8B-B14F-4D97-AF65-F5344CB8AC3E}">
        <p14:creationId xmlns:p14="http://schemas.microsoft.com/office/powerpoint/2010/main" val="381284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247219"/>
              </p:ext>
            </p:extLst>
          </p:nvPr>
        </p:nvGraphicFramePr>
        <p:xfrm>
          <a:off x="320129" y="658147"/>
          <a:ext cx="11158018" cy="6167529"/>
        </p:xfrm>
        <a:graphic>
          <a:graphicData uri="http://schemas.openxmlformats.org/drawingml/2006/table">
            <a:tbl>
              <a:tblPr/>
              <a:tblGrid>
                <a:gridCol w="1980588"/>
                <a:gridCol w="1651611"/>
                <a:gridCol w="1664993"/>
                <a:gridCol w="1277465"/>
                <a:gridCol w="1102478"/>
                <a:gridCol w="1789878"/>
                <a:gridCol w="1691005"/>
              </a:tblGrid>
              <a:tr h="1131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Different energy strategies taken from „5.2 Strategy“</a:t>
                      </a:r>
                    </a:p>
                  </a:txBody>
                  <a:tcPr marL="58899" marR="588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Utilitarianism (conventional interpretation)</a:t>
                      </a:r>
                    </a:p>
                  </a:txBody>
                  <a:tcPr marL="58899" marR="588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Utilitarianism (internalizing externalities)</a:t>
                      </a:r>
                    </a:p>
                  </a:txBody>
                  <a:tcPr marL="58899" marR="588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Legalisms</a:t>
                      </a:r>
                    </a:p>
                  </a:txBody>
                  <a:tcPr marL="58899" marR="588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Ethics of duty</a:t>
                      </a:r>
                    </a:p>
                  </a:txBody>
                  <a:tcPr marL="58899" marR="588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Communicative discourse ethics</a:t>
                      </a:r>
                    </a:p>
                  </a:txBody>
                  <a:tcPr marL="58899" marR="588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Companies own „Code of Ethical Conduct“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58899" marR="588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Passive </a:t>
                      </a: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strategy</a:t>
                      </a:r>
                    </a:p>
                  </a:txBody>
                  <a:tcPr marL="58899" marR="588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58899" marR="588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58899" marR="588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58899" marR="588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58899" marR="588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58899" marR="588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58899" marR="588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72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</a:rPr>
                        <a:t>Short-term calculable strategy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899" marR="588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58899" marR="588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899" marR="588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58899" marR="588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58899" marR="588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58899" marR="588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1447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</a:rPr>
                        <a:t>Long-term strategy with difficult to calculate influencing factors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899" marR="588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899" marR="588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899" marR="588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899" marR="588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899" marR="588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899" marR="588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672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</a:rPr>
                        <a:t>Offensive-ethical strategy: Realization of all economic energy saving measures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899" marR="588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899" marR="588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899" marR="588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899" marR="588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899" marR="588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899" marR="588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30" name="Rectangle 1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287714" y="73372"/>
            <a:ext cx="7688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Linking energy strategy to ethical theories</a:t>
            </a:r>
            <a:endParaRPr 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311B-D814-42E3-A9E4-7488A49A210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781" y="30226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541570" y="3624829"/>
            <a:ext cx="5088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Hopefully it is still our choice … 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256" y="4252095"/>
            <a:ext cx="4572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41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343472" y="116632"/>
            <a:ext cx="9865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Terms ethics and morality/ moral</a:t>
            </a:r>
            <a:endParaRPr lang="en-US" sz="2800" dirty="0">
              <a:solidFill>
                <a:prstClr val="black"/>
              </a:solidFill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877002559"/>
              </p:ext>
            </p:extLst>
          </p:nvPr>
        </p:nvGraphicFramePr>
        <p:xfrm>
          <a:off x="1379476" y="639852"/>
          <a:ext cx="9289032" cy="5055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hteck 4"/>
          <p:cNvSpPr/>
          <p:nvPr/>
        </p:nvSpPr>
        <p:spPr>
          <a:xfrm>
            <a:off x="2855640" y="5903893"/>
            <a:ext cx="6336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Etymology of ethics from the Greek language: habit, custom, practical usage 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9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3016754286"/>
              </p:ext>
            </p:extLst>
          </p:nvPr>
        </p:nvGraphicFramePr>
        <p:xfrm>
          <a:off x="695400" y="288032"/>
          <a:ext cx="10513168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202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923393" y="218963"/>
            <a:ext cx="8849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Exemplary problems, applications, and fields of business ethics (economy as a whole, companies, and personal)</a:t>
            </a:r>
            <a:endParaRPr lang="en-US" sz="28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6103884" y="3370556"/>
            <a:ext cx="2900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Corruption and bribery</a:t>
            </a:r>
            <a:endParaRPr lang="en-US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5360276" y="1377711"/>
            <a:ext cx="2900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Behavior towards suppliers</a:t>
            </a:r>
            <a:endParaRPr lang="en-US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8261131" y="4979569"/>
            <a:ext cx="2900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Work safety</a:t>
            </a:r>
            <a:endParaRPr lang="en-US" sz="2800" dirty="0"/>
          </a:p>
        </p:txBody>
      </p:sp>
      <p:sp>
        <p:nvSpPr>
          <p:cNvPr id="7" name="Textfeld 6"/>
          <p:cNvSpPr txBox="1"/>
          <p:nvPr/>
        </p:nvSpPr>
        <p:spPr>
          <a:xfrm>
            <a:off x="3934373" y="4054446"/>
            <a:ext cx="2900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Fair wages and equal pay</a:t>
            </a:r>
            <a:endParaRPr lang="en-US" sz="2800" dirty="0"/>
          </a:p>
        </p:txBody>
      </p:sp>
      <p:sp>
        <p:nvSpPr>
          <p:cNvPr id="8" name="Textfeld 7"/>
          <p:cNvSpPr txBox="1"/>
          <p:nvPr/>
        </p:nvSpPr>
        <p:spPr>
          <a:xfrm>
            <a:off x="336332" y="3101645"/>
            <a:ext cx="2900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Leadership and participation</a:t>
            </a:r>
            <a:endParaRPr lang="en-US" sz="2800" dirty="0"/>
          </a:p>
        </p:txBody>
      </p:sp>
      <p:sp>
        <p:nvSpPr>
          <p:cNvPr id="9" name="Textfeld 8"/>
          <p:cNvSpPr txBox="1"/>
          <p:nvPr/>
        </p:nvSpPr>
        <p:spPr>
          <a:xfrm>
            <a:off x="388884" y="1150080"/>
            <a:ext cx="29008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Environmental protection including energy and carbon </a:t>
            </a:r>
            <a:endParaRPr lang="en-US" sz="2800" dirty="0"/>
          </a:p>
        </p:txBody>
      </p:sp>
      <p:sp>
        <p:nvSpPr>
          <p:cNvPr id="11" name="Textfeld 10"/>
          <p:cNvSpPr txBox="1"/>
          <p:nvPr/>
        </p:nvSpPr>
        <p:spPr>
          <a:xfrm>
            <a:off x="737477" y="4561342"/>
            <a:ext cx="29008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Credibility in marketing (versus “greenwashing”)</a:t>
            </a:r>
            <a:endParaRPr lang="en-US" sz="2800" dirty="0"/>
          </a:p>
        </p:txBody>
      </p:sp>
      <p:sp>
        <p:nvSpPr>
          <p:cNvPr id="12" name="Textfeld 11"/>
          <p:cNvSpPr txBox="1"/>
          <p:nvPr/>
        </p:nvSpPr>
        <p:spPr>
          <a:xfrm>
            <a:off x="8949559" y="3062285"/>
            <a:ext cx="29008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Stakeholder value versus shareholder value</a:t>
            </a:r>
            <a:endParaRPr lang="en-US" sz="2800" dirty="0"/>
          </a:p>
        </p:txBody>
      </p:sp>
      <p:sp>
        <p:nvSpPr>
          <p:cNvPr id="13" name="Textfeld 12"/>
          <p:cNvSpPr txBox="1"/>
          <p:nvPr/>
        </p:nvSpPr>
        <p:spPr>
          <a:xfrm>
            <a:off x="8565931" y="1584104"/>
            <a:ext cx="2900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Behavior towards customers</a:t>
            </a:r>
            <a:endParaRPr lang="en-US" sz="2800" dirty="0"/>
          </a:p>
        </p:txBody>
      </p:sp>
      <p:sp>
        <p:nvSpPr>
          <p:cNvPr id="14" name="Textfeld 13"/>
          <p:cNvSpPr txBox="1"/>
          <p:nvPr/>
        </p:nvSpPr>
        <p:spPr>
          <a:xfrm>
            <a:off x="7693573" y="5663015"/>
            <a:ext cx="2900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Sustainable management</a:t>
            </a:r>
            <a:endParaRPr lang="en-US" sz="2800" dirty="0"/>
          </a:p>
        </p:txBody>
      </p:sp>
      <p:sp>
        <p:nvSpPr>
          <p:cNvPr id="15" name="Textfeld 14"/>
          <p:cNvSpPr txBox="1"/>
          <p:nvPr/>
        </p:nvSpPr>
        <p:spPr>
          <a:xfrm>
            <a:off x="3620815" y="2193704"/>
            <a:ext cx="29008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Short-term versus long-term profit maximization</a:t>
            </a:r>
            <a:endParaRPr lang="en-US" sz="2800" dirty="0"/>
          </a:p>
        </p:txBody>
      </p:sp>
      <p:sp>
        <p:nvSpPr>
          <p:cNvPr id="16" name="Textfeld 15"/>
          <p:cNvSpPr txBox="1"/>
          <p:nvPr/>
        </p:nvSpPr>
        <p:spPr>
          <a:xfrm>
            <a:off x="4626304" y="5241179"/>
            <a:ext cx="2900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“green” investment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325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01090191"/>
              </p:ext>
            </p:extLst>
          </p:nvPr>
        </p:nvGraphicFramePr>
        <p:xfrm>
          <a:off x="1830822" y="916991"/>
          <a:ext cx="8749863" cy="5797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483" y="123988"/>
            <a:ext cx="8749863" cy="77893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+mn-lt"/>
              </a:rPr>
              <a:t>Can ethics be discussed scientifically? 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Yes - Methodology </a:t>
            </a:r>
            <a:r>
              <a:rPr lang="en-US" sz="2800" dirty="0">
                <a:latin typeface="+mn-lt"/>
              </a:rPr>
              <a:t>of theory building</a:t>
            </a:r>
            <a:endParaRPr lang="de-DE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587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51338" y="68740"/>
            <a:ext cx="10615448" cy="845660"/>
          </a:xfrm>
        </p:spPr>
        <p:txBody>
          <a:bodyPr>
            <a:normAutofit/>
          </a:bodyPr>
          <a:lstStyle/>
          <a:p>
            <a:r>
              <a:rPr lang="en-US" altLang="de-DE" sz="3200" dirty="0" smtClean="0"/>
              <a:t>Overview of import ethical theories for economy and business</a:t>
            </a:r>
            <a:endParaRPr lang="en-US" altLang="de-DE" sz="3200" dirty="0"/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3440382517"/>
              </p:ext>
            </p:extLst>
          </p:nvPr>
        </p:nvGraphicFramePr>
        <p:xfrm>
          <a:off x="1271464" y="1098277"/>
          <a:ext cx="9289032" cy="5472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181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86940" y="257220"/>
            <a:ext cx="6614160" cy="847680"/>
          </a:xfrm>
        </p:spPr>
        <p:txBody>
          <a:bodyPr>
            <a:normAutofit/>
          </a:bodyPr>
          <a:lstStyle/>
          <a:p>
            <a:r>
              <a:rPr lang="en-US" altLang="de-DE" sz="3600" b="1" dirty="0" smtClean="0"/>
              <a:t>Utilitarianism </a:t>
            </a:r>
            <a:endParaRPr lang="en-US" altLang="de-DE" sz="3600" b="1" dirty="0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104900"/>
            <a:ext cx="6509188" cy="5505449"/>
          </a:xfrm>
        </p:spPr>
        <p:txBody>
          <a:bodyPr>
            <a:normAutofit/>
          </a:bodyPr>
          <a:lstStyle/>
          <a:p>
            <a:r>
              <a:rPr lang="en-US" altLang="de-DE" dirty="0" smtClean="0"/>
              <a:t>Greatest benefit of the greatest number</a:t>
            </a:r>
          </a:p>
          <a:p>
            <a:r>
              <a:rPr lang="en-US" altLang="de-DE" dirty="0" smtClean="0"/>
              <a:t>Self-interest coordinated by the invisible hand of markets</a:t>
            </a:r>
          </a:p>
          <a:p>
            <a:r>
              <a:rPr lang="en-US" altLang="de-DE" dirty="0" smtClean="0"/>
              <a:t>Best allocation of resources</a:t>
            </a:r>
          </a:p>
          <a:p>
            <a:r>
              <a:rPr lang="en-US" altLang="de-DE" dirty="0" smtClean="0"/>
              <a:t>Competition leads to growth and innovation</a:t>
            </a:r>
          </a:p>
          <a:p>
            <a:r>
              <a:rPr lang="en-US" altLang="de-DE" dirty="0" smtClean="0"/>
              <a:t>John Stuart Mill, 1806-1873 or Jeremy Bentham 1748-1832 (photo University College)</a:t>
            </a:r>
          </a:p>
          <a:p>
            <a:r>
              <a:rPr lang="en-US" altLang="de-DE" dirty="0" smtClean="0"/>
              <a:t>Crucial issue here: „prices have to say the truth“ – internalizing externalities</a:t>
            </a:r>
            <a:endParaRPr lang="en-US" alt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398" y="1254805"/>
            <a:ext cx="3435846" cy="458112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423398" y="5835933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Wikipedia.org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58731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09601" y="984242"/>
            <a:ext cx="61275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Adam Smith as founder of utilitarianism? </a:t>
            </a:r>
          </a:p>
          <a:p>
            <a:endParaRPr lang="en-US" sz="2800" dirty="0" smtClean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black"/>
                </a:solidFill>
              </a:rPr>
              <a:t>Not really, he was „moral philosopher“ or ethicist: </a:t>
            </a:r>
          </a:p>
          <a:p>
            <a:endParaRPr lang="en-US" sz="2800" dirty="0" smtClean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black"/>
                </a:solidFill>
              </a:rPr>
              <a:t>Before „Wealth of Nations“ 1776 </a:t>
            </a:r>
          </a:p>
          <a:p>
            <a:endParaRPr lang="en-US" sz="2800" dirty="0" smtClean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black"/>
                </a:solidFill>
              </a:rPr>
              <a:t>he wrote </a:t>
            </a:r>
          </a:p>
          <a:p>
            <a:endParaRPr lang="en-US" sz="2800" dirty="0" smtClean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black"/>
                </a:solidFill>
              </a:rPr>
              <a:t>„Theory of Moral Sentiments“ 1759 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784" y="984242"/>
            <a:ext cx="2952328" cy="4401653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7172784" y="5462628"/>
            <a:ext cx="203132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/>
              <a:t>https://commons.wikimedia.org</a:t>
            </a:r>
          </a:p>
        </p:txBody>
      </p:sp>
    </p:spTree>
    <p:extLst>
      <p:ext uri="{BB962C8B-B14F-4D97-AF65-F5344CB8AC3E}">
        <p14:creationId xmlns:p14="http://schemas.microsoft.com/office/powerpoint/2010/main" val="18415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de-DE" sz="3600" b="1" dirty="0" smtClean="0"/>
              <a:t>Communicative or discourse ethics</a:t>
            </a:r>
            <a:endParaRPr lang="en-US" altLang="de-DE" sz="3600" b="1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2455" y="1219200"/>
            <a:ext cx="5612524" cy="4906965"/>
          </a:xfrm>
        </p:spPr>
        <p:txBody>
          <a:bodyPr>
            <a:noAutofit/>
          </a:bodyPr>
          <a:lstStyle/>
          <a:p>
            <a:r>
              <a:rPr lang="en-US" altLang="de-DE" sz="2800" dirty="0" smtClean="0"/>
              <a:t>Rules and agreements are ethically justified, if they are reached in a discourse. </a:t>
            </a:r>
          </a:p>
          <a:p>
            <a:r>
              <a:rPr lang="en-US" altLang="de-DE" sz="2800" dirty="0" smtClean="0"/>
              <a:t>This communication has to involve all stakeholders of a conflict and it has to be free of domination.</a:t>
            </a:r>
          </a:p>
          <a:p>
            <a:r>
              <a:rPr lang="en-US" altLang="de-DE" sz="2800" dirty="0" smtClean="0"/>
              <a:t>It is a processual ethics, describing the way to reach agreements and not the contents (normative ethics).</a:t>
            </a:r>
          </a:p>
          <a:p>
            <a:r>
              <a:rPr lang="en-US" altLang="de-DE" sz="2800" dirty="0" smtClean="0"/>
              <a:t>Jürgen </a:t>
            </a:r>
            <a:r>
              <a:rPr lang="en-US" altLang="de-DE" sz="2800" dirty="0" err="1" smtClean="0"/>
              <a:t>Habermas</a:t>
            </a:r>
            <a:r>
              <a:rPr lang="en-US" altLang="de-DE" sz="2800" dirty="0" smtClean="0"/>
              <a:t>, </a:t>
            </a:r>
            <a:r>
              <a:rPr lang="en-US" altLang="de-DE" sz="2800" dirty="0" err="1" smtClean="0"/>
              <a:t>geb</a:t>
            </a:r>
            <a:r>
              <a:rPr lang="en-US" altLang="de-DE" sz="2800" dirty="0" smtClean="0"/>
              <a:t>. 1929</a:t>
            </a:r>
            <a:endParaRPr lang="en-US" altLang="de-DE" sz="2800" dirty="0"/>
          </a:p>
        </p:txBody>
      </p:sp>
      <p:pic>
        <p:nvPicPr>
          <p:cNvPr id="1331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1026" y="1614268"/>
            <a:ext cx="3565525" cy="4205288"/>
          </a:xfrm>
          <a:noFill/>
          <a:ln/>
        </p:spPr>
      </p:pic>
      <p:sp>
        <p:nvSpPr>
          <p:cNvPr id="2" name="Rechteck 1"/>
          <p:cNvSpPr/>
          <p:nvPr/>
        </p:nvSpPr>
        <p:spPr>
          <a:xfrm>
            <a:off x="6438314" y="5821738"/>
            <a:ext cx="38311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photographer</a:t>
            </a:r>
            <a:r>
              <a:rPr lang="en-US" sz="1100" dirty="0"/>
              <a:t>: Wolfram </a:t>
            </a:r>
            <a:r>
              <a:rPr lang="en-US" sz="1100" dirty="0" err="1"/>
              <a:t>Huke</a:t>
            </a:r>
            <a:r>
              <a:rPr lang="en-US" sz="1100" dirty="0"/>
              <a:t> at </a:t>
            </a:r>
            <a:r>
              <a:rPr lang="en-US" sz="1100" dirty="0" err="1"/>
              <a:t>en.wikipedia</a:t>
            </a:r>
            <a:r>
              <a:rPr lang="en-US" sz="1100" dirty="0"/>
              <a:t>, http://wolframhuke.de - Transferred from </a:t>
            </a:r>
            <a:r>
              <a:rPr lang="en-US" sz="1100" dirty="0" err="1"/>
              <a:t>en.wikipedia</a:t>
            </a:r>
            <a:r>
              <a:rPr lang="en-US" sz="1100" dirty="0"/>
              <a:t>; Transfer was stated to be made by </a:t>
            </a:r>
            <a:r>
              <a:rPr lang="en-US" sz="1100" dirty="0" err="1"/>
              <a:t>User:ojs</a:t>
            </a:r>
            <a:r>
              <a:rPr lang="en-US" sz="1100" dirty="0"/>
              <a:t>., CC BY-SA 3.0, https://commons.wikimedia.org/w/index.php?curid=4437474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48236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1198</Words>
  <Application>Microsoft Office PowerPoint</Application>
  <PresentationFormat>Benutzerdefiniert</PresentationFormat>
  <Paragraphs>155</Paragraphs>
  <Slides>18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0" baseType="lpstr">
      <vt:lpstr>Larissa</vt:lpstr>
      <vt:lpstr>Larissa-Design</vt:lpstr>
      <vt:lpstr>Energy Oriented Business Administration   Prof. Dr. Johannes Kals  5.3 Ethics</vt:lpstr>
      <vt:lpstr>PowerPoint-Präsentation</vt:lpstr>
      <vt:lpstr>PowerPoint-Präsentation</vt:lpstr>
      <vt:lpstr>PowerPoint-Präsentation</vt:lpstr>
      <vt:lpstr>Can ethics be discussed scientifically?  Yes - Methodology of theory building</vt:lpstr>
      <vt:lpstr>Overview of import ethical theories for economy and business</vt:lpstr>
      <vt:lpstr>Utilitarianism </vt:lpstr>
      <vt:lpstr>PowerPoint-Präsentation</vt:lpstr>
      <vt:lpstr>Communicative or discourse ethics</vt:lpstr>
      <vt:lpstr>PowerPoint-Präsentation</vt:lpstr>
      <vt:lpstr>PowerPoint-Präsentation</vt:lpstr>
      <vt:lpstr>Ethics of duty (deontological ethics)</vt:lpstr>
      <vt:lpstr>PowerPoint-Präsentation</vt:lpstr>
      <vt:lpstr>Legalisms, laws as leading thought</vt:lpstr>
      <vt:lpstr>Religions</vt:lpstr>
      <vt:lpstr>Corporate guidelines as application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praktikant7</dc:creator>
  <cp:lastModifiedBy>Kunzendorff, Johanna</cp:lastModifiedBy>
  <cp:revision>60</cp:revision>
  <dcterms:created xsi:type="dcterms:W3CDTF">2017-03-21T11:51:59Z</dcterms:created>
  <dcterms:modified xsi:type="dcterms:W3CDTF">2018-08-21T07:17:36Z</dcterms:modified>
</cp:coreProperties>
</file>