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charts/chart2.xml" ContentType="application/vnd.openxmlformats-officedocument.drawingml.chart+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7"/>
  </p:sldMasterIdLst>
  <p:notesMasterIdLst>
    <p:notesMasterId r:id="rId49"/>
  </p:notesMasterIdLst>
  <p:sldIdLst>
    <p:sldId id="287" r:id="rId8"/>
    <p:sldId id="288" r:id="rId9"/>
    <p:sldId id="321" r:id="rId10"/>
    <p:sldId id="302" r:id="rId11"/>
    <p:sldId id="319" r:id="rId12"/>
    <p:sldId id="291" r:id="rId13"/>
    <p:sldId id="292" r:id="rId14"/>
    <p:sldId id="305" r:id="rId15"/>
    <p:sldId id="320" r:id="rId16"/>
    <p:sldId id="322" r:id="rId17"/>
    <p:sldId id="349" r:id="rId18"/>
    <p:sldId id="325" r:id="rId19"/>
    <p:sldId id="326" r:id="rId20"/>
    <p:sldId id="312" r:id="rId21"/>
    <p:sldId id="327" r:id="rId22"/>
    <p:sldId id="295" r:id="rId23"/>
    <p:sldId id="294" r:id="rId24"/>
    <p:sldId id="348" r:id="rId25"/>
    <p:sldId id="328" r:id="rId26"/>
    <p:sldId id="329" r:id="rId27"/>
    <p:sldId id="297" r:id="rId28"/>
    <p:sldId id="346" r:id="rId29"/>
    <p:sldId id="330" r:id="rId30"/>
    <p:sldId id="331" r:id="rId31"/>
    <p:sldId id="332" r:id="rId32"/>
    <p:sldId id="316" r:id="rId33"/>
    <p:sldId id="336" r:id="rId34"/>
    <p:sldId id="337" r:id="rId35"/>
    <p:sldId id="334" r:id="rId36"/>
    <p:sldId id="339" r:id="rId37"/>
    <p:sldId id="340" r:id="rId38"/>
    <p:sldId id="341" r:id="rId39"/>
    <p:sldId id="318" r:id="rId40"/>
    <p:sldId id="338" r:id="rId41"/>
    <p:sldId id="342" r:id="rId42"/>
    <p:sldId id="335" r:id="rId43"/>
    <p:sldId id="343" r:id="rId44"/>
    <p:sldId id="344" r:id="rId45"/>
    <p:sldId id="345" r:id="rId46"/>
    <p:sldId id="324" r:id="rId47"/>
    <p:sldId id="267" r:id="rId48"/>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11" autoAdjust="0"/>
    <p:restoredTop sz="86917" autoAdjust="0"/>
  </p:normalViewPr>
  <p:slideViewPr>
    <p:cSldViewPr>
      <p:cViewPr varScale="1">
        <p:scale>
          <a:sx n="77" d="100"/>
          <a:sy n="77" d="100"/>
        </p:scale>
        <p:origin x="706" y="67"/>
      </p:cViewPr>
      <p:guideLst>
        <p:guide orient="horz" pos="2160"/>
        <p:guide pos="3840"/>
      </p:guideLst>
    </p:cSldViewPr>
  </p:slideViewPr>
  <p:outlineViewPr>
    <p:cViewPr>
      <p:scale>
        <a:sx n="33" d="100"/>
        <a:sy n="33" d="100"/>
      </p:scale>
      <p:origin x="0" y="1935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3" Type="http://schemas.openxmlformats.org/officeDocument/2006/relationships/customXml" Target="../customXml/item3.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slide" Target="slides/slide40.xml"/><Relationship Id="rId50" Type="http://schemas.openxmlformats.org/officeDocument/2006/relationships/presProps" Target="presProps.xml"/><Relationship Id="rId7" Type="http://schemas.openxmlformats.org/officeDocument/2006/relationships/slideMaster" Target="slideMasters/slideMaster1.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openxmlformats.org/officeDocument/2006/relationships/slide" Target="slides/slide34.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slide" Target="slides/slide38.xml"/><Relationship Id="rId53" Type="http://schemas.openxmlformats.org/officeDocument/2006/relationships/tableStyles" Target="tableStyles.xml"/><Relationship Id="rId5" Type="http://schemas.openxmlformats.org/officeDocument/2006/relationships/customXml" Target="../customXml/item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notesMaster" Target="notesMasters/notesMaster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slide" Target="slides/slide41.xml"/><Relationship Id="rId8" Type="http://schemas.openxmlformats.org/officeDocument/2006/relationships/slide" Target="slides/slide1.xml"/><Relationship Id="rId51"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Arbeitsblat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Arbeitsblat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Tabelle1!$B$1</c:f>
              <c:strCache>
                <c:ptCount val="1"/>
                <c:pt idx="0">
                  <c:v>Verkauf</c:v>
                </c:pt>
              </c:strCache>
            </c:strRef>
          </c:tx>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cat>
            <c:strRef>
              <c:f>Tabelle1!$A$2:$A$5</c:f>
              <c:strCache>
                <c:ptCount val="2"/>
                <c:pt idx="0">
                  <c:v>Sonstige Kosten</c:v>
                </c:pt>
                <c:pt idx="1">
                  <c:v>Energiekosten</c:v>
                </c:pt>
              </c:strCache>
            </c:strRef>
          </c:cat>
          <c:val>
            <c:numRef>
              <c:f>Tabelle1!$B$2:$B$5</c:f>
              <c:numCache>
                <c:formatCode>General</c:formatCode>
                <c:ptCount val="4"/>
                <c:pt idx="0">
                  <c:v>5</c:v>
                </c:pt>
                <c:pt idx="1">
                  <c:v>95</c:v>
                </c:pt>
              </c:numCache>
            </c:numRef>
          </c:val>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de-DE"/>
        </a:p>
      </c:txPr>
    </c:legend>
    <c:plotVisOnly val="1"/>
    <c:dispBlanksAs val="gap"/>
    <c:showDLblsOverMax val="0"/>
  </c:chart>
  <c:spPr>
    <a:noFill/>
    <a:ln>
      <a:noFill/>
    </a:ln>
    <a:effectLst/>
  </c:spPr>
  <c:txPr>
    <a:bodyPr/>
    <a:lstStyle/>
    <a:p>
      <a:pPr>
        <a:defRPr/>
      </a:pPr>
      <a:endParaRPr lang="de-D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lang="en-US" sz="2800" b="1" noProof="0"/>
            </a:pPr>
            <a:r>
              <a:rPr lang="en-US" sz="2800" b="0" noProof="0" dirty="0" smtClean="0"/>
              <a:t>Base line to define the success of</a:t>
            </a:r>
            <a:r>
              <a:rPr lang="en-US" sz="2800" b="0" baseline="0" noProof="0" dirty="0" smtClean="0"/>
              <a:t> contracting </a:t>
            </a:r>
            <a:endParaRPr lang="en-US" sz="2800" b="0" noProof="0" dirty="0"/>
          </a:p>
        </c:rich>
      </c:tx>
      <c:layout>
        <c:manualLayout>
          <c:xMode val="edge"/>
          <c:yMode val="edge"/>
          <c:x val="8.940534385068323E-2"/>
          <c:y val="2.5237785349523856E-2"/>
        </c:manualLayout>
      </c:layout>
      <c:overlay val="0"/>
    </c:title>
    <c:autoTitleDeleted val="0"/>
    <c:plotArea>
      <c:layout/>
      <c:lineChart>
        <c:grouping val="standard"/>
        <c:varyColors val="0"/>
        <c:ser>
          <c:idx val="0"/>
          <c:order val="0"/>
          <c:tx>
            <c:strRef>
              <c:f>Tabelle1!$B$1</c:f>
              <c:strCache>
                <c:ptCount val="1"/>
                <c:pt idx="0">
                  <c:v>Energy Cost per Period in1,000 Dollars </c:v>
                </c:pt>
              </c:strCache>
            </c:strRef>
          </c:tx>
          <c:cat>
            <c:numRef>
              <c:f>Tabelle1!$A$2:$A$11</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Tabelle1!$B$2:$B$11</c:f>
              <c:numCache>
                <c:formatCode>General</c:formatCode>
                <c:ptCount val="10"/>
                <c:pt idx="0">
                  <c:v>85</c:v>
                </c:pt>
                <c:pt idx="1">
                  <c:v>70</c:v>
                </c:pt>
                <c:pt idx="2">
                  <c:v>90</c:v>
                </c:pt>
                <c:pt idx="3">
                  <c:v>65</c:v>
                </c:pt>
                <c:pt idx="4">
                  <c:v>80</c:v>
                </c:pt>
                <c:pt idx="5">
                  <c:v>90</c:v>
                </c:pt>
                <c:pt idx="6">
                  <c:v>40</c:v>
                </c:pt>
                <c:pt idx="7">
                  <c:v>55</c:v>
                </c:pt>
                <c:pt idx="8">
                  <c:v>60</c:v>
                </c:pt>
                <c:pt idx="9">
                  <c:v>40</c:v>
                </c:pt>
              </c:numCache>
            </c:numRef>
          </c:val>
          <c:smooth val="0"/>
        </c:ser>
        <c:dLbls>
          <c:showLegendKey val="0"/>
          <c:showVal val="0"/>
          <c:showCatName val="0"/>
          <c:showSerName val="0"/>
          <c:showPercent val="0"/>
          <c:showBubbleSize val="0"/>
        </c:dLbls>
        <c:marker val="1"/>
        <c:smooth val="0"/>
        <c:axId val="395841496"/>
        <c:axId val="395841888"/>
      </c:lineChart>
      <c:catAx>
        <c:axId val="395841496"/>
        <c:scaling>
          <c:orientation val="minMax"/>
        </c:scaling>
        <c:delete val="0"/>
        <c:axPos val="b"/>
        <c:numFmt formatCode="General" sourceLinked="1"/>
        <c:majorTickMark val="out"/>
        <c:minorTickMark val="none"/>
        <c:tickLblPos val="nextTo"/>
        <c:crossAx val="395841888"/>
        <c:crosses val="autoZero"/>
        <c:auto val="1"/>
        <c:lblAlgn val="ctr"/>
        <c:lblOffset val="100"/>
        <c:noMultiLvlLbl val="0"/>
      </c:catAx>
      <c:valAx>
        <c:axId val="395841888"/>
        <c:scaling>
          <c:orientation val="minMax"/>
        </c:scaling>
        <c:delete val="0"/>
        <c:axPos val="l"/>
        <c:majorGridlines/>
        <c:numFmt formatCode="General" sourceLinked="1"/>
        <c:majorTickMark val="out"/>
        <c:minorTickMark val="none"/>
        <c:tickLblPos val="nextTo"/>
        <c:crossAx val="395841496"/>
        <c:crosses val="autoZero"/>
        <c:crossBetween val="between"/>
      </c:valAx>
    </c:plotArea>
    <c:plotVisOnly val="1"/>
    <c:dispBlanksAs val="gap"/>
    <c:showDLblsOverMax val="0"/>
  </c:chart>
  <c:txPr>
    <a:bodyPr/>
    <a:lstStyle/>
    <a:p>
      <a:pPr>
        <a:defRPr sz="1800"/>
      </a:pPr>
      <a:endParaRPr lang="de-DE"/>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258608-C84B-44AE-885C-E1F431313CFB}"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de-DE"/>
        </a:p>
      </dgm:t>
    </dgm:pt>
    <dgm:pt modelId="{F3028E51-6778-4A9B-B964-181E6EBD110A}">
      <dgm:prSet phldrT="[Text]" custT="1"/>
      <dgm:spPr/>
      <dgm:t>
        <a:bodyPr/>
        <a:lstStyle/>
        <a:p>
          <a:r>
            <a:rPr lang="en-US" sz="2000" noProof="0" dirty="0" smtClean="0"/>
            <a:t>This presentation is based on balances, cost accounting, smart metering – basic knowledge of investment and finance is helpful, but not mandatory</a:t>
          </a:r>
          <a:endParaRPr lang="en-US" sz="2000" noProof="0" dirty="0"/>
        </a:p>
      </dgm:t>
    </dgm:pt>
    <dgm:pt modelId="{D77F249A-E620-4E86-9F85-A6B2392C8F91}" type="parTrans" cxnId="{2BD76F6E-A61C-4AE1-A750-A00935B30207}">
      <dgm:prSet/>
      <dgm:spPr/>
      <dgm:t>
        <a:bodyPr/>
        <a:lstStyle/>
        <a:p>
          <a:endParaRPr lang="en-US" noProof="0" dirty="0"/>
        </a:p>
      </dgm:t>
    </dgm:pt>
    <dgm:pt modelId="{71D6A4AA-1A08-44C8-BF65-FF4E3DB3B5C9}" type="sibTrans" cxnId="{2BD76F6E-A61C-4AE1-A750-A00935B30207}">
      <dgm:prSet/>
      <dgm:spPr/>
      <dgm:t>
        <a:bodyPr/>
        <a:lstStyle/>
        <a:p>
          <a:endParaRPr lang="en-US" noProof="0" dirty="0"/>
        </a:p>
      </dgm:t>
    </dgm:pt>
    <dgm:pt modelId="{63EF8EC5-B639-4F07-92A8-DD211B28B72D}">
      <dgm:prSet phldrT="[Text]" custT="1"/>
      <dgm:spPr/>
      <dgm:t>
        <a:bodyPr/>
        <a:lstStyle/>
        <a:p>
          <a:r>
            <a:rPr lang="en-US" sz="2000" noProof="0" dirty="0" smtClean="0"/>
            <a:t>Some tips and trick of investment appraisal for energy and carbon are pointed out. </a:t>
          </a:r>
          <a:endParaRPr lang="en-US" sz="2000" noProof="0" dirty="0"/>
        </a:p>
      </dgm:t>
    </dgm:pt>
    <dgm:pt modelId="{CDD5919F-F0F3-4B70-8450-E90184384E4C}" type="parTrans" cxnId="{6764D358-9750-4B1E-9061-66A40A212AF7}">
      <dgm:prSet/>
      <dgm:spPr/>
      <dgm:t>
        <a:bodyPr/>
        <a:lstStyle/>
        <a:p>
          <a:endParaRPr lang="en-US" noProof="0" dirty="0"/>
        </a:p>
      </dgm:t>
    </dgm:pt>
    <dgm:pt modelId="{5E859102-FCE9-4975-B2A5-3B4EE79BB52C}" type="sibTrans" cxnId="{6764D358-9750-4B1E-9061-66A40A212AF7}">
      <dgm:prSet/>
      <dgm:spPr/>
      <dgm:t>
        <a:bodyPr/>
        <a:lstStyle/>
        <a:p>
          <a:endParaRPr lang="en-US" noProof="0" dirty="0"/>
        </a:p>
      </dgm:t>
    </dgm:pt>
    <dgm:pt modelId="{8E209F49-4082-430C-A897-75C3EAB15951}" type="pres">
      <dgm:prSet presAssocID="{5D258608-C84B-44AE-885C-E1F431313CFB}" presName="outerComposite" presStyleCnt="0">
        <dgm:presLayoutVars>
          <dgm:chMax val="5"/>
          <dgm:dir/>
          <dgm:resizeHandles val="exact"/>
        </dgm:presLayoutVars>
      </dgm:prSet>
      <dgm:spPr/>
      <dgm:t>
        <a:bodyPr/>
        <a:lstStyle/>
        <a:p>
          <a:endParaRPr lang="de-DE"/>
        </a:p>
      </dgm:t>
    </dgm:pt>
    <dgm:pt modelId="{F033526F-5EA7-42F1-942E-8F29909D7ECF}" type="pres">
      <dgm:prSet presAssocID="{5D258608-C84B-44AE-885C-E1F431313CFB}" presName="dummyMaxCanvas" presStyleCnt="0">
        <dgm:presLayoutVars/>
      </dgm:prSet>
      <dgm:spPr/>
    </dgm:pt>
    <dgm:pt modelId="{75D541F2-2096-496D-807E-53B8DA3D6404}" type="pres">
      <dgm:prSet presAssocID="{5D258608-C84B-44AE-885C-E1F431313CFB}" presName="TwoNodes_1" presStyleLbl="node1" presStyleIdx="0" presStyleCnt="2">
        <dgm:presLayoutVars>
          <dgm:bulletEnabled val="1"/>
        </dgm:presLayoutVars>
      </dgm:prSet>
      <dgm:spPr/>
      <dgm:t>
        <a:bodyPr/>
        <a:lstStyle/>
        <a:p>
          <a:endParaRPr lang="de-DE"/>
        </a:p>
      </dgm:t>
    </dgm:pt>
    <dgm:pt modelId="{957704BB-AB43-4531-A5D4-9C048E27DAB8}" type="pres">
      <dgm:prSet presAssocID="{5D258608-C84B-44AE-885C-E1F431313CFB}" presName="TwoNodes_2" presStyleLbl="node1" presStyleIdx="1" presStyleCnt="2" custLinFactNeighborY="-10249">
        <dgm:presLayoutVars>
          <dgm:bulletEnabled val="1"/>
        </dgm:presLayoutVars>
      </dgm:prSet>
      <dgm:spPr/>
      <dgm:t>
        <a:bodyPr/>
        <a:lstStyle/>
        <a:p>
          <a:endParaRPr lang="de-DE"/>
        </a:p>
      </dgm:t>
    </dgm:pt>
    <dgm:pt modelId="{A6151CA3-2586-4E33-8D66-904D20037DB1}" type="pres">
      <dgm:prSet presAssocID="{5D258608-C84B-44AE-885C-E1F431313CFB}" presName="TwoConn_1-2" presStyleLbl="fgAccFollowNode1" presStyleIdx="0" presStyleCnt="1">
        <dgm:presLayoutVars>
          <dgm:bulletEnabled val="1"/>
        </dgm:presLayoutVars>
      </dgm:prSet>
      <dgm:spPr/>
      <dgm:t>
        <a:bodyPr/>
        <a:lstStyle/>
        <a:p>
          <a:endParaRPr lang="de-DE"/>
        </a:p>
      </dgm:t>
    </dgm:pt>
    <dgm:pt modelId="{6D1FD97F-ED29-49F5-9E14-8D39DB387F83}" type="pres">
      <dgm:prSet presAssocID="{5D258608-C84B-44AE-885C-E1F431313CFB}" presName="TwoNodes_1_text" presStyleLbl="node1" presStyleIdx="1" presStyleCnt="2">
        <dgm:presLayoutVars>
          <dgm:bulletEnabled val="1"/>
        </dgm:presLayoutVars>
      </dgm:prSet>
      <dgm:spPr/>
      <dgm:t>
        <a:bodyPr/>
        <a:lstStyle/>
        <a:p>
          <a:endParaRPr lang="de-DE"/>
        </a:p>
      </dgm:t>
    </dgm:pt>
    <dgm:pt modelId="{23440324-023F-4805-8BEA-047F9B00BE53}" type="pres">
      <dgm:prSet presAssocID="{5D258608-C84B-44AE-885C-E1F431313CFB}" presName="TwoNodes_2_text" presStyleLbl="node1" presStyleIdx="1" presStyleCnt="2">
        <dgm:presLayoutVars>
          <dgm:bulletEnabled val="1"/>
        </dgm:presLayoutVars>
      </dgm:prSet>
      <dgm:spPr/>
      <dgm:t>
        <a:bodyPr/>
        <a:lstStyle/>
        <a:p>
          <a:endParaRPr lang="de-DE"/>
        </a:p>
      </dgm:t>
    </dgm:pt>
  </dgm:ptLst>
  <dgm:cxnLst>
    <dgm:cxn modelId="{09371069-83DB-4A81-83F9-160F01B2D0BC}" type="presOf" srcId="{5D258608-C84B-44AE-885C-E1F431313CFB}" destId="{8E209F49-4082-430C-A897-75C3EAB15951}" srcOrd="0" destOrd="0" presId="urn:microsoft.com/office/officeart/2005/8/layout/vProcess5"/>
    <dgm:cxn modelId="{55EB2636-48D6-44A7-AF8E-C251C5940614}" type="presOf" srcId="{71D6A4AA-1A08-44C8-BF65-FF4E3DB3B5C9}" destId="{A6151CA3-2586-4E33-8D66-904D20037DB1}" srcOrd="0" destOrd="0" presId="urn:microsoft.com/office/officeart/2005/8/layout/vProcess5"/>
    <dgm:cxn modelId="{A96C2D6B-9341-461A-8F8D-A4EC3DC2963D}" type="presOf" srcId="{63EF8EC5-B639-4F07-92A8-DD211B28B72D}" destId="{23440324-023F-4805-8BEA-047F9B00BE53}" srcOrd="1" destOrd="0" presId="urn:microsoft.com/office/officeart/2005/8/layout/vProcess5"/>
    <dgm:cxn modelId="{2BD76F6E-A61C-4AE1-A750-A00935B30207}" srcId="{5D258608-C84B-44AE-885C-E1F431313CFB}" destId="{F3028E51-6778-4A9B-B964-181E6EBD110A}" srcOrd="0" destOrd="0" parTransId="{D77F249A-E620-4E86-9F85-A6B2392C8F91}" sibTransId="{71D6A4AA-1A08-44C8-BF65-FF4E3DB3B5C9}"/>
    <dgm:cxn modelId="{AD7B136D-629F-4AAA-8AB1-E0CB5C9546BC}" type="presOf" srcId="{F3028E51-6778-4A9B-B964-181E6EBD110A}" destId="{75D541F2-2096-496D-807E-53B8DA3D6404}" srcOrd="0" destOrd="0" presId="urn:microsoft.com/office/officeart/2005/8/layout/vProcess5"/>
    <dgm:cxn modelId="{6764D358-9750-4B1E-9061-66A40A212AF7}" srcId="{5D258608-C84B-44AE-885C-E1F431313CFB}" destId="{63EF8EC5-B639-4F07-92A8-DD211B28B72D}" srcOrd="1" destOrd="0" parTransId="{CDD5919F-F0F3-4B70-8450-E90184384E4C}" sibTransId="{5E859102-FCE9-4975-B2A5-3B4EE79BB52C}"/>
    <dgm:cxn modelId="{2F9B3915-9E2F-402F-A217-CB83BD21DC3D}" type="presOf" srcId="{F3028E51-6778-4A9B-B964-181E6EBD110A}" destId="{6D1FD97F-ED29-49F5-9E14-8D39DB387F83}" srcOrd="1" destOrd="0" presId="urn:microsoft.com/office/officeart/2005/8/layout/vProcess5"/>
    <dgm:cxn modelId="{AB744968-0B29-42EB-9B26-96A5BF8E18E1}" type="presOf" srcId="{63EF8EC5-B639-4F07-92A8-DD211B28B72D}" destId="{957704BB-AB43-4531-A5D4-9C048E27DAB8}" srcOrd="0" destOrd="0" presId="urn:microsoft.com/office/officeart/2005/8/layout/vProcess5"/>
    <dgm:cxn modelId="{686A9C83-AAA4-4E37-9748-B867A650A4D0}" type="presParOf" srcId="{8E209F49-4082-430C-A897-75C3EAB15951}" destId="{F033526F-5EA7-42F1-942E-8F29909D7ECF}" srcOrd="0" destOrd="0" presId="urn:microsoft.com/office/officeart/2005/8/layout/vProcess5"/>
    <dgm:cxn modelId="{BB651FB5-90A5-4839-9D53-577F115B621C}" type="presParOf" srcId="{8E209F49-4082-430C-A897-75C3EAB15951}" destId="{75D541F2-2096-496D-807E-53B8DA3D6404}" srcOrd="1" destOrd="0" presId="urn:microsoft.com/office/officeart/2005/8/layout/vProcess5"/>
    <dgm:cxn modelId="{7672E509-044D-43DC-9C35-20F9032A2C73}" type="presParOf" srcId="{8E209F49-4082-430C-A897-75C3EAB15951}" destId="{957704BB-AB43-4531-A5D4-9C048E27DAB8}" srcOrd="2" destOrd="0" presId="urn:microsoft.com/office/officeart/2005/8/layout/vProcess5"/>
    <dgm:cxn modelId="{C63FCD11-1024-49CD-B743-B160971CB106}" type="presParOf" srcId="{8E209F49-4082-430C-A897-75C3EAB15951}" destId="{A6151CA3-2586-4E33-8D66-904D20037DB1}" srcOrd="3" destOrd="0" presId="urn:microsoft.com/office/officeart/2005/8/layout/vProcess5"/>
    <dgm:cxn modelId="{066F34BF-D68A-4EC6-AB5C-5EE424BF4A49}" type="presParOf" srcId="{8E209F49-4082-430C-A897-75C3EAB15951}" destId="{6D1FD97F-ED29-49F5-9E14-8D39DB387F83}" srcOrd="4" destOrd="0" presId="urn:microsoft.com/office/officeart/2005/8/layout/vProcess5"/>
    <dgm:cxn modelId="{4031BA02-5C43-46F8-90DD-EAD9B60E4F05}" type="presParOf" srcId="{8E209F49-4082-430C-A897-75C3EAB15951}" destId="{23440324-023F-4805-8BEA-047F9B00BE53}" srcOrd="5" destOrd="0" presId="urn:microsoft.com/office/officeart/2005/8/layout/vProcess5"/>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BDCAFBC-6EAF-4586-8268-D60EF3E6E6D8}" type="doc">
      <dgm:prSet loTypeId="urn:microsoft.com/office/officeart/2005/8/layout/radial6" loCatId="relationship" qsTypeId="urn:microsoft.com/office/officeart/2005/8/quickstyle/simple1" qsCatId="simple" csTypeId="urn:microsoft.com/office/officeart/2005/8/colors/accent1_2" csCatId="accent1" phldr="1"/>
      <dgm:spPr/>
      <dgm:t>
        <a:bodyPr/>
        <a:lstStyle/>
        <a:p>
          <a:endParaRPr lang="de-DE"/>
        </a:p>
      </dgm:t>
    </dgm:pt>
    <dgm:pt modelId="{16BD33F3-1B86-49F5-ACC2-ABBED70519C4}">
      <dgm:prSet phldrT="[Text]" custT="1"/>
      <dgm:spPr/>
      <dgm:t>
        <a:bodyPr/>
        <a:lstStyle/>
        <a:p>
          <a:r>
            <a:rPr lang="en-US" sz="2400" b="1" noProof="0" dirty="0" smtClean="0"/>
            <a:t>Different views in energy-related investments</a:t>
          </a:r>
          <a:endParaRPr lang="en-US" sz="2400" b="1" noProof="0" dirty="0"/>
        </a:p>
      </dgm:t>
    </dgm:pt>
    <dgm:pt modelId="{14D67129-58F6-44EA-B0C2-CC499C7ECF5A}" type="parTrans" cxnId="{46F5ACFD-D845-47ED-94ED-C5E8812D206C}">
      <dgm:prSet/>
      <dgm:spPr/>
      <dgm:t>
        <a:bodyPr/>
        <a:lstStyle/>
        <a:p>
          <a:endParaRPr lang="en-US" noProof="0" dirty="0"/>
        </a:p>
      </dgm:t>
    </dgm:pt>
    <dgm:pt modelId="{6EEC9E83-9C9D-40D9-A532-599C77F9E989}" type="sibTrans" cxnId="{46F5ACFD-D845-47ED-94ED-C5E8812D206C}">
      <dgm:prSet/>
      <dgm:spPr/>
      <dgm:t>
        <a:bodyPr/>
        <a:lstStyle/>
        <a:p>
          <a:endParaRPr lang="en-US" noProof="0" dirty="0"/>
        </a:p>
      </dgm:t>
    </dgm:pt>
    <dgm:pt modelId="{BD8D7D64-8930-4231-A2FD-1460B5BE1AA6}">
      <dgm:prSet phldrT="[Text]" custT="1"/>
      <dgm:spPr/>
      <dgm:t>
        <a:bodyPr/>
        <a:lstStyle/>
        <a:p>
          <a:r>
            <a:rPr lang="en-US" sz="2400" noProof="0" dirty="0" smtClean="0"/>
            <a:t>Costs – „classical“ investment appraisal</a:t>
          </a:r>
          <a:endParaRPr lang="en-US" sz="2400" noProof="0" dirty="0"/>
        </a:p>
      </dgm:t>
    </dgm:pt>
    <dgm:pt modelId="{D0FAC1D0-65D2-4225-B3D0-A51A152955F2}" type="parTrans" cxnId="{FD6ABA47-34C2-4945-85BE-6EC1EFFA084E}">
      <dgm:prSet/>
      <dgm:spPr/>
      <dgm:t>
        <a:bodyPr/>
        <a:lstStyle/>
        <a:p>
          <a:endParaRPr lang="en-US" noProof="0" dirty="0"/>
        </a:p>
      </dgm:t>
    </dgm:pt>
    <dgm:pt modelId="{DE50A34C-83B9-4F34-85EC-E3001C3F29B5}" type="sibTrans" cxnId="{FD6ABA47-34C2-4945-85BE-6EC1EFFA084E}">
      <dgm:prSet/>
      <dgm:spPr/>
      <dgm:t>
        <a:bodyPr/>
        <a:lstStyle/>
        <a:p>
          <a:endParaRPr lang="en-US" noProof="0" dirty="0"/>
        </a:p>
      </dgm:t>
    </dgm:pt>
    <dgm:pt modelId="{A064DD40-28F9-418B-B00B-8D9FECB83EA1}">
      <dgm:prSet phldrT="[Text]" custT="1"/>
      <dgm:spPr/>
      <dgm:t>
        <a:bodyPr/>
        <a:lstStyle/>
        <a:p>
          <a:r>
            <a:rPr lang="en-US" sz="2400" noProof="0" dirty="0" smtClean="0"/>
            <a:t>Energy – just explained</a:t>
          </a:r>
          <a:endParaRPr lang="en-US" sz="2400" noProof="0" dirty="0"/>
        </a:p>
      </dgm:t>
    </dgm:pt>
    <dgm:pt modelId="{E45B8132-1C8F-4855-B16A-A7777801B35E}" type="parTrans" cxnId="{F1A7F842-D340-4B51-93C1-9C0DCA24EC9D}">
      <dgm:prSet/>
      <dgm:spPr/>
      <dgm:t>
        <a:bodyPr/>
        <a:lstStyle/>
        <a:p>
          <a:endParaRPr lang="en-US" noProof="0" dirty="0"/>
        </a:p>
      </dgm:t>
    </dgm:pt>
    <dgm:pt modelId="{50AC3213-D44C-41DE-B24E-A1FD92A05AD7}" type="sibTrans" cxnId="{F1A7F842-D340-4B51-93C1-9C0DCA24EC9D}">
      <dgm:prSet/>
      <dgm:spPr/>
      <dgm:t>
        <a:bodyPr/>
        <a:lstStyle/>
        <a:p>
          <a:endParaRPr lang="en-US" noProof="0" dirty="0"/>
        </a:p>
      </dgm:t>
    </dgm:pt>
    <dgm:pt modelId="{60E22C33-917E-4EA6-9413-F3095C48DA88}">
      <dgm:prSet phldrT="[Text]" custT="1"/>
      <dgm:spPr/>
      <dgm:t>
        <a:bodyPr/>
        <a:lstStyle/>
        <a:p>
          <a:r>
            <a:rPr lang="en-US" sz="2400" noProof="0" dirty="0" smtClean="0"/>
            <a:t>Carbon – analog to energy, just apply the known emission factors</a:t>
          </a:r>
          <a:endParaRPr lang="en-US" sz="2400" noProof="0" dirty="0"/>
        </a:p>
      </dgm:t>
    </dgm:pt>
    <dgm:pt modelId="{FCE4790D-4721-43AE-AC1D-F56FF325C7A9}" type="parTrans" cxnId="{9482A8E4-932B-40BD-AAE9-9376FA70BDC8}">
      <dgm:prSet/>
      <dgm:spPr/>
      <dgm:t>
        <a:bodyPr/>
        <a:lstStyle/>
        <a:p>
          <a:endParaRPr lang="en-US" noProof="0" dirty="0"/>
        </a:p>
      </dgm:t>
    </dgm:pt>
    <dgm:pt modelId="{750F934A-D975-422F-A487-B02DCBB3D461}" type="sibTrans" cxnId="{9482A8E4-932B-40BD-AAE9-9376FA70BDC8}">
      <dgm:prSet/>
      <dgm:spPr/>
      <dgm:t>
        <a:bodyPr/>
        <a:lstStyle/>
        <a:p>
          <a:endParaRPr lang="en-US" noProof="0" dirty="0"/>
        </a:p>
      </dgm:t>
    </dgm:pt>
    <dgm:pt modelId="{B61B7B4C-F2E4-4CED-A155-1C3FE1E8D66B}">
      <dgm:prSet phldrT="[Text]" custT="1"/>
      <dgm:spPr/>
      <dgm:t>
        <a:bodyPr/>
        <a:lstStyle/>
        <a:p>
          <a:r>
            <a:rPr lang="en-US" sz="2400" noProof="0" smtClean="0"/>
            <a:t>other </a:t>
          </a:r>
          <a:r>
            <a:rPr lang="en-US" sz="2400" noProof="0" dirty="0" smtClean="0"/>
            <a:t>greenhouse</a:t>
          </a:r>
          <a:endParaRPr lang="en-US" sz="2400" noProof="0" dirty="0"/>
        </a:p>
      </dgm:t>
    </dgm:pt>
    <dgm:pt modelId="{829CA235-6C7E-4AB7-B1A2-43DAAB738E9D}" type="parTrans" cxnId="{3324F068-5589-4089-A1F3-E67287862227}">
      <dgm:prSet/>
      <dgm:spPr/>
      <dgm:t>
        <a:bodyPr/>
        <a:lstStyle/>
        <a:p>
          <a:endParaRPr lang="en-US" noProof="0" dirty="0"/>
        </a:p>
      </dgm:t>
    </dgm:pt>
    <dgm:pt modelId="{AF72759F-CAB7-4D08-92E5-CD0B6737523A}" type="sibTrans" cxnId="{3324F068-5589-4089-A1F3-E67287862227}">
      <dgm:prSet/>
      <dgm:spPr/>
      <dgm:t>
        <a:bodyPr/>
        <a:lstStyle/>
        <a:p>
          <a:endParaRPr lang="en-US" noProof="0" dirty="0"/>
        </a:p>
      </dgm:t>
    </dgm:pt>
    <dgm:pt modelId="{AE07B6F5-D6A1-4A04-B243-890C0558E31E}" type="pres">
      <dgm:prSet presAssocID="{2BDCAFBC-6EAF-4586-8268-D60EF3E6E6D8}" presName="Name0" presStyleCnt="0">
        <dgm:presLayoutVars>
          <dgm:chMax val="1"/>
          <dgm:dir/>
          <dgm:animLvl val="ctr"/>
          <dgm:resizeHandles val="exact"/>
        </dgm:presLayoutVars>
      </dgm:prSet>
      <dgm:spPr/>
      <dgm:t>
        <a:bodyPr/>
        <a:lstStyle/>
        <a:p>
          <a:endParaRPr lang="de-DE"/>
        </a:p>
      </dgm:t>
    </dgm:pt>
    <dgm:pt modelId="{DBE2C08A-DDAC-4CF1-86E8-BD3B243C6CF2}" type="pres">
      <dgm:prSet presAssocID="{16BD33F3-1B86-49F5-ACC2-ABBED70519C4}" presName="centerShape" presStyleLbl="node0" presStyleIdx="0" presStyleCnt="1" custScaleX="168305" custScaleY="115421"/>
      <dgm:spPr/>
      <dgm:t>
        <a:bodyPr/>
        <a:lstStyle/>
        <a:p>
          <a:endParaRPr lang="de-DE"/>
        </a:p>
      </dgm:t>
    </dgm:pt>
    <dgm:pt modelId="{54A31088-2411-45E8-B457-369ED9F9E445}" type="pres">
      <dgm:prSet presAssocID="{BD8D7D64-8930-4231-A2FD-1460B5BE1AA6}" presName="node" presStyleLbl="node1" presStyleIdx="0" presStyleCnt="4" custScaleX="260557" custScaleY="154381">
        <dgm:presLayoutVars>
          <dgm:bulletEnabled val="1"/>
        </dgm:presLayoutVars>
      </dgm:prSet>
      <dgm:spPr/>
      <dgm:t>
        <a:bodyPr/>
        <a:lstStyle/>
        <a:p>
          <a:endParaRPr lang="de-DE"/>
        </a:p>
      </dgm:t>
    </dgm:pt>
    <dgm:pt modelId="{5ABFAC66-6C2C-4275-8B1D-1D82AD1971EB}" type="pres">
      <dgm:prSet presAssocID="{BD8D7D64-8930-4231-A2FD-1460B5BE1AA6}" presName="dummy" presStyleCnt="0"/>
      <dgm:spPr/>
    </dgm:pt>
    <dgm:pt modelId="{4104941A-3341-4AF6-81D8-ACA92D76B215}" type="pres">
      <dgm:prSet presAssocID="{DE50A34C-83B9-4F34-85EC-E3001C3F29B5}" presName="sibTrans" presStyleLbl="sibTrans2D1" presStyleIdx="0" presStyleCnt="4"/>
      <dgm:spPr/>
      <dgm:t>
        <a:bodyPr/>
        <a:lstStyle/>
        <a:p>
          <a:endParaRPr lang="de-DE"/>
        </a:p>
      </dgm:t>
    </dgm:pt>
    <dgm:pt modelId="{E15CE7F4-F388-47DE-9BE7-AC292B2A2B4A}" type="pres">
      <dgm:prSet presAssocID="{A064DD40-28F9-418B-B00B-8D9FECB83EA1}" presName="node" presStyleLbl="node1" presStyleIdx="1" presStyleCnt="4" custScaleX="219651" custScaleY="154381" custRadScaleRad="145377" custRadScaleInc="246">
        <dgm:presLayoutVars>
          <dgm:bulletEnabled val="1"/>
        </dgm:presLayoutVars>
      </dgm:prSet>
      <dgm:spPr/>
      <dgm:t>
        <a:bodyPr/>
        <a:lstStyle/>
        <a:p>
          <a:endParaRPr lang="de-DE"/>
        </a:p>
      </dgm:t>
    </dgm:pt>
    <dgm:pt modelId="{D6F170B6-A6D9-40AE-A652-718D8D3E6D02}" type="pres">
      <dgm:prSet presAssocID="{A064DD40-28F9-418B-B00B-8D9FECB83EA1}" presName="dummy" presStyleCnt="0"/>
      <dgm:spPr/>
    </dgm:pt>
    <dgm:pt modelId="{F9C86AA3-3C68-4838-A65F-0469FD4F52C7}" type="pres">
      <dgm:prSet presAssocID="{50AC3213-D44C-41DE-B24E-A1FD92A05AD7}" presName="sibTrans" presStyleLbl="sibTrans2D1" presStyleIdx="1" presStyleCnt="4"/>
      <dgm:spPr/>
      <dgm:t>
        <a:bodyPr/>
        <a:lstStyle/>
        <a:p>
          <a:endParaRPr lang="de-DE"/>
        </a:p>
      </dgm:t>
    </dgm:pt>
    <dgm:pt modelId="{9F9807B1-BBF5-4039-8B90-86563747E1F1}" type="pres">
      <dgm:prSet presAssocID="{60E22C33-917E-4EA6-9413-F3095C48DA88}" presName="node" presStyleLbl="node1" presStyleIdx="2" presStyleCnt="4" custScaleX="272309" custScaleY="154381">
        <dgm:presLayoutVars>
          <dgm:bulletEnabled val="1"/>
        </dgm:presLayoutVars>
      </dgm:prSet>
      <dgm:spPr/>
      <dgm:t>
        <a:bodyPr/>
        <a:lstStyle/>
        <a:p>
          <a:endParaRPr lang="de-DE"/>
        </a:p>
      </dgm:t>
    </dgm:pt>
    <dgm:pt modelId="{304924DE-392A-4EEA-AD11-8DEB5C643683}" type="pres">
      <dgm:prSet presAssocID="{60E22C33-917E-4EA6-9413-F3095C48DA88}" presName="dummy" presStyleCnt="0"/>
      <dgm:spPr/>
    </dgm:pt>
    <dgm:pt modelId="{29AEFD71-CC00-40C7-B7F5-FAF71E9A9354}" type="pres">
      <dgm:prSet presAssocID="{750F934A-D975-422F-A487-B02DCBB3D461}" presName="sibTrans" presStyleLbl="sibTrans2D1" presStyleIdx="2" presStyleCnt="4"/>
      <dgm:spPr/>
      <dgm:t>
        <a:bodyPr/>
        <a:lstStyle/>
        <a:p>
          <a:endParaRPr lang="de-DE"/>
        </a:p>
      </dgm:t>
    </dgm:pt>
    <dgm:pt modelId="{7608F717-D0F3-4BF5-BE7F-FC6C76ADB0BC}" type="pres">
      <dgm:prSet presAssocID="{B61B7B4C-F2E4-4CED-A155-1C3FE1E8D66B}" presName="node" presStyleLbl="node1" presStyleIdx="3" presStyleCnt="4" custScaleX="226122" custScaleY="154381" custRadScaleRad="145376" custRadScaleInc="-246">
        <dgm:presLayoutVars>
          <dgm:bulletEnabled val="1"/>
        </dgm:presLayoutVars>
      </dgm:prSet>
      <dgm:spPr/>
      <dgm:t>
        <a:bodyPr/>
        <a:lstStyle/>
        <a:p>
          <a:endParaRPr lang="de-DE"/>
        </a:p>
      </dgm:t>
    </dgm:pt>
    <dgm:pt modelId="{28A05216-7512-4F0D-A1F4-2F890E29FC28}" type="pres">
      <dgm:prSet presAssocID="{B61B7B4C-F2E4-4CED-A155-1C3FE1E8D66B}" presName="dummy" presStyleCnt="0"/>
      <dgm:spPr/>
    </dgm:pt>
    <dgm:pt modelId="{CAB278B8-9D6B-40AF-9D00-51D294F64F18}" type="pres">
      <dgm:prSet presAssocID="{AF72759F-CAB7-4D08-92E5-CD0B6737523A}" presName="sibTrans" presStyleLbl="sibTrans2D1" presStyleIdx="3" presStyleCnt="4"/>
      <dgm:spPr/>
      <dgm:t>
        <a:bodyPr/>
        <a:lstStyle/>
        <a:p>
          <a:endParaRPr lang="de-DE"/>
        </a:p>
      </dgm:t>
    </dgm:pt>
  </dgm:ptLst>
  <dgm:cxnLst>
    <dgm:cxn modelId="{9482A8E4-932B-40BD-AAE9-9376FA70BDC8}" srcId="{16BD33F3-1B86-49F5-ACC2-ABBED70519C4}" destId="{60E22C33-917E-4EA6-9413-F3095C48DA88}" srcOrd="2" destOrd="0" parTransId="{FCE4790D-4721-43AE-AC1D-F56FF325C7A9}" sibTransId="{750F934A-D975-422F-A487-B02DCBB3D461}"/>
    <dgm:cxn modelId="{5FB881C8-2BF8-48CF-B485-731D58041148}" type="presOf" srcId="{AF72759F-CAB7-4D08-92E5-CD0B6737523A}" destId="{CAB278B8-9D6B-40AF-9D00-51D294F64F18}" srcOrd="0" destOrd="0" presId="urn:microsoft.com/office/officeart/2005/8/layout/radial6"/>
    <dgm:cxn modelId="{3324F068-5589-4089-A1F3-E67287862227}" srcId="{16BD33F3-1B86-49F5-ACC2-ABBED70519C4}" destId="{B61B7B4C-F2E4-4CED-A155-1C3FE1E8D66B}" srcOrd="3" destOrd="0" parTransId="{829CA235-6C7E-4AB7-B1A2-43DAAB738E9D}" sibTransId="{AF72759F-CAB7-4D08-92E5-CD0B6737523A}"/>
    <dgm:cxn modelId="{64AE32A8-BEBC-4A15-9756-2AF3594AAE07}" type="presOf" srcId="{2BDCAFBC-6EAF-4586-8268-D60EF3E6E6D8}" destId="{AE07B6F5-D6A1-4A04-B243-890C0558E31E}" srcOrd="0" destOrd="0" presId="urn:microsoft.com/office/officeart/2005/8/layout/radial6"/>
    <dgm:cxn modelId="{1F70205B-FEDD-45A5-9639-37B84B3A08FE}" type="presOf" srcId="{50AC3213-D44C-41DE-B24E-A1FD92A05AD7}" destId="{F9C86AA3-3C68-4838-A65F-0469FD4F52C7}" srcOrd="0" destOrd="0" presId="urn:microsoft.com/office/officeart/2005/8/layout/radial6"/>
    <dgm:cxn modelId="{D27DACF7-746C-4D87-97FE-DC77A5CD915E}" type="presOf" srcId="{60E22C33-917E-4EA6-9413-F3095C48DA88}" destId="{9F9807B1-BBF5-4039-8B90-86563747E1F1}" srcOrd="0" destOrd="0" presId="urn:microsoft.com/office/officeart/2005/8/layout/radial6"/>
    <dgm:cxn modelId="{46F5ACFD-D845-47ED-94ED-C5E8812D206C}" srcId="{2BDCAFBC-6EAF-4586-8268-D60EF3E6E6D8}" destId="{16BD33F3-1B86-49F5-ACC2-ABBED70519C4}" srcOrd="0" destOrd="0" parTransId="{14D67129-58F6-44EA-B0C2-CC499C7ECF5A}" sibTransId="{6EEC9E83-9C9D-40D9-A532-599C77F9E989}"/>
    <dgm:cxn modelId="{F1A7F842-D340-4B51-93C1-9C0DCA24EC9D}" srcId="{16BD33F3-1B86-49F5-ACC2-ABBED70519C4}" destId="{A064DD40-28F9-418B-B00B-8D9FECB83EA1}" srcOrd="1" destOrd="0" parTransId="{E45B8132-1C8F-4855-B16A-A7777801B35E}" sibTransId="{50AC3213-D44C-41DE-B24E-A1FD92A05AD7}"/>
    <dgm:cxn modelId="{ECA65B3E-A7C8-424A-9C5D-31F3E0492CD4}" type="presOf" srcId="{16BD33F3-1B86-49F5-ACC2-ABBED70519C4}" destId="{DBE2C08A-DDAC-4CF1-86E8-BD3B243C6CF2}" srcOrd="0" destOrd="0" presId="urn:microsoft.com/office/officeart/2005/8/layout/radial6"/>
    <dgm:cxn modelId="{45797A2C-394E-45C0-9A87-72F565906124}" type="presOf" srcId="{750F934A-D975-422F-A487-B02DCBB3D461}" destId="{29AEFD71-CC00-40C7-B7F5-FAF71E9A9354}" srcOrd="0" destOrd="0" presId="urn:microsoft.com/office/officeart/2005/8/layout/radial6"/>
    <dgm:cxn modelId="{FD6ABA47-34C2-4945-85BE-6EC1EFFA084E}" srcId="{16BD33F3-1B86-49F5-ACC2-ABBED70519C4}" destId="{BD8D7D64-8930-4231-A2FD-1460B5BE1AA6}" srcOrd="0" destOrd="0" parTransId="{D0FAC1D0-65D2-4225-B3D0-A51A152955F2}" sibTransId="{DE50A34C-83B9-4F34-85EC-E3001C3F29B5}"/>
    <dgm:cxn modelId="{0C6558CE-7480-4F55-A1F5-E471BDA1E9D1}" type="presOf" srcId="{DE50A34C-83B9-4F34-85EC-E3001C3F29B5}" destId="{4104941A-3341-4AF6-81D8-ACA92D76B215}" srcOrd="0" destOrd="0" presId="urn:microsoft.com/office/officeart/2005/8/layout/radial6"/>
    <dgm:cxn modelId="{B56A41CB-DFB8-4AFC-818B-B37BBF1F0596}" type="presOf" srcId="{A064DD40-28F9-418B-B00B-8D9FECB83EA1}" destId="{E15CE7F4-F388-47DE-9BE7-AC292B2A2B4A}" srcOrd="0" destOrd="0" presId="urn:microsoft.com/office/officeart/2005/8/layout/radial6"/>
    <dgm:cxn modelId="{25B62A22-43E0-469F-99DC-02588ABB3A3F}" type="presOf" srcId="{BD8D7D64-8930-4231-A2FD-1460B5BE1AA6}" destId="{54A31088-2411-45E8-B457-369ED9F9E445}" srcOrd="0" destOrd="0" presId="urn:microsoft.com/office/officeart/2005/8/layout/radial6"/>
    <dgm:cxn modelId="{980EFEF8-384E-46DD-8F4D-308E3F78C5CB}" type="presOf" srcId="{B61B7B4C-F2E4-4CED-A155-1C3FE1E8D66B}" destId="{7608F717-D0F3-4BF5-BE7F-FC6C76ADB0BC}" srcOrd="0" destOrd="0" presId="urn:microsoft.com/office/officeart/2005/8/layout/radial6"/>
    <dgm:cxn modelId="{9FD210EF-9C10-44E5-966D-BCCBDECEF7A9}" type="presParOf" srcId="{AE07B6F5-D6A1-4A04-B243-890C0558E31E}" destId="{DBE2C08A-DDAC-4CF1-86E8-BD3B243C6CF2}" srcOrd="0" destOrd="0" presId="urn:microsoft.com/office/officeart/2005/8/layout/radial6"/>
    <dgm:cxn modelId="{76303223-87F3-4C96-A773-AA89EEEFDFBC}" type="presParOf" srcId="{AE07B6F5-D6A1-4A04-B243-890C0558E31E}" destId="{54A31088-2411-45E8-B457-369ED9F9E445}" srcOrd="1" destOrd="0" presId="urn:microsoft.com/office/officeart/2005/8/layout/radial6"/>
    <dgm:cxn modelId="{E5FD8716-D3D8-4075-89B0-7557341A2290}" type="presParOf" srcId="{AE07B6F5-D6A1-4A04-B243-890C0558E31E}" destId="{5ABFAC66-6C2C-4275-8B1D-1D82AD1971EB}" srcOrd="2" destOrd="0" presId="urn:microsoft.com/office/officeart/2005/8/layout/radial6"/>
    <dgm:cxn modelId="{2C2AD745-19DA-4C0F-86CB-7224C9C47681}" type="presParOf" srcId="{AE07B6F5-D6A1-4A04-B243-890C0558E31E}" destId="{4104941A-3341-4AF6-81D8-ACA92D76B215}" srcOrd="3" destOrd="0" presId="urn:microsoft.com/office/officeart/2005/8/layout/radial6"/>
    <dgm:cxn modelId="{D5872B1F-FB1B-44DF-9605-4F01B808099C}" type="presParOf" srcId="{AE07B6F5-D6A1-4A04-B243-890C0558E31E}" destId="{E15CE7F4-F388-47DE-9BE7-AC292B2A2B4A}" srcOrd="4" destOrd="0" presId="urn:microsoft.com/office/officeart/2005/8/layout/radial6"/>
    <dgm:cxn modelId="{CA44226F-2149-45A1-ACBA-CE84DF226680}" type="presParOf" srcId="{AE07B6F5-D6A1-4A04-B243-890C0558E31E}" destId="{D6F170B6-A6D9-40AE-A652-718D8D3E6D02}" srcOrd="5" destOrd="0" presId="urn:microsoft.com/office/officeart/2005/8/layout/radial6"/>
    <dgm:cxn modelId="{7601C999-62A7-435F-92D6-F728F5EDABFE}" type="presParOf" srcId="{AE07B6F5-D6A1-4A04-B243-890C0558E31E}" destId="{F9C86AA3-3C68-4838-A65F-0469FD4F52C7}" srcOrd="6" destOrd="0" presId="urn:microsoft.com/office/officeart/2005/8/layout/radial6"/>
    <dgm:cxn modelId="{C4F9D6BF-479B-4D60-9B96-E467F1ECA5E1}" type="presParOf" srcId="{AE07B6F5-D6A1-4A04-B243-890C0558E31E}" destId="{9F9807B1-BBF5-4039-8B90-86563747E1F1}" srcOrd="7" destOrd="0" presId="urn:microsoft.com/office/officeart/2005/8/layout/radial6"/>
    <dgm:cxn modelId="{0F324633-952E-4000-B11D-CED2D27FBDC9}" type="presParOf" srcId="{AE07B6F5-D6A1-4A04-B243-890C0558E31E}" destId="{304924DE-392A-4EEA-AD11-8DEB5C643683}" srcOrd="8" destOrd="0" presId="urn:microsoft.com/office/officeart/2005/8/layout/radial6"/>
    <dgm:cxn modelId="{8950D786-0199-4CE3-8F6B-2DA1793D60E5}" type="presParOf" srcId="{AE07B6F5-D6A1-4A04-B243-890C0558E31E}" destId="{29AEFD71-CC00-40C7-B7F5-FAF71E9A9354}" srcOrd="9" destOrd="0" presId="urn:microsoft.com/office/officeart/2005/8/layout/radial6"/>
    <dgm:cxn modelId="{773D6A5C-D5A1-4CA1-A005-1AD2259C7852}" type="presParOf" srcId="{AE07B6F5-D6A1-4A04-B243-890C0558E31E}" destId="{7608F717-D0F3-4BF5-BE7F-FC6C76ADB0BC}" srcOrd="10" destOrd="0" presId="urn:microsoft.com/office/officeart/2005/8/layout/radial6"/>
    <dgm:cxn modelId="{C82C3969-BE67-4C3B-A84A-58A37DFEBC67}" type="presParOf" srcId="{AE07B6F5-D6A1-4A04-B243-890C0558E31E}" destId="{28A05216-7512-4F0D-A1F4-2F890E29FC28}" srcOrd="11" destOrd="0" presId="urn:microsoft.com/office/officeart/2005/8/layout/radial6"/>
    <dgm:cxn modelId="{0833D2A0-7C70-4141-AC1A-2D4AA1030947}" type="presParOf" srcId="{AE07B6F5-D6A1-4A04-B243-890C0558E31E}" destId="{CAB278B8-9D6B-40AF-9D00-51D294F64F18}"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E5BA37F5-E361-4AA0-BB5B-C19575593116}" type="doc">
      <dgm:prSet loTypeId="urn:microsoft.com/office/officeart/2005/8/layout/radial3" loCatId="cycle" qsTypeId="urn:microsoft.com/office/officeart/2005/8/quickstyle/simple1" qsCatId="simple" csTypeId="urn:microsoft.com/office/officeart/2005/8/colors/accent1_5" csCatId="accent1" phldr="1"/>
      <dgm:spPr/>
      <dgm:t>
        <a:bodyPr/>
        <a:lstStyle/>
        <a:p>
          <a:endParaRPr lang="de-DE"/>
        </a:p>
      </dgm:t>
    </dgm:pt>
    <dgm:pt modelId="{676EA785-C547-44E1-8A72-145ED1DCBC66}">
      <dgm:prSet phldrT="[Text]" custT="1"/>
      <dgm:spPr/>
      <dgm:t>
        <a:bodyPr/>
        <a:lstStyle/>
        <a:p>
          <a:r>
            <a:rPr lang="en-US" sz="2200" noProof="0" dirty="0" smtClean="0"/>
            <a:t>Why should companies calculate the effect of an internalization tax on their business model?</a:t>
          </a:r>
          <a:endParaRPr lang="en-US" sz="2200" noProof="0" dirty="0"/>
        </a:p>
      </dgm:t>
    </dgm:pt>
    <dgm:pt modelId="{3804A2DC-A114-4901-AAA8-B33D78FF7C5F}" type="parTrans" cxnId="{39C8B756-3B95-47E9-83E7-F811C82A2B0E}">
      <dgm:prSet/>
      <dgm:spPr/>
      <dgm:t>
        <a:bodyPr/>
        <a:lstStyle/>
        <a:p>
          <a:endParaRPr lang="en-US" noProof="0" dirty="0"/>
        </a:p>
      </dgm:t>
    </dgm:pt>
    <dgm:pt modelId="{A83CC004-596A-4D69-9ACC-D1E315FB0819}" type="sibTrans" cxnId="{39C8B756-3B95-47E9-83E7-F811C82A2B0E}">
      <dgm:prSet/>
      <dgm:spPr/>
      <dgm:t>
        <a:bodyPr/>
        <a:lstStyle/>
        <a:p>
          <a:endParaRPr lang="en-US" noProof="0" dirty="0"/>
        </a:p>
      </dgm:t>
    </dgm:pt>
    <dgm:pt modelId="{019EADB9-54DE-4C05-9041-0FE22E3F3064}">
      <dgm:prSet phldrT="[Text]" custT="1"/>
      <dgm:spPr/>
      <dgm:t>
        <a:bodyPr/>
        <a:lstStyle/>
        <a:p>
          <a:r>
            <a:rPr lang="en-US" sz="2400" noProof="0" dirty="0" smtClean="0"/>
            <a:t>Strategic planning</a:t>
          </a:r>
          <a:endParaRPr lang="en-US" sz="2400" noProof="0" dirty="0"/>
        </a:p>
      </dgm:t>
    </dgm:pt>
    <dgm:pt modelId="{E2D434A3-36E3-47DE-AF72-B8EF9DCF8C43}" type="parTrans" cxnId="{A11B8F3F-7EAB-45AD-AF56-386A885C7D2A}">
      <dgm:prSet/>
      <dgm:spPr/>
      <dgm:t>
        <a:bodyPr/>
        <a:lstStyle/>
        <a:p>
          <a:endParaRPr lang="en-US" noProof="0" dirty="0"/>
        </a:p>
      </dgm:t>
    </dgm:pt>
    <dgm:pt modelId="{65B68BE3-009E-4917-ABD1-43DB58C882F2}" type="sibTrans" cxnId="{A11B8F3F-7EAB-45AD-AF56-386A885C7D2A}">
      <dgm:prSet/>
      <dgm:spPr/>
      <dgm:t>
        <a:bodyPr/>
        <a:lstStyle/>
        <a:p>
          <a:endParaRPr lang="en-US" noProof="0" dirty="0"/>
        </a:p>
      </dgm:t>
    </dgm:pt>
    <dgm:pt modelId="{0D670F93-9BC0-4038-9F9B-DEA3DF231130}">
      <dgm:prSet phldrT="[Text]" custT="1"/>
      <dgm:spPr/>
      <dgm:t>
        <a:bodyPr/>
        <a:lstStyle/>
        <a:p>
          <a:r>
            <a:rPr lang="en-US" sz="2400" noProof="0" dirty="0" smtClean="0"/>
            <a:t>Scenario techniques</a:t>
          </a:r>
          <a:endParaRPr lang="en-US" sz="2400" noProof="0" dirty="0"/>
        </a:p>
      </dgm:t>
    </dgm:pt>
    <dgm:pt modelId="{CE6AE31D-1A74-4369-8872-B26232BD7EB0}" type="parTrans" cxnId="{3E2E5DF1-D6C4-4FEB-B371-F686FDB2B37D}">
      <dgm:prSet/>
      <dgm:spPr/>
      <dgm:t>
        <a:bodyPr/>
        <a:lstStyle/>
        <a:p>
          <a:endParaRPr lang="en-US" noProof="0" dirty="0"/>
        </a:p>
      </dgm:t>
    </dgm:pt>
    <dgm:pt modelId="{F835070A-73C0-47AA-9C50-A940B1418A38}" type="sibTrans" cxnId="{3E2E5DF1-D6C4-4FEB-B371-F686FDB2B37D}">
      <dgm:prSet/>
      <dgm:spPr/>
      <dgm:t>
        <a:bodyPr/>
        <a:lstStyle/>
        <a:p>
          <a:endParaRPr lang="en-US" noProof="0" dirty="0"/>
        </a:p>
      </dgm:t>
    </dgm:pt>
    <dgm:pt modelId="{2024DF0B-B435-4BBA-8943-FE5D86819D04}">
      <dgm:prSet phldrT="[Text]" custT="1"/>
      <dgm:spPr/>
      <dgm:t>
        <a:bodyPr/>
        <a:lstStyle/>
        <a:p>
          <a:r>
            <a:rPr lang="en-US" sz="2400" noProof="0" dirty="0" smtClean="0"/>
            <a:t>Business ethics</a:t>
          </a:r>
          <a:endParaRPr lang="en-US" sz="2400" noProof="0" dirty="0"/>
        </a:p>
      </dgm:t>
    </dgm:pt>
    <dgm:pt modelId="{49190BAD-BB5A-45CD-8F68-A972E3F3FB3F}" type="parTrans" cxnId="{208860CE-CC26-4A7F-A3D7-1EE630155355}">
      <dgm:prSet/>
      <dgm:spPr/>
      <dgm:t>
        <a:bodyPr/>
        <a:lstStyle/>
        <a:p>
          <a:endParaRPr lang="en-US" noProof="0" dirty="0"/>
        </a:p>
      </dgm:t>
    </dgm:pt>
    <dgm:pt modelId="{E5A6B0AC-C667-44FB-838D-429F938CC438}" type="sibTrans" cxnId="{208860CE-CC26-4A7F-A3D7-1EE630155355}">
      <dgm:prSet/>
      <dgm:spPr/>
      <dgm:t>
        <a:bodyPr/>
        <a:lstStyle/>
        <a:p>
          <a:endParaRPr lang="en-US" noProof="0" dirty="0"/>
        </a:p>
      </dgm:t>
    </dgm:pt>
    <dgm:pt modelId="{1117DAE6-C3C4-4B7D-A04A-198EE15D8FC5}">
      <dgm:prSet phldrT="[Text]" custT="1"/>
      <dgm:spPr/>
      <dgm:t>
        <a:bodyPr/>
        <a:lstStyle/>
        <a:p>
          <a:r>
            <a:rPr lang="en-US" sz="2400" noProof="0" dirty="0" smtClean="0"/>
            <a:t>Caution and curiosity</a:t>
          </a:r>
          <a:endParaRPr lang="en-US" sz="2400" noProof="0" dirty="0"/>
        </a:p>
      </dgm:t>
    </dgm:pt>
    <dgm:pt modelId="{6803D0A2-8039-41FA-AFDF-8A9694D5A3BA}" type="parTrans" cxnId="{D2C1360E-5300-4191-AF16-1C4C1892A9DE}">
      <dgm:prSet/>
      <dgm:spPr/>
      <dgm:t>
        <a:bodyPr/>
        <a:lstStyle/>
        <a:p>
          <a:endParaRPr lang="en-US" noProof="0" dirty="0"/>
        </a:p>
      </dgm:t>
    </dgm:pt>
    <dgm:pt modelId="{85BAC011-3D62-479E-9052-967A78B8B566}" type="sibTrans" cxnId="{D2C1360E-5300-4191-AF16-1C4C1892A9DE}">
      <dgm:prSet/>
      <dgm:spPr/>
      <dgm:t>
        <a:bodyPr/>
        <a:lstStyle/>
        <a:p>
          <a:endParaRPr lang="en-US" noProof="0" dirty="0"/>
        </a:p>
      </dgm:t>
    </dgm:pt>
    <dgm:pt modelId="{6EAE53CC-AA4D-4725-9745-E705699E3EE3}">
      <dgm:prSet phldrT="[Text]" custT="1"/>
      <dgm:spPr/>
      <dgm:t>
        <a:bodyPr/>
        <a:lstStyle/>
        <a:p>
          <a:r>
            <a:rPr lang="en-US" sz="2400" noProof="0" dirty="0" smtClean="0"/>
            <a:t>Wildcards</a:t>
          </a:r>
          <a:endParaRPr lang="en-US" sz="2400" noProof="0" dirty="0"/>
        </a:p>
      </dgm:t>
    </dgm:pt>
    <dgm:pt modelId="{2612EE44-7AE0-4B10-BE01-1DB0D281EE2B}" type="parTrans" cxnId="{537F219D-E1F7-455B-ADF5-F8431F459AFF}">
      <dgm:prSet/>
      <dgm:spPr/>
      <dgm:t>
        <a:bodyPr/>
        <a:lstStyle/>
        <a:p>
          <a:endParaRPr lang="en-US" noProof="0" dirty="0"/>
        </a:p>
      </dgm:t>
    </dgm:pt>
    <dgm:pt modelId="{DE708D49-99E8-43DF-987E-864FDBE83C34}" type="sibTrans" cxnId="{537F219D-E1F7-455B-ADF5-F8431F459AFF}">
      <dgm:prSet/>
      <dgm:spPr/>
      <dgm:t>
        <a:bodyPr/>
        <a:lstStyle/>
        <a:p>
          <a:endParaRPr lang="en-US" noProof="0" dirty="0"/>
        </a:p>
      </dgm:t>
    </dgm:pt>
    <dgm:pt modelId="{334F1582-AFDC-4DB7-9300-3A2796EEDACF}">
      <dgm:prSet phldrT="[Text]" custT="1"/>
      <dgm:spPr/>
      <dgm:t>
        <a:bodyPr/>
        <a:lstStyle/>
        <a:p>
          <a:r>
            <a:rPr lang="en-US" sz="2400" noProof="0" dirty="0" smtClean="0"/>
            <a:t>Risk management</a:t>
          </a:r>
          <a:endParaRPr lang="en-US" sz="2400" noProof="0" dirty="0"/>
        </a:p>
      </dgm:t>
    </dgm:pt>
    <dgm:pt modelId="{2570283D-E88D-4489-B03A-DC1E43515F59}" type="parTrans" cxnId="{0DADBAFE-8475-4FD7-8705-8EB88C12A73F}">
      <dgm:prSet/>
      <dgm:spPr/>
      <dgm:t>
        <a:bodyPr/>
        <a:lstStyle/>
        <a:p>
          <a:endParaRPr lang="en-US" noProof="0" dirty="0"/>
        </a:p>
      </dgm:t>
    </dgm:pt>
    <dgm:pt modelId="{8C4E2E76-A133-4F70-B751-64B710BD60FC}" type="sibTrans" cxnId="{0DADBAFE-8475-4FD7-8705-8EB88C12A73F}">
      <dgm:prSet/>
      <dgm:spPr/>
      <dgm:t>
        <a:bodyPr/>
        <a:lstStyle/>
        <a:p>
          <a:endParaRPr lang="en-US" noProof="0" dirty="0"/>
        </a:p>
      </dgm:t>
    </dgm:pt>
    <dgm:pt modelId="{E636DB26-041E-4B9A-B4A9-E32297EA4212}" type="pres">
      <dgm:prSet presAssocID="{E5BA37F5-E361-4AA0-BB5B-C19575593116}" presName="composite" presStyleCnt="0">
        <dgm:presLayoutVars>
          <dgm:chMax val="1"/>
          <dgm:dir/>
          <dgm:resizeHandles val="exact"/>
        </dgm:presLayoutVars>
      </dgm:prSet>
      <dgm:spPr/>
      <dgm:t>
        <a:bodyPr/>
        <a:lstStyle/>
        <a:p>
          <a:endParaRPr lang="de-DE"/>
        </a:p>
      </dgm:t>
    </dgm:pt>
    <dgm:pt modelId="{C100239F-1150-4F2A-BBEA-61E29F603278}" type="pres">
      <dgm:prSet presAssocID="{E5BA37F5-E361-4AA0-BB5B-C19575593116}" presName="radial" presStyleCnt="0">
        <dgm:presLayoutVars>
          <dgm:animLvl val="ctr"/>
        </dgm:presLayoutVars>
      </dgm:prSet>
      <dgm:spPr/>
      <dgm:t>
        <a:bodyPr/>
        <a:lstStyle/>
        <a:p>
          <a:endParaRPr lang="de-DE"/>
        </a:p>
      </dgm:t>
    </dgm:pt>
    <dgm:pt modelId="{2514DD33-A653-4A48-A540-F87978218835}" type="pres">
      <dgm:prSet presAssocID="{676EA785-C547-44E1-8A72-145ED1DCBC66}" presName="centerShape" presStyleLbl="vennNode1" presStyleIdx="0" presStyleCnt="7" custScaleX="126868" custScaleY="116882" custLinFactNeighborX="-1064" custLinFactNeighborY="-951"/>
      <dgm:spPr/>
      <dgm:t>
        <a:bodyPr/>
        <a:lstStyle/>
        <a:p>
          <a:endParaRPr lang="de-DE"/>
        </a:p>
      </dgm:t>
    </dgm:pt>
    <dgm:pt modelId="{B8480BD7-756B-457B-B545-B1DBFEB71E67}" type="pres">
      <dgm:prSet presAssocID="{019EADB9-54DE-4C05-9041-0FE22E3F3064}" presName="node" presStyleLbl="vennNode1" presStyleIdx="1" presStyleCnt="7" custScaleX="126868" custScaleY="116882" custRadScaleRad="101925" custRadScaleInc="-1995">
        <dgm:presLayoutVars>
          <dgm:bulletEnabled val="1"/>
        </dgm:presLayoutVars>
      </dgm:prSet>
      <dgm:spPr/>
      <dgm:t>
        <a:bodyPr/>
        <a:lstStyle/>
        <a:p>
          <a:endParaRPr lang="de-DE"/>
        </a:p>
      </dgm:t>
    </dgm:pt>
    <dgm:pt modelId="{DC8A7948-F5D2-41C4-A323-8F88A49FE1CA}" type="pres">
      <dgm:prSet presAssocID="{0D670F93-9BC0-4038-9F9B-DEA3DF231130}" presName="node" presStyleLbl="vennNode1" presStyleIdx="2" presStyleCnt="7" custScaleX="124310" custScaleY="116882" custRadScaleRad="113252" custRadScaleInc="3389">
        <dgm:presLayoutVars>
          <dgm:bulletEnabled val="1"/>
        </dgm:presLayoutVars>
      </dgm:prSet>
      <dgm:spPr/>
      <dgm:t>
        <a:bodyPr/>
        <a:lstStyle/>
        <a:p>
          <a:endParaRPr lang="de-DE"/>
        </a:p>
      </dgm:t>
    </dgm:pt>
    <dgm:pt modelId="{6D4A7A25-7AAE-4881-8E79-BAF7774B334D}" type="pres">
      <dgm:prSet presAssocID="{6EAE53CC-AA4D-4725-9745-E705699E3EE3}" presName="node" presStyleLbl="vennNode1" presStyleIdx="3" presStyleCnt="7" custScaleX="126868" custScaleY="116882" custRadScaleRad="117227" custRadScaleInc="-8340">
        <dgm:presLayoutVars>
          <dgm:bulletEnabled val="1"/>
        </dgm:presLayoutVars>
      </dgm:prSet>
      <dgm:spPr/>
      <dgm:t>
        <a:bodyPr/>
        <a:lstStyle/>
        <a:p>
          <a:endParaRPr lang="de-DE"/>
        </a:p>
      </dgm:t>
    </dgm:pt>
    <dgm:pt modelId="{B47653CC-0A2A-445F-AB8E-B8C13C5A1FED}" type="pres">
      <dgm:prSet presAssocID="{334F1582-AFDC-4DB7-9300-3A2796EEDACF}" presName="node" presStyleLbl="vennNode1" presStyleIdx="4" presStyleCnt="7" custScaleX="139238" custScaleY="116882" custRadScaleRad="98120" custRadScaleInc="2072">
        <dgm:presLayoutVars>
          <dgm:bulletEnabled val="1"/>
        </dgm:presLayoutVars>
      </dgm:prSet>
      <dgm:spPr/>
      <dgm:t>
        <a:bodyPr/>
        <a:lstStyle/>
        <a:p>
          <a:endParaRPr lang="de-DE"/>
        </a:p>
      </dgm:t>
    </dgm:pt>
    <dgm:pt modelId="{4094AD79-64C1-478B-BC68-44AA4EF103FB}" type="pres">
      <dgm:prSet presAssocID="{2024DF0B-B435-4BBA-8943-FE5D86819D04}" presName="node" presStyleLbl="vennNode1" presStyleIdx="5" presStyleCnt="7" custScaleX="126868" custScaleY="116882" custRadScaleRad="121996" custRadScaleInc="10073">
        <dgm:presLayoutVars>
          <dgm:bulletEnabled val="1"/>
        </dgm:presLayoutVars>
      </dgm:prSet>
      <dgm:spPr/>
      <dgm:t>
        <a:bodyPr/>
        <a:lstStyle/>
        <a:p>
          <a:endParaRPr lang="de-DE"/>
        </a:p>
      </dgm:t>
    </dgm:pt>
    <dgm:pt modelId="{CA3A672E-9831-4DC2-8E5A-1DC538F6361B}" type="pres">
      <dgm:prSet presAssocID="{1117DAE6-C3C4-4B7D-A04A-198EE15D8FC5}" presName="node" presStyleLbl="vennNode1" presStyleIdx="6" presStyleCnt="7" custScaleX="126868" custScaleY="116882" custRadScaleRad="126291" custRadScaleInc="-3298">
        <dgm:presLayoutVars>
          <dgm:bulletEnabled val="1"/>
        </dgm:presLayoutVars>
      </dgm:prSet>
      <dgm:spPr/>
      <dgm:t>
        <a:bodyPr/>
        <a:lstStyle/>
        <a:p>
          <a:endParaRPr lang="de-DE"/>
        </a:p>
      </dgm:t>
    </dgm:pt>
  </dgm:ptLst>
  <dgm:cxnLst>
    <dgm:cxn modelId="{3E2E5DF1-D6C4-4FEB-B371-F686FDB2B37D}" srcId="{676EA785-C547-44E1-8A72-145ED1DCBC66}" destId="{0D670F93-9BC0-4038-9F9B-DEA3DF231130}" srcOrd="1" destOrd="0" parTransId="{CE6AE31D-1A74-4369-8872-B26232BD7EB0}" sibTransId="{F835070A-73C0-47AA-9C50-A940B1418A38}"/>
    <dgm:cxn modelId="{208860CE-CC26-4A7F-A3D7-1EE630155355}" srcId="{676EA785-C547-44E1-8A72-145ED1DCBC66}" destId="{2024DF0B-B435-4BBA-8943-FE5D86819D04}" srcOrd="4" destOrd="0" parTransId="{49190BAD-BB5A-45CD-8F68-A972E3F3FB3F}" sibTransId="{E5A6B0AC-C667-44FB-838D-429F938CC438}"/>
    <dgm:cxn modelId="{79D328F9-C9E8-4713-BB87-09603B955956}" type="presOf" srcId="{676EA785-C547-44E1-8A72-145ED1DCBC66}" destId="{2514DD33-A653-4A48-A540-F87978218835}" srcOrd="0" destOrd="0" presId="urn:microsoft.com/office/officeart/2005/8/layout/radial3"/>
    <dgm:cxn modelId="{6C86D6FA-CB6C-4073-9042-28561ECEDB0D}" type="presOf" srcId="{1117DAE6-C3C4-4B7D-A04A-198EE15D8FC5}" destId="{CA3A672E-9831-4DC2-8E5A-1DC538F6361B}" srcOrd="0" destOrd="0" presId="urn:microsoft.com/office/officeart/2005/8/layout/radial3"/>
    <dgm:cxn modelId="{A11B8F3F-7EAB-45AD-AF56-386A885C7D2A}" srcId="{676EA785-C547-44E1-8A72-145ED1DCBC66}" destId="{019EADB9-54DE-4C05-9041-0FE22E3F3064}" srcOrd="0" destOrd="0" parTransId="{E2D434A3-36E3-47DE-AF72-B8EF9DCF8C43}" sibTransId="{65B68BE3-009E-4917-ABD1-43DB58C882F2}"/>
    <dgm:cxn modelId="{D564B6B5-0379-4809-98D8-7A9CBD6E5215}" type="presOf" srcId="{6EAE53CC-AA4D-4725-9745-E705699E3EE3}" destId="{6D4A7A25-7AAE-4881-8E79-BAF7774B334D}" srcOrd="0" destOrd="0" presId="urn:microsoft.com/office/officeart/2005/8/layout/radial3"/>
    <dgm:cxn modelId="{39C8B756-3B95-47E9-83E7-F811C82A2B0E}" srcId="{E5BA37F5-E361-4AA0-BB5B-C19575593116}" destId="{676EA785-C547-44E1-8A72-145ED1DCBC66}" srcOrd="0" destOrd="0" parTransId="{3804A2DC-A114-4901-AAA8-B33D78FF7C5F}" sibTransId="{A83CC004-596A-4D69-9ACC-D1E315FB0819}"/>
    <dgm:cxn modelId="{42CFF1A0-BD2C-4AB6-8672-4E303EE29C61}" type="presOf" srcId="{E5BA37F5-E361-4AA0-BB5B-C19575593116}" destId="{E636DB26-041E-4B9A-B4A9-E32297EA4212}" srcOrd="0" destOrd="0" presId="urn:microsoft.com/office/officeart/2005/8/layout/radial3"/>
    <dgm:cxn modelId="{537F219D-E1F7-455B-ADF5-F8431F459AFF}" srcId="{676EA785-C547-44E1-8A72-145ED1DCBC66}" destId="{6EAE53CC-AA4D-4725-9745-E705699E3EE3}" srcOrd="2" destOrd="0" parTransId="{2612EE44-7AE0-4B10-BE01-1DB0D281EE2B}" sibTransId="{DE708D49-99E8-43DF-987E-864FDBE83C34}"/>
    <dgm:cxn modelId="{D2C1360E-5300-4191-AF16-1C4C1892A9DE}" srcId="{676EA785-C547-44E1-8A72-145ED1DCBC66}" destId="{1117DAE6-C3C4-4B7D-A04A-198EE15D8FC5}" srcOrd="5" destOrd="0" parTransId="{6803D0A2-8039-41FA-AFDF-8A9694D5A3BA}" sibTransId="{85BAC011-3D62-479E-9052-967A78B8B566}"/>
    <dgm:cxn modelId="{9D0FAF74-6C0F-4A1E-B47F-D0012C5C84E3}" type="presOf" srcId="{019EADB9-54DE-4C05-9041-0FE22E3F3064}" destId="{B8480BD7-756B-457B-B545-B1DBFEB71E67}" srcOrd="0" destOrd="0" presId="urn:microsoft.com/office/officeart/2005/8/layout/radial3"/>
    <dgm:cxn modelId="{4AFAD68A-58FE-48F6-85E3-D0D22354ADFC}" type="presOf" srcId="{2024DF0B-B435-4BBA-8943-FE5D86819D04}" destId="{4094AD79-64C1-478B-BC68-44AA4EF103FB}" srcOrd="0" destOrd="0" presId="urn:microsoft.com/office/officeart/2005/8/layout/radial3"/>
    <dgm:cxn modelId="{36C66C3F-67A3-4E94-BFE4-AAB93C2BE447}" type="presOf" srcId="{334F1582-AFDC-4DB7-9300-3A2796EEDACF}" destId="{B47653CC-0A2A-445F-AB8E-B8C13C5A1FED}" srcOrd="0" destOrd="0" presId="urn:microsoft.com/office/officeart/2005/8/layout/radial3"/>
    <dgm:cxn modelId="{59284CB8-AFBC-4F6B-865C-F87F49F80F6D}" type="presOf" srcId="{0D670F93-9BC0-4038-9F9B-DEA3DF231130}" destId="{DC8A7948-F5D2-41C4-A323-8F88A49FE1CA}" srcOrd="0" destOrd="0" presId="urn:microsoft.com/office/officeart/2005/8/layout/radial3"/>
    <dgm:cxn modelId="{0DADBAFE-8475-4FD7-8705-8EB88C12A73F}" srcId="{676EA785-C547-44E1-8A72-145ED1DCBC66}" destId="{334F1582-AFDC-4DB7-9300-3A2796EEDACF}" srcOrd="3" destOrd="0" parTransId="{2570283D-E88D-4489-B03A-DC1E43515F59}" sibTransId="{8C4E2E76-A133-4F70-B751-64B710BD60FC}"/>
    <dgm:cxn modelId="{7998A13B-F04C-4DFE-ABE4-FDD7111D16F7}" type="presParOf" srcId="{E636DB26-041E-4B9A-B4A9-E32297EA4212}" destId="{C100239F-1150-4F2A-BBEA-61E29F603278}" srcOrd="0" destOrd="0" presId="urn:microsoft.com/office/officeart/2005/8/layout/radial3"/>
    <dgm:cxn modelId="{1F6A05DF-B71E-4633-B91B-1F2E36BB4C2B}" type="presParOf" srcId="{C100239F-1150-4F2A-BBEA-61E29F603278}" destId="{2514DD33-A653-4A48-A540-F87978218835}" srcOrd="0" destOrd="0" presId="urn:microsoft.com/office/officeart/2005/8/layout/radial3"/>
    <dgm:cxn modelId="{63BEC861-DF71-438C-8C6A-9079FAB10714}" type="presParOf" srcId="{C100239F-1150-4F2A-BBEA-61E29F603278}" destId="{B8480BD7-756B-457B-B545-B1DBFEB71E67}" srcOrd="1" destOrd="0" presId="urn:microsoft.com/office/officeart/2005/8/layout/radial3"/>
    <dgm:cxn modelId="{45D55FE9-29DE-4FD6-8211-8D58924BACEC}" type="presParOf" srcId="{C100239F-1150-4F2A-BBEA-61E29F603278}" destId="{DC8A7948-F5D2-41C4-A323-8F88A49FE1CA}" srcOrd="2" destOrd="0" presId="urn:microsoft.com/office/officeart/2005/8/layout/radial3"/>
    <dgm:cxn modelId="{8AC456C6-4C6C-4BB9-9232-6D9E590782B6}" type="presParOf" srcId="{C100239F-1150-4F2A-BBEA-61E29F603278}" destId="{6D4A7A25-7AAE-4881-8E79-BAF7774B334D}" srcOrd="3" destOrd="0" presId="urn:microsoft.com/office/officeart/2005/8/layout/radial3"/>
    <dgm:cxn modelId="{4DB4ED60-8FC9-4366-9FD2-BF14ADD0896C}" type="presParOf" srcId="{C100239F-1150-4F2A-BBEA-61E29F603278}" destId="{B47653CC-0A2A-445F-AB8E-B8C13C5A1FED}" srcOrd="4" destOrd="0" presId="urn:microsoft.com/office/officeart/2005/8/layout/radial3"/>
    <dgm:cxn modelId="{9F17072E-0824-46F1-8524-072C1042FF4A}" type="presParOf" srcId="{C100239F-1150-4F2A-BBEA-61E29F603278}" destId="{4094AD79-64C1-478B-BC68-44AA4EF103FB}" srcOrd="5" destOrd="0" presId="urn:microsoft.com/office/officeart/2005/8/layout/radial3"/>
    <dgm:cxn modelId="{7973393C-E650-4ECC-B42C-92511CCD0108}" type="presParOf" srcId="{C100239F-1150-4F2A-BBEA-61E29F603278}" destId="{CA3A672E-9831-4DC2-8E5A-1DC538F6361B}" srcOrd="6"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30B55968-A426-48CE-BE18-0E58CC39C5A3}" type="doc">
      <dgm:prSet loTypeId="urn:microsoft.com/office/officeart/2009/layout/CircleArrowProcess" loCatId="cycle" qsTypeId="urn:microsoft.com/office/officeart/2005/8/quickstyle/simple1" qsCatId="simple" csTypeId="urn:microsoft.com/office/officeart/2005/8/colors/accent1_2" csCatId="accent1" phldr="1"/>
      <dgm:spPr/>
      <dgm:t>
        <a:bodyPr/>
        <a:lstStyle/>
        <a:p>
          <a:endParaRPr lang="de-DE"/>
        </a:p>
      </dgm:t>
    </dgm:pt>
    <dgm:pt modelId="{7CF614E6-756E-4ED6-9F4D-B2A3C96A1352}">
      <dgm:prSet phldrT="[Text]" custT="1"/>
      <dgm:spPr/>
      <dgm:t>
        <a:bodyPr/>
        <a:lstStyle/>
        <a:p>
          <a:r>
            <a:rPr lang="en-US" sz="2400" noProof="0" dirty="0" smtClean="0"/>
            <a:t>Traditional: Utility company supplies customer with oil, gas, electricity etc., the customer operates his own heating, air conditioning, compressor, etc.  </a:t>
          </a:r>
          <a:endParaRPr lang="en-US" sz="2400" noProof="0" dirty="0"/>
        </a:p>
      </dgm:t>
    </dgm:pt>
    <dgm:pt modelId="{6E39A49A-901F-46A0-8DA0-02061DDCD111}" type="parTrans" cxnId="{9D965A1D-026E-461C-BCDC-154034D8C0A6}">
      <dgm:prSet/>
      <dgm:spPr/>
      <dgm:t>
        <a:bodyPr/>
        <a:lstStyle/>
        <a:p>
          <a:endParaRPr lang="en-US" noProof="0" dirty="0"/>
        </a:p>
      </dgm:t>
    </dgm:pt>
    <dgm:pt modelId="{091777F0-3B4A-4F40-8D40-CB2B52148E1C}" type="sibTrans" cxnId="{9D965A1D-026E-461C-BCDC-154034D8C0A6}">
      <dgm:prSet/>
      <dgm:spPr/>
      <dgm:t>
        <a:bodyPr/>
        <a:lstStyle/>
        <a:p>
          <a:endParaRPr lang="en-US" noProof="0" dirty="0"/>
        </a:p>
      </dgm:t>
    </dgm:pt>
    <dgm:pt modelId="{A62FAB40-97C3-4BA5-A097-D8575E92AF50}">
      <dgm:prSet phldrT="[Text]" custT="1"/>
      <dgm:spPr/>
      <dgm:t>
        <a:bodyPr/>
        <a:lstStyle/>
        <a:p>
          <a:r>
            <a:rPr lang="en-US" sz="2400" noProof="0" dirty="0" smtClean="0"/>
            <a:t>New business model: Utility company sells end-use energy to customer (heat, steam, compressed air, cooling etc.) and operates own assets in the building of the customer.</a:t>
          </a:r>
          <a:endParaRPr lang="en-US" sz="2400" noProof="0" dirty="0"/>
        </a:p>
      </dgm:t>
    </dgm:pt>
    <dgm:pt modelId="{887F24A4-5D76-4D7D-BCF9-7BED3E34FE25}" type="sibTrans" cxnId="{42F1432D-8FCC-4815-9170-9C2BC2EF9E6A}">
      <dgm:prSet/>
      <dgm:spPr/>
      <dgm:t>
        <a:bodyPr/>
        <a:lstStyle/>
        <a:p>
          <a:endParaRPr lang="en-US" noProof="0" dirty="0"/>
        </a:p>
      </dgm:t>
    </dgm:pt>
    <dgm:pt modelId="{57B7E5FA-547E-4045-8721-6DABF91DC68D}" type="parTrans" cxnId="{42F1432D-8FCC-4815-9170-9C2BC2EF9E6A}">
      <dgm:prSet/>
      <dgm:spPr/>
      <dgm:t>
        <a:bodyPr/>
        <a:lstStyle/>
        <a:p>
          <a:endParaRPr lang="en-US" noProof="0" dirty="0"/>
        </a:p>
      </dgm:t>
    </dgm:pt>
    <dgm:pt modelId="{4382A02B-8779-40B5-9D6E-04ECC83BD59A}" type="pres">
      <dgm:prSet presAssocID="{30B55968-A426-48CE-BE18-0E58CC39C5A3}" presName="Name0" presStyleCnt="0">
        <dgm:presLayoutVars>
          <dgm:chMax val="7"/>
          <dgm:chPref val="7"/>
          <dgm:dir/>
          <dgm:animLvl val="lvl"/>
        </dgm:presLayoutVars>
      </dgm:prSet>
      <dgm:spPr/>
      <dgm:t>
        <a:bodyPr/>
        <a:lstStyle/>
        <a:p>
          <a:endParaRPr lang="de-DE"/>
        </a:p>
      </dgm:t>
    </dgm:pt>
    <dgm:pt modelId="{F7A7B6B5-6645-44FF-A2D9-C9D5C9E0E6FE}" type="pres">
      <dgm:prSet presAssocID="{7CF614E6-756E-4ED6-9F4D-B2A3C96A1352}" presName="Accent1" presStyleCnt="0"/>
      <dgm:spPr/>
    </dgm:pt>
    <dgm:pt modelId="{BAE3EA29-CD51-47EF-A165-5CA41CF6F839}" type="pres">
      <dgm:prSet presAssocID="{7CF614E6-756E-4ED6-9F4D-B2A3C96A1352}" presName="Accent" presStyleLbl="node1" presStyleIdx="0" presStyleCnt="2" custScaleX="394473"/>
      <dgm:spPr/>
    </dgm:pt>
    <dgm:pt modelId="{1F37C51F-6AFB-4A1C-9908-0A682B3B9A98}" type="pres">
      <dgm:prSet presAssocID="{7CF614E6-756E-4ED6-9F4D-B2A3C96A1352}" presName="Parent1" presStyleLbl="revTx" presStyleIdx="0" presStyleCnt="2" custScaleX="538366" custScaleY="162363" custLinFactNeighborY="-17931">
        <dgm:presLayoutVars>
          <dgm:chMax val="1"/>
          <dgm:chPref val="1"/>
          <dgm:bulletEnabled val="1"/>
        </dgm:presLayoutVars>
      </dgm:prSet>
      <dgm:spPr/>
      <dgm:t>
        <a:bodyPr/>
        <a:lstStyle/>
        <a:p>
          <a:endParaRPr lang="de-DE"/>
        </a:p>
      </dgm:t>
    </dgm:pt>
    <dgm:pt modelId="{471D365C-9F7D-42B7-85EE-69C916A5F6A6}" type="pres">
      <dgm:prSet presAssocID="{A62FAB40-97C3-4BA5-A097-D8575E92AF50}" presName="Accent2" presStyleCnt="0"/>
      <dgm:spPr/>
    </dgm:pt>
    <dgm:pt modelId="{908D3122-9A9D-41A9-ABE7-3E2CF0062B2B}" type="pres">
      <dgm:prSet presAssocID="{A62FAB40-97C3-4BA5-A097-D8575E92AF50}" presName="Accent" presStyleLbl="node1" presStyleIdx="1" presStyleCnt="2" custScaleX="395463"/>
      <dgm:spPr/>
    </dgm:pt>
    <dgm:pt modelId="{43691E2F-D176-41B4-A958-3AAE4B6B2D44}" type="pres">
      <dgm:prSet presAssocID="{A62FAB40-97C3-4BA5-A097-D8575E92AF50}" presName="Parent2" presStyleLbl="revTx" presStyleIdx="1" presStyleCnt="2" custScaleX="511853" custScaleY="159997" custLinFactNeighborX="886" custLinFactNeighborY="34481">
        <dgm:presLayoutVars>
          <dgm:chMax val="1"/>
          <dgm:chPref val="1"/>
          <dgm:bulletEnabled val="1"/>
        </dgm:presLayoutVars>
      </dgm:prSet>
      <dgm:spPr/>
      <dgm:t>
        <a:bodyPr/>
        <a:lstStyle/>
        <a:p>
          <a:endParaRPr lang="de-DE"/>
        </a:p>
      </dgm:t>
    </dgm:pt>
  </dgm:ptLst>
  <dgm:cxnLst>
    <dgm:cxn modelId="{42F1432D-8FCC-4815-9170-9C2BC2EF9E6A}" srcId="{30B55968-A426-48CE-BE18-0E58CC39C5A3}" destId="{A62FAB40-97C3-4BA5-A097-D8575E92AF50}" srcOrd="1" destOrd="0" parTransId="{57B7E5FA-547E-4045-8721-6DABF91DC68D}" sibTransId="{887F24A4-5D76-4D7D-BCF9-7BED3E34FE25}"/>
    <dgm:cxn modelId="{5553E17D-C7D1-42E3-A00F-F37E8BC9A8CB}" type="presOf" srcId="{30B55968-A426-48CE-BE18-0E58CC39C5A3}" destId="{4382A02B-8779-40B5-9D6E-04ECC83BD59A}" srcOrd="0" destOrd="0" presId="urn:microsoft.com/office/officeart/2009/layout/CircleArrowProcess"/>
    <dgm:cxn modelId="{AA3F3887-8E70-4F82-A298-33F95811B73E}" type="presOf" srcId="{A62FAB40-97C3-4BA5-A097-D8575E92AF50}" destId="{43691E2F-D176-41B4-A958-3AAE4B6B2D44}" srcOrd="0" destOrd="0" presId="urn:microsoft.com/office/officeart/2009/layout/CircleArrowProcess"/>
    <dgm:cxn modelId="{67706795-36CC-4368-820A-F496B63BACBB}" type="presOf" srcId="{7CF614E6-756E-4ED6-9F4D-B2A3C96A1352}" destId="{1F37C51F-6AFB-4A1C-9908-0A682B3B9A98}" srcOrd="0" destOrd="0" presId="urn:microsoft.com/office/officeart/2009/layout/CircleArrowProcess"/>
    <dgm:cxn modelId="{9D965A1D-026E-461C-BCDC-154034D8C0A6}" srcId="{30B55968-A426-48CE-BE18-0E58CC39C5A3}" destId="{7CF614E6-756E-4ED6-9F4D-B2A3C96A1352}" srcOrd="0" destOrd="0" parTransId="{6E39A49A-901F-46A0-8DA0-02061DDCD111}" sibTransId="{091777F0-3B4A-4F40-8D40-CB2B52148E1C}"/>
    <dgm:cxn modelId="{04FF640A-DE4D-4510-8F71-505FC7016EE3}" type="presParOf" srcId="{4382A02B-8779-40B5-9D6E-04ECC83BD59A}" destId="{F7A7B6B5-6645-44FF-A2D9-C9D5C9E0E6FE}" srcOrd="0" destOrd="0" presId="urn:microsoft.com/office/officeart/2009/layout/CircleArrowProcess"/>
    <dgm:cxn modelId="{B84C4547-8132-4DEE-80AC-478C89CF25A4}" type="presParOf" srcId="{F7A7B6B5-6645-44FF-A2D9-C9D5C9E0E6FE}" destId="{BAE3EA29-CD51-47EF-A165-5CA41CF6F839}" srcOrd="0" destOrd="0" presId="urn:microsoft.com/office/officeart/2009/layout/CircleArrowProcess"/>
    <dgm:cxn modelId="{9F5AEADD-4505-454C-9A1F-F7B5060CC3FB}" type="presParOf" srcId="{4382A02B-8779-40B5-9D6E-04ECC83BD59A}" destId="{1F37C51F-6AFB-4A1C-9908-0A682B3B9A98}" srcOrd="1" destOrd="0" presId="urn:microsoft.com/office/officeart/2009/layout/CircleArrowProcess"/>
    <dgm:cxn modelId="{84B5DA02-FCFF-444E-82CE-C9D6AAAB5C3A}" type="presParOf" srcId="{4382A02B-8779-40B5-9D6E-04ECC83BD59A}" destId="{471D365C-9F7D-42B7-85EE-69C916A5F6A6}" srcOrd="2" destOrd="0" presId="urn:microsoft.com/office/officeart/2009/layout/CircleArrowProcess"/>
    <dgm:cxn modelId="{5A16AC6C-FF6D-4FD4-AD6C-857CD56BFBFD}" type="presParOf" srcId="{471D365C-9F7D-42B7-85EE-69C916A5F6A6}" destId="{908D3122-9A9D-41A9-ABE7-3E2CF0062B2B}" srcOrd="0" destOrd="0" presId="urn:microsoft.com/office/officeart/2009/layout/CircleArrowProcess"/>
    <dgm:cxn modelId="{DD2A4A3F-22A4-43FD-BE43-B17572AC7A23}" type="presParOf" srcId="{4382A02B-8779-40B5-9D6E-04ECC83BD59A}" destId="{43691E2F-D176-41B4-A958-3AAE4B6B2D44}" srcOrd="3"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EFBC897B-777B-4571-8B25-6158C1702319}" type="doc">
      <dgm:prSet loTypeId="urn:microsoft.com/office/officeart/2005/8/layout/hProcess9" loCatId="process" qsTypeId="urn:microsoft.com/office/officeart/2005/8/quickstyle/simple1" qsCatId="simple" csTypeId="urn:microsoft.com/office/officeart/2005/8/colors/accent1_2" csCatId="accent1" phldr="1"/>
      <dgm:spPr/>
    </dgm:pt>
    <dgm:pt modelId="{BF00B312-191E-4FC7-92F1-71B8FDCC9AB3}">
      <dgm:prSet phldrT="[Text]" custT="1"/>
      <dgm:spPr/>
      <dgm:t>
        <a:bodyPr/>
        <a:lstStyle/>
        <a:p>
          <a:r>
            <a:rPr lang="en-US" sz="2800" noProof="0" dirty="0" smtClean="0"/>
            <a:t>Finance</a:t>
          </a:r>
          <a:endParaRPr lang="en-US" sz="2800" noProof="0" dirty="0"/>
        </a:p>
      </dgm:t>
    </dgm:pt>
    <dgm:pt modelId="{DE796A73-4F3A-4279-A714-4A1A5DD1922B}" type="parTrans" cxnId="{92DBF375-4FB7-4889-9B4E-E107B5F5A607}">
      <dgm:prSet/>
      <dgm:spPr/>
      <dgm:t>
        <a:bodyPr/>
        <a:lstStyle/>
        <a:p>
          <a:endParaRPr lang="en-US" noProof="0" dirty="0"/>
        </a:p>
      </dgm:t>
    </dgm:pt>
    <dgm:pt modelId="{EE1C3340-EE75-4CA2-97CA-19B80FF28763}" type="sibTrans" cxnId="{92DBF375-4FB7-4889-9B4E-E107B5F5A607}">
      <dgm:prSet/>
      <dgm:spPr/>
      <dgm:t>
        <a:bodyPr/>
        <a:lstStyle/>
        <a:p>
          <a:endParaRPr lang="en-US" noProof="0" dirty="0"/>
        </a:p>
      </dgm:t>
    </dgm:pt>
    <dgm:pt modelId="{7CFBEC26-29EB-41FD-A314-C5B2A4AB79E7}">
      <dgm:prSet phldrT="[Text]" custT="1"/>
      <dgm:spPr/>
      <dgm:t>
        <a:bodyPr/>
        <a:lstStyle/>
        <a:p>
          <a:r>
            <a:rPr lang="en-US" sz="2800" noProof="0" dirty="0" smtClean="0"/>
            <a:t>Planning</a:t>
          </a:r>
          <a:endParaRPr lang="en-US" sz="2800" noProof="0" dirty="0"/>
        </a:p>
      </dgm:t>
    </dgm:pt>
    <dgm:pt modelId="{2E53A8E6-4694-451D-B319-1DD55A146FA7}" type="parTrans" cxnId="{1DD5280D-E893-4561-92EE-14568C3C4C6D}">
      <dgm:prSet/>
      <dgm:spPr/>
      <dgm:t>
        <a:bodyPr/>
        <a:lstStyle/>
        <a:p>
          <a:endParaRPr lang="en-US" noProof="0" dirty="0"/>
        </a:p>
      </dgm:t>
    </dgm:pt>
    <dgm:pt modelId="{73D99E59-172D-480E-A387-FB8AC7998DF5}" type="sibTrans" cxnId="{1DD5280D-E893-4561-92EE-14568C3C4C6D}">
      <dgm:prSet/>
      <dgm:spPr/>
      <dgm:t>
        <a:bodyPr/>
        <a:lstStyle/>
        <a:p>
          <a:endParaRPr lang="en-US" noProof="0" dirty="0"/>
        </a:p>
      </dgm:t>
    </dgm:pt>
    <dgm:pt modelId="{7B0A26CA-B3FD-4DB2-8F03-37DAF000367C}">
      <dgm:prSet phldrT="[Text]" custT="1"/>
      <dgm:spPr/>
      <dgm:t>
        <a:bodyPr/>
        <a:lstStyle/>
        <a:p>
          <a:r>
            <a:rPr lang="en-US" sz="2800" noProof="0" dirty="0" smtClean="0"/>
            <a:t>Operation and </a:t>
          </a:r>
          <a:r>
            <a:rPr lang="en-US" sz="2800" noProof="0" dirty="0" err="1" smtClean="0"/>
            <a:t>mainte-nance</a:t>
          </a:r>
          <a:endParaRPr lang="en-US" sz="2800" noProof="0" dirty="0"/>
        </a:p>
      </dgm:t>
    </dgm:pt>
    <dgm:pt modelId="{8735BC0C-37CA-4923-BCC4-AFEC8EC8764E}" type="parTrans" cxnId="{B5306F4A-20E1-45A5-9217-4AB87B235D1D}">
      <dgm:prSet/>
      <dgm:spPr/>
      <dgm:t>
        <a:bodyPr/>
        <a:lstStyle/>
        <a:p>
          <a:endParaRPr lang="en-US" noProof="0" dirty="0"/>
        </a:p>
      </dgm:t>
    </dgm:pt>
    <dgm:pt modelId="{FC22F633-7839-46CB-9546-22998161A646}" type="sibTrans" cxnId="{B5306F4A-20E1-45A5-9217-4AB87B235D1D}">
      <dgm:prSet/>
      <dgm:spPr/>
      <dgm:t>
        <a:bodyPr/>
        <a:lstStyle/>
        <a:p>
          <a:endParaRPr lang="en-US" noProof="0" dirty="0"/>
        </a:p>
      </dgm:t>
    </dgm:pt>
    <dgm:pt modelId="{83215FA7-5422-494E-9E4C-9D9E5C21806B}">
      <dgm:prSet phldrT="[Text]" custT="1"/>
      <dgm:spPr/>
      <dgm:t>
        <a:bodyPr/>
        <a:lstStyle/>
        <a:p>
          <a:r>
            <a:rPr lang="en-US" sz="2800" noProof="0" dirty="0" smtClean="0"/>
            <a:t>De-</a:t>
          </a:r>
          <a:r>
            <a:rPr lang="en-US" sz="2800" noProof="0" dirty="0" err="1" smtClean="0"/>
            <a:t>constrution</a:t>
          </a:r>
          <a:endParaRPr lang="en-US" sz="2800" noProof="0" dirty="0"/>
        </a:p>
      </dgm:t>
    </dgm:pt>
    <dgm:pt modelId="{BB2536FC-F990-45E3-B9C7-94BBE317E5E3}" type="parTrans" cxnId="{F06791BD-F5D6-44D9-8ECC-38A82B091B73}">
      <dgm:prSet/>
      <dgm:spPr/>
      <dgm:t>
        <a:bodyPr/>
        <a:lstStyle/>
        <a:p>
          <a:endParaRPr lang="en-US" noProof="0" dirty="0"/>
        </a:p>
      </dgm:t>
    </dgm:pt>
    <dgm:pt modelId="{1C6DC23D-804F-4D12-9F26-D07CE5F67900}" type="sibTrans" cxnId="{F06791BD-F5D6-44D9-8ECC-38A82B091B73}">
      <dgm:prSet/>
      <dgm:spPr/>
      <dgm:t>
        <a:bodyPr/>
        <a:lstStyle/>
        <a:p>
          <a:endParaRPr lang="en-US" noProof="0" dirty="0"/>
        </a:p>
      </dgm:t>
    </dgm:pt>
    <dgm:pt modelId="{D951F0ED-6253-49B0-BCC2-95607EA04DFA}">
      <dgm:prSet phldrT="[Text]" custT="1"/>
      <dgm:spPr/>
      <dgm:t>
        <a:bodyPr/>
        <a:lstStyle/>
        <a:p>
          <a:r>
            <a:rPr lang="en-US" sz="2800" noProof="0" dirty="0" err="1" smtClean="0"/>
            <a:t>Construc-tion</a:t>
          </a:r>
          <a:r>
            <a:rPr lang="en-US" sz="2800" noProof="0" dirty="0" smtClean="0"/>
            <a:t> </a:t>
          </a:r>
          <a:endParaRPr lang="en-US" sz="2800" noProof="0" dirty="0"/>
        </a:p>
      </dgm:t>
    </dgm:pt>
    <dgm:pt modelId="{E5EC1BEB-F9F0-4261-BF9F-8D8E216AB464}" type="parTrans" cxnId="{EBDB1123-E4F5-424A-AE23-479D7BEC3B16}">
      <dgm:prSet/>
      <dgm:spPr/>
      <dgm:t>
        <a:bodyPr/>
        <a:lstStyle/>
        <a:p>
          <a:endParaRPr lang="en-US" noProof="0" dirty="0"/>
        </a:p>
      </dgm:t>
    </dgm:pt>
    <dgm:pt modelId="{3086A1C6-C6B7-44A0-BE8C-CEEDE1D68746}" type="sibTrans" cxnId="{EBDB1123-E4F5-424A-AE23-479D7BEC3B16}">
      <dgm:prSet/>
      <dgm:spPr/>
      <dgm:t>
        <a:bodyPr/>
        <a:lstStyle/>
        <a:p>
          <a:endParaRPr lang="en-US" noProof="0" dirty="0"/>
        </a:p>
      </dgm:t>
    </dgm:pt>
    <dgm:pt modelId="{53666897-DD7D-410F-8539-BD97AAC73301}" type="pres">
      <dgm:prSet presAssocID="{EFBC897B-777B-4571-8B25-6158C1702319}" presName="CompostProcess" presStyleCnt="0">
        <dgm:presLayoutVars>
          <dgm:dir/>
          <dgm:resizeHandles val="exact"/>
        </dgm:presLayoutVars>
      </dgm:prSet>
      <dgm:spPr/>
    </dgm:pt>
    <dgm:pt modelId="{FBB5E25D-11C8-4512-B3B1-9A6BD571CC94}" type="pres">
      <dgm:prSet presAssocID="{EFBC897B-777B-4571-8B25-6158C1702319}" presName="arrow" presStyleLbl="bgShp" presStyleIdx="0" presStyleCnt="1"/>
      <dgm:spPr/>
    </dgm:pt>
    <dgm:pt modelId="{D232CFB6-7F1D-4A0D-B311-7EFA234D62C8}" type="pres">
      <dgm:prSet presAssocID="{EFBC897B-777B-4571-8B25-6158C1702319}" presName="linearProcess" presStyleCnt="0"/>
      <dgm:spPr/>
    </dgm:pt>
    <dgm:pt modelId="{1412AB7B-A519-445D-8069-55CB6805B838}" type="pres">
      <dgm:prSet presAssocID="{BF00B312-191E-4FC7-92F1-71B8FDCC9AB3}" presName="textNode" presStyleLbl="node1" presStyleIdx="0" presStyleCnt="5">
        <dgm:presLayoutVars>
          <dgm:bulletEnabled val="1"/>
        </dgm:presLayoutVars>
      </dgm:prSet>
      <dgm:spPr/>
      <dgm:t>
        <a:bodyPr/>
        <a:lstStyle/>
        <a:p>
          <a:endParaRPr lang="de-DE"/>
        </a:p>
      </dgm:t>
    </dgm:pt>
    <dgm:pt modelId="{D8BB41AB-FB0D-4695-95BE-034431F8B062}" type="pres">
      <dgm:prSet presAssocID="{EE1C3340-EE75-4CA2-97CA-19B80FF28763}" presName="sibTrans" presStyleCnt="0"/>
      <dgm:spPr/>
    </dgm:pt>
    <dgm:pt modelId="{605F74DD-4A2A-4D3D-BAEE-FA1C4D2E7070}" type="pres">
      <dgm:prSet presAssocID="{7CFBEC26-29EB-41FD-A314-C5B2A4AB79E7}" presName="textNode" presStyleLbl="node1" presStyleIdx="1" presStyleCnt="5">
        <dgm:presLayoutVars>
          <dgm:bulletEnabled val="1"/>
        </dgm:presLayoutVars>
      </dgm:prSet>
      <dgm:spPr/>
      <dgm:t>
        <a:bodyPr/>
        <a:lstStyle/>
        <a:p>
          <a:endParaRPr lang="de-DE"/>
        </a:p>
      </dgm:t>
    </dgm:pt>
    <dgm:pt modelId="{08043C3A-A34E-4028-8E45-55A4935258CF}" type="pres">
      <dgm:prSet presAssocID="{73D99E59-172D-480E-A387-FB8AC7998DF5}" presName="sibTrans" presStyleCnt="0"/>
      <dgm:spPr/>
    </dgm:pt>
    <dgm:pt modelId="{4B2D9F78-419E-4773-A048-44472B13EB55}" type="pres">
      <dgm:prSet presAssocID="{D951F0ED-6253-49B0-BCC2-95607EA04DFA}" presName="textNode" presStyleLbl="node1" presStyleIdx="2" presStyleCnt="5">
        <dgm:presLayoutVars>
          <dgm:bulletEnabled val="1"/>
        </dgm:presLayoutVars>
      </dgm:prSet>
      <dgm:spPr/>
      <dgm:t>
        <a:bodyPr/>
        <a:lstStyle/>
        <a:p>
          <a:endParaRPr lang="en-US"/>
        </a:p>
      </dgm:t>
    </dgm:pt>
    <dgm:pt modelId="{2A21D189-0850-49FA-8DE5-F2E132C7F532}" type="pres">
      <dgm:prSet presAssocID="{3086A1C6-C6B7-44A0-BE8C-CEEDE1D68746}" presName="sibTrans" presStyleCnt="0"/>
      <dgm:spPr/>
    </dgm:pt>
    <dgm:pt modelId="{721F989A-F6B8-42B2-AF01-8BD2149A17DA}" type="pres">
      <dgm:prSet presAssocID="{7B0A26CA-B3FD-4DB2-8F03-37DAF000367C}" presName="textNode" presStyleLbl="node1" presStyleIdx="3" presStyleCnt="5">
        <dgm:presLayoutVars>
          <dgm:bulletEnabled val="1"/>
        </dgm:presLayoutVars>
      </dgm:prSet>
      <dgm:spPr/>
      <dgm:t>
        <a:bodyPr/>
        <a:lstStyle/>
        <a:p>
          <a:endParaRPr lang="de-DE"/>
        </a:p>
      </dgm:t>
    </dgm:pt>
    <dgm:pt modelId="{3FD594BF-BD52-40E1-8883-D3702E6ED93C}" type="pres">
      <dgm:prSet presAssocID="{FC22F633-7839-46CB-9546-22998161A646}" presName="sibTrans" presStyleCnt="0"/>
      <dgm:spPr/>
    </dgm:pt>
    <dgm:pt modelId="{0D9DCC87-CF4C-432B-9B58-D17898D70CBA}" type="pres">
      <dgm:prSet presAssocID="{83215FA7-5422-494E-9E4C-9D9E5C21806B}" presName="textNode" presStyleLbl="node1" presStyleIdx="4" presStyleCnt="5">
        <dgm:presLayoutVars>
          <dgm:bulletEnabled val="1"/>
        </dgm:presLayoutVars>
      </dgm:prSet>
      <dgm:spPr/>
      <dgm:t>
        <a:bodyPr/>
        <a:lstStyle/>
        <a:p>
          <a:endParaRPr lang="de-DE"/>
        </a:p>
      </dgm:t>
    </dgm:pt>
  </dgm:ptLst>
  <dgm:cxnLst>
    <dgm:cxn modelId="{5E2E6A91-CDB6-4709-883B-F9FF88133CA4}" type="presOf" srcId="{83215FA7-5422-494E-9E4C-9D9E5C21806B}" destId="{0D9DCC87-CF4C-432B-9B58-D17898D70CBA}" srcOrd="0" destOrd="0" presId="urn:microsoft.com/office/officeart/2005/8/layout/hProcess9"/>
    <dgm:cxn modelId="{D5E27C9B-3170-4A4C-AFB3-CADB3AD3D3C7}" type="presOf" srcId="{D951F0ED-6253-49B0-BCC2-95607EA04DFA}" destId="{4B2D9F78-419E-4773-A048-44472B13EB55}" srcOrd="0" destOrd="0" presId="urn:microsoft.com/office/officeart/2005/8/layout/hProcess9"/>
    <dgm:cxn modelId="{B3CEE603-2C84-444D-BDBE-0834E567CE2F}" type="presOf" srcId="{7CFBEC26-29EB-41FD-A314-C5B2A4AB79E7}" destId="{605F74DD-4A2A-4D3D-BAEE-FA1C4D2E7070}" srcOrd="0" destOrd="0" presId="urn:microsoft.com/office/officeart/2005/8/layout/hProcess9"/>
    <dgm:cxn modelId="{B5306F4A-20E1-45A5-9217-4AB87B235D1D}" srcId="{EFBC897B-777B-4571-8B25-6158C1702319}" destId="{7B0A26CA-B3FD-4DB2-8F03-37DAF000367C}" srcOrd="3" destOrd="0" parTransId="{8735BC0C-37CA-4923-BCC4-AFEC8EC8764E}" sibTransId="{FC22F633-7839-46CB-9546-22998161A646}"/>
    <dgm:cxn modelId="{29C130E5-8978-4193-8B8D-15FCE79108E0}" type="presOf" srcId="{7B0A26CA-B3FD-4DB2-8F03-37DAF000367C}" destId="{721F989A-F6B8-42B2-AF01-8BD2149A17DA}" srcOrd="0" destOrd="0" presId="urn:microsoft.com/office/officeart/2005/8/layout/hProcess9"/>
    <dgm:cxn modelId="{F06791BD-F5D6-44D9-8ECC-38A82B091B73}" srcId="{EFBC897B-777B-4571-8B25-6158C1702319}" destId="{83215FA7-5422-494E-9E4C-9D9E5C21806B}" srcOrd="4" destOrd="0" parTransId="{BB2536FC-F990-45E3-B9C7-94BBE317E5E3}" sibTransId="{1C6DC23D-804F-4D12-9F26-D07CE5F67900}"/>
    <dgm:cxn modelId="{92DBF375-4FB7-4889-9B4E-E107B5F5A607}" srcId="{EFBC897B-777B-4571-8B25-6158C1702319}" destId="{BF00B312-191E-4FC7-92F1-71B8FDCC9AB3}" srcOrd="0" destOrd="0" parTransId="{DE796A73-4F3A-4279-A714-4A1A5DD1922B}" sibTransId="{EE1C3340-EE75-4CA2-97CA-19B80FF28763}"/>
    <dgm:cxn modelId="{EBDB1123-E4F5-424A-AE23-479D7BEC3B16}" srcId="{EFBC897B-777B-4571-8B25-6158C1702319}" destId="{D951F0ED-6253-49B0-BCC2-95607EA04DFA}" srcOrd="2" destOrd="0" parTransId="{E5EC1BEB-F9F0-4261-BF9F-8D8E216AB464}" sibTransId="{3086A1C6-C6B7-44A0-BE8C-CEEDE1D68746}"/>
    <dgm:cxn modelId="{1F8E3829-30C0-4294-AF70-03AF8841306B}" type="presOf" srcId="{BF00B312-191E-4FC7-92F1-71B8FDCC9AB3}" destId="{1412AB7B-A519-445D-8069-55CB6805B838}" srcOrd="0" destOrd="0" presId="urn:microsoft.com/office/officeart/2005/8/layout/hProcess9"/>
    <dgm:cxn modelId="{5E6C28DB-84CB-4805-990B-0EA4CB5BEB98}" type="presOf" srcId="{EFBC897B-777B-4571-8B25-6158C1702319}" destId="{53666897-DD7D-410F-8539-BD97AAC73301}" srcOrd="0" destOrd="0" presId="urn:microsoft.com/office/officeart/2005/8/layout/hProcess9"/>
    <dgm:cxn modelId="{1DD5280D-E893-4561-92EE-14568C3C4C6D}" srcId="{EFBC897B-777B-4571-8B25-6158C1702319}" destId="{7CFBEC26-29EB-41FD-A314-C5B2A4AB79E7}" srcOrd="1" destOrd="0" parTransId="{2E53A8E6-4694-451D-B319-1DD55A146FA7}" sibTransId="{73D99E59-172D-480E-A387-FB8AC7998DF5}"/>
    <dgm:cxn modelId="{E907EA07-0793-45D0-BD03-994B6FD2F58C}" type="presParOf" srcId="{53666897-DD7D-410F-8539-BD97AAC73301}" destId="{FBB5E25D-11C8-4512-B3B1-9A6BD571CC94}" srcOrd="0" destOrd="0" presId="urn:microsoft.com/office/officeart/2005/8/layout/hProcess9"/>
    <dgm:cxn modelId="{3AC72D86-3DDE-46A7-85BF-9936C9F098CB}" type="presParOf" srcId="{53666897-DD7D-410F-8539-BD97AAC73301}" destId="{D232CFB6-7F1D-4A0D-B311-7EFA234D62C8}" srcOrd="1" destOrd="0" presId="urn:microsoft.com/office/officeart/2005/8/layout/hProcess9"/>
    <dgm:cxn modelId="{C8659E02-97FC-48A0-9982-5725E6C674AE}" type="presParOf" srcId="{D232CFB6-7F1D-4A0D-B311-7EFA234D62C8}" destId="{1412AB7B-A519-445D-8069-55CB6805B838}" srcOrd="0" destOrd="0" presId="urn:microsoft.com/office/officeart/2005/8/layout/hProcess9"/>
    <dgm:cxn modelId="{17DA5436-0362-40C8-B3FB-1E498A7AC617}" type="presParOf" srcId="{D232CFB6-7F1D-4A0D-B311-7EFA234D62C8}" destId="{D8BB41AB-FB0D-4695-95BE-034431F8B062}" srcOrd="1" destOrd="0" presId="urn:microsoft.com/office/officeart/2005/8/layout/hProcess9"/>
    <dgm:cxn modelId="{D6592319-8B3D-4095-8CA0-BE93F5D3E2B9}" type="presParOf" srcId="{D232CFB6-7F1D-4A0D-B311-7EFA234D62C8}" destId="{605F74DD-4A2A-4D3D-BAEE-FA1C4D2E7070}" srcOrd="2" destOrd="0" presId="urn:microsoft.com/office/officeart/2005/8/layout/hProcess9"/>
    <dgm:cxn modelId="{1315BC07-6C5C-401D-9909-2C2B4B4CD28D}" type="presParOf" srcId="{D232CFB6-7F1D-4A0D-B311-7EFA234D62C8}" destId="{08043C3A-A34E-4028-8E45-55A4935258CF}" srcOrd="3" destOrd="0" presId="urn:microsoft.com/office/officeart/2005/8/layout/hProcess9"/>
    <dgm:cxn modelId="{F2E01BF7-A181-45AC-AB47-8B98ED8382BF}" type="presParOf" srcId="{D232CFB6-7F1D-4A0D-B311-7EFA234D62C8}" destId="{4B2D9F78-419E-4773-A048-44472B13EB55}" srcOrd="4" destOrd="0" presId="urn:microsoft.com/office/officeart/2005/8/layout/hProcess9"/>
    <dgm:cxn modelId="{B1080C4C-5CFA-4FD7-8721-CD0A916C11D2}" type="presParOf" srcId="{D232CFB6-7F1D-4A0D-B311-7EFA234D62C8}" destId="{2A21D189-0850-49FA-8DE5-F2E132C7F532}" srcOrd="5" destOrd="0" presId="urn:microsoft.com/office/officeart/2005/8/layout/hProcess9"/>
    <dgm:cxn modelId="{84490DF0-10A7-453F-AE13-6DFE9BF9FA87}" type="presParOf" srcId="{D232CFB6-7F1D-4A0D-B311-7EFA234D62C8}" destId="{721F989A-F6B8-42B2-AF01-8BD2149A17DA}" srcOrd="6" destOrd="0" presId="urn:microsoft.com/office/officeart/2005/8/layout/hProcess9"/>
    <dgm:cxn modelId="{7202733E-95C4-412C-A312-2E825BC1556C}" type="presParOf" srcId="{D232CFB6-7F1D-4A0D-B311-7EFA234D62C8}" destId="{3FD594BF-BD52-40E1-8883-D3702E6ED93C}" srcOrd="7" destOrd="0" presId="urn:microsoft.com/office/officeart/2005/8/layout/hProcess9"/>
    <dgm:cxn modelId="{AC1A069F-73C5-4948-BF0B-9BE57EEC7798}" type="presParOf" srcId="{D232CFB6-7F1D-4A0D-B311-7EFA234D62C8}" destId="{0D9DCC87-CF4C-432B-9B58-D17898D70CBA}"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B31A677A-A13A-4388-B2BC-DAC41055226D}" type="doc">
      <dgm:prSet loTypeId="urn:microsoft.com/office/officeart/2005/8/layout/arrow5" loCatId="process" qsTypeId="urn:microsoft.com/office/officeart/2005/8/quickstyle/simple1" qsCatId="simple" csTypeId="urn:microsoft.com/office/officeart/2005/8/colors/accent1_2" csCatId="accent1" phldr="1"/>
      <dgm:spPr/>
      <dgm:t>
        <a:bodyPr/>
        <a:lstStyle/>
        <a:p>
          <a:endParaRPr lang="de-DE"/>
        </a:p>
      </dgm:t>
    </dgm:pt>
    <dgm:pt modelId="{C6CE38DD-13D0-41C5-B6F7-BF3FF5D9B7E8}">
      <dgm:prSet phldrT="[Text]" custT="1"/>
      <dgm:spPr/>
      <dgm:t>
        <a:bodyPr/>
        <a:lstStyle/>
        <a:p>
          <a:r>
            <a:rPr lang="en-US" sz="2400" noProof="0" dirty="0" smtClean="0"/>
            <a:t>Industry company (customer) may concentrate on core business and benefits from the  expertise of utility company. Often remote control of assets. Energy and carbon saved for the benefit of the environment.</a:t>
          </a:r>
        </a:p>
      </dgm:t>
    </dgm:pt>
    <dgm:pt modelId="{454FFD67-91E8-4995-88E2-8208398D0B10}" type="parTrans" cxnId="{1471C2EB-DAB0-4C13-8405-FF050EA54C06}">
      <dgm:prSet/>
      <dgm:spPr/>
      <dgm:t>
        <a:bodyPr/>
        <a:lstStyle/>
        <a:p>
          <a:endParaRPr lang="en-US" noProof="0" dirty="0"/>
        </a:p>
      </dgm:t>
    </dgm:pt>
    <dgm:pt modelId="{08E3E019-040F-4CB1-A592-34DF3AD5330D}" type="sibTrans" cxnId="{1471C2EB-DAB0-4C13-8405-FF050EA54C06}">
      <dgm:prSet/>
      <dgm:spPr/>
      <dgm:t>
        <a:bodyPr/>
        <a:lstStyle/>
        <a:p>
          <a:endParaRPr lang="en-US" noProof="0" dirty="0"/>
        </a:p>
      </dgm:t>
    </dgm:pt>
    <dgm:pt modelId="{DAEF5334-DD4A-4B6E-ACCE-D7AF36910B16}">
      <dgm:prSet phldrT="[Text]" custT="1"/>
      <dgm:spPr/>
      <dgm:t>
        <a:bodyPr/>
        <a:lstStyle/>
        <a:p>
          <a:r>
            <a:rPr lang="en-US" sz="2400" noProof="0" dirty="0" smtClean="0"/>
            <a:t>Mutual long-term dependency and list of possible conflicts and risks: Access to plant, safety, compliance, service level , inflexibility, blockage of technical progress …</a:t>
          </a:r>
          <a:endParaRPr lang="en-US" sz="2400" noProof="0" dirty="0"/>
        </a:p>
      </dgm:t>
    </dgm:pt>
    <dgm:pt modelId="{24C54FFE-DC59-4F92-BBED-81C1BB4F6D03}" type="parTrans" cxnId="{1295F818-BFBC-4E60-B1D8-8530B0E91599}">
      <dgm:prSet/>
      <dgm:spPr/>
      <dgm:t>
        <a:bodyPr/>
        <a:lstStyle/>
        <a:p>
          <a:endParaRPr lang="en-US" noProof="0" dirty="0"/>
        </a:p>
      </dgm:t>
    </dgm:pt>
    <dgm:pt modelId="{95872D53-8BAA-427B-A109-F9D3DE63D5C6}" type="sibTrans" cxnId="{1295F818-BFBC-4E60-B1D8-8530B0E91599}">
      <dgm:prSet/>
      <dgm:spPr/>
      <dgm:t>
        <a:bodyPr/>
        <a:lstStyle/>
        <a:p>
          <a:endParaRPr lang="en-US" noProof="0" dirty="0"/>
        </a:p>
      </dgm:t>
    </dgm:pt>
    <dgm:pt modelId="{5763AFB8-A5B3-4462-A331-381C25D3DCB6}" type="pres">
      <dgm:prSet presAssocID="{B31A677A-A13A-4388-B2BC-DAC41055226D}" presName="diagram" presStyleCnt="0">
        <dgm:presLayoutVars>
          <dgm:dir/>
          <dgm:resizeHandles val="exact"/>
        </dgm:presLayoutVars>
      </dgm:prSet>
      <dgm:spPr/>
      <dgm:t>
        <a:bodyPr/>
        <a:lstStyle/>
        <a:p>
          <a:endParaRPr lang="de-DE"/>
        </a:p>
      </dgm:t>
    </dgm:pt>
    <dgm:pt modelId="{4FFB8DE8-553E-4A9B-9618-E443AFC1F05D}" type="pres">
      <dgm:prSet presAssocID="{C6CE38DD-13D0-41C5-B6F7-BF3FF5D9B7E8}" presName="arrow" presStyleLbl="node1" presStyleIdx="0" presStyleCnt="2" custScaleX="153732">
        <dgm:presLayoutVars>
          <dgm:bulletEnabled val="1"/>
        </dgm:presLayoutVars>
      </dgm:prSet>
      <dgm:spPr/>
      <dgm:t>
        <a:bodyPr/>
        <a:lstStyle/>
        <a:p>
          <a:endParaRPr lang="de-DE"/>
        </a:p>
      </dgm:t>
    </dgm:pt>
    <dgm:pt modelId="{22AF601B-F765-4BB0-872F-00D53A5F61A6}" type="pres">
      <dgm:prSet presAssocID="{DAEF5334-DD4A-4B6E-ACCE-D7AF36910B16}" presName="arrow" presStyleLbl="node1" presStyleIdx="1" presStyleCnt="2" custScaleX="153732">
        <dgm:presLayoutVars>
          <dgm:bulletEnabled val="1"/>
        </dgm:presLayoutVars>
      </dgm:prSet>
      <dgm:spPr/>
      <dgm:t>
        <a:bodyPr/>
        <a:lstStyle/>
        <a:p>
          <a:endParaRPr lang="de-DE"/>
        </a:p>
      </dgm:t>
    </dgm:pt>
  </dgm:ptLst>
  <dgm:cxnLst>
    <dgm:cxn modelId="{03327717-84BA-4654-97EA-305AFDD9EEAE}" type="presOf" srcId="{B31A677A-A13A-4388-B2BC-DAC41055226D}" destId="{5763AFB8-A5B3-4462-A331-381C25D3DCB6}" srcOrd="0" destOrd="0" presId="urn:microsoft.com/office/officeart/2005/8/layout/arrow5"/>
    <dgm:cxn modelId="{C84C06F7-C5EC-4B40-AB52-913CBB45E344}" type="presOf" srcId="{C6CE38DD-13D0-41C5-B6F7-BF3FF5D9B7E8}" destId="{4FFB8DE8-553E-4A9B-9618-E443AFC1F05D}" srcOrd="0" destOrd="0" presId="urn:microsoft.com/office/officeart/2005/8/layout/arrow5"/>
    <dgm:cxn modelId="{1295F818-BFBC-4E60-B1D8-8530B0E91599}" srcId="{B31A677A-A13A-4388-B2BC-DAC41055226D}" destId="{DAEF5334-DD4A-4B6E-ACCE-D7AF36910B16}" srcOrd="1" destOrd="0" parTransId="{24C54FFE-DC59-4F92-BBED-81C1BB4F6D03}" sibTransId="{95872D53-8BAA-427B-A109-F9D3DE63D5C6}"/>
    <dgm:cxn modelId="{1471C2EB-DAB0-4C13-8405-FF050EA54C06}" srcId="{B31A677A-A13A-4388-B2BC-DAC41055226D}" destId="{C6CE38DD-13D0-41C5-B6F7-BF3FF5D9B7E8}" srcOrd="0" destOrd="0" parTransId="{454FFD67-91E8-4995-88E2-8208398D0B10}" sibTransId="{08E3E019-040F-4CB1-A592-34DF3AD5330D}"/>
    <dgm:cxn modelId="{E1F483CA-9C58-4561-BFE0-28D5B59BC297}" type="presOf" srcId="{DAEF5334-DD4A-4B6E-ACCE-D7AF36910B16}" destId="{22AF601B-F765-4BB0-872F-00D53A5F61A6}" srcOrd="0" destOrd="0" presId="urn:microsoft.com/office/officeart/2005/8/layout/arrow5"/>
    <dgm:cxn modelId="{561E0F58-767F-4D50-AFBE-F55D36816E35}" type="presParOf" srcId="{5763AFB8-A5B3-4462-A331-381C25D3DCB6}" destId="{4FFB8DE8-553E-4A9B-9618-E443AFC1F05D}" srcOrd="0" destOrd="0" presId="urn:microsoft.com/office/officeart/2005/8/layout/arrow5"/>
    <dgm:cxn modelId="{47185775-572C-4A5D-8A04-49DFAEF78AF2}" type="presParOf" srcId="{5763AFB8-A5B3-4462-A331-381C25D3DCB6}" destId="{22AF601B-F765-4BB0-872F-00D53A5F61A6}" srcOrd="1"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D999C067-8390-4999-9B2C-544F29E6DE6A}"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de-DE"/>
        </a:p>
      </dgm:t>
    </dgm:pt>
    <dgm:pt modelId="{7E1D7F16-CBFD-48A3-97C1-3EA51F5AA35B}">
      <dgm:prSet phldrT="[Text]" custT="1"/>
      <dgm:spPr/>
      <dgm:t>
        <a:bodyPr/>
        <a:lstStyle/>
        <a:p>
          <a:r>
            <a:rPr lang="en-US" sz="2800" noProof="0" dirty="0" smtClean="0"/>
            <a:t>Applying in the energy investment field: </a:t>
          </a:r>
          <a:endParaRPr lang="en-US" sz="2800" noProof="0" dirty="0"/>
        </a:p>
      </dgm:t>
    </dgm:pt>
    <dgm:pt modelId="{77C15DD2-8E27-4B8C-9134-B3913EE88A3D}" type="parTrans" cxnId="{9B90F2DA-6E0D-4D66-A8AA-5115CE212D2A}">
      <dgm:prSet/>
      <dgm:spPr/>
      <dgm:t>
        <a:bodyPr/>
        <a:lstStyle/>
        <a:p>
          <a:endParaRPr lang="en-US" noProof="0" dirty="0"/>
        </a:p>
      </dgm:t>
    </dgm:pt>
    <dgm:pt modelId="{B2D36B4A-9DCD-4029-9E2F-A13C808FF60D}" type="sibTrans" cxnId="{9B90F2DA-6E0D-4D66-A8AA-5115CE212D2A}">
      <dgm:prSet/>
      <dgm:spPr/>
      <dgm:t>
        <a:bodyPr/>
        <a:lstStyle/>
        <a:p>
          <a:endParaRPr lang="en-US" noProof="0" dirty="0"/>
        </a:p>
      </dgm:t>
    </dgm:pt>
    <dgm:pt modelId="{1B68C92E-A738-4006-91D7-C3A189487A2A}">
      <dgm:prSet phldrT="[Text]" custT="1"/>
      <dgm:spPr/>
      <dgm:t>
        <a:bodyPr/>
        <a:lstStyle/>
        <a:p>
          <a:r>
            <a:rPr lang="en-US" sz="2800" noProof="0" dirty="0" smtClean="0"/>
            <a:t>Investment expenditure (I)</a:t>
          </a:r>
          <a:endParaRPr lang="en-US" sz="2800" noProof="0" dirty="0"/>
        </a:p>
      </dgm:t>
    </dgm:pt>
    <dgm:pt modelId="{C51747B6-F6FF-444D-B992-6949193BA59B}" type="parTrans" cxnId="{DF3A90D1-BB15-409F-8613-1F7240B1274D}">
      <dgm:prSet/>
      <dgm:spPr/>
      <dgm:t>
        <a:bodyPr/>
        <a:lstStyle/>
        <a:p>
          <a:endParaRPr lang="en-US" noProof="0" dirty="0"/>
        </a:p>
      </dgm:t>
    </dgm:pt>
    <dgm:pt modelId="{4296F9B3-52C6-4480-8CF7-349F7B1C58DF}" type="sibTrans" cxnId="{DF3A90D1-BB15-409F-8613-1F7240B1274D}">
      <dgm:prSet/>
      <dgm:spPr/>
      <dgm:t>
        <a:bodyPr/>
        <a:lstStyle/>
        <a:p>
          <a:endParaRPr lang="en-US" noProof="0" dirty="0"/>
        </a:p>
      </dgm:t>
    </dgm:pt>
    <dgm:pt modelId="{232C5BD9-038A-4B9A-8D21-C60FFDAFF47B}">
      <dgm:prSet phldrT="[Text]" custT="1"/>
      <dgm:spPr/>
      <dgm:t>
        <a:bodyPr/>
        <a:lstStyle/>
        <a:p>
          <a:r>
            <a:rPr lang="en-US" sz="2800" noProof="0" dirty="0" smtClean="0"/>
            <a:t>Cost savings per year in Euro (E)</a:t>
          </a:r>
          <a:endParaRPr lang="en-US" sz="2800" noProof="0" dirty="0"/>
        </a:p>
      </dgm:t>
    </dgm:pt>
    <dgm:pt modelId="{D56DF792-D8CF-4B3D-9F58-45CCF7364231}" type="parTrans" cxnId="{5070AD7E-D48B-48B4-A353-1E9BDDB30CE8}">
      <dgm:prSet/>
      <dgm:spPr/>
      <dgm:t>
        <a:bodyPr/>
        <a:lstStyle/>
        <a:p>
          <a:endParaRPr lang="en-US" noProof="0" dirty="0"/>
        </a:p>
      </dgm:t>
    </dgm:pt>
    <dgm:pt modelId="{2274F273-630E-4093-AAC9-ED641E2075E8}" type="sibTrans" cxnId="{5070AD7E-D48B-48B4-A353-1E9BDDB30CE8}">
      <dgm:prSet/>
      <dgm:spPr/>
      <dgm:t>
        <a:bodyPr/>
        <a:lstStyle/>
        <a:p>
          <a:endParaRPr lang="en-US" noProof="0" dirty="0"/>
        </a:p>
      </dgm:t>
    </dgm:pt>
    <dgm:pt modelId="{5A04F33B-BD74-403E-B3DD-0FD6C5AB16CD}">
      <dgm:prSet phldrT="[Text]" custT="1"/>
      <dgm:spPr/>
      <dgm:t>
        <a:bodyPr/>
        <a:lstStyle/>
        <a:p>
          <a:r>
            <a:rPr lang="en-US" sz="2800" noProof="0" dirty="0" smtClean="0"/>
            <a:t>Pay-off/ Pay-back, amortization (A)</a:t>
          </a:r>
          <a:endParaRPr lang="en-US" sz="2800" noProof="0" dirty="0"/>
        </a:p>
      </dgm:t>
    </dgm:pt>
    <dgm:pt modelId="{6C4AD878-0D22-4BFC-97F7-AA27A5C7AF86}" type="parTrans" cxnId="{865950A3-DBCE-44B7-B6BD-144F63502364}">
      <dgm:prSet/>
      <dgm:spPr/>
      <dgm:t>
        <a:bodyPr/>
        <a:lstStyle/>
        <a:p>
          <a:endParaRPr lang="en-US" noProof="0" dirty="0"/>
        </a:p>
      </dgm:t>
    </dgm:pt>
    <dgm:pt modelId="{27970F3C-AC47-405F-B993-D6950BA59916}" type="sibTrans" cxnId="{865950A3-DBCE-44B7-B6BD-144F63502364}">
      <dgm:prSet/>
      <dgm:spPr/>
      <dgm:t>
        <a:bodyPr/>
        <a:lstStyle/>
        <a:p>
          <a:endParaRPr lang="en-US" noProof="0" dirty="0"/>
        </a:p>
      </dgm:t>
    </dgm:pt>
    <dgm:pt modelId="{D854FBE3-6FEC-49C9-A387-E232FB301FB6}" type="pres">
      <dgm:prSet presAssocID="{D999C067-8390-4999-9B2C-544F29E6DE6A}" presName="hierChild1" presStyleCnt="0">
        <dgm:presLayoutVars>
          <dgm:orgChart val="1"/>
          <dgm:chPref val="1"/>
          <dgm:dir/>
          <dgm:animOne val="branch"/>
          <dgm:animLvl val="lvl"/>
          <dgm:resizeHandles/>
        </dgm:presLayoutVars>
      </dgm:prSet>
      <dgm:spPr/>
      <dgm:t>
        <a:bodyPr/>
        <a:lstStyle/>
        <a:p>
          <a:endParaRPr lang="de-DE"/>
        </a:p>
      </dgm:t>
    </dgm:pt>
    <dgm:pt modelId="{83A28D1A-0D29-4BA2-B330-4343E223929C}" type="pres">
      <dgm:prSet presAssocID="{7E1D7F16-CBFD-48A3-97C1-3EA51F5AA35B}" presName="hierRoot1" presStyleCnt="0">
        <dgm:presLayoutVars>
          <dgm:hierBranch val="init"/>
        </dgm:presLayoutVars>
      </dgm:prSet>
      <dgm:spPr/>
    </dgm:pt>
    <dgm:pt modelId="{153E1533-3F82-455E-BFAC-FAE8791B914F}" type="pres">
      <dgm:prSet presAssocID="{7E1D7F16-CBFD-48A3-97C1-3EA51F5AA35B}" presName="rootComposite1" presStyleCnt="0"/>
      <dgm:spPr/>
    </dgm:pt>
    <dgm:pt modelId="{6EB9840F-4619-4D7E-B019-63C146002509}" type="pres">
      <dgm:prSet presAssocID="{7E1D7F16-CBFD-48A3-97C1-3EA51F5AA35B}" presName="rootText1" presStyleLbl="node0" presStyleIdx="0" presStyleCnt="1" custScaleX="205228">
        <dgm:presLayoutVars>
          <dgm:chPref val="3"/>
        </dgm:presLayoutVars>
      </dgm:prSet>
      <dgm:spPr/>
      <dgm:t>
        <a:bodyPr/>
        <a:lstStyle/>
        <a:p>
          <a:endParaRPr lang="de-DE"/>
        </a:p>
      </dgm:t>
    </dgm:pt>
    <dgm:pt modelId="{F575B613-C4B6-4F52-9E19-A923255AE0A0}" type="pres">
      <dgm:prSet presAssocID="{7E1D7F16-CBFD-48A3-97C1-3EA51F5AA35B}" presName="rootConnector1" presStyleLbl="node1" presStyleIdx="0" presStyleCnt="0"/>
      <dgm:spPr/>
      <dgm:t>
        <a:bodyPr/>
        <a:lstStyle/>
        <a:p>
          <a:endParaRPr lang="de-DE"/>
        </a:p>
      </dgm:t>
    </dgm:pt>
    <dgm:pt modelId="{FECCFAE2-13A6-47B4-ADC6-63A4AB33A24A}" type="pres">
      <dgm:prSet presAssocID="{7E1D7F16-CBFD-48A3-97C1-3EA51F5AA35B}" presName="hierChild2" presStyleCnt="0"/>
      <dgm:spPr/>
    </dgm:pt>
    <dgm:pt modelId="{562A9985-CD15-46B8-81A0-F9CC279EC07E}" type="pres">
      <dgm:prSet presAssocID="{C51747B6-F6FF-444D-B992-6949193BA59B}" presName="Name37" presStyleLbl="parChTrans1D2" presStyleIdx="0" presStyleCnt="3"/>
      <dgm:spPr/>
      <dgm:t>
        <a:bodyPr/>
        <a:lstStyle/>
        <a:p>
          <a:endParaRPr lang="de-DE"/>
        </a:p>
      </dgm:t>
    </dgm:pt>
    <dgm:pt modelId="{0F76ED2D-B4A4-4807-BC87-9F7689E52EF6}" type="pres">
      <dgm:prSet presAssocID="{1B68C92E-A738-4006-91D7-C3A189487A2A}" presName="hierRoot2" presStyleCnt="0">
        <dgm:presLayoutVars>
          <dgm:hierBranch val="init"/>
        </dgm:presLayoutVars>
      </dgm:prSet>
      <dgm:spPr/>
    </dgm:pt>
    <dgm:pt modelId="{E492C0DB-21C0-4DEC-8B5E-23D34B4D5236}" type="pres">
      <dgm:prSet presAssocID="{1B68C92E-A738-4006-91D7-C3A189487A2A}" presName="rootComposite" presStyleCnt="0"/>
      <dgm:spPr/>
    </dgm:pt>
    <dgm:pt modelId="{2F1D7B79-0DD1-4A29-9F98-AE34A724FEE0}" type="pres">
      <dgm:prSet presAssocID="{1B68C92E-A738-4006-91D7-C3A189487A2A}" presName="rootText" presStyleLbl="node2" presStyleIdx="0" presStyleCnt="3">
        <dgm:presLayoutVars>
          <dgm:chPref val="3"/>
        </dgm:presLayoutVars>
      </dgm:prSet>
      <dgm:spPr/>
      <dgm:t>
        <a:bodyPr/>
        <a:lstStyle/>
        <a:p>
          <a:endParaRPr lang="de-DE"/>
        </a:p>
      </dgm:t>
    </dgm:pt>
    <dgm:pt modelId="{946F849C-2357-43E5-9398-6FB511F810B4}" type="pres">
      <dgm:prSet presAssocID="{1B68C92E-A738-4006-91D7-C3A189487A2A}" presName="rootConnector" presStyleLbl="node2" presStyleIdx="0" presStyleCnt="3"/>
      <dgm:spPr/>
      <dgm:t>
        <a:bodyPr/>
        <a:lstStyle/>
        <a:p>
          <a:endParaRPr lang="de-DE"/>
        </a:p>
      </dgm:t>
    </dgm:pt>
    <dgm:pt modelId="{E7C299EB-E361-4BFC-9FE9-996BCFCA598C}" type="pres">
      <dgm:prSet presAssocID="{1B68C92E-A738-4006-91D7-C3A189487A2A}" presName="hierChild4" presStyleCnt="0"/>
      <dgm:spPr/>
    </dgm:pt>
    <dgm:pt modelId="{B5A4AE19-197E-4EC4-AA59-4A91BF254F69}" type="pres">
      <dgm:prSet presAssocID="{1B68C92E-A738-4006-91D7-C3A189487A2A}" presName="hierChild5" presStyleCnt="0"/>
      <dgm:spPr/>
    </dgm:pt>
    <dgm:pt modelId="{73174E87-CC86-45DD-B8FD-54DA9A7C62EC}" type="pres">
      <dgm:prSet presAssocID="{D56DF792-D8CF-4B3D-9F58-45CCF7364231}" presName="Name37" presStyleLbl="parChTrans1D2" presStyleIdx="1" presStyleCnt="3"/>
      <dgm:spPr/>
      <dgm:t>
        <a:bodyPr/>
        <a:lstStyle/>
        <a:p>
          <a:endParaRPr lang="de-DE"/>
        </a:p>
      </dgm:t>
    </dgm:pt>
    <dgm:pt modelId="{AA3E7AD1-FAC5-44FD-B1CB-709D51A56133}" type="pres">
      <dgm:prSet presAssocID="{232C5BD9-038A-4B9A-8D21-C60FFDAFF47B}" presName="hierRoot2" presStyleCnt="0">
        <dgm:presLayoutVars>
          <dgm:hierBranch val="init"/>
        </dgm:presLayoutVars>
      </dgm:prSet>
      <dgm:spPr/>
    </dgm:pt>
    <dgm:pt modelId="{E1271F7C-546B-4CBF-9EDC-F2B9EE1ACD57}" type="pres">
      <dgm:prSet presAssocID="{232C5BD9-038A-4B9A-8D21-C60FFDAFF47B}" presName="rootComposite" presStyleCnt="0"/>
      <dgm:spPr/>
    </dgm:pt>
    <dgm:pt modelId="{50D75C1E-4F92-42EC-9F80-AC2AFC6F7622}" type="pres">
      <dgm:prSet presAssocID="{232C5BD9-038A-4B9A-8D21-C60FFDAFF47B}" presName="rootText" presStyleLbl="node2" presStyleIdx="1" presStyleCnt="3">
        <dgm:presLayoutVars>
          <dgm:chPref val="3"/>
        </dgm:presLayoutVars>
      </dgm:prSet>
      <dgm:spPr/>
      <dgm:t>
        <a:bodyPr/>
        <a:lstStyle/>
        <a:p>
          <a:endParaRPr lang="de-DE"/>
        </a:p>
      </dgm:t>
    </dgm:pt>
    <dgm:pt modelId="{3DEBA204-A724-42D0-BE38-1FEB55AFC7D7}" type="pres">
      <dgm:prSet presAssocID="{232C5BD9-038A-4B9A-8D21-C60FFDAFF47B}" presName="rootConnector" presStyleLbl="node2" presStyleIdx="1" presStyleCnt="3"/>
      <dgm:spPr/>
      <dgm:t>
        <a:bodyPr/>
        <a:lstStyle/>
        <a:p>
          <a:endParaRPr lang="de-DE"/>
        </a:p>
      </dgm:t>
    </dgm:pt>
    <dgm:pt modelId="{4E441B15-0340-4393-85DB-D3CABD54743A}" type="pres">
      <dgm:prSet presAssocID="{232C5BD9-038A-4B9A-8D21-C60FFDAFF47B}" presName="hierChild4" presStyleCnt="0"/>
      <dgm:spPr/>
    </dgm:pt>
    <dgm:pt modelId="{0558A9C2-B5AF-42FB-AD36-C7FE0916B400}" type="pres">
      <dgm:prSet presAssocID="{232C5BD9-038A-4B9A-8D21-C60FFDAFF47B}" presName="hierChild5" presStyleCnt="0"/>
      <dgm:spPr/>
    </dgm:pt>
    <dgm:pt modelId="{4F53B2ED-28D6-4100-84C1-859955815AEF}" type="pres">
      <dgm:prSet presAssocID="{6C4AD878-0D22-4BFC-97F7-AA27A5C7AF86}" presName="Name37" presStyleLbl="parChTrans1D2" presStyleIdx="2" presStyleCnt="3"/>
      <dgm:spPr/>
      <dgm:t>
        <a:bodyPr/>
        <a:lstStyle/>
        <a:p>
          <a:endParaRPr lang="de-DE"/>
        </a:p>
      </dgm:t>
    </dgm:pt>
    <dgm:pt modelId="{557073E4-1F07-403C-AF98-DFBD5B6D88EB}" type="pres">
      <dgm:prSet presAssocID="{5A04F33B-BD74-403E-B3DD-0FD6C5AB16CD}" presName="hierRoot2" presStyleCnt="0">
        <dgm:presLayoutVars>
          <dgm:hierBranch val="init"/>
        </dgm:presLayoutVars>
      </dgm:prSet>
      <dgm:spPr/>
    </dgm:pt>
    <dgm:pt modelId="{AA3265C9-DBF6-4096-B90E-10161A54EE50}" type="pres">
      <dgm:prSet presAssocID="{5A04F33B-BD74-403E-B3DD-0FD6C5AB16CD}" presName="rootComposite" presStyleCnt="0"/>
      <dgm:spPr/>
    </dgm:pt>
    <dgm:pt modelId="{72D9F13A-3859-4004-B108-6989DD8E152C}" type="pres">
      <dgm:prSet presAssocID="{5A04F33B-BD74-403E-B3DD-0FD6C5AB16CD}" presName="rootText" presStyleLbl="node2" presStyleIdx="2" presStyleCnt="3">
        <dgm:presLayoutVars>
          <dgm:chPref val="3"/>
        </dgm:presLayoutVars>
      </dgm:prSet>
      <dgm:spPr/>
      <dgm:t>
        <a:bodyPr/>
        <a:lstStyle/>
        <a:p>
          <a:endParaRPr lang="de-DE"/>
        </a:p>
      </dgm:t>
    </dgm:pt>
    <dgm:pt modelId="{53B4E20C-438E-4F48-A29F-8CDC667B7D93}" type="pres">
      <dgm:prSet presAssocID="{5A04F33B-BD74-403E-B3DD-0FD6C5AB16CD}" presName="rootConnector" presStyleLbl="node2" presStyleIdx="2" presStyleCnt="3"/>
      <dgm:spPr/>
      <dgm:t>
        <a:bodyPr/>
        <a:lstStyle/>
        <a:p>
          <a:endParaRPr lang="de-DE"/>
        </a:p>
      </dgm:t>
    </dgm:pt>
    <dgm:pt modelId="{287976A0-0947-44A1-A843-E03F579B2E7D}" type="pres">
      <dgm:prSet presAssocID="{5A04F33B-BD74-403E-B3DD-0FD6C5AB16CD}" presName="hierChild4" presStyleCnt="0"/>
      <dgm:spPr/>
    </dgm:pt>
    <dgm:pt modelId="{15B13C14-D9DD-474B-81F1-6131FBA313AB}" type="pres">
      <dgm:prSet presAssocID="{5A04F33B-BD74-403E-B3DD-0FD6C5AB16CD}" presName="hierChild5" presStyleCnt="0"/>
      <dgm:spPr/>
    </dgm:pt>
    <dgm:pt modelId="{E1D07CE0-C9DF-479C-A226-DAA18B641A5F}" type="pres">
      <dgm:prSet presAssocID="{7E1D7F16-CBFD-48A3-97C1-3EA51F5AA35B}" presName="hierChild3" presStyleCnt="0"/>
      <dgm:spPr/>
    </dgm:pt>
  </dgm:ptLst>
  <dgm:cxnLst>
    <dgm:cxn modelId="{0C978CD8-D1F5-42F2-8BC6-B13E56D33318}" type="presOf" srcId="{1B68C92E-A738-4006-91D7-C3A189487A2A}" destId="{2F1D7B79-0DD1-4A29-9F98-AE34A724FEE0}" srcOrd="0" destOrd="0" presId="urn:microsoft.com/office/officeart/2005/8/layout/orgChart1"/>
    <dgm:cxn modelId="{8315A8F3-36C6-40BC-ACA9-B3DC62EA65FE}" type="presOf" srcId="{5A04F33B-BD74-403E-B3DD-0FD6C5AB16CD}" destId="{53B4E20C-438E-4F48-A29F-8CDC667B7D93}" srcOrd="1" destOrd="0" presId="urn:microsoft.com/office/officeart/2005/8/layout/orgChart1"/>
    <dgm:cxn modelId="{5120D888-3D2A-48C1-A8A9-7CA86DA67F05}" type="presOf" srcId="{5A04F33B-BD74-403E-B3DD-0FD6C5AB16CD}" destId="{72D9F13A-3859-4004-B108-6989DD8E152C}" srcOrd="0" destOrd="0" presId="urn:microsoft.com/office/officeart/2005/8/layout/orgChart1"/>
    <dgm:cxn modelId="{A10962D5-9EF6-42E4-A649-627714670CBF}" type="presOf" srcId="{D56DF792-D8CF-4B3D-9F58-45CCF7364231}" destId="{73174E87-CC86-45DD-B8FD-54DA9A7C62EC}" srcOrd="0" destOrd="0" presId="urn:microsoft.com/office/officeart/2005/8/layout/orgChart1"/>
    <dgm:cxn modelId="{B2B30705-6F5B-4BB6-BD4A-53BA6F07774D}" type="presOf" srcId="{232C5BD9-038A-4B9A-8D21-C60FFDAFF47B}" destId="{50D75C1E-4F92-42EC-9F80-AC2AFC6F7622}" srcOrd="0" destOrd="0" presId="urn:microsoft.com/office/officeart/2005/8/layout/orgChart1"/>
    <dgm:cxn modelId="{FC0DA899-3241-4581-AB36-AE1FA864B76C}" type="presOf" srcId="{C51747B6-F6FF-444D-B992-6949193BA59B}" destId="{562A9985-CD15-46B8-81A0-F9CC279EC07E}" srcOrd="0" destOrd="0" presId="urn:microsoft.com/office/officeart/2005/8/layout/orgChart1"/>
    <dgm:cxn modelId="{9B90F2DA-6E0D-4D66-A8AA-5115CE212D2A}" srcId="{D999C067-8390-4999-9B2C-544F29E6DE6A}" destId="{7E1D7F16-CBFD-48A3-97C1-3EA51F5AA35B}" srcOrd="0" destOrd="0" parTransId="{77C15DD2-8E27-4B8C-9134-B3913EE88A3D}" sibTransId="{B2D36B4A-9DCD-4029-9E2F-A13C808FF60D}"/>
    <dgm:cxn modelId="{A1259313-CA9F-4757-8C29-9AA8ED859181}" type="presOf" srcId="{232C5BD9-038A-4B9A-8D21-C60FFDAFF47B}" destId="{3DEBA204-A724-42D0-BE38-1FEB55AFC7D7}" srcOrd="1" destOrd="0" presId="urn:microsoft.com/office/officeart/2005/8/layout/orgChart1"/>
    <dgm:cxn modelId="{5070AD7E-D48B-48B4-A353-1E9BDDB30CE8}" srcId="{7E1D7F16-CBFD-48A3-97C1-3EA51F5AA35B}" destId="{232C5BD9-038A-4B9A-8D21-C60FFDAFF47B}" srcOrd="1" destOrd="0" parTransId="{D56DF792-D8CF-4B3D-9F58-45CCF7364231}" sibTransId="{2274F273-630E-4093-AAC9-ED641E2075E8}"/>
    <dgm:cxn modelId="{A6FF53D9-5313-45DE-9AC1-6E8762DD5CE7}" type="presOf" srcId="{1B68C92E-A738-4006-91D7-C3A189487A2A}" destId="{946F849C-2357-43E5-9398-6FB511F810B4}" srcOrd="1" destOrd="0" presId="urn:microsoft.com/office/officeart/2005/8/layout/orgChart1"/>
    <dgm:cxn modelId="{D6D9CB39-7BEE-4AC0-85CC-42B464610981}" type="presOf" srcId="{D999C067-8390-4999-9B2C-544F29E6DE6A}" destId="{D854FBE3-6FEC-49C9-A387-E232FB301FB6}" srcOrd="0" destOrd="0" presId="urn:microsoft.com/office/officeart/2005/8/layout/orgChart1"/>
    <dgm:cxn modelId="{DF3A90D1-BB15-409F-8613-1F7240B1274D}" srcId="{7E1D7F16-CBFD-48A3-97C1-3EA51F5AA35B}" destId="{1B68C92E-A738-4006-91D7-C3A189487A2A}" srcOrd="0" destOrd="0" parTransId="{C51747B6-F6FF-444D-B992-6949193BA59B}" sibTransId="{4296F9B3-52C6-4480-8CF7-349F7B1C58DF}"/>
    <dgm:cxn modelId="{D3A37767-D45C-4104-86BD-920D6ECF2020}" type="presOf" srcId="{7E1D7F16-CBFD-48A3-97C1-3EA51F5AA35B}" destId="{F575B613-C4B6-4F52-9E19-A923255AE0A0}" srcOrd="1" destOrd="0" presId="urn:microsoft.com/office/officeart/2005/8/layout/orgChart1"/>
    <dgm:cxn modelId="{1B16263B-E016-490D-9901-10D217C4F20E}" type="presOf" srcId="{6C4AD878-0D22-4BFC-97F7-AA27A5C7AF86}" destId="{4F53B2ED-28D6-4100-84C1-859955815AEF}" srcOrd="0" destOrd="0" presId="urn:microsoft.com/office/officeart/2005/8/layout/orgChart1"/>
    <dgm:cxn modelId="{372AB21C-FE31-4FDC-8B96-6D8889D03FFD}" type="presOf" srcId="{7E1D7F16-CBFD-48A3-97C1-3EA51F5AA35B}" destId="{6EB9840F-4619-4D7E-B019-63C146002509}" srcOrd="0" destOrd="0" presId="urn:microsoft.com/office/officeart/2005/8/layout/orgChart1"/>
    <dgm:cxn modelId="{865950A3-DBCE-44B7-B6BD-144F63502364}" srcId="{7E1D7F16-CBFD-48A3-97C1-3EA51F5AA35B}" destId="{5A04F33B-BD74-403E-B3DD-0FD6C5AB16CD}" srcOrd="2" destOrd="0" parTransId="{6C4AD878-0D22-4BFC-97F7-AA27A5C7AF86}" sibTransId="{27970F3C-AC47-405F-B993-D6950BA59916}"/>
    <dgm:cxn modelId="{F70207A3-48E6-4D18-A5E9-2C627918CDFE}" type="presParOf" srcId="{D854FBE3-6FEC-49C9-A387-E232FB301FB6}" destId="{83A28D1A-0D29-4BA2-B330-4343E223929C}" srcOrd="0" destOrd="0" presId="urn:microsoft.com/office/officeart/2005/8/layout/orgChart1"/>
    <dgm:cxn modelId="{351FEDB3-AE5D-43ED-BA09-2A7215CA0EAA}" type="presParOf" srcId="{83A28D1A-0D29-4BA2-B330-4343E223929C}" destId="{153E1533-3F82-455E-BFAC-FAE8791B914F}" srcOrd="0" destOrd="0" presId="urn:microsoft.com/office/officeart/2005/8/layout/orgChart1"/>
    <dgm:cxn modelId="{53B46106-DE99-4811-872E-8A5EDB6ADD88}" type="presParOf" srcId="{153E1533-3F82-455E-BFAC-FAE8791B914F}" destId="{6EB9840F-4619-4D7E-B019-63C146002509}" srcOrd="0" destOrd="0" presId="urn:microsoft.com/office/officeart/2005/8/layout/orgChart1"/>
    <dgm:cxn modelId="{4AEF6F11-D247-4C60-9764-23937C9A3F5D}" type="presParOf" srcId="{153E1533-3F82-455E-BFAC-FAE8791B914F}" destId="{F575B613-C4B6-4F52-9E19-A923255AE0A0}" srcOrd="1" destOrd="0" presId="urn:microsoft.com/office/officeart/2005/8/layout/orgChart1"/>
    <dgm:cxn modelId="{04D16A3B-42AB-4D62-8678-F82B99C31225}" type="presParOf" srcId="{83A28D1A-0D29-4BA2-B330-4343E223929C}" destId="{FECCFAE2-13A6-47B4-ADC6-63A4AB33A24A}" srcOrd="1" destOrd="0" presId="urn:microsoft.com/office/officeart/2005/8/layout/orgChart1"/>
    <dgm:cxn modelId="{24C26D28-C2B8-453B-AF1E-CF08896DAF41}" type="presParOf" srcId="{FECCFAE2-13A6-47B4-ADC6-63A4AB33A24A}" destId="{562A9985-CD15-46B8-81A0-F9CC279EC07E}" srcOrd="0" destOrd="0" presId="urn:microsoft.com/office/officeart/2005/8/layout/orgChart1"/>
    <dgm:cxn modelId="{DDB288A0-13F8-43CC-8700-80884700D5E8}" type="presParOf" srcId="{FECCFAE2-13A6-47B4-ADC6-63A4AB33A24A}" destId="{0F76ED2D-B4A4-4807-BC87-9F7689E52EF6}" srcOrd="1" destOrd="0" presId="urn:microsoft.com/office/officeart/2005/8/layout/orgChart1"/>
    <dgm:cxn modelId="{A2AD784C-AE88-42D3-BBB6-A9257EF30919}" type="presParOf" srcId="{0F76ED2D-B4A4-4807-BC87-9F7689E52EF6}" destId="{E492C0DB-21C0-4DEC-8B5E-23D34B4D5236}" srcOrd="0" destOrd="0" presId="urn:microsoft.com/office/officeart/2005/8/layout/orgChart1"/>
    <dgm:cxn modelId="{A376DA99-1B04-4794-AB10-E1D0CF2EFDA6}" type="presParOf" srcId="{E492C0DB-21C0-4DEC-8B5E-23D34B4D5236}" destId="{2F1D7B79-0DD1-4A29-9F98-AE34A724FEE0}" srcOrd="0" destOrd="0" presId="urn:microsoft.com/office/officeart/2005/8/layout/orgChart1"/>
    <dgm:cxn modelId="{FA974D54-27DE-4A74-9E52-E658275EC35C}" type="presParOf" srcId="{E492C0DB-21C0-4DEC-8B5E-23D34B4D5236}" destId="{946F849C-2357-43E5-9398-6FB511F810B4}" srcOrd="1" destOrd="0" presId="urn:microsoft.com/office/officeart/2005/8/layout/orgChart1"/>
    <dgm:cxn modelId="{A9C0CBC1-B084-4FC0-8787-84DDC419EF89}" type="presParOf" srcId="{0F76ED2D-B4A4-4807-BC87-9F7689E52EF6}" destId="{E7C299EB-E361-4BFC-9FE9-996BCFCA598C}" srcOrd="1" destOrd="0" presId="urn:microsoft.com/office/officeart/2005/8/layout/orgChart1"/>
    <dgm:cxn modelId="{88C7F8F0-0153-40AB-B8AF-53D03AE9C588}" type="presParOf" srcId="{0F76ED2D-B4A4-4807-BC87-9F7689E52EF6}" destId="{B5A4AE19-197E-4EC4-AA59-4A91BF254F69}" srcOrd="2" destOrd="0" presId="urn:microsoft.com/office/officeart/2005/8/layout/orgChart1"/>
    <dgm:cxn modelId="{FEC8FEE6-E50D-4D5A-ACF0-97CEE73F976F}" type="presParOf" srcId="{FECCFAE2-13A6-47B4-ADC6-63A4AB33A24A}" destId="{73174E87-CC86-45DD-B8FD-54DA9A7C62EC}" srcOrd="2" destOrd="0" presId="urn:microsoft.com/office/officeart/2005/8/layout/orgChart1"/>
    <dgm:cxn modelId="{E482DA6E-4032-4457-B23E-9806BC07712B}" type="presParOf" srcId="{FECCFAE2-13A6-47B4-ADC6-63A4AB33A24A}" destId="{AA3E7AD1-FAC5-44FD-B1CB-709D51A56133}" srcOrd="3" destOrd="0" presId="urn:microsoft.com/office/officeart/2005/8/layout/orgChart1"/>
    <dgm:cxn modelId="{C0388326-6499-4668-BD06-82DF6C0FDC9B}" type="presParOf" srcId="{AA3E7AD1-FAC5-44FD-B1CB-709D51A56133}" destId="{E1271F7C-546B-4CBF-9EDC-F2B9EE1ACD57}" srcOrd="0" destOrd="0" presId="urn:microsoft.com/office/officeart/2005/8/layout/orgChart1"/>
    <dgm:cxn modelId="{F3C1CB50-F239-4B70-9579-629BDEF5FBCD}" type="presParOf" srcId="{E1271F7C-546B-4CBF-9EDC-F2B9EE1ACD57}" destId="{50D75C1E-4F92-42EC-9F80-AC2AFC6F7622}" srcOrd="0" destOrd="0" presId="urn:microsoft.com/office/officeart/2005/8/layout/orgChart1"/>
    <dgm:cxn modelId="{ADD5D192-51AD-462B-900F-DB3B586B64CE}" type="presParOf" srcId="{E1271F7C-546B-4CBF-9EDC-F2B9EE1ACD57}" destId="{3DEBA204-A724-42D0-BE38-1FEB55AFC7D7}" srcOrd="1" destOrd="0" presId="urn:microsoft.com/office/officeart/2005/8/layout/orgChart1"/>
    <dgm:cxn modelId="{61A95D01-1360-4968-A42F-205265318080}" type="presParOf" srcId="{AA3E7AD1-FAC5-44FD-B1CB-709D51A56133}" destId="{4E441B15-0340-4393-85DB-D3CABD54743A}" srcOrd="1" destOrd="0" presId="urn:microsoft.com/office/officeart/2005/8/layout/orgChart1"/>
    <dgm:cxn modelId="{CCF99FA0-C8AE-4996-94E1-80680B71EF33}" type="presParOf" srcId="{AA3E7AD1-FAC5-44FD-B1CB-709D51A56133}" destId="{0558A9C2-B5AF-42FB-AD36-C7FE0916B400}" srcOrd="2" destOrd="0" presId="urn:microsoft.com/office/officeart/2005/8/layout/orgChart1"/>
    <dgm:cxn modelId="{80BEAB6C-84E9-4EDF-A45A-CBF5BCD43042}" type="presParOf" srcId="{FECCFAE2-13A6-47B4-ADC6-63A4AB33A24A}" destId="{4F53B2ED-28D6-4100-84C1-859955815AEF}" srcOrd="4" destOrd="0" presId="urn:microsoft.com/office/officeart/2005/8/layout/orgChart1"/>
    <dgm:cxn modelId="{A3B720A8-15A2-435E-BBC2-FE94822DA663}" type="presParOf" srcId="{FECCFAE2-13A6-47B4-ADC6-63A4AB33A24A}" destId="{557073E4-1F07-403C-AF98-DFBD5B6D88EB}" srcOrd="5" destOrd="0" presId="urn:microsoft.com/office/officeart/2005/8/layout/orgChart1"/>
    <dgm:cxn modelId="{4D093158-B33A-47D6-87FE-580D91B89705}" type="presParOf" srcId="{557073E4-1F07-403C-AF98-DFBD5B6D88EB}" destId="{AA3265C9-DBF6-4096-B90E-10161A54EE50}" srcOrd="0" destOrd="0" presId="urn:microsoft.com/office/officeart/2005/8/layout/orgChart1"/>
    <dgm:cxn modelId="{16F63D38-E742-4EAF-81DF-3070085B818E}" type="presParOf" srcId="{AA3265C9-DBF6-4096-B90E-10161A54EE50}" destId="{72D9F13A-3859-4004-B108-6989DD8E152C}" srcOrd="0" destOrd="0" presId="urn:microsoft.com/office/officeart/2005/8/layout/orgChart1"/>
    <dgm:cxn modelId="{BA274B87-FC6A-49E5-8030-83AF6D83B160}" type="presParOf" srcId="{AA3265C9-DBF6-4096-B90E-10161A54EE50}" destId="{53B4E20C-438E-4F48-A29F-8CDC667B7D93}" srcOrd="1" destOrd="0" presId="urn:microsoft.com/office/officeart/2005/8/layout/orgChart1"/>
    <dgm:cxn modelId="{BD86A2C3-5614-4E24-9214-81431163533E}" type="presParOf" srcId="{557073E4-1F07-403C-AF98-DFBD5B6D88EB}" destId="{287976A0-0947-44A1-A843-E03F579B2E7D}" srcOrd="1" destOrd="0" presId="urn:microsoft.com/office/officeart/2005/8/layout/orgChart1"/>
    <dgm:cxn modelId="{96470315-6C3F-420E-892F-EB5BA71ECECE}" type="presParOf" srcId="{557073E4-1F07-403C-AF98-DFBD5B6D88EB}" destId="{15B13C14-D9DD-474B-81F1-6131FBA313AB}" srcOrd="2" destOrd="0" presId="urn:microsoft.com/office/officeart/2005/8/layout/orgChart1"/>
    <dgm:cxn modelId="{74C2EE71-D44C-46B2-875F-9E7C27E3F16F}" type="presParOf" srcId="{83A28D1A-0D29-4BA2-B330-4343E223929C}" destId="{E1D07CE0-C9DF-479C-A226-DAA18B641A5F}"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FFC6A17D-6FE3-4EF3-96F3-B142DEF8C77E}"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de-DE"/>
        </a:p>
      </dgm:t>
    </dgm:pt>
    <dgm:pt modelId="{741F8E6A-87B5-4BC3-A75E-78540EBB56AD}">
      <dgm:prSet phldrT="[Text]" custT="1"/>
      <dgm:spPr/>
      <dgm:t>
        <a:bodyPr/>
        <a:lstStyle/>
        <a:p>
          <a:r>
            <a:rPr lang="en-US" sz="1600" noProof="0" dirty="0" smtClean="0"/>
            <a:t>Important decision criteria and indicators for investment appraisal</a:t>
          </a:r>
          <a:endParaRPr lang="en-US" sz="1600" noProof="0" dirty="0"/>
        </a:p>
      </dgm:t>
    </dgm:pt>
    <dgm:pt modelId="{5A3F53CB-FEFC-487F-8E99-BD7508A2C473}" type="parTrans" cxnId="{A6FE0201-7D69-4C14-A1E6-4C06FE8CCBCA}">
      <dgm:prSet/>
      <dgm:spPr/>
      <dgm:t>
        <a:bodyPr/>
        <a:lstStyle/>
        <a:p>
          <a:endParaRPr lang="en-US" noProof="0" dirty="0"/>
        </a:p>
      </dgm:t>
    </dgm:pt>
    <dgm:pt modelId="{C4737579-9BDF-405A-A413-77C9405A475C}" type="sibTrans" cxnId="{A6FE0201-7D69-4C14-A1E6-4C06FE8CCBCA}">
      <dgm:prSet/>
      <dgm:spPr/>
      <dgm:t>
        <a:bodyPr/>
        <a:lstStyle/>
        <a:p>
          <a:endParaRPr lang="en-US" noProof="0" dirty="0"/>
        </a:p>
      </dgm:t>
    </dgm:pt>
    <dgm:pt modelId="{2773656D-CEC9-4777-806C-4651A0AB920B}">
      <dgm:prSet phldrT="[Text]" custT="1"/>
      <dgm:spPr/>
      <dgm:t>
        <a:bodyPr/>
        <a:lstStyle/>
        <a:p>
          <a:r>
            <a:rPr lang="en-US" sz="1600" noProof="0" dirty="0" smtClean="0"/>
            <a:t>Internal rate </a:t>
          </a:r>
          <a:r>
            <a:rPr lang="en-US" sz="1600" b="1" noProof="0" dirty="0" smtClean="0"/>
            <a:t>of </a:t>
          </a:r>
          <a:r>
            <a:rPr lang="en-US" sz="1600" noProof="0" dirty="0" smtClean="0"/>
            <a:t>return (how high may interest be to break-even?)</a:t>
          </a:r>
          <a:endParaRPr lang="en-US" sz="1600" noProof="0" dirty="0"/>
        </a:p>
      </dgm:t>
    </dgm:pt>
    <dgm:pt modelId="{5E3F1E08-9E9B-44DD-BEAD-942C1F484E97}" type="parTrans" cxnId="{5E6274C5-035A-4431-98D9-C1E914925016}">
      <dgm:prSet/>
      <dgm:spPr/>
      <dgm:t>
        <a:bodyPr/>
        <a:lstStyle/>
        <a:p>
          <a:endParaRPr lang="en-US" noProof="0" dirty="0"/>
        </a:p>
      </dgm:t>
    </dgm:pt>
    <dgm:pt modelId="{9466D32A-D7AE-4742-9E23-A8ABA4447C71}" type="sibTrans" cxnId="{5E6274C5-035A-4431-98D9-C1E914925016}">
      <dgm:prSet/>
      <dgm:spPr/>
      <dgm:t>
        <a:bodyPr/>
        <a:lstStyle/>
        <a:p>
          <a:endParaRPr lang="en-US" noProof="0" dirty="0"/>
        </a:p>
      </dgm:t>
    </dgm:pt>
    <dgm:pt modelId="{578194A5-FF8D-43C3-9592-24A0880EDEA5}">
      <dgm:prSet phldrT="[Text]" custT="1"/>
      <dgm:spPr/>
      <dgm:t>
        <a:bodyPr/>
        <a:lstStyle/>
        <a:p>
          <a:r>
            <a:rPr lang="en-US" sz="1600" noProof="0" dirty="0" smtClean="0"/>
            <a:t>Pay-off/ -back period (Investment divided by annual backflow)</a:t>
          </a:r>
          <a:endParaRPr lang="en-US" sz="1600" noProof="0" dirty="0"/>
        </a:p>
      </dgm:t>
    </dgm:pt>
    <dgm:pt modelId="{51662896-5D33-4204-9AB0-433BCDD158C6}" type="parTrans" cxnId="{3856330C-EB4B-48A4-8CE5-92ADD626990B}">
      <dgm:prSet/>
      <dgm:spPr/>
      <dgm:t>
        <a:bodyPr/>
        <a:lstStyle/>
        <a:p>
          <a:endParaRPr lang="en-US" noProof="0" dirty="0"/>
        </a:p>
      </dgm:t>
    </dgm:pt>
    <dgm:pt modelId="{6EA3F675-1DB1-48DE-8F03-027E916F68E2}" type="sibTrans" cxnId="{3856330C-EB4B-48A4-8CE5-92ADD626990B}">
      <dgm:prSet/>
      <dgm:spPr/>
      <dgm:t>
        <a:bodyPr/>
        <a:lstStyle/>
        <a:p>
          <a:endParaRPr lang="en-US" noProof="0" dirty="0"/>
        </a:p>
      </dgm:t>
    </dgm:pt>
    <dgm:pt modelId="{E15BCDCF-6B01-47E7-83EC-491000AEAD87}">
      <dgm:prSet phldrT="[Text]" custT="1"/>
      <dgm:spPr/>
      <dgm:t>
        <a:bodyPr/>
        <a:lstStyle/>
        <a:p>
          <a:r>
            <a:rPr lang="en-US" sz="1600" noProof="0" dirty="0" smtClean="0"/>
            <a:t>TCO, LCC</a:t>
          </a:r>
          <a:br>
            <a:rPr lang="en-US" sz="1600" noProof="0" dirty="0" smtClean="0"/>
          </a:br>
          <a:r>
            <a:rPr lang="en-US" sz="1600" noProof="0" dirty="0" smtClean="0"/>
            <a:t> (just explained before)</a:t>
          </a:r>
          <a:endParaRPr lang="en-US" sz="1600" noProof="0" dirty="0"/>
        </a:p>
      </dgm:t>
    </dgm:pt>
    <dgm:pt modelId="{51D113AB-ED9B-455F-AE64-C37C139D3214}" type="parTrans" cxnId="{4664666E-F834-4D06-AF74-3C91B8BC006E}">
      <dgm:prSet/>
      <dgm:spPr/>
      <dgm:t>
        <a:bodyPr/>
        <a:lstStyle/>
        <a:p>
          <a:endParaRPr lang="en-US" noProof="0" dirty="0"/>
        </a:p>
      </dgm:t>
    </dgm:pt>
    <dgm:pt modelId="{3A537406-0C50-4D41-BFC5-4D5E12F4768A}" type="sibTrans" cxnId="{4664666E-F834-4D06-AF74-3C91B8BC006E}">
      <dgm:prSet/>
      <dgm:spPr/>
      <dgm:t>
        <a:bodyPr/>
        <a:lstStyle/>
        <a:p>
          <a:endParaRPr lang="en-US" noProof="0" dirty="0"/>
        </a:p>
      </dgm:t>
    </dgm:pt>
    <dgm:pt modelId="{ED9955A5-4122-40AC-81E7-294CC2AB1FDC}">
      <dgm:prSet phldrT="[Text]" custT="1"/>
      <dgm:spPr/>
      <dgm:t>
        <a:bodyPr/>
        <a:lstStyle/>
        <a:p>
          <a:r>
            <a:rPr lang="en-US" sz="1600" noProof="0" dirty="0" smtClean="0"/>
            <a:t>End or capital value (Value of investment calculating interest at the end or beginning)</a:t>
          </a:r>
          <a:endParaRPr lang="en-US" sz="1600" noProof="0" dirty="0"/>
        </a:p>
      </dgm:t>
    </dgm:pt>
    <dgm:pt modelId="{3C2E7AFB-8D01-44DE-8F6D-EF6BBDB26046}" type="parTrans" cxnId="{A21236F4-00D0-4447-AB34-AD2DE3E71261}">
      <dgm:prSet/>
      <dgm:spPr/>
      <dgm:t>
        <a:bodyPr/>
        <a:lstStyle/>
        <a:p>
          <a:endParaRPr lang="en-US" noProof="0" dirty="0"/>
        </a:p>
      </dgm:t>
    </dgm:pt>
    <dgm:pt modelId="{8F536BC7-8B0D-4D8F-BC76-85273A0DD508}" type="sibTrans" cxnId="{A21236F4-00D0-4447-AB34-AD2DE3E71261}">
      <dgm:prSet/>
      <dgm:spPr/>
      <dgm:t>
        <a:bodyPr/>
        <a:lstStyle/>
        <a:p>
          <a:endParaRPr lang="en-US" noProof="0" dirty="0"/>
        </a:p>
      </dgm:t>
    </dgm:pt>
    <dgm:pt modelId="{E8158190-81C1-4B10-B399-51D0B0D93C95}">
      <dgm:prSet phldrT="[Text]" custT="1"/>
      <dgm:spPr/>
      <dgm:t>
        <a:bodyPr/>
        <a:lstStyle/>
        <a:p>
          <a:r>
            <a:rPr lang="en-US" sz="1600" noProof="0" dirty="0" smtClean="0"/>
            <a:t>Return on Investment (ROI – percent profit on capital invested per year)</a:t>
          </a:r>
          <a:endParaRPr lang="en-US" sz="1600" noProof="0" dirty="0"/>
        </a:p>
      </dgm:t>
    </dgm:pt>
    <dgm:pt modelId="{17A6A75E-8F67-4022-9A6B-7B861C436BB3}" type="parTrans" cxnId="{01D24E69-6C60-41D1-B148-E5908E81445C}">
      <dgm:prSet/>
      <dgm:spPr/>
      <dgm:t>
        <a:bodyPr/>
        <a:lstStyle/>
        <a:p>
          <a:endParaRPr lang="en-US" noProof="0" dirty="0"/>
        </a:p>
      </dgm:t>
    </dgm:pt>
    <dgm:pt modelId="{7B816FB4-D472-4147-8D87-EAAE49294604}" type="sibTrans" cxnId="{01D24E69-6C60-41D1-B148-E5908E81445C}">
      <dgm:prSet/>
      <dgm:spPr/>
      <dgm:t>
        <a:bodyPr/>
        <a:lstStyle/>
        <a:p>
          <a:endParaRPr lang="en-US" noProof="0" dirty="0"/>
        </a:p>
      </dgm:t>
    </dgm:pt>
    <dgm:pt modelId="{C84ED65E-7B9B-431D-9355-F1303AF8BE9F}">
      <dgm:prSet phldrT="[Text]" custT="1"/>
      <dgm:spPr/>
      <dgm:t>
        <a:bodyPr/>
        <a:lstStyle/>
        <a:p>
          <a:r>
            <a:rPr lang="en-US" sz="1600" noProof="0" dirty="0" smtClean="0"/>
            <a:t>Profitability (whole return flow through whole financial investment)</a:t>
          </a:r>
          <a:endParaRPr lang="en-US" sz="1600" noProof="0" dirty="0"/>
        </a:p>
      </dgm:t>
    </dgm:pt>
    <dgm:pt modelId="{332CE094-3F7B-4720-8488-43303FFBA395}" type="parTrans" cxnId="{0001E02C-46A8-48C3-9D09-20E38D9F262D}">
      <dgm:prSet/>
      <dgm:spPr/>
      <dgm:t>
        <a:bodyPr/>
        <a:lstStyle/>
        <a:p>
          <a:endParaRPr lang="en-US" noProof="0" dirty="0"/>
        </a:p>
      </dgm:t>
    </dgm:pt>
    <dgm:pt modelId="{F3538C05-C2A3-4A46-B2BE-D78BCE159E99}" type="sibTrans" cxnId="{0001E02C-46A8-48C3-9D09-20E38D9F262D}">
      <dgm:prSet/>
      <dgm:spPr/>
      <dgm:t>
        <a:bodyPr/>
        <a:lstStyle/>
        <a:p>
          <a:endParaRPr lang="en-US" noProof="0" dirty="0"/>
        </a:p>
      </dgm:t>
    </dgm:pt>
    <dgm:pt modelId="{B5157F17-D34E-4622-996E-F06D32579484}" type="pres">
      <dgm:prSet presAssocID="{FFC6A17D-6FE3-4EF3-96F3-B142DEF8C77E}" presName="Name0" presStyleCnt="0">
        <dgm:presLayoutVars>
          <dgm:chMax val="1"/>
          <dgm:dir/>
          <dgm:animLvl val="ctr"/>
          <dgm:resizeHandles val="exact"/>
        </dgm:presLayoutVars>
      </dgm:prSet>
      <dgm:spPr/>
      <dgm:t>
        <a:bodyPr/>
        <a:lstStyle/>
        <a:p>
          <a:endParaRPr lang="de-DE"/>
        </a:p>
      </dgm:t>
    </dgm:pt>
    <dgm:pt modelId="{3ACD2789-B3C7-48E0-B740-073B20E73365}" type="pres">
      <dgm:prSet presAssocID="{741F8E6A-87B5-4BC3-A75E-78540EBB56AD}" presName="centerShape" presStyleLbl="node0" presStyleIdx="0" presStyleCnt="1" custScaleX="159219" custScaleY="131946"/>
      <dgm:spPr/>
      <dgm:t>
        <a:bodyPr/>
        <a:lstStyle/>
        <a:p>
          <a:endParaRPr lang="de-DE"/>
        </a:p>
      </dgm:t>
    </dgm:pt>
    <dgm:pt modelId="{48CAF68D-8C69-48C6-90A8-A0CB7C13205A}" type="pres">
      <dgm:prSet presAssocID="{17A6A75E-8F67-4022-9A6B-7B861C436BB3}" presName="parTrans" presStyleLbl="sibTrans2D1" presStyleIdx="0" presStyleCnt="6"/>
      <dgm:spPr/>
      <dgm:t>
        <a:bodyPr/>
        <a:lstStyle/>
        <a:p>
          <a:endParaRPr lang="en-US"/>
        </a:p>
      </dgm:t>
    </dgm:pt>
    <dgm:pt modelId="{2264DDDE-C306-4393-807A-58B0DBC6675B}" type="pres">
      <dgm:prSet presAssocID="{17A6A75E-8F67-4022-9A6B-7B861C436BB3}" presName="connectorText" presStyleLbl="sibTrans2D1" presStyleIdx="0" presStyleCnt="6"/>
      <dgm:spPr/>
      <dgm:t>
        <a:bodyPr/>
        <a:lstStyle/>
        <a:p>
          <a:endParaRPr lang="en-US"/>
        </a:p>
      </dgm:t>
    </dgm:pt>
    <dgm:pt modelId="{A7C3F965-FD5B-40A6-86F8-4DCF8F167A54}" type="pres">
      <dgm:prSet presAssocID="{E8158190-81C1-4B10-B399-51D0B0D93C95}" presName="node" presStyleLbl="node1" presStyleIdx="0" presStyleCnt="6" custScaleX="152247" custScaleY="138102">
        <dgm:presLayoutVars>
          <dgm:bulletEnabled val="1"/>
        </dgm:presLayoutVars>
      </dgm:prSet>
      <dgm:spPr/>
      <dgm:t>
        <a:bodyPr/>
        <a:lstStyle/>
        <a:p>
          <a:endParaRPr lang="en-US"/>
        </a:p>
      </dgm:t>
    </dgm:pt>
    <dgm:pt modelId="{3ABA7499-51A6-420B-B689-B1CACC60F8F8}" type="pres">
      <dgm:prSet presAssocID="{332CE094-3F7B-4720-8488-43303FFBA395}" presName="parTrans" presStyleLbl="sibTrans2D1" presStyleIdx="1" presStyleCnt="6"/>
      <dgm:spPr/>
      <dgm:t>
        <a:bodyPr/>
        <a:lstStyle/>
        <a:p>
          <a:endParaRPr lang="en-US"/>
        </a:p>
      </dgm:t>
    </dgm:pt>
    <dgm:pt modelId="{1E1B0FD6-FEE1-4352-AA45-762F31CD64A6}" type="pres">
      <dgm:prSet presAssocID="{332CE094-3F7B-4720-8488-43303FFBA395}" presName="connectorText" presStyleLbl="sibTrans2D1" presStyleIdx="1" presStyleCnt="6"/>
      <dgm:spPr/>
      <dgm:t>
        <a:bodyPr/>
        <a:lstStyle/>
        <a:p>
          <a:endParaRPr lang="en-US"/>
        </a:p>
      </dgm:t>
    </dgm:pt>
    <dgm:pt modelId="{A4676DC5-FFE2-4A5A-A09B-0DEF3884775F}" type="pres">
      <dgm:prSet presAssocID="{C84ED65E-7B9B-431D-9355-F1303AF8BE9F}" presName="node" presStyleLbl="node1" presStyleIdx="1" presStyleCnt="6" custScaleX="148829" custScaleY="137270" custRadScaleRad="124875" custRadScaleInc="16319">
        <dgm:presLayoutVars>
          <dgm:bulletEnabled val="1"/>
        </dgm:presLayoutVars>
      </dgm:prSet>
      <dgm:spPr/>
      <dgm:t>
        <a:bodyPr/>
        <a:lstStyle/>
        <a:p>
          <a:endParaRPr lang="en-US"/>
        </a:p>
      </dgm:t>
    </dgm:pt>
    <dgm:pt modelId="{08EC8C45-C449-41DB-82E6-6177D45D364D}" type="pres">
      <dgm:prSet presAssocID="{5E3F1E08-9E9B-44DD-BEAD-942C1F484E97}" presName="parTrans" presStyleLbl="sibTrans2D1" presStyleIdx="2" presStyleCnt="6"/>
      <dgm:spPr/>
      <dgm:t>
        <a:bodyPr/>
        <a:lstStyle/>
        <a:p>
          <a:endParaRPr lang="de-DE"/>
        </a:p>
      </dgm:t>
    </dgm:pt>
    <dgm:pt modelId="{1167E6A0-3D9F-457D-83AA-EA731B719C7E}" type="pres">
      <dgm:prSet presAssocID="{5E3F1E08-9E9B-44DD-BEAD-942C1F484E97}" presName="connectorText" presStyleLbl="sibTrans2D1" presStyleIdx="2" presStyleCnt="6"/>
      <dgm:spPr/>
      <dgm:t>
        <a:bodyPr/>
        <a:lstStyle/>
        <a:p>
          <a:endParaRPr lang="de-DE"/>
        </a:p>
      </dgm:t>
    </dgm:pt>
    <dgm:pt modelId="{23098C58-F0BA-4C1C-AD91-3535A28EE430}" type="pres">
      <dgm:prSet presAssocID="{2773656D-CEC9-4777-806C-4651A0AB920B}" presName="node" presStyleLbl="node1" presStyleIdx="2" presStyleCnt="6" custScaleX="159219" custScaleY="131946" custRadScaleRad="124695" custRadScaleInc="-20092">
        <dgm:presLayoutVars>
          <dgm:bulletEnabled val="1"/>
        </dgm:presLayoutVars>
      </dgm:prSet>
      <dgm:spPr/>
      <dgm:t>
        <a:bodyPr/>
        <a:lstStyle/>
        <a:p>
          <a:endParaRPr lang="de-DE"/>
        </a:p>
      </dgm:t>
    </dgm:pt>
    <dgm:pt modelId="{57F98E1C-C8DA-4D67-9C3F-5118DF979FCA}" type="pres">
      <dgm:prSet presAssocID="{3C2E7AFB-8D01-44DE-8F6D-EF6BBDB26046}" presName="parTrans" presStyleLbl="sibTrans2D1" presStyleIdx="3" presStyleCnt="6"/>
      <dgm:spPr/>
      <dgm:t>
        <a:bodyPr/>
        <a:lstStyle/>
        <a:p>
          <a:endParaRPr lang="de-DE"/>
        </a:p>
      </dgm:t>
    </dgm:pt>
    <dgm:pt modelId="{54A257F2-A277-4132-9F22-5D7A94B0276A}" type="pres">
      <dgm:prSet presAssocID="{3C2E7AFB-8D01-44DE-8F6D-EF6BBDB26046}" presName="connectorText" presStyleLbl="sibTrans2D1" presStyleIdx="3" presStyleCnt="6"/>
      <dgm:spPr/>
      <dgm:t>
        <a:bodyPr/>
        <a:lstStyle/>
        <a:p>
          <a:endParaRPr lang="de-DE"/>
        </a:p>
      </dgm:t>
    </dgm:pt>
    <dgm:pt modelId="{7AA2C1EF-3193-4CEC-92B5-D8D0D0F52F28}" type="pres">
      <dgm:prSet presAssocID="{ED9955A5-4122-40AC-81E7-294CC2AB1FDC}" presName="node" presStyleLbl="node1" presStyleIdx="3" presStyleCnt="6" custScaleX="159219" custScaleY="131946">
        <dgm:presLayoutVars>
          <dgm:bulletEnabled val="1"/>
        </dgm:presLayoutVars>
      </dgm:prSet>
      <dgm:spPr/>
      <dgm:t>
        <a:bodyPr/>
        <a:lstStyle/>
        <a:p>
          <a:endParaRPr lang="de-DE"/>
        </a:p>
      </dgm:t>
    </dgm:pt>
    <dgm:pt modelId="{84ADDED3-5B2F-4E5E-8008-583D170CCAF9}" type="pres">
      <dgm:prSet presAssocID="{51662896-5D33-4204-9AB0-433BCDD158C6}" presName="parTrans" presStyleLbl="sibTrans2D1" presStyleIdx="4" presStyleCnt="6"/>
      <dgm:spPr/>
      <dgm:t>
        <a:bodyPr/>
        <a:lstStyle/>
        <a:p>
          <a:endParaRPr lang="de-DE"/>
        </a:p>
      </dgm:t>
    </dgm:pt>
    <dgm:pt modelId="{2A4F94E4-171F-41FC-A84F-BA9F74C2B0B5}" type="pres">
      <dgm:prSet presAssocID="{51662896-5D33-4204-9AB0-433BCDD158C6}" presName="connectorText" presStyleLbl="sibTrans2D1" presStyleIdx="4" presStyleCnt="6"/>
      <dgm:spPr/>
      <dgm:t>
        <a:bodyPr/>
        <a:lstStyle/>
        <a:p>
          <a:endParaRPr lang="de-DE"/>
        </a:p>
      </dgm:t>
    </dgm:pt>
    <dgm:pt modelId="{A1418DE5-53A4-4AFB-8A17-26DEF9D34619}" type="pres">
      <dgm:prSet presAssocID="{578194A5-FF8D-43C3-9592-24A0880EDEA5}" presName="node" presStyleLbl="node1" presStyleIdx="4" presStyleCnt="6" custScaleX="159219" custScaleY="131946" custRadScaleRad="127610" custRadScaleInc="22027">
        <dgm:presLayoutVars>
          <dgm:bulletEnabled val="1"/>
        </dgm:presLayoutVars>
      </dgm:prSet>
      <dgm:spPr/>
      <dgm:t>
        <a:bodyPr/>
        <a:lstStyle/>
        <a:p>
          <a:endParaRPr lang="de-DE"/>
        </a:p>
      </dgm:t>
    </dgm:pt>
    <dgm:pt modelId="{B43676BB-7483-402C-BF1D-833F31E8F0D6}" type="pres">
      <dgm:prSet presAssocID="{51D113AB-ED9B-455F-AE64-C37C139D3214}" presName="parTrans" presStyleLbl="sibTrans2D1" presStyleIdx="5" presStyleCnt="6"/>
      <dgm:spPr/>
      <dgm:t>
        <a:bodyPr/>
        <a:lstStyle/>
        <a:p>
          <a:endParaRPr lang="de-DE"/>
        </a:p>
      </dgm:t>
    </dgm:pt>
    <dgm:pt modelId="{FAE86829-8989-459A-A6B5-23BEF6F37760}" type="pres">
      <dgm:prSet presAssocID="{51D113AB-ED9B-455F-AE64-C37C139D3214}" presName="connectorText" presStyleLbl="sibTrans2D1" presStyleIdx="5" presStyleCnt="6"/>
      <dgm:spPr/>
      <dgm:t>
        <a:bodyPr/>
        <a:lstStyle/>
        <a:p>
          <a:endParaRPr lang="de-DE"/>
        </a:p>
      </dgm:t>
    </dgm:pt>
    <dgm:pt modelId="{C0F9C1FE-CC13-47E6-B8AB-90271B35D587}" type="pres">
      <dgm:prSet presAssocID="{E15BCDCF-6B01-47E7-83EC-491000AEAD87}" presName="node" presStyleLbl="node1" presStyleIdx="5" presStyleCnt="6" custScaleX="159219" custScaleY="131946" custRadScaleRad="128026" custRadScaleInc="-10648">
        <dgm:presLayoutVars>
          <dgm:bulletEnabled val="1"/>
        </dgm:presLayoutVars>
      </dgm:prSet>
      <dgm:spPr/>
      <dgm:t>
        <a:bodyPr/>
        <a:lstStyle/>
        <a:p>
          <a:endParaRPr lang="de-DE"/>
        </a:p>
      </dgm:t>
    </dgm:pt>
  </dgm:ptLst>
  <dgm:cxnLst>
    <dgm:cxn modelId="{115C08A9-1A95-432B-A439-611BA2F097CB}" type="presOf" srcId="{2773656D-CEC9-4777-806C-4651A0AB920B}" destId="{23098C58-F0BA-4C1C-AD91-3535A28EE430}" srcOrd="0" destOrd="0" presId="urn:microsoft.com/office/officeart/2005/8/layout/radial5"/>
    <dgm:cxn modelId="{0A6D5B99-D057-4EAB-A214-2D495499D238}" type="presOf" srcId="{332CE094-3F7B-4720-8488-43303FFBA395}" destId="{1E1B0FD6-FEE1-4352-AA45-762F31CD64A6}" srcOrd="1" destOrd="0" presId="urn:microsoft.com/office/officeart/2005/8/layout/radial5"/>
    <dgm:cxn modelId="{7018B850-82D1-4FC3-84E4-C7C83EC02E25}" type="presOf" srcId="{E15BCDCF-6B01-47E7-83EC-491000AEAD87}" destId="{C0F9C1FE-CC13-47E6-B8AB-90271B35D587}" srcOrd="0" destOrd="0" presId="urn:microsoft.com/office/officeart/2005/8/layout/radial5"/>
    <dgm:cxn modelId="{CEB57016-4B12-4904-B43E-7B2332D29D17}" type="presOf" srcId="{FFC6A17D-6FE3-4EF3-96F3-B142DEF8C77E}" destId="{B5157F17-D34E-4622-996E-F06D32579484}" srcOrd="0" destOrd="0" presId="urn:microsoft.com/office/officeart/2005/8/layout/radial5"/>
    <dgm:cxn modelId="{B6EA993F-8A17-47D9-BFC1-F33218A4F838}" type="presOf" srcId="{E8158190-81C1-4B10-B399-51D0B0D93C95}" destId="{A7C3F965-FD5B-40A6-86F8-4DCF8F167A54}" srcOrd="0" destOrd="0" presId="urn:microsoft.com/office/officeart/2005/8/layout/radial5"/>
    <dgm:cxn modelId="{BE67FBB5-233A-4240-ADF3-9DA54C442228}" type="presOf" srcId="{C84ED65E-7B9B-431D-9355-F1303AF8BE9F}" destId="{A4676DC5-FFE2-4A5A-A09B-0DEF3884775F}" srcOrd="0" destOrd="0" presId="urn:microsoft.com/office/officeart/2005/8/layout/radial5"/>
    <dgm:cxn modelId="{32CF0C5B-D866-4C24-9E20-0814C5E215D8}" type="presOf" srcId="{332CE094-3F7B-4720-8488-43303FFBA395}" destId="{3ABA7499-51A6-420B-B689-B1CACC60F8F8}" srcOrd="0" destOrd="0" presId="urn:microsoft.com/office/officeart/2005/8/layout/radial5"/>
    <dgm:cxn modelId="{BE3D9EC2-78E3-43D8-8A85-615C3371B270}" type="presOf" srcId="{51662896-5D33-4204-9AB0-433BCDD158C6}" destId="{84ADDED3-5B2F-4E5E-8008-583D170CCAF9}" srcOrd="0" destOrd="0" presId="urn:microsoft.com/office/officeart/2005/8/layout/radial5"/>
    <dgm:cxn modelId="{A21236F4-00D0-4447-AB34-AD2DE3E71261}" srcId="{741F8E6A-87B5-4BC3-A75E-78540EBB56AD}" destId="{ED9955A5-4122-40AC-81E7-294CC2AB1FDC}" srcOrd="3" destOrd="0" parTransId="{3C2E7AFB-8D01-44DE-8F6D-EF6BBDB26046}" sibTransId="{8F536BC7-8B0D-4D8F-BC76-85273A0DD508}"/>
    <dgm:cxn modelId="{4A6A261A-2622-4390-8F51-B4A46A98A7D8}" type="presOf" srcId="{3C2E7AFB-8D01-44DE-8F6D-EF6BBDB26046}" destId="{54A257F2-A277-4132-9F22-5D7A94B0276A}" srcOrd="1" destOrd="0" presId="urn:microsoft.com/office/officeart/2005/8/layout/radial5"/>
    <dgm:cxn modelId="{6000F409-F423-46C1-AA37-03A575BA985B}" type="presOf" srcId="{3C2E7AFB-8D01-44DE-8F6D-EF6BBDB26046}" destId="{57F98E1C-C8DA-4D67-9C3F-5118DF979FCA}" srcOrd="0" destOrd="0" presId="urn:microsoft.com/office/officeart/2005/8/layout/radial5"/>
    <dgm:cxn modelId="{0001E02C-46A8-48C3-9D09-20E38D9F262D}" srcId="{741F8E6A-87B5-4BC3-A75E-78540EBB56AD}" destId="{C84ED65E-7B9B-431D-9355-F1303AF8BE9F}" srcOrd="1" destOrd="0" parTransId="{332CE094-3F7B-4720-8488-43303FFBA395}" sibTransId="{F3538C05-C2A3-4A46-B2BE-D78BCE159E99}"/>
    <dgm:cxn modelId="{87E2E1E8-9DC1-4348-B48D-1C3C1A28821E}" type="presOf" srcId="{51D113AB-ED9B-455F-AE64-C37C139D3214}" destId="{FAE86829-8989-459A-A6B5-23BEF6F37760}" srcOrd="1" destOrd="0" presId="urn:microsoft.com/office/officeart/2005/8/layout/radial5"/>
    <dgm:cxn modelId="{01D24E69-6C60-41D1-B148-E5908E81445C}" srcId="{741F8E6A-87B5-4BC3-A75E-78540EBB56AD}" destId="{E8158190-81C1-4B10-B399-51D0B0D93C95}" srcOrd="0" destOrd="0" parTransId="{17A6A75E-8F67-4022-9A6B-7B861C436BB3}" sibTransId="{7B816FB4-D472-4147-8D87-EAAE49294604}"/>
    <dgm:cxn modelId="{3856330C-EB4B-48A4-8CE5-92ADD626990B}" srcId="{741F8E6A-87B5-4BC3-A75E-78540EBB56AD}" destId="{578194A5-FF8D-43C3-9592-24A0880EDEA5}" srcOrd="4" destOrd="0" parTransId="{51662896-5D33-4204-9AB0-433BCDD158C6}" sibTransId="{6EA3F675-1DB1-48DE-8F03-027E916F68E2}"/>
    <dgm:cxn modelId="{7BC4CB7D-D879-4D87-B840-CC16DBFD0922}" type="presOf" srcId="{578194A5-FF8D-43C3-9592-24A0880EDEA5}" destId="{A1418DE5-53A4-4AFB-8A17-26DEF9D34619}" srcOrd="0" destOrd="0" presId="urn:microsoft.com/office/officeart/2005/8/layout/radial5"/>
    <dgm:cxn modelId="{31B2851B-7520-428A-8C9C-42B91F31FF96}" type="presOf" srcId="{17A6A75E-8F67-4022-9A6B-7B861C436BB3}" destId="{48CAF68D-8C69-48C6-90A8-A0CB7C13205A}" srcOrd="0" destOrd="0" presId="urn:microsoft.com/office/officeart/2005/8/layout/radial5"/>
    <dgm:cxn modelId="{502FF657-62C3-46D0-B5C9-186E2B9C5D7D}" type="presOf" srcId="{ED9955A5-4122-40AC-81E7-294CC2AB1FDC}" destId="{7AA2C1EF-3193-4CEC-92B5-D8D0D0F52F28}" srcOrd="0" destOrd="0" presId="urn:microsoft.com/office/officeart/2005/8/layout/radial5"/>
    <dgm:cxn modelId="{A6FE0201-7D69-4C14-A1E6-4C06FE8CCBCA}" srcId="{FFC6A17D-6FE3-4EF3-96F3-B142DEF8C77E}" destId="{741F8E6A-87B5-4BC3-A75E-78540EBB56AD}" srcOrd="0" destOrd="0" parTransId="{5A3F53CB-FEFC-487F-8E99-BD7508A2C473}" sibTransId="{C4737579-9BDF-405A-A413-77C9405A475C}"/>
    <dgm:cxn modelId="{249C12C2-7D31-40B0-ABB3-91E8EF8AAE14}" type="presOf" srcId="{741F8E6A-87B5-4BC3-A75E-78540EBB56AD}" destId="{3ACD2789-B3C7-48E0-B740-073B20E73365}" srcOrd="0" destOrd="0" presId="urn:microsoft.com/office/officeart/2005/8/layout/radial5"/>
    <dgm:cxn modelId="{4B0E9338-7D99-448C-9408-EF38597D8393}" type="presOf" srcId="{5E3F1E08-9E9B-44DD-BEAD-942C1F484E97}" destId="{08EC8C45-C449-41DB-82E6-6177D45D364D}" srcOrd="0" destOrd="0" presId="urn:microsoft.com/office/officeart/2005/8/layout/radial5"/>
    <dgm:cxn modelId="{35891395-13BB-4B08-8763-CBA6E09E3EAE}" type="presOf" srcId="{17A6A75E-8F67-4022-9A6B-7B861C436BB3}" destId="{2264DDDE-C306-4393-807A-58B0DBC6675B}" srcOrd="1" destOrd="0" presId="urn:microsoft.com/office/officeart/2005/8/layout/radial5"/>
    <dgm:cxn modelId="{4664666E-F834-4D06-AF74-3C91B8BC006E}" srcId="{741F8E6A-87B5-4BC3-A75E-78540EBB56AD}" destId="{E15BCDCF-6B01-47E7-83EC-491000AEAD87}" srcOrd="5" destOrd="0" parTransId="{51D113AB-ED9B-455F-AE64-C37C139D3214}" sibTransId="{3A537406-0C50-4D41-BFC5-4D5E12F4768A}"/>
    <dgm:cxn modelId="{1F80E8BA-99F7-4304-85C8-E46A9629B6C7}" type="presOf" srcId="{51D113AB-ED9B-455F-AE64-C37C139D3214}" destId="{B43676BB-7483-402C-BF1D-833F31E8F0D6}" srcOrd="0" destOrd="0" presId="urn:microsoft.com/office/officeart/2005/8/layout/radial5"/>
    <dgm:cxn modelId="{86766E85-7DEF-45C2-95AE-441CE94DC2E4}" type="presOf" srcId="{5E3F1E08-9E9B-44DD-BEAD-942C1F484E97}" destId="{1167E6A0-3D9F-457D-83AA-EA731B719C7E}" srcOrd="1" destOrd="0" presId="urn:microsoft.com/office/officeart/2005/8/layout/radial5"/>
    <dgm:cxn modelId="{5E6274C5-035A-4431-98D9-C1E914925016}" srcId="{741F8E6A-87B5-4BC3-A75E-78540EBB56AD}" destId="{2773656D-CEC9-4777-806C-4651A0AB920B}" srcOrd="2" destOrd="0" parTransId="{5E3F1E08-9E9B-44DD-BEAD-942C1F484E97}" sibTransId="{9466D32A-D7AE-4742-9E23-A8ABA4447C71}"/>
    <dgm:cxn modelId="{92DFE87E-12C9-49F4-9876-7CD6C51D26F4}" type="presOf" srcId="{51662896-5D33-4204-9AB0-433BCDD158C6}" destId="{2A4F94E4-171F-41FC-A84F-BA9F74C2B0B5}" srcOrd="1" destOrd="0" presId="urn:microsoft.com/office/officeart/2005/8/layout/radial5"/>
    <dgm:cxn modelId="{F391E832-4B75-4183-A06B-4914AD1B60E1}" type="presParOf" srcId="{B5157F17-D34E-4622-996E-F06D32579484}" destId="{3ACD2789-B3C7-48E0-B740-073B20E73365}" srcOrd="0" destOrd="0" presId="urn:microsoft.com/office/officeart/2005/8/layout/radial5"/>
    <dgm:cxn modelId="{B58EE6C7-26AE-43A9-8EFE-328B6CED3B0E}" type="presParOf" srcId="{B5157F17-D34E-4622-996E-F06D32579484}" destId="{48CAF68D-8C69-48C6-90A8-A0CB7C13205A}" srcOrd="1" destOrd="0" presId="urn:microsoft.com/office/officeart/2005/8/layout/radial5"/>
    <dgm:cxn modelId="{FB007D90-411F-4E56-8DF6-CEFC1DB63B58}" type="presParOf" srcId="{48CAF68D-8C69-48C6-90A8-A0CB7C13205A}" destId="{2264DDDE-C306-4393-807A-58B0DBC6675B}" srcOrd="0" destOrd="0" presId="urn:microsoft.com/office/officeart/2005/8/layout/radial5"/>
    <dgm:cxn modelId="{CBFC21D4-B1D7-4AC5-BCB9-97D621723349}" type="presParOf" srcId="{B5157F17-D34E-4622-996E-F06D32579484}" destId="{A7C3F965-FD5B-40A6-86F8-4DCF8F167A54}" srcOrd="2" destOrd="0" presId="urn:microsoft.com/office/officeart/2005/8/layout/radial5"/>
    <dgm:cxn modelId="{7F99264E-FBB7-4231-9146-488B6BF51A1F}" type="presParOf" srcId="{B5157F17-D34E-4622-996E-F06D32579484}" destId="{3ABA7499-51A6-420B-B689-B1CACC60F8F8}" srcOrd="3" destOrd="0" presId="urn:microsoft.com/office/officeart/2005/8/layout/radial5"/>
    <dgm:cxn modelId="{694BE8A7-721A-4A63-893C-7EC1DA712FF2}" type="presParOf" srcId="{3ABA7499-51A6-420B-B689-B1CACC60F8F8}" destId="{1E1B0FD6-FEE1-4352-AA45-762F31CD64A6}" srcOrd="0" destOrd="0" presId="urn:microsoft.com/office/officeart/2005/8/layout/radial5"/>
    <dgm:cxn modelId="{E7677BD5-B1C2-4E6A-BDC3-33B40AFA78A2}" type="presParOf" srcId="{B5157F17-D34E-4622-996E-F06D32579484}" destId="{A4676DC5-FFE2-4A5A-A09B-0DEF3884775F}" srcOrd="4" destOrd="0" presId="urn:microsoft.com/office/officeart/2005/8/layout/radial5"/>
    <dgm:cxn modelId="{F0147AED-5A0E-4BD8-BBBA-6F7D10054A72}" type="presParOf" srcId="{B5157F17-D34E-4622-996E-F06D32579484}" destId="{08EC8C45-C449-41DB-82E6-6177D45D364D}" srcOrd="5" destOrd="0" presId="urn:microsoft.com/office/officeart/2005/8/layout/radial5"/>
    <dgm:cxn modelId="{FE892FE4-1CFC-4AAD-9A59-F712F13AB856}" type="presParOf" srcId="{08EC8C45-C449-41DB-82E6-6177D45D364D}" destId="{1167E6A0-3D9F-457D-83AA-EA731B719C7E}" srcOrd="0" destOrd="0" presId="urn:microsoft.com/office/officeart/2005/8/layout/radial5"/>
    <dgm:cxn modelId="{4D27CCEC-7DA4-4C7E-BFF4-5BC313E8C893}" type="presParOf" srcId="{B5157F17-D34E-4622-996E-F06D32579484}" destId="{23098C58-F0BA-4C1C-AD91-3535A28EE430}" srcOrd="6" destOrd="0" presId="urn:microsoft.com/office/officeart/2005/8/layout/radial5"/>
    <dgm:cxn modelId="{F823B737-5BE9-476B-A2C8-55BDEFC582F1}" type="presParOf" srcId="{B5157F17-D34E-4622-996E-F06D32579484}" destId="{57F98E1C-C8DA-4D67-9C3F-5118DF979FCA}" srcOrd="7" destOrd="0" presId="urn:microsoft.com/office/officeart/2005/8/layout/radial5"/>
    <dgm:cxn modelId="{F800843E-0F49-41F0-BAA4-482C2CCAB1AA}" type="presParOf" srcId="{57F98E1C-C8DA-4D67-9C3F-5118DF979FCA}" destId="{54A257F2-A277-4132-9F22-5D7A94B0276A}" srcOrd="0" destOrd="0" presId="urn:microsoft.com/office/officeart/2005/8/layout/radial5"/>
    <dgm:cxn modelId="{22589816-7E1F-4EF8-BD40-D5EDB1DBAFE7}" type="presParOf" srcId="{B5157F17-D34E-4622-996E-F06D32579484}" destId="{7AA2C1EF-3193-4CEC-92B5-D8D0D0F52F28}" srcOrd="8" destOrd="0" presId="urn:microsoft.com/office/officeart/2005/8/layout/radial5"/>
    <dgm:cxn modelId="{E3DA485F-1F95-4976-B530-68EE59EA826A}" type="presParOf" srcId="{B5157F17-D34E-4622-996E-F06D32579484}" destId="{84ADDED3-5B2F-4E5E-8008-583D170CCAF9}" srcOrd="9" destOrd="0" presId="urn:microsoft.com/office/officeart/2005/8/layout/radial5"/>
    <dgm:cxn modelId="{91614C23-B724-4E7A-92BF-2D6A8BC4FAE3}" type="presParOf" srcId="{84ADDED3-5B2F-4E5E-8008-583D170CCAF9}" destId="{2A4F94E4-171F-41FC-A84F-BA9F74C2B0B5}" srcOrd="0" destOrd="0" presId="urn:microsoft.com/office/officeart/2005/8/layout/radial5"/>
    <dgm:cxn modelId="{67F85B1E-4F39-4A05-A41C-CEBB898D0CA8}" type="presParOf" srcId="{B5157F17-D34E-4622-996E-F06D32579484}" destId="{A1418DE5-53A4-4AFB-8A17-26DEF9D34619}" srcOrd="10" destOrd="0" presId="urn:microsoft.com/office/officeart/2005/8/layout/radial5"/>
    <dgm:cxn modelId="{D5345BEC-2823-4498-A5F5-FAF3EFE0CED4}" type="presParOf" srcId="{B5157F17-D34E-4622-996E-F06D32579484}" destId="{B43676BB-7483-402C-BF1D-833F31E8F0D6}" srcOrd="11" destOrd="0" presId="urn:microsoft.com/office/officeart/2005/8/layout/radial5"/>
    <dgm:cxn modelId="{A6F6CBF2-BAB4-41A5-997E-45C6A7A6E263}" type="presParOf" srcId="{B43676BB-7483-402C-BF1D-833F31E8F0D6}" destId="{FAE86829-8989-459A-A6B5-23BEF6F37760}" srcOrd="0" destOrd="0" presId="urn:microsoft.com/office/officeart/2005/8/layout/radial5"/>
    <dgm:cxn modelId="{FA475555-DEFE-42B0-824D-AF3B13A4BEB8}" type="presParOf" srcId="{B5157F17-D34E-4622-996E-F06D32579484}" destId="{C0F9C1FE-CC13-47E6-B8AB-90271B35D587}" srcOrd="12"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612C8AF-C672-48A0-A0C0-8A9DED579D55}" type="doc">
      <dgm:prSet loTypeId="urn:microsoft.com/office/officeart/2005/8/layout/target3" loCatId="list" qsTypeId="urn:microsoft.com/office/officeart/2005/8/quickstyle/simple1" qsCatId="simple" csTypeId="urn:microsoft.com/office/officeart/2005/8/colors/accent1_2" csCatId="accent1" phldr="1"/>
      <dgm:spPr/>
      <dgm:t>
        <a:bodyPr/>
        <a:lstStyle/>
        <a:p>
          <a:endParaRPr lang="de-DE"/>
        </a:p>
      </dgm:t>
    </dgm:pt>
    <dgm:pt modelId="{33F83FC6-6FC6-4CF0-8968-33F7A3AD029C}">
      <dgm:prSet phldrT="[Text]" custT="1"/>
      <dgm:spPr/>
      <dgm:t>
        <a:bodyPr/>
        <a:lstStyle/>
        <a:p>
          <a:r>
            <a:rPr lang="en-US" sz="3200" noProof="0" dirty="0" smtClean="0"/>
            <a:t>Life-Cycle Cost (LCC) or Whole-Life Costs</a:t>
          </a:r>
          <a:endParaRPr lang="en-US" sz="3200" noProof="0" dirty="0"/>
        </a:p>
      </dgm:t>
    </dgm:pt>
    <dgm:pt modelId="{CAD51B0C-CE96-4FDB-98E3-38CCADDA1C56}" type="parTrans" cxnId="{D8D98FA8-0E7E-4942-BA09-669071B06DD3}">
      <dgm:prSet/>
      <dgm:spPr/>
      <dgm:t>
        <a:bodyPr/>
        <a:lstStyle/>
        <a:p>
          <a:endParaRPr lang="de-DE" sz="2800"/>
        </a:p>
      </dgm:t>
    </dgm:pt>
    <dgm:pt modelId="{3BE7D22B-9361-4939-8813-8141B7D63620}" type="sibTrans" cxnId="{D8D98FA8-0E7E-4942-BA09-669071B06DD3}">
      <dgm:prSet/>
      <dgm:spPr/>
      <dgm:t>
        <a:bodyPr/>
        <a:lstStyle/>
        <a:p>
          <a:endParaRPr lang="de-DE" sz="2800"/>
        </a:p>
      </dgm:t>
    </dgm:pt>
    <dgm:pt modelId="{EC075DC8-BAC6-473D-84A8-E9A769C188BA}">
      <dgm:prSet phldrT="[Text]" custT="1"/>
      <dgm:spPr/>
      <dgm:t>
        <a:bodyPr/>
        <a:lstStyle/>
        <a:p>
          <a:r>
            <a:rPr lang="en-US" sz="2800" noProof="0" dirty="0" smtClean="0"/>
            <a:t>Normally defined synonym to TCO. But exact would be TCO AND costs in other phases of life-cycle</a:t>
          </a:r>
          <a:endParaRPr lang="en-US" sz="2800" noProof="0" dirty="0"/>
        </a:p>
      </dgm:t>
    </dgm:pt>
    <dgm:pt modelId="{66D36ED8-6907-4898-B829-14D36ADB1C62}" type="parTrans" cxnId="{D329BE1B-AEAE-4AD5-A504-8757D4C4AA6B}">
      <dgm:prSet/>
      <dgm:spPr/>
      <dgm:t>
        <a:bodyPr/>
        <a:lstStyle/>
        <a:p>
          <a:endParaRPr lang="de-DE" sz="2800"/>
        </a:p>
      </dgm:t>
    </dgm:pt>
    <dgm:pt modelId="{3E5CE01F-91ED-405D-A43B-00683EFABDE0}" type="sibTrans" cxnId="{D329BE1B-AEAE-4AD5-A504-8757D4C4AA6B}">
      <dgm:prSet/>
      <dgm:spPr/>
      <dgm:t>
        <a:bodyPr/>
        <a:lstStyle/>
        <a:p>
          <a:endParaRPr lang="de-DE" sz="2800"/>
        </a:p>
      </dgm:t>
    </dgm:pt>
    <dgm:pt modelId="{63B22B6D-ECA2-4F6E-99B8-439944404D90}">
      <dgm:prSet phldrT="[Text]" custT="1"/>
      <dgm:spPr/>
      <dgm:t>
        <a:bodyPr/>
        <a:lstStyle/>
        <a:p>
          <a:r>
            <a:rPr lang="en-US" sz="3200" noProof="0" dirty="0" smtClean="0"/>
            <a:t>Total Cost of Ownership (TCO)</a:t>
          </a:r>
          <a:endParaRPr lang="en-US" sz="3200" noProof="0" dirty="0"/>
        </a:p>
      </dgm:t>
    </dgm:pt>
    <dgm:pt modelId="{867DF07E-572A-43A8-8D02-EEC8F4189018}" type="parTrans" cxnId="{5429B457-56E3-443E-9337-72D5BD0B5A26}">
      <dgm:prSet/>
      <dgm:spPr/>
      <dgm:t>
        <a:bodyPr/>
        <a:lstStyle/>
        <a:p>
          <a:endParaRPr lang="de-DE" sz="2800"/>
        </a:p>
      </dgm:t>
    </dgm:pt>
    <dgm:pt modelId="{45DE97EA-7BA0-46BF-947B-9B520B23000C}" type="sibTrans" cxnId="{5429B457-56E3-443E-9337-72D5BD0B5A26}">
      <dgm:prSet/>
      <dgm:spPr/>
      <dgm:t>
        <a:bodyPr/>
        <a:lstStyle/>
        <a:p>
          <a:endParaRPr lang="de-DE" sz="2800"/>
        </a:p>
      </dgm:t>
    </dgm:pt>
    <dgm:pt modelId="{BC36301A-E81A-445C-825C-0E3D14CBF475}">
      <dgm:prSet phldrT="[Text]" custT="1"/>
      <dgm:spPr/>
      <dgm:t>
        <a:bodyPr/>
        <a:lstStyle/>
        <a:p>
          <a:r>
            <a:rPr lang="en-US" sz="2800" noProof="0" dirty="0" smtClean="0"/>
            <a:t>All costs caused by ownership of an (investment) good/ asset</a:t>
          </a:r>
          <a:endParaRPr lang="en-US" sz="2800" noProof="0" dirty="0"/>
        </a:p>
      </dgm:t>
    </dgm:pt>
    <dgm:pt modelId="{4E541E6E-89F5-4D61-82A7-872DE0362E15}" type="parTrans" cxnId="{36CC7954-55E1-4B63-8AB2-FD3079EBE126}">
      <dgm:prSet/>
      <dgm:spPr/>
      <dgm:t>
        <a:bodyPr/>
        <a:lstStyle/>
        <a:p>
          <a:endParaRPr lang="de-DE" sz="2800"/>
        </a:p>
      </dgm:t>
    </dgm:pt>
    <dgm:pt modelId="{C3A8A42E-2F0C-48A6-87C2-FCA78D72625E}" type="sibTrans" cxnId="{36CC7954-55E1-4B63-8AB2-FD3079EBE126}">
      <dgm:prSet/>
      <dgm:spPr/>
      <dgm:t>
        <a:bodyPr/>
        <a:lstStyle/>
        <a:p>
          <a:endParaRPr lang="de-DE" sz="2800"/>
        </a:p>
      </dgm:t>
    </dgm:pt>
    <dgm:pt modelId="{55021284-BC97-4F78-9442-7BE42128282A}" type="pres">
      <dgm:prSet presAssocID="{1612C8AF-C672-48A0-A0C0-8A9DED579D55}" presName="Name0" presStyleCnt="0">
        <dgm:presLayoutVars>
          <dgm:chMax val="7"/>
          <dgm:dir/>
          <dgm:animLvl val="lvl"/>
          <dgm:resizeHandles val="exact"/>
        </dgm:presLayoutVars>
      </dgm:prSet>
      <dgm:spPr/>
      <dgm:t>
        <a:bodyPr/>
        <a:lstStyle/>
        <a:p>
          <a:endParaRPr lang="de-DE"/>
        </a:p>
      </dgm:t>
    </dgm:pt>
    <dgm:pt modelId="{90EBE33A-0CAE-4108-ADDA-3EF7E4E468FA}" type="pres">
      <dgm:prSet presAssocID="{33F83FC6-6FC6-4CF0-8968-33F7A3AD029C}" presName="circle1" presStyleLbl="node1" presStyleIdx="0" presStyleCnt="2"/>
      <dgm:spPr/>
    </dgm:pt>
    <dgm:pt modelId="{7C26931A-B1FF-4542-9FDE-925D4BE7C626}" type="pres">
      <dgm:prSet presAssocID="{33F83FC6-6FC6-4CF0-8968-33F7A3AD029C}" presName="space" presStyleCnt="0"/>
      <dgm:spPr/>
    </dgm:pt>
    <dgm:pt modelId="{1A717908-576F-4E10-9F04-FA7100811556}" type="pres">
      <dgm:prSet presAssocID="{33F83FC6-6FC6-4CF0-8968-33F7A3AD029C}" presName="rect1" presStyleLbl="alignAcc1" presStyleIdx="0" presStyleCnt="2" custLinFactNeighborX="19695" custLinFactNeighborY="635"/>
      <dgm:spPr/>
      <dgm:t>
        <a:bodyPr/>
        <a:lstStyle/>
        <a:p>
          <a:endParaRPr lang="de-DE"/>
        </a:p>
      </dgm:t>
    </dgm:pt>
    <dgm:pt modelId="{4117004E-70D4-4433-B94B-0F355335D843}" type="pres">
      <dgm:prSet presAssocID="{63B22B6D-ECA2-4F6E-99B8-439944404D90}" presName="vertSpace2" presStyleLbl="node1" presStyleIdx="0" presStyleCnt="2"/>
      <dgm:spPr/>
    </dgm:pt>
    <dgm:pt modelId="{00BEF1D6-7F96-4F3E-ADB0-0921F7C5AAAC}" type="pres">
      <dgm:prSet presAssocID="{63B22B6D-ECA2-4F6E-99B8-439944404D90}" presName="circle2" presStyleLbl="node1" presStyleIdx="1" presStyleCnt="2"/>
      <dgm:spPr/>
    </dgm:pt>
    <dgm:pt modelId="{FA072D9E-C501-4A45-939A-D689D0BBCEDA}" type="pres">
      <dgm:prSet presAssocID="{63B22B6D-ECA2-4F6E-99B8-439944404D90}" presName="rect2" presStyleLbl="alignAcc1" presStyleIdx="1" presStyleCnt="2" custLinFactNeighborX="5621" custLinFactNeighborY="-408"/>
      <dgm:spPr/>
      <dgm:t>
        <a:bodyPr/>
        <a:lstStyle/>
        <a:p>
          <a:endParaRPr lang="de-DE"/>
        </a:p>
      </dgm:t>
    </dgm:pt>
    <dgm:pt modelId="{A54EA016-B74E-4B5A-BF11-B3CE9BCB3E18}" type="pres">
      <dgm:prSet presAssocID="{33F83FC6-6FC6-4CF0-8968-33F7A3AD029C}" presName="rect1ParTx" presStyleLbl="alignAcc1" presStyleIdx="1" presStyleCnt="2">
        <dgm:presLayoutVars>
          <dgm:chMax val="1"/>
          <dgm:bulletEnabled val="1"/>
        </dgm:presLayoutVars>
      </dgm:prSet>
      <dgm:spPr/>
      <dgm:t>
        <a:bodyPr/>
        <a:lstStyle/>
        <a:p>
          <a:endParaRPr lang="de-DE"/>
        </a:p>
      </dgm:t>
    </dgm:pt>
    <dgm:pt modelId="{098E0552-3FFF-47D7-BCE6-881674A2160B}" type="pres">
      <dgm:prSet presAssocID="{33F83FC6-6FC6-4CF0-8968-33F7A3AD029C}" presName="rect1ChTx" presStyleLbl="alignAcc1" presStyleIdx="1" presStyleCnt="2">
        <dgm:presLayoutVars>
          <dgm:bulletEnabled val="1"/>
        </dgm:presLayoutVars>
      </dgm:prSet>
      <dgm:spPr/>
      <dgm:t>
        <a:bodyPr/>
        <a:lstStyle/>
        <a:p>
          <a:endParaRPr lang="de-DE"/>
        </a:p>
      </dgm:t>
    </dgm:pt>
    <dgm:pt modelId="{4F7D1CAF-97C4-47A8-90E4-86E19CF3C3A4}" type="pres">
      <dgm:prSet presAssocID="{63B22B6D-ECA2-4F6E-99B8-439944404D90}" presName="rect2ParTx" presStyleLbl="alignAcc1" presStyleIdx="1" presStyleCnt="2">
        <dgm:presLayoutVars>
          <dgm:chMax val="1"/>
          <dgm:bulletEnabled val="1"/>
        </dgm:presLayoutVars>
      </dgm:prSet>
      <dgm:spPr/>
      <dgm:t>
        <a:bodyPr/>
        <a:lstStyle/>
        <a:p>
          <a:endParaRPr lang="de-DE"/>
        </a:p>
      </dgm:t>
    </dgm:pt>
    <dgm:pt modelId="{E40801DC-2EFA-44DF-B7A4-7CB0B014BAF8}" type="pres">
      <dgm:prSet presAssocID="{63B22B6D-ECA2-4F6E-99B8-439944404D90}" presName="rect2ChTx" presStyleLbl="alignAcc1" presStyleIdx="1" presStyleCnt="2">
        <dgm:presLayoutVars>
          <dgm:bulletEnabled val="1"/>
        </dgm:presLayoutVars>
      </dgm:prSet>
      <dgm:spPr/>
      <dgm:t>
        <a:bodyPr/>
        <a:lstStyle/>
        <a:p>
          <a:endParaRPr lang="de-DE"/>
        </a:p>
      </dgm:t>
    </dgm:pt>
  </dgm:ptLst>
  <dgm:cxnLst>
    <dgm:cxn modelId="{15A1399B-552C-4E41-801D-0D6BEA8A87AF}" type="presOf" srcId="{EC075DC8-BAC6-473D-84A8-E9A769C188BA}" destId="{098E0552-3FFF-47D7-BCE6-881674A2160B}" srcOrd="0" destOrd="0" presId="urn:microsoft.com/office/officeart/2005/8/layout/target3"/>
    <dgm:cxn modelId="{4C71BF9A-384B-45DE-A88A-458DF080DF44}" type="presOf" srcId="{BC36301A-E81A-445C-825C-0E3D14CBF475}" destId="{E40801DC-2EFA-44DF-B7A4-7CB0B014BAF8}" srcOrd="0" destOrd="0" presId="urn:microsoft.com/office/officeart/2005/8/layout/target3"/>
    <dgm:cxn modelId="{BA9C7C82-1F42-4538-89B4-62A77D90CA64}" type="presOf" srcId="{63B22B6D-ECA2-4F6E-99B8-439944404D90}" destId="{FA072D9E-C501-4A45-939A-D689D0BBCEDA}" srcOrd="0" destOrd="0" presId="urn:microsoft.com/office/officeart/2005/8/layout/target3"/>
    <dgm:cxn modelId="{547F4406-8CE5-4B3A-BCE2-413A91053BA1}" type="presOf" srcId="{1612C8AF-C672-48A0-A0C0-8A9DED579D55}" destId="{55021284-BC97-4F78-9442-7BE42128282A}" srcOrd="0" destOrd="0" presId="urn:microsoft.com/office/officeart/2005/8/layout/target3"/>
    <dgm:cxn modelId="{36CC7954-55E1-4B63-8AB2-FD3079EBE126}" srcId="{63B22B6D-ECA2-4F6E-99B8-439944404D90}" destId="{BC36301A-E81A-445C-825C-0E3D14CBF475}" srcOrd="0" destOrd="0" parTransId="{4E541E6E-89F5-4D61-82A7-872DE0362E15}" sibTransId="{C3A8A42E-2F0C-48A6-87C2-FCA78D72625E}"/>
    <dgm:cxn modelId="{D8D98FA8-0E7E-4942-BA09-669071B06DD3}" srcId="{1612C8AF-C672-48A0-A0C0-8A9DED579D55}" destId="{33F83FC6-6FC6-4CF0-8968-33F7A3AD029C}" srcOrd="0" destOrd="0" parTransId="{CAD51B0C-CE96-4FDB-98E3-38CCADDA1C56}" sibTransId="{3BE7D22B-9361-4939-8813-8141B7D63620}"/>
    <dgm:cxn modelId="{D329BE1B-AEAE-4AD5-A504-8757D4C4AA6B}" srcId="{33F83FC6-6FC6-4CF0-8968-33F7A3AD029C}" destId="{EC075DC8-BAC6-473D-84A8-E9A769C188BA}" srcOrd="0" destOrd="0" parTransId="{66D36ED8-6907-4898-B829-14D36ADB1C62}" sibTransId="{3E5CE01F-91ED-405D-A43B-00683EFABDE0}"/>
    <dgm:cxn modelId="{5429B457-56E3-443E-9337-72D5BD0B5A26}" srcId="{1612C8AF-C672-48A0-A0C0-8A9DED579D55}" destId="{63B22B6D-ECA2-4F6E-99B8-439944404D90}" srcOrd="1" destOrd="0" parTransId="{867DF07E-572A-43A8-8D02-EEC8F4189018}" sibTransId="{45DE97EA-7BA0-46BF-947B-9B520B23000C}"/>
    <dgm:cxn modelId="{07546300-85A7-43D7-9D4B-892BBDB2B759}" type="presOf" srcId="{33F83FC6-6FC6-4CF0-8968-33F7A3AD029C}" destId="{A54EA016-B74E-4B5A-BF11-B3CE9BCB3E18}" srcOrd="1" destOrd="0" presId="urn:microsoft.com/office/officeart/2005/8/layout/target3"/>
    <dgm:cxn modelId="{19F88218-C3A6-4FEB-9ACD-5330B55D81F8}" type="presOf" srcId="{63B22B6D-ECA2-4F6E-99B8-439944404D90}" destId="{4F7D1CAF-97C4-47A8-90E4-86E19CF3C3A4}" srcOrd="1" destOrd="0" presId="urn:microsoft.com/office/officeart/2005/8/layout/target3"/>
    <dgm:cxn modelId="{284C2AB9-295D-425C-997B-A0C6E238E9D0}" type="presOf" srcId="{33F83FC6-6FC6-4CF0-8968-33F7A3AD029C}" destId="{1A717908-576F-4E10-9F04-FA7100811556}" srcOrd="0" destOrd="0" presId="urn:microsoft.com/office/officeart/2005/8/layout/target3"/>
    <dgm:cxn modelId="{1986700D-4E19-4A8B-8205-0F2F438DCB83}" type="presParOf" srcId="{55021284-BC97-4F78-9442-7BE42128282A}" destId="{90EBE33A-0CAE-4108-ADDA-3EF7E4E468FA}" srcOrd="0" destOrd="0" presId="urn:microsoft.com/office/officeart/2005/8/layout/target3"/>
    <dgm:cxn modelId="{CBE4A069-4EDC-40F8-A482-3CB987E3B30C}" type="presParOf" srcId="{55021284-BC97-4F78-9442-7BE42128282A}" destId="{7C26931A-B1FF-4542-9FDE-925D4BE7C626}" srcOrd="1" destOrd="0" presId="urn:microsoft.com/office/officeart/2005/8/layout/target3"/>
    <dgm:cxn modelId="{0CED798A-2F87-481C-AFA6-AFED9E7593C4}" type="presParOf" srcId="{55021284-BC97-4F78-9442-7BE42128282A}" destId="{1A717908-576F-4E10-9F04-FA7100811556}" srcOrd="2" destOrd="0" presId="urn:microsoft.com/office/officeart/2005/8/layout/target3"/>
    <dgm:cxn modelId="{0A55D9E0-0805-4D20-9244-99C079FE439E}" type="presParOf" srcId="{55021284-BC97-4F78-9442-7BE42128282A}" destId="{4117004E-70D4-4433-B94B-0F355335D843}" srcOrd="3" destOrd="0" presId="urn:microsoft.com/office/officeart/2005/8/layout/target3"/>
    <dgm:cxn modelId="{6E36A29E-FF3A-4C8A-BC2C-3FEEFDC2DE76}" type="presParOf" srcId="{55021284-BC97-4F78-9442-7BE42128282A}" destId="{00BEF1D6-7F96-4F3E-ADB0-0921F7C5AAAC}" srcOrd="4" destOrd="0" presId="urn:microsoft.com/office/officeart/2005/8/layout/target3"/>
    <dgm:cxn modelId="{45520CF1-B4C6-4CB9-8349-55E403DA1A4D}" type="presParOf" srcId="{55021284-BC97-4F78-9442-7BE42128282A}" destId="{FA072D9E-C501-4A45-939A-D689D0BBCEDA}" srcOrd="5" destOrd="0" presId="urn:microsoft.com/office/officeart/2005/8/layout/target3"/>
    <dgm:cxn modelId="{6D82E799-0C31-4231-ABF5-B035709728EC}" type="presParOf" srcId="{55021284-BC97-4F78-9442-7BE42128282A}" destId="{A54EA016-B74E-4B5A-BF11-B3CE9BCB3E18}" srcOrd="6" destOrd="0" presId="urn:microsoft.com/office/officeart/2005/8/layout/target3"/>
    <dgm:cxn modelId="{1FDA7468-E901-4DDB-8FF2-47F62C26739B}" type="presParOf" srcId="{55021284-BC97-4F78-9442-7BE42128282A}" destId="{098E0552-3FFF-47D7-BCE6-881674A2160B}" srcOrd="7" destOrd="0" presId="urn:microsoft.com/office/officeart/2005/8/layout/target3"/>
    <dgm:cxn modelId="{47897926-8379-4083-8535-50E17E0C4FC6}" type="presParOf" srcId="{55021284-BC97-4F78-9442-7BE42128282A}" destId="{4F7D1CAF-97C4-47A8-90E4-86E19CF3C3A4}" srcOrd="8" destOrd="0" presId="urn:microsoft.com/office/officeart/2005/8/layout/target3"/>
    <dgm:cxn modelId="{B359D93A-9A6C-47B6-AECD-316B440EC7D5}" type="presParOf" srcId="{55021284-BC97-4F78-9442-7BE42128282A}" destId="{E40801DC-2EFA-44DF-B7A4-7CB0B014BAF8}" srcOrd="9"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8A83425-0588-4206-97CD-8D1510F02143}"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de-DE"/>
        </a:p>
      </dgm:t>
    </dgm:pt>
    <dgm:pt modelId="{DD333D52-9443-489E-8E1A-47DF20BBF625}">
      <dgm:prSet phldrT="[Text]" custT="1"/>
      <dgm:spPr/>
      <dgm:t>
        <a:bodyPr/>
        <a:lstStyle/>
        <a:p>
          <a:r>
            <a:rPr lang="en-US" sz="2800" noProof="0" dirty="0" smtClean="0"/>
            <a:t>Preparation of procurement</a:t>
          </a:r>
          <a:endParaRPr lang="en-US" sz="2800" noProof="0" dirty="0"/>
        </a:p>
      </dgm:t>
    </dgm:pt>
    <dgm:pt modelId="{DDF2802F-C2C1-4B55-870F-56C76E910427}" type="parTrans" cxnId="{C54FB3C8-DFE0-4FEF-8136-F248D5D38338}">
      <dgm:prSet/>
      <dgm:spPr/>
      <dgm:t>
        <a:bodyPr/>
        <a:lstStyle/>
        <a:p>
          <a:endParaRPr lang="en-US" sz="1800" noProof="0" dirty="0"/>
        </a:p>
      </dgm:t>
    </dgm:pt>
    <dgm:pt modelId="{9D665C25-D03C-4748-B3D1-212B3EB8BF73}" type="sibTrans" cxnId="{C54FB3C8-DFE0-4FEF-8136-F248D5D38338}">
      <dgm:prSet custT="1"/>
      <dgm:spPr/>
      <dgm:t>
        <a:bodyPr/>
        <a:lstStyle/>
        <a:p>
          <a:endParaRPr lang="en-US" sz="1600" noProof="0" dirty="0"/>
        </a:p>
      </dgm:t>
    </dgm:pt>
    <dgm:pt modelId="{538579D3-98BA-4AA6-BF84-0DC77A81E0F3}">
      <dgm:prSet phldrT="[Text]" custT="1"/>
      <dgm:spPr/>
      <dgm:t>
        <a:bodyPr/>
        <a:lstStyle/>
        <a:p>
          <a:r>
            <a:rPr lang="en-US" sz="2800" noProof="0" dirty="0" smtClean="0"/>
            <a:t>Procurement, installation/ construction, test operation </a:t>
          </a:r>
          <a:endParaRPr lang="en-US" sz="2800" noProof="0" dirty="0"/>
        </a:p>
      </dgm:t>
    </dgm:pt>
    <dgm:pt modelId="{B95BC29F-F3C9-4BC0-84EA-2DB55E7565D2}" type="parTrans" cxnId="{44D31FD9-7E79-49A8-90F0-871B4142CE4E}">
      <dgm:prSet/>
      <dgm:spPr/>
      <dgm:t>
        <a:bodyPr/>
        <a:lstStyle/>
        <a:p>
          <a:endParaRPr lang="en-US" sz="1800" noProof="0" dirty="0"/>
        </a:p>
      </dgm:t>
    </dgm:pt>
    <dgm:pt modelId="{73EFBF1F-98CD-4731-BD1A-61BC1DB6EFED}" type="sibTrans" cxnId="{44D31FD9-7E79-49A8-90F0-871B4142CE4E}">
      <dgm:prSet custT="1"/>
      <dgm:spPr/>
      <dgm:t>
        <a:bodyPr/>
        <a:lstStyle/>
        <a:p>
          <a:endParaRPr lang="en-US" sz="2000" noProof="0" dirty="0"/>
        </a:p>
      </dgm:t>
    </dgm:pt>
    <dgm:pt modelId="{8854EB67-64C6-414D-B868-5F51377C3FA3}">
      <dgm:prSet phldrT="[Text]" custT="1"/>
      <dgm:spPr/>
      <dgm:t>
        <a:bodyPr/>
        <a:lstStyle/>
        <a:p>
          <a:r>
            <a:rPr lang="en-US" sz="2800" noProof="0" dirty="0" smtClean="0"/>
            <a:t>Demolition, disposal, recycling</a:t>
          </a:r>
          <a:endParaRPr lang="en-US" sz="2800" noProof="0" dirty="0"/>
        </a:p>
      </dgm:t>
    </dgm:pt>
    <dgm:pt modelId="{31BCC2F0-C9A8-4BBB-A064-E6330691999D}" type="parTrans" cxnId="{AB095AB2-C5AB-46AA-BCEF-806E9ADCB755}">
      <dgm:prSet/>
      <dgm:spPr/>
      <dgm:t>
        <a:bodyPr/>
        <a:lstStyle/>
        <a:p>
          <a:endParaRPr lang="en-US" sz="1800" noProof="0" dirty="0"/>
        </a:p>
      </dgm:t>
    </dgm:pt>
    <dgm:pt modelId="{F02F2179-7E2E-4066-A241-F81B9428A55B}" type="sibTrans" cxnId="{AB095AB2-C5AB-46AA-BCEF-806E9ADCB755}">
      <dgm:prSet/>
      <dgm:spPr/>
      <dgm:t>
        <a:bodyPr/>
        <a:lstStyle/>
        <a:p>
          <a:endParaRPr lang="en-US" sz="1800" noProof="0" dirty="0"/>
        </a:p>
      </dgm:t>
    </dgm:pt>
    <dgm:pt modelId="{1D819DBE-78B9-452F-956D-AD05914345E4}">
      <dgm:prSet phldrT="[Text]" custT="1"/>
      <dgm:spPr>
        <a:solidFill>
          <a:schemeClr val="accent2"/>
        </a:solidFill>
      </dgm:spPr>
      <dgm:t>
        <a:bodyPr/>
        <a:lstStyle/>
        <a:p>
          <a:r>
            <a:rPr lang="en-US" sz="2800" noProof="0" dirty="0" smtClean="0"/>
            <a:t>Operations, maintenance, refurbishment</a:t>
          </a:r>
          <a:endParaRPr lang="en-US" sz="2800" noProof="0" dirty="0"/>
        </a:p>
      </dgm:t>
    </dgm:pt>
    <dgm:pt modelId="{9006089A-8BD9-4A10-9101-1A48F8AA7914}" type="sibTrans" cxnId="{20003790-AFB5-4FFD-B733-78E0537AD059}">
      <dgm:prSet custT="1"/>
      <dgm:spPr/>
      <dgm:t>
        <a:bodyPr/>
        <a:lstStyle/>
        <a:p>
          <a:endParaRPr lang="en-US" sz="1800" noProof="0" dirty="0"/>
        </a:p>
      </dgm:t>
    </dgm:pt>
    <dgm:pt modelId="{03B24E79-8EFF-4B60-AC00-9691D3DB7DF0}" type="parTrans" cxnId="{20003790-AFB5-4FFD-B733-78E0537AD059}">
      <dgm:prSet/>
      <dgm:spPr/>
      <dgm:t>
        <a:bodyPr/>
        <a:lstStyle/>
        <a:p>
          <a:endParaRPr lang="en-US" sz="1800" noProof="0" dirty="0"/>
        </a:p>
      </dgm:t>
    </dgm:pt>
    <dgm:pt modelId="{5E9605E9-8523-4B43-B23D-5AEB2BA875BE}" type="pres">
      <dgm:prSet presAssocID="{18A83425-0588-4206-97CD-8D1510F02143}" presName="linearFlow" presStyleCnt="0">
        <dgm:presLayoutVars>
          <dgm:resizeHandles val="exact"/>
        </dgm:presLayoutVars>
      </dgm:prSet>
      <dgm:spPr/>
      <dgm:t>
        <a:bodyPr/>
        <a:lstStyle/>
        <a:p>
          <a:endParaRPr lang="de-DE"/>
        </a:p>
      </dgm:t>
    </dgm:pt>
    <dgm:pt modelId="{2DF309C9-E839-48A2-A264-6F6C1407D53C}" type="pres">
      <dgm:prSet presAssocID="{DD333D52-9443-489E-8E1A-47DF20BBF625}" presName="node" presStyleLbl="node1" presStyleIdx="0" presStyleCnt="4" custScaleX="286665" custScaleY="173987" custLinFactNeighborX="-1429" custLinFactNeighborY="-2436">
        <dgm:presLayoutVars>
          <dgm:bulletEnabled val="1"/>
        </dgm:presLayoutVars>
      </dgm:prSet>
      <dgm:spPr/>
      <dgm:t>
        <a:bodyPr/>
        <a:lstStyle/>
        <a:p>
          <a:endParaRPr lang="de-DE"/>
        </a:p>
      </dgm:t>
    </dgm:pt>
    <dgm:pt modelId="{4B9B9E06-6262-4C27-BF6F-14AFE01348ED}" type="pres">
      <dgm:prSet presAssocID="{9D665C25-D03C-4748-B3D1-212B3EB8BF73}" presName="sibTrans" presStyleLbl="sibTrans2D1" presStyleIdx="0" presStyleCnt="3" custScaleX="138895" custScaleY="844572"/>
      <dgm:spPr/>
      <dgm:t>
        <a:bodyPr/>
        <a:lstStyle/>
        <a:p>
          <a:endParaRPr lang="de-DE"/>
        </a:p>
      </dgm:t>
    </dgm:pt>
    <dgm:pt modelId="{975D9695-9E7A-44D8-9188-60B343C668E0}" type="pres">
      <dgm:prSet presAssocID="{9D665C25-D03C-4748-B3D1-212B3EB8BF73}" presName="connectorText" presStyleLbl="sibTrans2D1" presStyleIdx="0" presStyleCnt="3"/>
      <dgm:spPr/>
      <dgm:t>
        <a:bodyPr/>
        <a:lstStyle/>
        <a:p>
          <a:endParaRPr lang="de-DE"/>
        </a:p>
      </dgm:t>
    </dgm:pt>
    <dgm:pt modelId="{06ED11F7-9E8D-4811-81DF-16BF53F0DE70}" type="pres">
      <dgm:prSet presAssocID="{538579D3-98BA-4AA6-BF84-0DC77A81E0F3}" presName="node" presStyleLbl="node1" presStyleIdx="1" presStyleCnt="4" custScaleX="286665" custScaleY="173987">
        <dgm:presLayoutVars>
          <dgm:bulletEnabled val="1"/>
        </dgm:presLayoutVars>
      </dgm:prSet>
      <dgm:spPr/>
      <dgm:t>
        <a:bodyPr/>
        <a:lstStyle/>
        <a:p>
          <a:endParaRPr lang="de-DE"/>
        </a:p>
      </dgm:t>
    </dgm:pt>
    <dgm:pt modelId="{20E093AC-7173-491A-9895-ADEBEF9C5480}" type="pres">
      <dgm:prSet presAssocID="{73EFBF1F-98CD-4731-BD1A-61BC1DB6EFED}" presName="sibTrans" presStyleLbl="sibTrans2D1" presStyleIdx="1" presStyleCnt="3" custScaleX="161679" custScaleY="928681"/>
      <dgm:spPr/>
      <dgm:t>
        <a:bodyPr/>
        <a:lstStyle/>
        <a:p>
          <a:endParaRPr lang="de-DE"/>
        </a:p>
      </dgm:t>
    </dgm:pt>
    <dgm:pt modelId="{51CDCE61-3D22-45F5-9D27-67E8B6FDA7DE}" type="pres">
      <dgm:prSet presAssocID="{73EFBF1F-98CD-4731-BD1A-61BC1DB6EFED}" presName="connectorText" presStyleLbl="sibTrans2D1" presStyleIdx="1" presStyleCnt="3"/>
      <dgm:spPr/>
      <dgm:t>
        <a:bodyPr/>
        <a:lstStyle/>
        <a:p>
          <a:endParaRPr lang="de-DE"/>
        </a:p>
      </dgm:t>
    </dgm:pt>
    <dgm:pt modelId="{5F524E8C-AE4A-4E85-B767-FB7C5AA1BF8A}" type="pres">
      <dgm:prSet presAssocID="{1D819DBE-78B9-452F-956D-AD05914345E4}" presName="node" presStyleLbl="node1" presStyleIdx="2" presStyleCnt="4" custScaleX="286665" custScaleY="173987">
        <dgm:presLayoutVars>
          <dgm:bulletEnabled val="1"/>
        </dgm:presLayoutVars>
      </dgm:prSet>
      <dgm:spPr/>
      <dgm:t>
        <a:bodyPr/>
        <a:lstStyle/>
        <a:p>
          <a:endParaRPr lang="de-DE"/>
        </a:p>
      </dgm:t>
    </dgm:pt>
    <dgm:pt modelId="{7BBE00A1-82E7-4CEF-B499-9A42C854DAD7}" type="pres">
      <dgm:prSet presAssocID="{9006089A-8BD9-4A10-9101-1A48F8AA7914}" presName="sibTrans" presStyleLbl="sibTrans2D1" presStyleIdx="2" presStyleCnt="3" custScaleX="155517" custScaleY="928681"/>
      <dgm:spPr/>
      <dgm:t>
        <a:bodyPr/>
        <a:lstStyle/>
        <a:p>
          <a:endParaRPr lang="de-DE"/>
        </a:p>
      </dgm:t>
    </dgm:pt>
    <dgm:pt modelId="{AB448F6A-A805-42A0-920C-8BBE3F503694}" type="pres">
      <dgm:prSet presAssocID="{9006089A-8BD9-4A10-9101-1A48F8AA7914}" presName="connectorText" presStyleLbl="sibTrans2D1" presStyleIdx="2" presStyleCnt="3"/>
      <dgm:spPr/>
      <dgm:t>
        <a:bodyPr/>
        <a:lstStyle/>
        <a:p>
          <a:endParaRPr lang="de-DE"/>
        </a:p>
      </dgm:t>
    </dgm:pt>
    <dgm:pt modelId="{A67A60EB-880E-45D3-BA77-5C1EFAA7EDD0}" type="pres">
      <dgm:prSet presAssocID="{8854EB67-64C6-414D-B868-5F51377C3FA3}" presName="node" presStyleLbl="node1" presStyleIdx="3" presStyleCnt="4" custScaleX="286665" custScaleY="173987">
        <dgm:presLayoutVars>
          <dgm:bulletEnabled val="1"/>
        </dgm:presLayoutVars>
      </dgm:prSet>
      <dgm:spPr/>
      <dgm:t>
        <a:bodyPr/>
        <a:lstStyle/>
        <a:p>
          <a:endParaRPr lang="de-DE"/>
        </a:p>
      </dgm:t>
    </dgm:pt>
  </dgm:ptLst>
  <dgm:cxnLst>
    <dgm:cxn modelId="{C54FB3C8-DFE0-4FEF-8136-F248D5D38338}" srcId="{18A83425-0588-4206-97CD-8D1510F02143}" destId="{DD333D52-9443-489E-8E1A-47DF20BBF625}" srcOrd="0" destOrd="0" parTransId="{DDF2802F-C2C1-4B55-870F-56C76E910427}" sibTransId="{9D665C25-D03C-4748-B3D1-212B3EB8BF73}"/>
    <dgm:cxn modelId="{6954ADF9-7BAE-4AD4-90F2-DBE12A5EB1CA}" type="presOf" srcId="{1D819DBE-78B9-452F-956D-AD05914345E4}" destId="{5F524E8C-AE4A-4E85-B767-FB7C5AA1BF8A}" srcOrd="0" destOrd="0" presId="urn:microsoft.com/office/officeart/2005/8/layout/process2"/>
    <dgm:cxn modelId="{524F524E-FB03-49B1-951F-82A25FFC37E1}" type="presOf" srcId="{DD333D52-9443-489E-8E1A-47DF20BBF625}" destId="{2DF309C9-E839-48A2-A264-6F6C1407D53C}" srcOrd="0" destOrd="0" presId="urn:microsoft.com/office/officeart/2005/8/layout/process2"/>
    <dgm:cxn modelId="{667C8F36-0A08-40D7-A126-F309BC960118}" type="presOf" srcId="{9D665C25-D03C-4748-B3D1-212B3EB8BF73}" destId="{4B9B9E06-6262-4C27-BF6F-14AFE01348ED}" srcOrd="0" destOrd="0" presId="urn:microsoft.com/office/officeart/2005/8/layout/process2"/>
    <dgm:cxn modelId="{AE44B674-9919-4B5C-A82B-29A2DD798F14}" type="presOf" srcId="{9D665C25-D03C-4748-B3D1-212B3EB8BF73}" destId="{975D9695-9E7A-44D8-9188-60B343C668E0}" srcOrd="1" destOrd="0" presId="urn:microsoft.com/office/officeart/2005/8/layout/process2"/>
    <dgm:cxn modelId="{6EE9D5FF-17C8-4E51-982A-A1AA647E5A32}" type="presOf" srcId="{18A83425-0588-4206-97CD-8D1510F02143}" destId="{5E9605E9-8523-4B43-B23D-5AEB2BA875BE}" srcOrd="0" destOrd="0" presId="urn:microsoft.com/office/officeart/2005/8/layout/process2"/>
    <dgm:cxn modelId="{BF11930B-3BA9-4368-901D-2ABE0C67567D}" type="presOf" srcId="{9006089A-8BD9-4A10-9101-1A48F8AA7914}" destId="{AB448F6A-A805-42A0-920C-8BBE3F503694}" srcOrd="1" destOrd="0" presId="urn:microsoft.com/office/officeart/2005/8/layout/process2"/>
    <dgm:cxn modelId="{7912EFBF-8115-4D6D-8AD9-0A382BA86B04}" type="presOf" srcId="{538579D3-98BA-4AA6-BF84-0DC77A81E0F3}" destId="{06ED11F7-9E8D-4811-81DF-16BF53F0DE70}" srcOrd="0" destOrd="0" presId="urn:microsoft.com/office/officeart/2005/8/layout/process2"/>
    <dgm:cxn modelId="{44D31FD9-7E79-49A8-90F0-871B4142CE4E}" srcId="{18A83425-0588-4206-97CD-8D1510F02143}" destId="{538579D3-98BA-4AA6-BF84-0DC77A81E0F3}" srcOrd="1" destOrd="0" parTransId="{B95BC29F-F3C9-4BC0-84EA-2DB55E7565D2}" sibTransId="{73EFBF1F-98CD-4731-BD1A-61BC1DB6EFED}"/>
    <dgm:cxn modelId="{F18E316F-CB1B-4F79-B6C2-AF5EB92B65C2}" type="presOf" srcId="{73EFBF1F-98CD-4731-BD1A-61BC1DB6EFED}" destId="{20E093AC-7173-491A-9895-ADEBEF9C5480}" srcOrd="0" destOrd="0" presId="urn:microsoft.com/office/officeart/2005/8/layout/process2"/>
    <dgm:cxn modelId="{052A35B9-2FFF-43B4-8FC8-CB1655D3B7F8}" type="presOf" srcId="{8854EB67-64C6-414D-B868-5F51377C3FA3}" destId="{A67A60EB-880E-45D3-BA77-5C1EFAA7EDD0}" srcOrd="0" destOrd="0" presId="urn:microsoft.com/office/officeart/2005/8/layout/process2"/>
    <dgm:cxn modelId="{20003790-AFB5-4FFD-B733-78E0537AD059}" srcId="{18A83425-0588-4206-97CD-8D1510F02143}" destId="{1D819DBE-78B9-452F-956D-AD05914345E4}" srcOrd="2" destOrd="0" parTransId="{03B24E79-8EFF-4B60-AC00-9691D3DB7DF0}" sibTransId="{9006089A-8BD9-4A10-9101-1A48F8AA7914}"/>
    <dgm:cxn modelId="{7E38221E-1FE9-44D5-B9D0-CB720A719AB0}" type="presOf" srcId="{73EFBF1F-98CD-4731-BD1A-61BC1DB6EFED}" destId="{51CDCE61-3D22-45F5-9D27-67E8B6FDA7DE}" srcOrd="1" destOrd="0" presId="urn:microsoft.com/office/officeart/2005/8/layout/process2"/>
    <dgm:cxn modelId="{BC2ECD5D-BB7F-4ADF-9C83-327C6040378E}" type="presOf" srcId="{9006089A-8BD9-4A10-9101-1A48F8AA7914}" destId="{7BBE00A1-82E7-4CEF-B499-9A42C854DAD7}" srcOrd="0" destOrd="0" presId="urn:microsoft.com/office/officeart/2005/8/layout/process2"/>
    <dgm:cxn modelId="{AB095AB2-C5AB-46AA-BCEF-806E9ADCB755}" srcId="{18A83425-0588-4206-97CD-8D1510F02143}" destId="{8854EB67-64C6-414D-B868-5F51377C3FA3}" srcOrd="3" destOrd="0" parTransId="{31BCC2F0-C9A8-4BBB-A064-E6330691999D}" sibTransId="{F02F2179-7E2E-4066-A241-F81B9428A55B}"/>
    <dgm:cxn modelId="{3AE122D2-18D4-4D68-8110-9747EEA6CAC9}" type="presParOf" srcId="{5E9605E9-8523-4B43-B23D-5AEB2BA875BE}" destId="{2DF309C9-E839-48A2-A264-6F6C1407D53C}" srcOrd="0" destOrd="0" presId="urn:microsoft.com/office/officeart/2005/8/layout/process2"/>
    <dgm:cxn modelId="{AFB3B197-E633-4DD7-B682-39951957D475}" type="presParOf" srcId="{5E9605E9-8523-4B43-B23D-5AEB2BA875BE}" destId="{4B9B9E06-6262-4C27-BF6F-14AFE01348ED}" srcOrd="1" destOrd="0" presId="urn:microsoft.com/office/officeart/2005/8/layout/process2"/>
    <dgm:cxn modelId="{75AFBD22-AA55-4FDC-91D3-54E4858BA303}" type="presParOf" srcId="{4B9B9E06-6262-4C27-BF6F-14AFE01348ED}" destId="{975D9695-9E7A-44D8-9188-60B343C668E0}" srcOrd="0" destOrd="0" presId="urn:microsoft.com/office/officeart/2005/8/layout/process2"/>
    <dgm:cxn modelId="{7C817BE1-2A53-4F04-990C-1727F6F33330}" type="presParOf" srcId="{5E9605E9-8523-4B43-B23D-5AEB2BA875BE}" destId="{06ED11F7-9E8D-4811-81DF-16BF53F0DE70}" srcOrd="2" destOrd="0" presId="urn:microsoft.com/office/officeart/2005/8/layout/process2"/>
    <dgm:cxn modelId="{1212A61A-161B-498C-A870-104CC8D3ACF6}" type="presParOf" srcId="{5E9605E9-8523-4B43-B23D-5AEB2BA875BE}" destId="{20E093AC-7173-491A-9895-ADEBEF9C5480}" srcOrd="3" destOrd="0" presId="urn:microsoft.com/office/officeart/2005/8/layout/process2"/>
    <dgm:cxn modelId="{50D45B81-6EDB-473A-BD58-0F33807028B1}" type="presParOf" srcId="{20E093AC-7173-491A-9895-ADEBEF9C5480}" destId="{51CDCE61-3D22-45F5-9D27-67E8B6FDA7DE}" srcOrd="0" destOrd="0" presId="urn:microsoft.com/office/officeart/2005/8/layout/process2"/>
    <dgm:cxn modelId="{FCEEB1C2-2D75-4D8A-A332-84F01FC9359B}" type="presParOf" srcId="{5E9605E9-8523-4B43-B23D-5AEB2BA875BE}" destId="{5F524E8C-AE4A-4E85-B767-FB7C5AA1BF8A}" srcOrd="4" destOrd="0" presId="urn:microsoft.com/office/officeart/2005/8/layout/process2"/>
    <dgm:cxn modelId="{64BB1DC6-4550-4E81-A724-A13CD3D0D9AC}" type="presParOf" srcId="{5E9605E9-8523-4B43-B23D-5AEB2BA875BE}" destId="{7BBE00A1-82E7-4CEF-B499-9A42C854DAD7}" srcOrd="5" destOrd="0" presId="urn:microsoft.com/office/officeart/2005/8/layout/process2"/>
    <dgm:cxn modelId="{1575A586-7BEE-4DD2-8757-0541B1BDF236}" type="presParOf" srcId="{7BBE00A1-82E7-4CEF-B499-9A42C854DAD7}" destId="{AB448F6A-A805-42A0-920C-8BBE3F503694}" srcOrd="0" destOrd="0" presId="urn:microsoft.com/office/officeart/2005/8/layout/process2"/>
    <dgm:cxn modelId="{89AB0398-B516-47A3-99C8-15F79CDDC730}" type="presParOf" srcId="{5E9605E9-8523-4B43-B23D-5AEB2BA875BE}" destId="{A67A60EB-880E-45D3-BA77-5C1EFAA7EDD0}" srcOrd="6"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FC6A17D-6FE3-4EF3-96F3-B142DEF8C77E}"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de-DE"/>
        </a:p>
      </dgm:t>
    </dgm:pt>
    <dgm:pt modelId="{741F8E6A-87B5-4BC3-A75E-78540EBB56AD}">
      <dgm:prSet phldrT="[Text]" custT="1"/>
      <dgm:spPr/>
      <dgm:t>
        <a:bodyPr/>
        <a:lstStyle/>
        <a:p>
          <a:r>
            <a:rPr lang="en-US" sz="2000" noProof="0" dirty="0" smtClean="0"/>
            <a:t>Important decision criteria and indicators of investment appraisal</a:t>
          </a:r>
          <a:endParaRPr lang="en-US" sz="2000" noProof="0" dirty="0"/>
        </a:p>
      </dgm:t>
    </dgm:pt>
    <dgm:pt modelId="{5A3F53CB-FEFC-487F-8E99-BD7508A2C473}" type="parTrans" cxnId="{A6FE0201-7D69-4C14-A1E6-4C06FE8CCBCA}">
      <dgm:prSet/>
      <dgm:spPr/>
      <dgm:t>
        <a:bodyPr/>
        <a:lstStyle/>
        <a:p>
          <a:endParaRPr lang="en-US" noProof="0" dirty="0"/>
        </a:p>
      </dgm:t>
    </dgm:pt>
    <dgm:pt modelId="{C4737579-9BDF-405A-A413-77C9405A475C}" type="sibTrans" cxnId="{A6FE0201-7D69-4C14-A1E6-4C06FE8CCBCA}">
      <dgm:prSet/>
      <dgm:spPr/>
      <dgm:t>
        <a:bodyPr/>
        <a:lstStyle/>
        <a:p>
          <a:endParaRPr lang="en-US" noProof="0" dirty="0"/>
        </a:p>
      </dgm:t>
    </dgm:pt>
    <dgm:pt modelId="{2773656D-CEC9-4777-806C-4651A0AB920B}">
      <dgm:prSet phldrT="[Text]" custT="1"/>
      <dgm:spPr/>
      <dgm:t>
        <a:bodyPr/>
        <a:lstStyle/>
        <a:p>
          <a:r>
            <a:rPr lang="en-US" sz="2000" noProof="0" dirty="0" smtClean="0"/>
            <a:t>Internal rate </a:t>
          </a:r>
          <a:r>
            <a:rPr lang="en-US" sz="2000" b="1" noProof="0" dirty="0" smtClean="0"/>
            <a:t>of </a:t>
          </a:r>
          <a:r>
            <a:rPr lang="en-US" sz="2000" noProof="0" dirty="0" smtClean="0"/>
            <a:t>return (how high may interest be to break-even?)</a:t>
          </a:r>
          <a:endParaRPr lang="en-US" sz="2000" noProof="0" dirty="0"/>
        </a:p>
      </dgm:t>
    </dgm:pt>
    <dgm:pt modelId="{5E3F1E08-9E9B-44DD-BEAD-942C1F484E97}" type="parTrans" cxnId="{5E6274C5-035A-4431-98D9-C1E914925016}">
      <dgm:prSet/>
      <dgm:spPr/>
      <dgm:t>
        <a:bodyPr/>
        <a:lstStyle/>
        <a:p>
          <a:endParaRPr lang="en-US" noProof="0" dirty="0"/>
        </a:p>
      </dgm:t>
    </dgm:pt>
    <dgm:pt modelId="{9466D32A-D7AE-4742-9E23-A8ABA4447C71}" type="sibTrans" cxnId="{5E6274C5-035A-4431-98D9-C1E914925016}">
      <dgm:prSet/>
      <dgm:spPr/>
      <dgm:t>
        <a:bodyPr/>
        <a:lstStyle/>
        <a:p>
          <a:endParaRPr lang="en-US" noProof="0" dirty="0"/>
        </a:p>
      </dgm:t>
    </dgm:pt>
    <dgm:pt modelId="{578194A5-FF8D-43C3-9592-24A0880EDEA5}">
      <dgm:prSet phldrT="[Text]" custT="1"/>
      <dgm:spPr/>
      <dgm:t>
        <a:bodyPr/>
        <a:lstStyle/>
        <a:p>
          <a:r>
            <a:rPr lang="en-US" sz="2000" noProof="0" dirty="0" smtClean="0"/>
            <a:t>Pay-off/ -back period (investment divided by annual backflow)</a:t>
          </a:r>
          <a:endParaRPr lang="en-US" sz="2000" noProof="0" dirty="0"/>
        </a:p>
      </dgm:t>
    </dgm:pt>
    <dgm:pt modelId="{51662896-5D33-4204-9AB0-433BCDD158C6}" type="parTrans" cxnId="{3856330C-EB4B-48A4-8CE5-92ADD626990B}">
      <dgm:prSet/>
      <dgm:spPr/>
      <dgm:t>
        <a:bodyPr/>
        <a:lstStyle/>
        <a:p>
          <a:endParaRPr lang="en-US" noProof="0" dirty="0"/>
        </a:p>
      </dgm:t>
    </dgm:pt>
    <dgm:pt modelId="{6EA3F675-1DB1-48DE-8F03-027E916F68E2}" type="sibTrans" cxnId="{3856330C-EB4B-48A4-8CE5-92ADD626990B}">
      <dgm:prSet/>
      <dgm:spPr/>
      <dgm:t>
        <a:bodyPr/>
        <a:lstStyle/>
        <a:p>
          <a:endParaRPr lang="en-US" noProof="0" dirty="0"/>
        </a:p>
      </dgm:t>
    </dgm:pt>
    <dgm:pt modelId="{E15BCDCF-6B01-47E7-83EC-491000AEAD87}">
      <dgm:prSet phldrT="[Text]" custT="1"/>
      <dgm:spPr/>
      <dgm:t>
        <a:bodyPr/>
        <a:lstStyle/>
        <a:p>
          <a:r>
            <a:rPr lang="en-US" sz="2000" noProof="0" dirty="0" smtClean="0"/>
            <a:t>TCO, LCC</a:t>
          </a:r>
          <a:br>
            <a:rPr lang="en-US" sz="2000" noProof="0" dirty="0" smtClean="0"/>
          </a:br>
          <a:r>
            <a:rPr lang="en-US" sz="2000" noProof="0" dirty="0" smtClean="0"/>
            <a:t> (just explained before)</a:t>
          </a:r>
          <a:endParaRPr lang="en-US" sz="2000" noProof="0" dirty="0"/>
        </a:p>
      </dgm:t>
    </dgm:pt>
    <dgm:pt modelId="{51D113AB-ED9B-455F-AE64-C37C139D3214}" type="parTrans" cxnId="{4664666E-F834-4D06-AF74-3C91B8BC006E}">
      <dgm:prSet/>
      <dgm:spPr/>
      <dgm:t>
        <a:bodyPr/>
        <a:lstStyle/>
        <a:p>
          <a:endParaRPr lang="en-US" noProof="0" dirty="0"/>
        </a:p>
      </dgm:t>
    </dgm:pt>
    <dgm:pt modelId="{3A537406-0C50-4D41-BFC5-4D5E12F4768A}" type="sibTrans" cxnId="{4664666E-F834-4D06-AF74-3C91B8BC006E}">
      <dgm:prSet/>
      <dgm:spPr/>
      <dgm:t>
        <a:bodyPr/>
        <a:lstStyle/>
        <a:p>
          <a:endParaRPr lang="en-US" noProof="0" dirty="0"/>
        </a:p>
      </dgm:t>
    </dgm:pt>
    <dgm:pt modelId="{ED9955A5-4122-40AC-81E7-294CC2AB1FDC}">
      <dgm:prSet phldrT="[Text]" custT="1"/>
      <dgm:spPr/>
      <dgm:t>
        <a:bodyPr/>
        <a:lstStyle/>
        <a:p>
          <a:r>
            <a:rPr lang="en-US" sz="2000" noProof="0" dirty="0" smtClean="0"/>
            <a:t>End or capital value (value of investment calculating interest at the end or beginning)</a:t>
          </a:r>
          <a:endParaRPr lang="en-US" sz="2000" noProof="0" dirty="0"/>
        </a:p>
      </dgm:t>
    </dgm:pt>
    <dgm:pt modelId="{3C2E7AFB-8D01-44DE-8F6D-EF6BBDB26046}" type="parTrans" cxnId="{A21236F4-00D0-4447-AB34-AD2DE3E71261}">
      <dgm:prSet/>
      <dgm:spPr/>
      <dgm:t>
        <a:bodyPr/>
        <a:lstStyle/>
        <a:p>
          <a:endParaRPr lang="en-US" noProof="0" dirty="0"/>
        </a:p>
      </dgm:t>
    </dgm:pt>
    <dgm:pt modelId="{8F536BC7-8B0D-4D8F-BC76-85273A0DD508}" type="sibTrans" cxnId="{A21236F4-00D0-4447-AB34-AD2DE3E71261}">
      <dgm:prSet/>
      <dgm:spPr/>
      <dgm:t>
        <a:bodyPr/>
        <a:lstStyle/>
        <a:p>
          <a:endParaRPr lang="en-US" noProof="0" dirty="0"/>
        </a:p>
      </dgm:t>
    </dgm:pt>
    <dgm:pt modelId="{E8158190-81C1-4B10-B399-51D0B0D93C95}">
      <dgm:prSet phldrT="[Text]" custT="1"/>
      <dgm:spPr/>
      <dgm:t>
        <a:bodyPr/>
        <a:lstStyle/>
        <a:p>
          <a:r>
            <a:rPr lang="en-US" sz="2000" noProof="0" dirty="0" smtClean="0"/>
            <a:t>Return on Investment (ROI – percent profit on capital invested per year)</a:t>
          </a:r>
          <a:endParaRPr lang="en-US" sz="2000" noProof="0" dirty="0"/>
        </a:p>
      </dgm:t>
    </dgm:pt>
    <dgm:pt modelId="{17A6A75E-8F67-4022-9A6B-7B861C436BB3}" type="parTrans" cxnId="{01D24E69-6C60-41D1-B148-E5908E81445C}">
      <dgm:prSet/>
      <dgm:spPr/>
      <dgm:t>
        <a:bodyPr/>
        <a:lstStyle/>
        <a:p>
          <a:endParaRPr lang="en-US" noProof="0" dirty="0"/>
        </a:p>
      </dgm:t>
    </dgm:pt>
    <dgm:pt modelId="{7B816FB4-D472-4147-8D87-EAAE49294604}" type="sibTrans" cxnId="{01D24E69-6C60-41D1-B148-E5908E81445C}">
      <dgm:prSet/>
      <dgm:spPr/>
      <dgm:t>
        <a:bodyPr/>
        <a:lstStyle/>
        <a:p>
          <a:endParaRPr lang="en-US" noProof="0" dirty="0"/>
        </a:p>
      </dgm:t>
    </dgm:pt>
    <dgm:pt modelId="{C84ED65E-7B9B-431D-9355-F1303AF8BE9F}">
      <dgm:prSet phldrT="[Text]" custT="1"/>
      <dgm:spPr/>
      <dgm:t>
        <a:bodyPr/>
        <a:lstStyle/>
        <a:p>
          <a:r>
            <a:rPr lang="en-US" sz="2000" noProof="0" dirty="0" smtClean="0"/>
            <a:t>Profitability (whole return flow through whole financial investment)</a:t>
          </a:r>
          <a:endParaRPr lang="en-US" sz="2000" noProof="0" dirty="0"/>
        </a:p>
      </dgm:t>
    </dgm:pt>
    <dgm:pt modelId="{332CE094-3F7B-4720-8488-43303FFBA395}" type="parTrans" cxnId="{0001E02C-46A8-48C3-9D09-20E38D9F262D}">
      <dgm:prSet/>
      <dgm:spPr/>
      <dgm:t>
        <a:bodyPr/>
        <a:lstStyle/>
        <a:p>
          <a:endParaRPr lang="en-US" noProof="0" dirty="0"/>
        </a:p>
      </dgm:t>
    </dgm:pt>
    <dgm:pt modelId="{F3538C05-C2A3-4A46-B2BE-D78BCE159E99}" type="sibTrans" cxnId="{0001E02C-46A8-48C3-9D09-20E38D9F262D}">
      <dgm:prSet/>
      <dgm:spPr/>
      <dgm:t>
        <a:bodyPr/>
        <a:lstStyle/>
        <a:p>
          <a:endParaRPr lang="en-US" noProof="0" dirty="0"/>
        </a:p>
      </dgm:t>
    </dgm:pt>
    <dgm:pt modelId="{B5157F17-D34E-4622-996E-F06D32579484}" type="pres">
      <dgm:prSet presAssocID="{FFC6A17D-6FE3-4EF3-96F3-B142DEF8C77E}" presName="Name0" presStyleCnt="0">
        <dgm:presLayoutVars>
          <dgm:chMax val="1"/>
          <dgm:dir/>
          <dgm:animLvl val="ctr"/>
          <dgm:resizeHandles val="exact"/>
        </dgm:presLayoutVars>
      </dgm:prSet>
      <dgm:spPr/>
      <dgm:t>
        <a:bodyPr/>
        <a:lstStyle/>
        <a:p>
          <a:endParaRPr lang="de-DE"/>
        </a:p>
      </dgm:t>
    </dgm:pt>
    <dgm:pt modelId="{3ACD2789-B3C7-48E0-B740-073B20E73365}" type="pres">
      <dgm:prSet presAssocID="{741F8E6A-87B5-4BC3-A75E-78540EBB56AD}" presName="centerShape" presStyleLbl="node0" presStyleIdx="0" presStyleCnt="1" custScaleX="159219" custScaleY="131946"/>
      <dgm:spPr/>
      <dgm:t>
        <a:bodyPr/>
        <a:lstStyle/>
        <a:p>
          <a:endParaRPr lang="de-DE"/>
        </a:p>
      </dgm:t>
    </dgm:pt>
    <dgm:pt modelId="{48CAF68D-8C69-48C6-90A8-A0CB7C13205A}" type="pres">
      <dgm:prSet presAssocID="{17A6A75E-8F67-4022-9A6B-7B861C436BB3}" presName="parTrans" presStyleLbl="sibTrans2D1" presStyleIdx="0" presStyleCnt="6"/>
      <dgm:spPr/>
      <dgm:t>
        <a:bodyPr/>
        <a:lstStyle/>
        <a:p>
          <a:endParaRPr lang="en-US"/>
        </a:p>
      </dgm:t>
    </dgm:pt>
    <dgm:pt modelId="{2264DDDE-C306-4393-807A-58B0DBC6675B}" type="pres">
      <dgm:prSet presAssocID="{17A6A75E-8F67-4022-9A6B-7B861C436BB3}" presName="connectorText" presStyleLbl="sibTrans2D1" presStyleIdx="0" presStyleCnt="6"/>
      <dgm:spPr/>
      <dgm:t>
        <a:bodyPr/>
        <a:lstStyle/>
        <a:p>
          <a:endParaRPr lang="en-US"/>
        </a:p>
      </dgm:t>
    </dgm:pt>
    <dgm:pt modelId="{A7C3F965-FD5B-40A6-86F8-4DCF8F167A54}" type="pres">
      <dgm:prSet presAssocID="{E8158190-81C1-4B10-B399-51D0B0D93C95}" presName="node" presStyleLbl="node1" presStyleIdx="0" presStyleCnt="6" custScaleX="152247" custScaleY="138102">
        <dgm:presLayoutVars>
          <dgm:bulletEnabled val="1"/>
        </dgm:presLayoutVars>
      </dgm:prSet>
      <dgm:spPr/>
      <dgm:t>
        <a:bodyPr/>
        <a:lstStyle/>
        <a:p>
          <a:endParaRPr lang="en-US"/>
        </a:p>
      </dgm:t>
    </dgm:pt>
    <dgm:pt modelId="{3ABA7499-51A6-420B-B689-B1CACC60F8F8}" type="pres">
      <dgm:prSet presAssocID="{332CE094-3F7B-4720-8488-43303FFBA395}" presName="parTrans" presStyleLbl="sibTrans2D1" presStyleIdx="1" presStyleCnt="6"/>
      <dgm:spPr/>
      <dgm:t>
        <a:bodyPr/>
        <a:lstStyle/>
        <a:p>
          <a:endParaRPr lang="en-US"/>
        </a:p>
      </dgm:t>
    </dgm:pt>
    <dgm:pt modelId="{1E1B0FD6-FEE1-4352-AA45-762F31CD64A6}" type="pres">
      <dgm:prSet presAssocID="{332CE094-3F7B-4720-8488-43303FFBA395}" presName="connectorText" presStyleLbl="sibTrans2D1" presStyleIdx="1" presStyleCnt="6"/>
      <dgm:spPr/>
      <dgm:t>
        <a:bodyPr/>
        <a:lstStyle/>
        <a:p>
          <a:endParaRPr lang="en-US"/>
        </a:p>
      </dgm:t>
    </dgm:pt>
    <dgm:pt modelId="{A4676DC5-FFE2-4A5A-A09B-0DEF3884775F}" type="pres">
      <dgm:prSet presAssocID="{C84ED65E-7B9B-431D-9355-F1303AF8BE9F}" presName="node" presStyleLbl="node1" presStyleIdx="1" presStyleCnt="6" custScaleX="148829" custScaleY="137270" custRadScaleRad="124875" custRadScaleInc="16319">
        <dgm:presLayoutVars>
          <dgm:bulletEnabled val="1"/>
        </dgm:presLayoutVars>
      </dgm:prSet>
      <dgm:spPr/>
      <dgm:t>
        <a:bodyPr/>
        <a:lstStyle/>
        <a:p>
          <a:endParaRPr lang="en-US"/>
        </a:p>
      </dgm:t>
    </dgm:pt>
    <dgm:pt modelId="{08EC8C45-C449-41DB-82E6-6177D45D364D}" type="pres">
      <dgm:prSet presAssocID="{5E3F1E08-9E9B-44DD-BEAD-942C1F484E97}" presName="parTrans" presStyleLbl="sibTrans2D1" presStyleIdx="2" presStyleCnt="6"/>
      <dgm:spPr/>
      <dgm:t>
        <a:bodyPr/>
        <a:lstStyle/>
        <a:p>
          <a:endParaRPr lang="de-DE"/>
        </a:p>
      </dgm:t>
    </dgm:pt>
    <dgm:pt modelId="{1167E6A0-3D9F-457D-83AA-EA731B719C7E}" type="pres">
      <dgm:prSet presAssocID="{5E3F1E08-9E9B-44DD-BEAD-942C1F484E97}" presName="connectorText" presStyleLbl="sibTrans2D1" presStyleIdx="2" presStyleCnt="6"/>
      <dgm:spPr/>
      <dgm:t>
        <a:bodyPr/>
        <a:lstStyle/>
        <a:p>
          <a:endParaRPr lang="de-DE"/>
        </a:p>
      </dgm:t>
    </dgm:pt>
    <dgm:pt modelId="{23098C58-F0BA-4C1C-AD91-3535A28EE430}" type="pres">
      <dgm:prSet presAssocID="{2773656D-CEC9-4777-806C-4651A0AB920B}" presName="node" presStyleLbl="node1" presStyleIdx="2" presStyleCnt="6" custScaleX="159219" custScaleY="131946" custRadScaleRad="124695" custRadScaleInc="-20092">
        <dgm:presLayoutVars>
          <dgm:bulletEnabled val="1"/>
        </dgm:presLayoutVars>
      </dgm:prSet>
      <dgm:spPr/>
      <dgm:t>
        <a:bodyPr/>
        <a:lstStyle/>
        <a:p>
          <a:endParaRPr lang="de-DE"/>
        </a:p>
      </dgm:t>
    </dgm:pt>
    <dgm:pt modelId="{57F98E1C-C8DA-4D67-9C3F-5118DF979FCA}" type="pres">
      <dgm:prSet presAssocID="{3C2E7AFB-8D01-44DE-8F6D-EF6BBDB26046}" presName="parTrans" presStyleLbl="sibTrans2D1" presStyleIdx="3" presStyleCnt="6"/>
      <dgm:spPr/>
      <dgm:t>
        <a:bodyPr/>
        <a:lstStyle/>
        <a:p>
          <a:endParaRPr lang="de-DE"/>
        </a:p>
      </dgm:t>
    </dgm:pt>
    <dgm:pt modelId="{54A257F2-A277-4132-9F22-5D7A94B0276A}" type="pres">
      <dgm:prSet presAssocID="{3C2E7AFB-8D01-44DE-8F6D-EF6BBDB26046}" presName="connectorText" presStyleLbl="sibTrans2D1" presStyleIdx="3" presStyleCnt="6"/>
      <dgm:spPr/>
      <dgm:t>
        <a:bodyPr/>
        <a:lstStyle/>
        <a:p>
          <a:endParaRPr lang="de-DE"/>
        </a:p>
      </dgm:t>
    </dgm:pt>
    <dgm:pt modelId="{7AA2C1EF-3193-4CEC-92B5-D8D0D0F52F28}" type="pres">
      <dgm:prSet presAssocID="{ED9955A5-4122-40AC-81E7-294CC2AB1FDC}" presName="node" presStyleLbl="node1" presStyleIdx="3" presStyleCnt="6" custScaleX="159219" custScaleY="131946">
        <dgm:presLayoutVars>
          <dgm:bulletEnabled val="1"/>
        </dgm:presLayoutVars>
      </dgm:prSet>
      <dgm:spPr/>
      <dgm:t>
        <a:bodyPr/>
        <a:lstStyle/>
        <a:p>
          <a:endParaRPr lang="de-DE"/>
        </a:p>
      </dgm:t>
    </dgm:pt>
    <dgm:pt modelId="{84ADDED3-5B2F-4E5E-8008-583D170CCAF9}" type="pres">
      <dgm:prSet presAssocID="{51662896-5D33-4204-9AB0-433BCDD158C6}" presName="parTrans" presStyleLbl="sibTrans2D1" presStyleIdx="4" presStyleCnt="6"/>
      <dgm:spPr/>
      <dgm:t>
        <a:bodyPr/>
        <a:lstStyle/>
        <a:p>
          <a:endParaRPr lang="de-DE"/>
        </a:p>
      </dgm:t>
    </dgm:pt>
    <dgm:pt modelId="{2A4F94E4-171F-41FC-A84F-BA9F74C2B0B5}" type="pres">
      <dgm:prSet presAssocID="{51662896-5D33-4204-9AB0-433BCDD158C6}" presName="connectorText" presStyleLbl="sibTrans2D1" presStyleIdx="4" presStyleCnt="6"/>
      <dgm:spPr/>
      <dgm:t>
        <a:bodyPr/>
        <a:lstStyle/>
        <a:p>
          <a:endParaRPr lang="de-DE"/>
        </a:p>
      </dgm:t>
    </dgm:pt>
    <dgm:pt modelId="{A1418DE5-53A4-4AFB-8A17-26DEF9D34619}" type="pres">
      <dgm:prSet presAssocID="{578194A5-FF8D-43C3-9592-24A0880EDEA5}" presName="node" presStyleLbl="node1" presStyleIdx="4" presStyleCnt="6" custScaleX="159219" custScaleY="131946" custRadScaleRad="127610" custRadScaleInc="22027">
        <dgm:presLayoutVars>
          <dgm:bulletEnabled val="1"/>
        </dgm:presLayoutVars>
      </dgm:prSet>
      <dgm:spPr/>
      <dgm:t>
        <a:bodyPr/>
        <a:lstStyle/>
        <a:p>
          <a:endParaRPr lang="de-DE"/>
        </a:p>
      </dgm:t>
    </dgm:pt>
    <dgm:pt modelId="{B43676BB-7483-402C-BF1D-833F31E8F0D6}" type="pres">
      <dgm:prSet presAssocID="{51D113AB-ED9B-455F-AE64-C37C139D3214}" presName="parTrans" presStyleLbl="sibTrans2D1" presStyleIdx="5" presStyleCnt="6"/>
      <dgm:spPr/>
      <dgm:t>
        <a:bodyPr/>
        <a:lstStyle/>
        <a:p>
          <a:endParaRPr lang="de-DE"/>
        </a:p>
      </dgm:t>
    </dgm:pt>
    <dgm:pt modelId="{FAE86829-8989-459A-A6B5-23BEF6F37760}" type="pres">
      <dgm:prSet presAssocID="{51D113AB-ED9B-455F-AE64-C37C139D3214}" presName="connectorText" presStyleLbl="sibTrans2D1" presStyleIdx="5" presStyleCnt="6"/>
      <dgm:spPr/>
      <dgm:t>
        <a:bodyPr/>
        <a:lstStyle/>
        <a:p>
          <a:endParaRPr lang="de-DE"/>
        </a:p>
      </dgm:t>
    </dgm:pt>
    <dgm:pt modelId="{C0F9C1FE-CC13-47E6-B8AB-90271B35D587}" type="pres">
      <dgm:prSet presAssocID="{E15BCDCF-6B01-47E7-83EC-491000AEAD87}" presName="node" presStyleLbl="node1" presStyleIdx="5" presStyleCnt="6" custScaleX="159219" custScaleY="131946" custRadScaleRad="128026" custRadScaleInc="-10648">
        <dgm:presLayoutVars>
          <dgm:bulletEnabled val="1"/>
        </dgm:presLayoutVars>
      </dgm:prSet>
      <dgm:spPr/>
      <dgm:t>
        <a:bodyPr/>
        <a:lstStyle/>
        <a:p>
          <a:endParaRPr lang="de-DE"/>
        </a:p>
      </dgm:t>
    </dgm:pt>
  </dgm:ptLst>
  <dgm:cxnLst>
    <dgm:cxn modelId="{2786A02C-F854-4281-A690-983AF6D2A1F2}" type="presOf" srcId="{332CE094-3F7B-4720-8488-43303FFBA395}" destId="{1E1B0FD6-FEE1-4352-AA45-762F31CD64A6}" srcOrd="1" destOrd="0" presId="urn:microsoft.com/office/officeart/2005/8/layout/radial5"/>
    <dgm:cxn modelId="{3F2F8B67-6F94-4965-9C3E-D9D24C64B177}" type="presOf" srcId="{741F8E6A-87B5-4BC3-A75E-78540EBB56AD}" destId="{3ACD2789-B3C7-48E0-B740-073B20E73365}" srcOrd="0" destOrd="0" presId="urn:microsoft.com/office/officeart/2005/8/layout/radial5"/>
    <dgm:cxn modelId="{61A13B1A-0821-4530-8C1A-C4AB000BDBCB}" type="presOf" srcId="{51662896-5D33-4204-9AB0-433BCDD158C6}" destId="{2A4F94E4-171F-41FC-A84F-BA9F74C2B0B5}" srcOrd="1" destOrd="0" presId="urn:microsoft.com/office/officeart/2005/8/layout/radial5"/>
    <dgm:cxn modelId="{B77D97D1-E666-4EE5-B9CD-18925E184FDD}" type="presOf" srcId="{51D113AB-ED9B-455F-AE64-C37C139D3214}" destId="{FAE86829-8989-459A-A6B5-23BEF6F37760}" srcOrd="1" destOrd="0" presId="urn:microsoft.com/office/officeart/2005/8/layout/radial5"/>
    <dgm:cxn modelId="{A21236F4-00D0-4447-AB34-AD2DE3E71261}" srcId="{741F8E6A-87B5-4BC3-A75E-78540EBB56AD}" destId="{ED9955A5-4122-40AC-81E7-294CC2AB1FDC}" srcOrd="3" destOrd="0" parTransId="{3C2E7AFB-8D01-44DE-8F6D-EF6BBDB26046}" sibTransId="{8F536BC7-8B0D-4D8F-BC76-85273A0DD508}"/>
    <dgm:cxn modelId="{47774330-CA80-46A4-83FD-A70E356C3731}" type="presOf" srcId="{E8158190-81C1-4B10-B399-51D0B0D93C95}" destId="{A7C3F965-FD5B-40A6-86F8-4DCF8F167A54}" srcOrd="0" destOrd="0" presId="urn:microsoft.com/office/officeart/2005/8/layout/radial5"/>
    <dgm:cxn modelId="{0001E02C-46A8-48C3-9D09-20E38D9F262D}" srcId="{741F8E6A-87B5-4BC3-A75E-78540EBB56AD}" destId="{C84ED65E-7B9B-431D-9355-F1303AF8BE9F}" srcOrd="1" destOrd="0" parTransId="{332CE094-3F7B-4720-8488-43303FFBA395}" sibTransId="{F3538C05-C2A3-4A46-B2BE-D78BCE159E99}"/>
    <dgm:cxn modelId="{7ABE93BA-7BA0-413F-AEBE-ACFAD04DDB6C}" type="presOf" srcId="{17A6A75E-8F67-4022-9A6B-7B861C436BB3}" destId="{2264DDDE-C306-4393-807A-58B0DBC6675B}" srcOrd="1" destOrd="0" presId="urn:microsoft.com/office/officeart/2005/8/layout/radial5"/>
    <dgm:cxn modelId="{32E8524C-A32A-49D4-B5A4-5B0433B9ED84}" type="presOf" srcId="{17A6A75E-8F67-4022-9A6B-7B861C436BB3}" destId="{48CAF68D-8C69-48C6-90A8-A0CB7C13205A}" srcOrd="0" destOrd="0" presId="urn:microsoft.com/office/officeart/2005/8/layout/radial5"/>
    <dgm:cxn modelId="{01D24E69-6C60-41D1-B148-E5908E81445C}" srcId="{741F8E6A-87B5-4BC3-A75E-78540EBB56AD}" destId="{E8158190-81C1-4B10-B399-51D0B0D93C95}" srcOrd="0" destOrd="0" parTransId="{17A6A75E-8F67-4022-9A6B-7B861C436BB3}" sibTransId="{7B816FB4-D472-4147-8D87-EAAE49294604}"/>
    <dgm:cxn modelId="{3AA90D8F-4ABC-47C5-9C92-A53694A9D674}" type="presOf" srcId="{332CE094-3F7B-4720-8488-43303FFBA395}" destId="{3ABA7499-51A6-420B-B689-B1CACC60F8F8}" srcOrd="0" destOrd="0" presId="urn:microsoft.com/office/officeart/2005/8/layout/radial5"/>
    <dgm:cxn modelId="{B5D052DE-2B37-4DDE-B5C2-81C44AA4B150}" type="presOf" srcId="{51662896-5D33-4204-9AB0-433BCDD158C6}" destId="{84ADDED3-5B2F-4E5E-8008-583D170CCAF9}" srcOrd="0" destOrd="0" presId="urn:microsoft.com/office/officeart/2005/8/layout/radial5"/>
    <dgm:cxn modelId="{3856330C-EB4B-48A4-8CE5-92ADD626990B}" srcId="{741F8E6A-87B5-4BC3-A75E-78540EBB56AD}" destId="{578194A5-FF8D-43C3-9592-24A0880EDEA5}" srcOrd="4" destOrd="0" parTransId="{51662896-5D33-4204-9AB0-433BCDD158C6}" sibTransId="{6EA3F675-1DB1-48DE-8F03-027E916F68E2}"/>
    <dgm:cxn modelId="{5A01F40A-D5E3-48C4-981E-B48C1576FE8C}" type="presOf" srcId="{C84ED65E-7B9B-431D-9355-F1303AF8BE9F}" destId="{A4676DC5-FFE2-4A5A-A09B-0DEF3884775F}" srcOrd="0" destOrd="0" presId="urn:microsoft.com/office/officeart/2005/8/layout/radial5"/>
    <dgm:cxn modelId="{D9B99A9A-B6C5-4B16-8492-FBFB837CAF77}" type="presOf" srcId="{2773656D-CEC9-4777-806C-4651A0AB920B}" destId="{23098C58-F0BA-4C1C-AD91-3535A28EE430}" srcOrd="0" destOrd="0" presId="urn:microsoft.com/office/officeart/2005/8/layout/radial5"/>
    <dgm:cxn modelId="{A6FE0201-7D69-4C14-A1E6-4C06FE8CCBCA}" srcId="{FFC6A17D-6FE3-4EF3-96F3-B142DEF8C77E}" destId="{741F8E6A-87B5-4BC3-A75E-78540EBB56AD}" srcOrd="0" destOrd="0" parTransId="{5A3F53CB-FEFC-487F-8E99-BD7508A2C473}" sibTransId="{C4737579-9BDF-405A-A413-77C9405A475C}"/>
    <dgm:cxn modelId="{BBE1B387-F132-4C13-8971-EFF0F2851761}" type="presOf" srcId="{51D113AB-ED9B-455F-AE64-C37C139D3214}" destId="{B43676BB-7483-402C-BF1D-833F31E8F0D6}" srcOrd="0" destOrd="0" presId="urn:microsoft.com/office/officeart/2005/8/layout/radial5"/>
    <dgm:cxn modelId="{BD36353C-3C82-47B1-9B26-D88735F46C88}" type="presOf" srcId="{5E3F1E08-9E9B-44DD-BEAD-942C1F484E97}" destId="{08EC8C45-C449-41DB-82E6-6177D45D364D}" srcOrd="0" destOrd="0" presId="urn:microsoft.com/office/officeart/2005/8/layout/radial5"/>
    <dgm:cxn modelId="{4664666E-F834-4D06-AF74-3C91B8BC006E}" srcId="{741F8E6A-87B5-4BC3-A75E-78540EBB56AD}" destId="{E15BCDCF-6B01-47E7-83EC-491000AEAD87}" srcOrd="5" destOrd="0" parTransId="{51D113AB-ED9B-455F-AE64-C37C139D3214}" sibTransId="{3A537406-0C50-4D41-BFC5-4D5E12F4768A}"/>
    <dgm:cxn modelId="{E19BFE2D-2A15-4299-8D4F-4C7E3000547B}" type="presOf" srcId="{E15BCDCF-6B01-47E7-83EC-491000AEAD87}" destId="{C0F9C1FE-CC13-47E6-B8AB-90271B35D587}" srcOrd="0" destOrd="0" presId="urn:microsoft.com/office/officeart/2005/8/layout/radial5"/>
    <dgm:cxn modelId="{0BB566F2-EE66-4D32-A292-9FD5E0096822}" type="presOf" srcId="{5E3F1E08-9E9B-44DD-BEAD-942C1F484E97}" destId="{1167E6A0-3D9F-457D-83AA-EA731B719C7E}" srcOrd="1" destOrd="0" presId="urn:microsoft.com/office/officeart/2005/8/layout/radial5"/>
    <dgm:cxn modelId="{A6EEDDA5-3076-4338-9F9F-7FE3B3A7547D}" type="presOf" srcId="{3C2E7AFB-8D01-44DE-8F6D-EF6BBDB26046}" destId="{54A257F2-A277-4132-9F22-5D7A94B0276A}" srcOrd="1" destOrd="0" presId="urn:microsoft.com/office/officeart/2005/8/layout/radial5"/>
    <dgm:cxn modelId="{77A547C0-8BCE-44CE-8D7F-F4BA4244F8AA}" type="presOf" srcId="{578194A5-FF8D-43C3-9592-24A0880EDEA5}" destId="{A1418DE5-53A4-4AFB-8A17-26DEF9D34619}" srcOrd="0" destOrd="0" presId="urn:microsoft.com/office/officeart/2005/8/layout/radial5"/>
    <dgm:cxn modelId="{C43FFDCE-FC5B-4DD6-9E4D-CA50C7271432}" type="presOf" srcId="{ED9955A5-4122-40AC-81E7-294CC2AB1FDC}" destId="{7AA2C1EF-3193-4CEC-92B5-D8D0D0F52F28}" srcOrd="0" destOrd="0" presId="urn:microsoft.com/office/officeart/2005/8/layout/radial5"/>
    <dgm:cxn modelId="{5E6274C5-035A-4431-98D9-C1E914925016}" srcId="{741F8E6A-87B5-4BC3-A75E-78540EBB56AD}" destId="{2773656D-CEC9-4777-806C-4651A0AB920B}" srcOrd="2" destOrd="0" parTransId="{5E3F1E08-9E9B-44DD-BEAD-942C1F484E97}" sibTransId="{9466D32A-D7AE-4742-9E23-A8ABA4447C71}"/>
    <dgm:cxn modelId="{359F22F0-6B83-4CE1-93D5-D7636A90FBF1}" type="presOf" srcId="{FFC6A17D-6FE3-4EF3-96F3-B142DEF8C77E}" destId="{B5157F17-D34E-4622-996E-F06D32579484}" srcOrd="0" destOrd="0" presId="urn:microsoft.com/office/officeart/2005/8/layout/radial5"/>
    <dgm:cxn modelId="{3904CEF8-090C-4E47-B2EF-C0AE4314383F}" type="presOf" srcId="{3C2E7AFB-8D01-44DE-8F6D-EF6BBDB26046}" destId="{57F98E1C-C8DA-4D67-9C3F-5118DF979FCA}" srcOrd="0" destOrd="0" presId="urn:microsoft.com/office/officeart/2005/8/layout/radial5"/>
    <dgm:cxn modelId="{AA202C0B-2293-48EB-95F3-FF0712722AA3}" type="presParOf" srcId="{B5157F17-D34E-4622-996E-F06D32579484}" destId="{3ACD2789-B3C7-48E0-B740-073B20E73365}" srcOrd="0" destOrd="0" presId="urn:microsoft.com/office/officeart/2005/8/layout/radial5"/>
    <dgm:cxn modelId="{E48D9827-7452-4F4F-85EF-987683864D30}" type="presParOf" srcId="{B5157F17-D34E-4622-996E-F06D32579484}" destId="{48CAF68D-8C69-48C6-90A8-A0CB7C13205A}" srcOrd="1" destOrd="0" presId="urn:microsoft.com/office/officeart/2005/8/layout/radial5"/>
    <dgm:cxn modelId="{BDEBC8FE-8918-4E5D-A341-A3D28B0328B1}" type="presParOf" srcId="{48CAF68D-8C69-48C6-90A8-A0CB7C13205A}" destId="{2264DDDE-C306-4393-807A-58B0DBC6675B}" srcOrd="0" destOrd="0" presId="urn:microsoft.com/office/officeart/2005/8/layout/radial5"/>
    <dgm:cxn modelId="{D1B17FF2-5181-4343-808C-1597742AA6F0}" type="presParOf" srcId="{B5157F17-D34E-4622-996E-F06D32579484}" destId="{A7C3F965-FD5B-40A6-86F8-4DCF8F167A54}" srcOrd="2" destOrd="0" presId="urn:microsoft.com/office/officeart/2005/8/layout/radial5"/>
    <dgm:cxn modelId="{867B9214-676B-4D54-ABC2-EE08C436B5F8}" type="presParOf" srcId="{B5157F17-D34E-4622-996E-F06D32579484}" destId="{3ABA7499-51A6-420B-B689-B1CACC60F8F8}" srcOrd="3" destOrd="0" presId="urn:microsoft.com/office/officeart/2005/8/layout/radial5"/>
    <dgm:cxn modelId="{B781F848-1275-4614-9E25-680B9CA6F93F}" type="presParOf" srcId="{3ABA7499-51A6-420B-B689-B1CACC60F8F8}" destId="{1E1B0FD6-FEE1-4352-AA45-762F31CD64A6}" srcOrd="0" destOrd="0" presId="urn:microsoft.com/office/officeart/2005/8/layout/radial5"/>
    <dgm:cxn modelId="{71D5ED36-7ABA-40B0-BB1F-D06C386BC6D0}" type="presParOf" srcId="{B5157F17-D34E-4622-996E-F06D32579484}" destId="{A4676DC5-FFE2-4A5A-A09B-0DEF3884775F}" srcOrd="4" destOrd="0" presId="urn:microsoft.com/office/officeart/2005/8/layout/radial5"/>
    <dgm:cxn modelId="{12964508-721A-4D2A-B348-B9423363E15A}" type="presParOf" srcId="{B5157F17-D34E-4622-996E-F06D32579484}" destId="{08EC8C45-C449-41DB-82E6-6177D45D364D}" srcOrd="5" destOrd="0" presId="urn:microsoft.com/office/officeart/2005/8/layout/radial5"/>
    <dgm:cxn modelId="{AA5888A8-C7B1-4728-A194-178053256F4F}" type="presParOf" srcId="{08EC8C45-C449-41DB-82E6-6177D45D364D}" destId="{1167E6A0-3D9F-457D-83AA-EA731B719C7E}" srcOrd="0" destOrd="0" presId="urn:microsoft.com/office/officeart/2005/8/layout/radial5"/>
    <dgm:cxn modelId="{98E6D84D-1D5A-461A-B379-D869A22A7BC0}" type="presParOf" srcId="{B5157F17-D34E-4622-996E-F06D32579484}" destId="{23098C58-F0BA-4C1C-AD91-3535A28EE430}" srcOrd="6" destOrd="0" presId="urn:microsoft.com/office/officeart/2005/8/layout/radial5"/>
    <dgm:cxn modelId="{5A2BE06B-9B65-4B46-AD79-EFB12C170A25}" type="presParOf" srcId="{B5157F17-D34E-4622-996E-F06D32579484}" destId="{57F98E1C-C8DA-4D67-9C3F-5118DF979FCA}" srcOrd="7" destOrd="0" presId="urn:microsoft.com/office/officeart/2005/8/layout/radial5"/>
    <dgm:cxn modelId="{087D36A8-5C45-42B9-A57A-AB123DCE2546}" type="presParOf" srcId="{57F98E1C-C8DA-4D67-9C3F-5118DF979FCA}" destId="{54A257F2-A277-4132-9F22-5D7A94B0276A}" srcOrd="0" destOrd="0" presId="urn:microsoft.com/office/officeart/2005/8/layout/radial5"/>
    <dgm:cxn modelId="{EE3619A7-C292-4023-8135-8BC10C7ED515}" type="presParOf" srcId="{B5157F17-D34E-4622-996E-F06D32579484}" destId="{7AA2C1EF-3193-4CEC-92B5-D8D0D0F52F28}" srcOrd="8" destOrd="0" presId="urn:microsoft.com/office/officeart/2005/8/layout/radial5"/>
    <dgm:cxn modelId="{3E6C7836-6910-4F90-BA22-7E03CC4A2CF6}" type="presParOf" srcId="{B5157F17-D34E-4622-996E-F06D32579484}" destId="{84ADDED3-5B2F-4E5E-8008-583D170CCAF9}" srcOrd="9" destOrd="0" presId="urn:microsoft.com/office/officeart/2005/8/layout/radial5"/>
    <dgm:cxn modelId="{1C6601DF-EAFA-40A1-ADEE-2E116B66740C}" type="presParOf" srcId="{84ADDED3-5B2F-4E5E-8008-583D170CCAF9}" destId="{2A4F94E4-171F-41FC-A84F-BA9F74C2B0B5}" srcOrd="0" destOrd="0" presId="urn:microsoft.com/office/officeart/2005/8/layout/radial5"/>
    <dgm:cxn modelId="{201B6126-9B81-4785-B91B-1551E8110644}" type="presParOf" srcId="{B5157F17-D34E-4622-996E-F06D32579484}" destId="{A1418DE5-53A4-4AFB-8A17-26DEF9D34619}" srcOrd="10" destOrd="0" presId="urn:microsoft.com/office/officeart/2005/8/layout/radial5"/>
    <dgm:cxn modelId="{E37EEA7B-A806-4D33-A3B9-9B14070CE62B}" type="presParOf" srcId="{B5157F17-D34E-4622-996E-F06D32579484}" destId="{B43676BB-7483-402C-BF1D-833F31E8F0D6}" srcOrd="11" destOrd="0" presId="urn:microsoft.com/office/officeart/2005/8/layout/radial5"/>
    <dgm:cxn modelId="{D85D24A0-672F-4D6D-AE0B-8C1F4BE21608}" type="presParOf" srcId="{B43676BB-7483-402C-BF1D-833F31E8F0D6}" destId="{FAE86829-8989-459A-A6B5-23BEF6F37760}" srcOrd="0" destOrd="0" presId="urn:microsoft.com/office/officeart/2005/8/layout/radial5"/>
    <dgm:cxn modelId="{AAE98785-D1DE-4242-B199-B31EF22AD01F}" type="presParOf" srcId="{B5157F17-D34E-4622-996E-F06D32579484}" destId="{C0F9C1FE-CC13-47E6-B8AB-90271B35D587}" srcOrd="12"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C4E3C6D-CDC1-45C1-AF3E-C42BD5960C64}" type="doc">
      <dgm:prSet loTypeId="urn:microsoft.com/office/officeart/2005/8/layout/arrow5" loCatId="relationship" qsTypeId="urn:microsoft.com/office/officeart/2005/8/quickstyle/simple1" qsCatId="simple" csTypeId="urn:microsoft.com/office/officeart/2005/8/colors/accent1_2" csCatId="accent1" phldr="1"/>
      <dgm:spPr/>
      <dgm:t>
        <a:bodyPr/>
        <a:lstStyle/>
        <a:p>
          <a:endParaRPr lang="de-DE"/>
        </a:p>
      </dgm:t>
    </dgm:pt>
    <dgm:pt modelId="{C3C82857-D305-4F75-9474-3F7368D6A89E}">
      <dgm:prSet phldrT="[Text]"/>
      <dgm:spPr/>
      <dgm:t>
        <a:bodyPr/>
        <a:lstStyle/>
        <a:p>
          <a:r>
            <a:rPr lang="en-US" noProof="0" dirty="0" smtClean="0"/>
            <a:t>Many companies: </a:t>
          </a:r>
        </a:p>
        <a:p>
          <a:r>
            <a:rPr lang="en-US" noProof="0" dirty="0" smtClean="0"/>
            <a:t>4 years pay-off, </a:t>
          </a:r>
          <a:br>
            <a:rPr lang="en-US" noProof="0" dirty="0" smtClean="0"/>
          </a:br>
          <a:r>
            <a:rPr lang="en-US" noProof="0" dirty="0" smtClean="0"/>
            <a:t>25 percent ROI,</a:t>
          </a:r>
          <a:br>
            <a:rPr lang="en-US" noProof="0" dirty="0" smtClean="0"/>
          </a:br>
          <a:r>
            <a:rPr lang="en-US" noProof="0" dirty="0" smtClean="0"/>
            <a:t>maximize profits quarterly</a:t>
          </a:r>
          <a:endParaRPr lang="en-US" noProof="0" dirty="0"/>
        </a:p>
      </dgm:t>
    </dgm:pt>
    <dgm:pt modelId="{3864DC87-22D8-4477-AF32-951F0CF4B971}" type="parTrans" cxnId="{4D4CED18-E876-4487-8D0D-D0905C7FDD11}">
      <dgm:prSet/>
      <dgm:spPr/>
      <dgm:t>
        <a:bodyPr/>
        <a:lstStyle/>
        <a:p>
          <a:endParaRPr lang="de-DE"/>
        </a:p>
      </dgm:t>
    </dgm:pt>
    <dgm:pt modelId="{75BD40C0-783F-43D9-A44F-A9A665B1ED4A}" type="sibTrans" cxnId="{4D4CED18-E876-4487-8D0D-D0905C7FDD11}">
      <dgm:prSet/>
      <dgm:spPr/>
      <dgm:t>
        <a:bodyPr/>
        <a:lstStyle/>
        <a:p>
          <a:endParaRPr lang="de-DE"/>
        </a:p>
      </dgm:t>
    </dgm:pt>
    <dgm:pt modelId="{8A63EE8A-F05E-4E47-A1D7-2F68C474FCA1}">
      <dgm:prSet phldrT="[Text]"/>
      <dgm:spPr/>
      <dgm:t>
        <a:bodyPr/>
        <a:lstStyle/>
        <a:p>
          <a:r>
            <a:rPr lang="en-US" noProof="0" dirty="0" smtClean="0"/>
            <a:t>Privileging long term energy investments:</a:t>
          </a:r>
          <a:br>
            <a:rPr lang="en-US" noProof="0" dirty="0" smtClean="0"/>
          </a:br>
          <a:r>
            <a:rPr lang="en-US" noProof="0" dirty="0" smtClean="0"/>
            <a:t>10-12 years pay-off, </a:t>
          </a:r>
          <a:br>
            <a:rPr lang="en-US" noProof="0" dirty="0" smtClean="0"/>
          </a:br>
          <a:r>
            <a:rPr lang="en-US" noProof="0" dirty="0" smtClean="0"/>
            <a:t>5-10 percent ROI</a:t>
          </a:r>
          <a:br>
            <a:rPr lang="en-US" noProof="0" dirty="0" smtClean="0"/>
          </a:br>
          <a:r>
            <a:rPr lang="en-US" noProof="0" dirty="0" smtClean="0"/>
            <a:t>thinking for the next generation</a:t>
          </a:r>
          <a:endParaRPr lang="en-US" noProof="0" dirty="0"/>
        </a:p>
      </dgm:t>
    </dgm:pt>
    <dgm:pt modelId="{E9EC6B3F-5088-413B-B96C-7FFE85FC20A4}" type="parTrans" cxnId="{157FF300-8AF6-416A-AF52-AD1E2C51902C}">
      <dgm:prSet/>
      <dgm:spPr/>
      <dgm:t>
        <a:bodyPr/>
        <a:lstStyle/>
        <a:p>
          <a:endParaRPr lang="de-DE"/>
        </a:p>
      </dgm:t>
    </dgm:pt>
    <dgm:pt modelId="{4D3E46B7-9196-4D04-B859-67563A5EB50B}" type="sibTrans" cxnId="{157FF300-8AF6-416A-AF52-AD1E2C51902C}">
      <dgm:prSet/>
      <dgm:spPr/>
      <dgm:t>
        <a:bodyPr/>
        <a:lstStyle/>
        <a:p>
          <a:endParaRPr lang="de-DE"/>
        </a:p>
      </dgm:t>
    </dgm:pt>
    <dgm:pt modelId="{7E986A42-6324-4C55-B50A-B9FF056C8F0A}" type="pres">
      <dgm:prSet presAssocID="{8C4E3C6D-CDC1-45C1-AF3E-C42BD5960C64}" presName="diagram" presStyleCnt="0">
        <dgm:presLayoutVars>
          <dgm:dir/>
          <dgm:resizeHandles val="exact"/>
        </dgm:presLayoutVars>
      </dgm:prSet>
      <dgm:spPr/>
      <dgm:t>
        <a:bodyPr/>
        <a:lstStyle/>
        <a:p>
          <a:endParaRPr lang="de-DE"/>
        </a:p>
      </dgm:t>
    </dgm:pt>
    <dgm:pt modelId="{2BD17674-AFAE-4A37-8FA4-101AFB954C4B}" type="pres">
      <dgm:prSet presAssocID="{C3C82857-D305-4F75-9474-3F7368D6A89E}" presName="arrow" presStyleLbl="node1" presStyleIdx="0" presStyleCnt="2" custScaleY="100066">
        <dgm:presLayoutVars>
          <dgm:bulletEnabled val="1"/>
        </dgm:presLayoutVars>
      </dgm:prSet>
      <dgm:spPr/>
      <dgm:t>
        <a:bodyPr/>
        <a:lstStyle/>
        <a:p>
          <a:endParaRPr lang="de-DE"/>
        </a:p>
      </dgm:t>
    </dgm:pt>
    <dgm:pt modelId="{9F39AFF2-69D5-4C6F-A066-F64736B52606}" type="pres">
      <dgm:prSet presAssocID="{8A63EE8A-F05E-4E47-A1D7-2F68C474FCA1}" presName="arrow" presStyleLbl="node1" presStyleIdx="1" presStyleCnt="2" custScaleY="100066">
        <dgm:presLayoutVars>
          <dgm:bulletEnabled val="1"/>
        </dgm:presLayoutVars>
      </dgm:prSet>
      <dgm:spPr/>
      <dgm:t>
        <a:bodyPr/>
        <a:lstStyle/>
        <a:p>
          <a:endParaRPr lang="de-DE"/>
        </a:p>
      </dgm:t>
    </dgm:pt>
  </dgm:ptLst>
  <dgm:cxnLst>
    <dgm:cxn modelId="{157FF300-8AF6-416A-AF52-AD1E2C51902C}" srcId="{8C4E3C6D-CDC1-45C1-AF3E-C42BD5960C64}" destId="{8A63EE8A-F05E-4E47-A1D7-2F68C474FCA1}" srcOrd="1" destOrd="0" parTransId="{E9EC6B3F-5088-413B-B96C-7FFE85FC20A4}" sibTransId="{4D3E46B7-9196-4D04-B859-67563A5EB50B}"/>
    <dgm:cxn modelId="{18E2D6A9-B7CB-4583-AEB1-E46A7D1DB9E6}" type="presOf" srcId="{8A63EE8A-F05E-4E47-A1D7-2F68C474FCA1}" destId="{9F39AFF2-69D5-4C6F-A066-F64736B52606}" srcOrd="0" destOrd="0" presId="urn:microsoft.com/office/officeart/2005/8/layout/arrow5"/>
    <dgm:cxn modelId="{4D4CED18-E876-4487-8D0D-D0905C7FDD11}" srcId="{8C4E3C6D-CDC1-45C1-AF3E-C42BD5960C64}" destId="{C3C82857-D305-4F75-9474-3F7368D6A89E}" srcOrd="0" destOrd="0" parTransId="{3864DC87-22D8-4477-AF32-951F0CF4B971}" sibTransId="{75BD40C0-783F-43D9-A44F-A9A665B1ED4A}"/>
    <dgm:cxn modelId="{455D1682-F328-4B0A-A233-FD7B36E37892}" type="presOf" srcId="{C3C82857-D305-4F75-9474-3F7368D6A89E}" destId="{2BD17674-AFAE-4A37-8FA4-101AFB954C4B}" srcOrd="0" destOrd="0" presId="urn:microsoft.com/office/officeart/2005/8/layout/arrow5"/>
    <dgm:cxn modelId="{B84CFC60-BF9E-4ADC-9215-F51758AC75A2}" type="presOf" srcId="{8C4E3C6D-CDC1-45C1-AF3E-C42BD5960C64}" destId="{7E986A42-6324-4C55-B50A-B9FF056C8F0A}" srcOrd="0" destOrd="0" presId="urn:microsoft.com/office/officeart/2005/8/layout/arrow5"/>
    <dgm:cxn modelId="{5B78F01E-B123-4D63-877C-BE52CA7D3B22}" type="presParOf" srcId="{7E986A42-6324-4C55-B50A-B9FF056C8F0A}" destId="{2BD17674-AFAE-4A37-8FA4-101AFB954C4B}" srcOrd="0" destOrd="0" presId="urn:microsoft.com/office/officeart/2005/8/layout/arrow5"/>
    <dgm:cxn modelId="{2704915B-7846-47D2-BE5A-524B7DE39839}" type="presParOf" srcId="{7E986A42-6324-4C55-B50A-B9FF056C8F0A}" destId="{9F39AFF2-69D5-4C6F-A066-F64736B52606}" srcOrd="1"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F747BF3-CDAB-4FFD-B085-52701267671B}" type="doc">
      <dgm:prSet loTypeId="urn:microsoft.com/office/officeart/2005/8/layout/equation2" loCatId="process" qsTypeId="urn:microsoft.com/office/officeart/2005/8/quickstyle/simple1" qsCatId="simple" csTypeId="urn:microsoft.com/office/officeart/2005/8/colors/accent1_2" csCatId="accent1" phldr="1"/>
      <dgm:spPr/>
      <dgm:t>
        <a:bodyPr/>
        <a:lstStyle/>
        <a:p>
          <a:endParaRPr lang="en-GB"/>
        </a:p>
      </dgm:t>
    </dgm:pt>
    <dgm:pt modelId="{EED4FEA0-D12A-40AE-A357-98D1B93B2A2D}">
      <dgm:prSet phldrT="[Text]" custT="1"/>
      <dgm:spPr/>
      <dgm:t>
        <a:bodyPr/>
        <a:lstStyle/>
        <a:p>
          <a:r>
            <a:rPr lang="en-US" sz="2400" b="1" noProof="0" dirty="0" smtClean="0"/>
            <a:t>Technical useful life</a:t>
          </a:r>
          <a:endParaRPr lang="en-US" sz="2400" b="1" noProof="0" dirty="0"/>
        </a:p>
      </dgm:t>
    </dgm:pt>
    <dgm:pt modelId="{831E360F-0D62-43D4-8E41-0C9D50B39095}" type="parTrans" cxnId="{55CDC047-BC5D-4CDF-BA09-F3CBAA7E2A76}">
      <dgm:prSet/>
      <dgm:spPr/>
      <dgm:t>
        <a:bodyPr/>
        <a:lstStyle/>
        <a:p>
          <a:endParaRPr lang="en-US" noProof="0" dirty="0"/>
        </a:p>
      </dgm:t>
    </dgm:pt>
    <dgm:pt modelId="{BD1AA6D7-EA96-4D48-A942-9B802ADC06BE}" type="sibTrans" cxnId="{55CDC047-BC5D-4CDF-BA09-F3CBAA7E2A76}">
      <dgm:prSet/>
      <dgm:spPr/>
      <dgm:t>
        <a:bodyPr/>
        <a:lstStyle/>
        <a:p>
          <a:endParaRPr lang="en-US" noProof="0" dirty="0"/>
        </a:p>
      </dgm:t>
    </dgm:pt>
    <dgm:pt modelId="{172EEE1E-AEBE-4D84-8CBE-DED9828EC51F}">
      <dgm:prSet phldrT="[Text]" custT="1"/>
      <dgm:spPr/>
      <dgm:t>
        <a:bodyPr/>
        <a:lstStyle/>
        <a:p>
          <a:r>
            <a:rPr lang="en-US" sz="2400" b="1" noProof="0" dirty="0" smtClean="0"/>
            <a:t>Economic useful life</a:t>
          </a:r>
          <a:endParaRPr lang="en-US" sz="2400" b="1" noProof="0" dirty="0"/>
        </a:p>
      </dgm:t>
    </dgm:pt>
    <dgm:pt modelId="{B47F61AC-A92A-4C1D-8657-9154C63002A7}" type="parTrans" cxnId="{2FA29F64-0002-47B7-A765-056FDC9A8964}">
      <dgm:prSet/>
      <dgm:spPr/>
      <dgm:t>
        <a:bodyPr/>
        <a:lstStyle/>
        <a:p>
          <a:endParaRPr lang="en-US" noProof="0" dirty="0"/>
        </a:p>
      </dgm:t>
    </dgm:pt>
    <dgm:pt modelId="{255CA419-9DF3-4AB7-AA3B-5B90A2372BFD}" type="sibTrans" cxnId="{2FA29F64-0002-47B7-A765-056FDC9A8964}">
      <dgm:prSet/>
      <dgm:spPr/>
      <dgm:t>
        <a:bodyPr/>
        <a:lstStyle/>
        <a:p>
          <a:endParaRPr lang="en-US" noProof="0" dirty="0"/>
        </a:p>
      </dgm:t>
    </dgm:pt>
    <dgm:pt modelId="{2EDFF198-2CFD-4DC6-9FCA-C026D1CE1F8D}">
      <dgm:prSet custT="1"/>
      <dgm:spPr/>
      <dgm:t>
        <a:bodyPr/>
        <a:lstStyle/>
        <a:p>
          <a:pPr algn="ctr"/>
          <a:r>
            <a:rPr lang="en-US" sz="2800" b="1" noProof="0" dirty="0" smtClean="0"/>
            <a:t>Optimal replacement point</a:t>
          </a:r>
          <a:endParaRPr lang="en-US" sz="2800" b="1" noProof="0" dirty="0"/>
        </a:p>
      </dgm:t>
    </dgm:pt>
    <dgm:pt modelId="{4A7684DA-B3D1-45EA-8EB8-F61A4499ED85}" type="parTrans" cxnId="{B4371B3C-1650-4FE7-A027-D3A767185728}">
      <dgm:prSet/>
      <dgm:spPr/>
      <dgm:t>
        <a:bodyPr/>
        <a:lstStyle/>
        <a:p>
          <a:endParaRPr lang="en-US" noProof="0" dirty="0"/>
        </a:p>
      </dgm:t>
    </dgm:pt>
    <dgm:pt modelId="{A5CE4911-0FC9-45B6-AC1B-CD7F18C1E5F0}" type="sibTrans" cxnId="{B4371B3C-1650-4FE7-A027-D3A767185728}">
      <dgm:prSet/>
      <dgm:spPr/>
      <dgm:t>
        <a:bodyPr/>
        <a:lstStyle/>
        <a:p>
          <a:endParaRPr lang="en-US" noProof="0" dirty="0"/>
        </a:p>
      </dgm:t>
    </dgm:pt>
    <dgm:pt modelId="{5401CD4F-036F-40AF-9FB9-C50736B26774}" type="pres">
      <dgm:prSet presAssocID="{DF747BF3-CDAB-4FFD-B085-52701267671B}" presName="Name0" presStyleCnt="0">
        <dgm:presLayoutVars>
          <dgm:dir/>
          <dgm:resizeHandles val="exact"/>
        </dgm:presLayoutVars>
      </dgm:prSet>
      <dgm:spPr/>
      <dgm:t>
        <a:bodyPr/>
        <a:lstStyle/>
        <a:p>
          <a:endParaRPr lang="en-GB"/>
        </a:p>
      </dgm:t>
    </dgm:pt>
    <dgm:pt modelId="{3F5F4DAA-CCA6-4065-996C-8E2057436C11}" type="pres">
      <dgm:prSet presAssocID="{DF747BF3-CDAB-4FFD-B085-52701267671B}" presName="vNodes" presStyleCnt="0"/>
      <dgm:spPr/>
    </dgm:pt>
    <dgm:pt modelId="{D98D02B7-97DD-4657-9B99-0C0DF64CD0CE}" type="pres">
      <dgm:prSet presAssocID="{EED4FEA0-D12A-40AE-A357-98D1B93B2A2D}" presName="node" presStyleLbl="node1" presStyleIdx="0" presStyleCnt="3" custScaleX="151349" custScaleY="142687">
        <dgm:presLayoutVars>
          <dgm:bulletEnabled val="1"/>
        </dgm:presLayoutVars>
      </dgm:prSet>
      <dgm:spPr/>
      <dgm:t>
        <a:bodyPr/>
        <a:lstStyle/>
        <a:p>
          <a:endParaRPr lang="en-GB"/>
        </a:p>
      </dgm:t>
    </dgm:pt>
    <dgm:pt modelId="{391F362C-C749-448B-9D5B-5CE49FE10C3B}" type="pres">
      <dgm:prSet presAssocID="{BD1AA6D7-EA96-4D48-A942-9B802ADC06BE}" presName="spacerT" presStyleCnt="0"/>
      <dgm:spPr/>
    </dgm:pt>
    <dgm:pt modelId="{BBBA9047-3210-4D80-BFBA-6090C10617C7}" type="pres">
      <dgm:prSet presAssocID="{BD1AA6D7-EA96-4D48-A942-9B802ADC06BE}" presName="sibTrans" presStyleLbl="sibTrans2D1" presStyleIdx="0" presStyleCnt="2"/>
      <dgm:spPr/>
      <dgm:t>
        <a:bodyPr/>
        <a:lstStyle/>
        <a:p>
          <a:endParaRPr lang="en-GB"/>
        </a:p>
      </dgm:t>
    </dgm:pt>
    <dgm:pt modelId="{4F1DED9C-D921-459F-BA89-38EBCCC71C62}" type="pres">
      <dgm:prSet presAssocID="{BD1AA6D7-EA96-4D48-A942-9B802ADC06BE}" presName="spacerB" presStyleCnt="0"/>
      <dgm:spPr/>
    </dgm:pt>
    <dgm:pt modelId="{96E1DE06-53A3-4171-8F2D-9CA9FC273BCB}" type="pres">
      <dgm:prSet presAssocID="{172EEE1E-AEBE-4D84-8CBE-DED9828EC51F}" presName="node" presStyleLbl="node1" presStyleIdx="1" presStyleCnt="3" custScaleX="155458" custScaleY="153547" custLinFactY="3701" custLinFactNeighborX="2412" custLinFactNeighborY="100000">
        <dgm:presLayoutVars>
          <dgm:bulletEnabled val="1"/>
        </dgm:presLayoutVars>
      </dgm:prSet>
      <dgm:spPr/>
      <dgm:t>
        <a:bodyPr/>
        <a:lstStyle/>
        <a:p>
          <a:endParaRPr lang="en-GB"/>
        </a:p>
      </dgm:t>
    </dgm:pt>
    <dgm:pt modelId="{F4153F51-0D87-4590-9693-B16AB136FC13}" type="pres">
      <dgm:prSet presAssocID="{DF747BF3-CDAB-4FFD-B085-52701267671B}" presName="sibTransLast" presStyleLbl="sibTrans2D1" presStyleIdx="1" presStyleCnt="2" custScaleX="149398" custScaleY="146128"/>
      <dgm:spPr/>
      <dgm:t>
        <a:bodyPr/>
        <a:lstStyle/>
        <a:p>
          <a:endParaRPr lang="en-GB"/>
        </a:p>
      </dgm:t>
    </dgm:pt>
    <dgm:pt modelId="{400B5860-C87A-4E24-8267-E2F983191EE4}" type="pres">
      <dgm:prSet presAssocID="{DF747BF3-CDAB-4FFD-B085-52701267671B}" presName="connectorText" presStyleLbl="sibTrans2D1" presStyleIdx="1" presStyleCnt="2"/>
      <dgm:spPr/>
      <dgm:t>
        <a:bodyPr/>
        <a:lstStyle/>
        <a:p>
          <a:endParaRPr lang="en-GB"/>
        </a:p>
      </dgm:t>
    </dgm:pt>
    <dgm:pt modelId="{F3B9EC3A-73A8-4E0D-AC75-F8160D13C153}" type="pres">
      <dgm:prSet presAssocID="{DF747BF3-CDAB-4FFD-B085-52701267671B}" presName="lastNode" presStyleLbl="node1" presStyleIdx="2" presStyleCnt="3" custScaleX="108167" custScaleY="89411">
        <dgm:presLayoutVars>
          <dgm:bulletEnabled val="1"/>
        </dgm:presLayoutVars>
      </dgm:prSet>
      <dgm:spPr/>
      <dgm:t>
        <a:bodyPr/>
        <a:lstStyle/>
        <a:p>
          <a:endParaRPr lang="en-GB"/>
        </a:p>
      </dgm:t>
    </dgm:pt>
  </dgm:ptLst>
  <dgm:cxnLst>
    <dgm:cxn modelId="{2FA29F64-0002-47B7-A765-056FDC9A8964}" srcId="{DF747BF3-CDAB-4FFD-B085-52701267671B}" destId="{172EEE1E-AEBE-4D84-8CBE-DED9828EC51F}" srcOrd="1" destOrd="0" parTransId="{B47F61AC-A92A-4C1D-8657-9154C63002A7}" sibTransId="{255CA419-9DF3-4AB7-AA3B-5B90A2372BFD}"/>
    <dgm:cxn modelId="{0FA41223-598D-4C27-B89B-D42C6CAF2EB3}" type="presOf" srcId="{255CA419-9DF3-4AB7-AA3B-5B90A2372BFD}" destId="{400B5860-C87A-4E24-8267-E2F983191EE4}" srcOrd="1" destOrd="0" presId="urn:microsoft.com/office/officeart/2005/8/layout/equation2"/>
    <dgm:cxn modelId="{FCED72F5-6481-402A-9620-5507BBCF5BA3}" type="presOf" srcId="{255CA419-9DF3-4AB7-AA3B-5B90A2372BFD}" destId="{F4153F51-0D87-4590-9693-B16AB136FC13}" srcOrd="0" destOrd="0" presId="urn:microsoft.com/office/officeart/2005/8/layout/equation2"/>
    <dgm:cxn modelId="{BA992D09-E494-423E-ACA0-585E6E833E7A}" type="presOf" srcId="{EED4FEA0-D12A-40AE-A357-98D1B93B2A2D}" destId="{D98D02B7-97DD-4657-9B99-0C0DF64CD0CE}" srcOrd="0" destOrd="0" presId="urn:microsoft.com/office/officeart/2005/8/layout/equation2"/>
    <dgm:cxn modelId="{06076451-33FA-4802-BB23-2C060E90D033}" type="presOf" srcId="{2EDFF198-2CFD-4DC6-9FCA-C026D1CE1F8D}" destId="{F3B9EC3A-73A8-4E0D-AC75-F8160D13C153}" srcOrd="0" destOrd="0" presId="urn:microsoft.com/office/officeart/2005/8/layout/equation2"/>
    <dgm:cxn modelId="{B4371B3C-1650-4FE7-A027-D3A767185728}" srcId="{DF747BF3-CDAB-4FFD-B085-52701267671B}" destId="{2EDFF198-2CFD-4DC6-9FCA-C026D1CE1F8D}" srcOrd="2" destOrd="0" parTransId="{4A7684DA-B3D1-45EA-8EB8-F61A4499ED85}" sibTransId="{A5CE4911-0FC9-45B6-AC1B-CD7F18C1E5F0}"/>
    <dgm:cxn modelId="{9D819FBE-3E5B-4B5C-8EC2-D948CDDE8008}" type="presOf" srcId="{DF747BF3-CDAB-4FFD-B085-52701267671B}" destId="{5401CD4F-036F-40AF-9FB9-C50736B26774}" srcOrd="0" destOrd="0" presId="urn:microsoft.com/office/officeart/2005/8/layout/equation2"/>
    <dgm:cxn modelId="{31004CC6-FCDD-426C-8AAB-2669F9D3BED4}" type="presOf" srcId="{BD1AA6D7-EA96-4D48-A942-9B802ADC06BE}" destId="{BBBA9047-3210-4D80-BFBA-6090C10617C7}" srcOrd="0" destOrd="0" presId="urn:microsoft.com/office/officeart/2005/8/layout/equation2"/>
    <dgm:cxn modelId="{6608AA05-E600-47F9-8121-6D3299B68673}" type="presOf" srcId="{172EEE1E-AEBE-4D84-8CBE-DED9828EC51F}" destId="{96E1DE06-53A3-4171-8F2D-9CA9FC273BCB}" srcOrd="0" destOrd="0" presId="urn:microsoft.com/office/officeart/2005/8/layout/equation2"/>
    <dgm:cxn modelId="{55CDC047-BC5D-4CDF-BA09-F3CBAA7E2A76}" srcId="{DF747BF3-CDAB-4FFD-B085-52701267671B}" destId="{EED4FEA0-D12A-40AE-A357-98D1B93B2A2D}" srcOrd="0" destOrd="0" parTransId="{831E360F-0D62-43D4-8E41-0C9D50B39095}" sibTransId="{BD1AA6D7-EA96-4D48-A942-9B802ADC06BE}"/>
    <dgm:cxn modelId="{56EE2E6F-1E02-432D-92E8-6C1F2DB0B5F3}" type="presParOf" srcId="{5401CD4F-036F-40AF-9FB9-C50736B26774}" destId="{3F5F4DAA-CCA6-4065-996C-8E2057436C11}" srcOrd="0" destOrd="0" presId="urn:microsoft.com/office/officeart/2005/8/layout/equation2"/>
    <dgm:cxn modelId="{E1600A01-426F-4561-992E-31A495F8E4E7}" type="presParOf" srcId="{3F5F4DAA-CCA6-4065-996C-8E2057436C11}" destId="{D98D02B7-97DD-4657-9B99-0C0DF64CD0CE}" srcOrd="0" destOrd="0" presId="urn:microsoft.com/office/officeart/2005/8/layout/equation2"/>
    <dgm:cxn modelId="{04499363-0FAF-4731-89B5-E880DE22A80B}" type="presParOf" srcId="{3F5F4DAA-CCA6-4065-996C-8E2057436C11}" destId="{391F362C-C749-448B-9D5B-5CE49FE10C3B}" srcOrd="1" destOrd="0" presId="urn:microsoft.com/office/officeart/2005/8/layout/equation2"/>
    <dgm:cxn modelId="{34DB49B4-69B2-4749-8E22-3A05CC0BA087}" type="presParOf" srcId="{3F5F4DAA-CCA6-4065-996C-8E2057436C11}" destId="{BBBA9047-3210-4D80-BFBA-6090C10617C7}" srcOrd="2" destOrd="0" presId="urn:microsoft.com/office/officeart/2005/8/layout/equation2"/>
    <dgm:cxn modelId="{1472648B-DE05-43D1-9AD8-18D908307CCA}" type="presParOf" srcId="{3F5F4DAA-CCA6-4065-996C-8E2057436C11}" destId="{4F1DED9C-D921-459F-BA89-38EBCCC71C62}" srcOrd="3" destOrd="0" presId="urn:microsoft.com/office/officeart/2005/8/layout/equation2"/>
    <dgm:cxn modelId="{D58AEBE8-E2D5-48D1-A4CA-8D8D7175FB56}" type="presParOf" srcId="{3F5F4DAA-CCA6-4065-996C-8E2057436C11}" destId="{96E1DE06-53A3-4171-8F2D-9CA9FC273BCB}" srcOrd="4" destOrd="0" presId="urn:microsoft.com/office/officeart/2005/8/layout/equation2"/>
    <dgm:cxn modelId="{02A6E81A-2280-4003-A72C-BC1A8595CCC6}" type="presParOf" srcId="{5401CD4F-036F-40AF-9FB9-C50736B26774}" destId="{F4153F51-0D87-4590-9693-B16AB136FC13}" srcOrd="1" destOrd="0" presId="urn:microsoft.com/office/officeart/2005/8/layout/equation2"/>
    <dgm:cxn modelId="{204AE29A-34E8-4A1C-862F-B253C1860A57}" type="presParOf" srcId="{F4153F51-0D87-4590-9693-B16AB136FC13}" destId="{400B5860-C87A-4E24-8267-E2F983191EE4}" srcOrd="0" destOrd="0" presId="urn:microsoft.com/office/officeart/2005/8/layout/equation2"/>
    <dgm:cxn modelId="{D017BFCB-496A-4086-8DC8-35565B18AACF}" type="presParOf" srcId="{5401CD4F-036F-40AF-9FB9-C50736B26774}" destId="{F3B9EC3A-73A8-4E0D-AC75-F8160D13C153}" srcOrd="2" destOrd="0" presId="urn:microsoft.com/office/officeart/2005/8/layout/equati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64C583A-F705-4C86-A738-DDFC6967BA7A}"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de-DE"/>
        </a:p>
      </dgm:t>
    </dgm:pt>
    <dgm:pt modelId="{A8623610-4B25-4123-8515-82167594B41E}">
      <dgm:prSet phldrT="[Text]" custT="1"/>
      <dgm:spPr/>
      <dgm:t>
        <a:bodyPr/>
        <a:lstStyle/>
        <a:p>
          <a:r>
            <a:rPr lang="en-US" sz="4000" noProof="0" dirty="0" smtClean="0"/>
            <a:t>Important methods</a:t>
          </a:r>
          <a:endParaRPr lang="en-US" sz="4000" noProof="0" dirty="0"/>
        </a:p>
      </dgm:t>
    </dgm:pt>
    <dgm:pt modelId="{D1DA6D2E-BB0E-4D22-8201-618510C4B117}" type="parTrans" cxnId="{BDA87CB8-2351-4B1D-974E-21F46BA5ADBE}">
      <dgm:prSet/>
      <dgm:spPr/>
      <dgm:t>
        <a:bodyPr/>
        <a:lstStyle/>
        <a:p>
          <a:endParaRPr lang="en-US" noProof="0" dirty="0"/>
        </a:p>
      </dgm:t>
    </dgm:pt>
    <dgm:pt modelId="{E577969A-F9B2-47C6-BA94-FD99B72CF0E3}" type="sibTrans" cxnId="{BDA87CB8-2351-4B1D-974E-21F46BA5ADBE}">
      <dgm:prSet/>
      <dgm:spPr/>
      <dgm:t>
        <a:bodyPr/>
        <a:lstStyle/>
        <a:p>
          <a:endParaRPr lang="en-US" noProof="0" dirty="0"/>
        </a:p>
      </dgm:t>
    </dgm:pt>
    <dgm:pt modelId="{4B58D4E9-5C4B-4123-8E7D-0FBA6BA5624E}">
      <dgm:prSet phldrT="[Text]" custT="1"/>
      <dgm:spPr/>
      <dgm:t>
        <a:bodyPr/>
        <a:lstStyle/>
        <a:p>
          <a:r>
            <a:rPr lang="en-US" sz="2800" noProof="0" dirty="0" smtClean="0"/>
            <a:t>Calculating the replacement with a complete investment appraisal for each year of possible replacement</a:t>
          </a:r>
          <a:endParaRPr lang="en-US" sz="2800" noProof="0" dirty="0"/>
        </a:p>
      </dgm:t>
    </dgm:pt>
    <dgm:pt modelId="{B0DF2192-71CE-4485-A237-775F94DF6823}" type="parTrans" cxnId="{2BC962DA-CA6D-4976-AAE6-6D5A474D13B5}">
      <dgm:prSet/>
      <dgm:spPr/>
      <dgm:t>
        <a:bodyPr/>
        <a:lstStyle/>
        <a:p>
          <a:endParaRPr lang="en-US" noProof="0" dirty="0"/>
        </a:p>
      </dgm:t>
    </dgm:pt>
    <dgm:pt modelId="{D47BFC66-0FB6-4DE5-9DDF-7F360C4BFFA4}" type="sibTrans" cxnId="{2BC962DA-CA6D-4976-AAE6-6D5A474D13B5}">
      <dgm:prSet/>
      <dgm:spPr/>
      <dgm:t>
        <a:bodyPr/>
        <a:lstStyle/>
        <a:p>
          <a:endParaRPr lang="en-US" noProof="0" dirty="0"/>
        </a:p>
      </dgm:t>
    </dgm:pt>
    <dgm:pt modelId="{012262B7-4DBE-4615-858D-33CE8D8EFF62}">
      <dgm:prSet phldrT="[Text]" custT="1"/>
      <dgm:spPr/>
      <dgm:t>
        <a:bodyPr/>
        <a:lstStyle/>
        <a:p>
          <a:r>
            <a:rPr lang="en-US" sz="2800" noProof="0" dirty="0" smtClean="0"/>
            <a:t>Marginal calculation: What would change in the next year? (Savings-method)</a:t>
          </a:r>
          <a:endParaRPr lang="en-US" sz="2800" noProof="0" dirty="0"/>
        </a:p>
      </dgm:t>
    </dgm:pt>
    <dgm:pt modelId="{D5390C0E-EFF1-4038-AC96-0F19D818E09F}" type="parTrans" cxnId="{B3F81AD7-3A23-4B26-857E-B78C7B119A03}">
      <dgm:prSet/>
      <dgm:spPr/>
      <dgm:t>
        <a:bodyPr/>
        <a:lstStyle/>
        <a:p>
          <a:endParaRPr lang="en-US" noProof="0" dirty="0"/>
        </a:p>
      </dgm:t>
    </dgm:pt>
    <dgm:pt modelId="{D5324823-9392-45D0-BBE1-8BACA5F0ECAC}" type="sibTrans" cxnId="{B3F81AD7-3A23-4B26-857E-B78C7B119A03}">
      <dgm:prSet/>
      <dgm:spPr/>
      <dgm:t>
        <a:bodyPr/>
        <a:lstStyle/>
        <a:p>
          <a:endParaRPr lang="en-US" noProof="0" dirty="0"/>
        </a:p>
      </dgm:t>
    </dgm:pt>
    <dgm:pt modelId="{DDB6FFF5-2FF6-42E8-A5E8-B512AD4064C5}" type="pres">
      <dgm:prSet presAssocID="{264C583A-F705-4C86-A738-DDFC6967BA7A}" presName="hierChild1" presStyleCnt="0">
        <dgm:presLayoutVars>
          <dgm:orgChart val="1"/>
          <dgm:chPref val="1"/>
          <dgm:dir/>
          <dgm:animOne val="branch"/>
          <dgm:animLvl val="lvl"/>
          <dgm:resizeHandles/>
        </dgm:presLayoutVars>
      </dgm:prSet>
      <dgm:spPr/>
      <dgm:t>
        <a:bodyPr/>
        <a:lstStyle/>
        <a:p>
          <a:endParaRPr lang="de-DE"/>
        </a:p>
      </dgm:t>
    </dgm:pt>
    <dgm:pt modelId="{3153F919-CB7A-4F8B-9EA1-F4BE59433783}" type="pres">
      <dgm:prSet presAssocID="{A8623610-4B25-4123-8515-82167594B41E}" presName="hierRoot1" presStyleCnt="0">
        <dgm:presLayoutVars>
          <dgm:hierBranch val="init"/>
        </dgm:presLayoutVars>
      </dgm:prSet>
      <dgm:spPr/>
    </dgm:pt>
    <dgm:pt modelId="{C24502B0-0B92-484E-9F3E-6783E0B83E12}" type="pres">
      <dgm:prSet presAssocID="{A8623610-4B25-4123-8515-82167594B41E}" presName="rootComposite1" presStyleCnt="0"/>
      <dgm:spPr/>
    </dgm:pt>
    <dgm:pt modelId="{FE593356-FCD9-49D8-BE0B-CC4027CDEBC0}" type="pres">
      <dgm:prSet presAssocID="{A8623610-4B25-4123-8515-82167594B41E}" presName="rootText1" presStyleLbl="node0" presStyleIdx="0" presStyleCnt="1" custScaleY="61719">
        <dgm:presLayoutVars>
          <dgm:chPref val="3"/>
        </dgm:presLayoutVars>
      </dgm:prSet>
      <dgm:spPr/>
      <dgm:t>
        <a:bodyPr/>
        <a:lstStyle/>
        <a:p>
          <a:endParaRPr lang="de-DE"/>
        </a:p>
      </dgm:t>
    </dgm:pt>
    <dgm:pt modelId="{043653F3-5EE0-43FE-8EB7-70D501D9F58D}" type="pres">
      <dgm:prSet presAssocID="{A8623610-4B25-4123-8515-82167594B41E}" presName="rootConnector1" presStyleLbl="node1" presStyleIdx="0" presStyleCnt="0"/>
      <dgm:spPr/>
      <dgm:t>
        <a:bodyPr/>
        <a:lstStyle/>
        <a:p>
          <a:endParaRPr lang="de-DE"/>
        </a:p>
      </dgm:t>
    </dgm:pt>
    <dgm:pt modelId="{2DD6870F-8F85-4E32-980A-71B67055DC9F}" type="pres">
      <dgm:prSet presAssocID="{A8623610-4B25-4123-8515-82167594B41E}" presName="hierChild2" presStyleCnt="0"/>
      <dgm:spPr/>
    </dgm:pt>
    <dgm:pt modelId="{98F2DE03-FB53-48BF-B93B-CE7BDB30EF1F}" type="pres">
      <dgm:prSet presAssocID="{B0DF2192-71CE-4485-A237-775F94DF6823}" presName="Name37" presStyleLbl="parChTrans1D2" presStyleIdx="0" presStyleCnt="2"/>
      <dgm:spPr/>
      <dgm:t>
        <a:bodyPr/>
        <a:lstStyle/>
        <a:p>
          <a:endParaRPr lang="de-DE"/>
        </a:p>
      </dgm:t>
    </dgm:pt>
    <dgm:pt modelId="{670D3FFB-D90C-4839-848C-FE34EBD7A5F5}" type="pres">
      <dgm:prSet presAssocID="{4B58D4E9-5C4B-4123-8E7D-0FBA6BA5624E}" presName="hierRoot2" presStyleCnt="0">
        <dgm:presLayoutVars>
          <dgm:hierBranch val="init"/>
        </dgm:presLayoutVars>
      </dgm:prSet>
      <dgm:spPr/>
    </dgm:pt>
    <dgm:pt modelId="{4CB7AFD6-7D67-4FB4-A2F0-D3069B63AB00}" type="pres">
      <dgm:prSet presAssocID="{4B58D4E9-5C4B-4123-8E7D-0FBA6BA5624E}" presName="rootComposite" presStyleCnt="0"/>
      <dgm:spPr/>
    </dgm:pt>
    <dgm:pt modelId="{FDDCFD54-E517-48D1-A9A5-4F74E699DDE8}" type="pres">
      <dgm:prSet presAssocID="{4B58D4E9-5C4B-4123-8E7D-0FBA6BA5624E}" presName="rootText" presStyleLbl="node2" presStyleIdx="0" presStyleCnt="2">
        <dgm:presLayoutVars>
          <dgm:chPref val="3"/>
        </dgm:presLayoutVars>
      </dgm:prSet>
      <dgm:spPr/>
      <dgm:t>
        <a:bodyPr/>
        <a:lstStyle/>
        <a:p>
          <a:endParaRPr lang="de-DE"/>
        </a:p>
      </dgm:t>
    </dgm:pt>
    <dgm:pt modelId="{78029ED1-48A8-436B-9BF3-57B9D98B5738}" type="pres">
      <dgm:prSet presAssocID="{4B58D4E9-5C4B-4123-8E7D-0FBA6BA5624E}" presName="rootConnector" presStyleLbl="node2" presStyleIdx="0" presStyleCnt="2"/>
      <dgm:spPr/>
      <dgm:t>
        <a:bodyPr/>
        <a:lstStyle/>
        <a:p>
          <a:endParaRPr lang="de-DE"/>
        </a:p>
      </dgm:t>
    </dgm:pt>
    <dgm:pt modelId="{3ADF6184-4725-4FBD-8CAE-329B8DAABBEC}" type="pres">
      <dgm:prSet presAssocID="{4B58D4E9-5C4B-4123-8E7D-0FBA6BA5624E}" presName="hierChild4" presStyleCnt="0"/>
      <dgm:spPr/>
    </dgm:pt>
    <dgm:pt modelId="{69EB7D17-249E-4F71-B359-9BADC3596595}" type="pres">
      <dgm:prSet presAssocID="{4B58D4E9-5C4B-4123-8E7D-0FBA6BA5624E}" presName="hierChild5" presStyleCnt="0"/>
      <dgm:spPr/>
    </dgm:pt>
    <dgm:pt modelId="{BE3BF6BD-3EFF-494D-BF66-A986EE17C064}" type="pres">
      <dgm:prSet presAssocID="{D5390C0E-EFF1-4038-AC96-0F19D818E09F}" presName="Name37" presStyleLbl="parChTrans1D2" presStyleIdx="1" presStyleCnt="2"/>
      <dgm:spPr/>
      <dgm:t>
        <a:bodyPr/>
        <a:lstStyle/>
        <a:p>
          <a:endParaRPr lang="de-DE"/>
        </a:p>
      </dgm:t>
    </dgm:pt>
    <dgm:pt modelId="{3C9BB950-0008-45C1-8A8E-AC3C042B59BC}" type="pres">
      <dgm:prSet presAssocID="{012262B7-4DBE-4615-858D-33CE8D8EFF62}" presName="hierRoot2" presStyleCnt="0">
        <dgm:presLayoutVars>
          <dgm:hierBranch val="init"/>
        </dgm:presLayoutVars>
      </dgm:prSet>
      <dgm:spPr/>
    </dgm:pt>
    <dgm:pt modelId="{46CDA736-70F0-47B3-85C2-6B269695413A}" type="pres">
      <dgm:prSet presAssocID="{012262B7-4DBE-4615-858D-33CE8D8EFF62}" presName="rootComposite" presStyleCnt="0"/>
      <dgm:spPr/>
    </dgm:pt>
    <dgm:pt modelId="{BA25FAC4-C2C0-4D8C-B237-8D9A996F2A35}" type="pres">
      <dgm:prSet presAssocID="{012262B7-4DBE-4615-858D-33CE8D8EFF62}" presName="rootText" presStyleLbl="node2" presStyleIdx="1" presStyleCnt="2">
        <dgm:presLayoutVars>
          <dgm:chPref val="3"/>
        </dgm:presLayoutVars>
      </dgm:prSet>
      <dgm:spPr/>
      <dgm:t>
        <a:bodyPr/>
        <a:lstStyle/>
        <a:p>
          <a:endParaRPr lang="de-DE"/>
        </a:p>
      </dgm:t>
    </dgm:pt>
    <dgm:pt modelId="{7959A688-8D01-4D0F-B798-66615A916DB5}" type="pres">
      <dgm:prSet presAssocID="{012262B7-4DBE-4615-858D-33CE8D8EFF62}" presName="rootConnector" presStyleLbl="node2" presStyleIdx="1" presStyleCnt="2"/>
      <dgm:spPr/>
      <dgm:t>
        <a:bodyPr/>
        <a:lstStyle/>
        <a:p>
          <a:endParaRPr lang="de-DE"/>
        </a:p>
      </dgm:t>
    </dgm:pt>
    <dgm:pt modelId="{801AFBDE-8FC7-44F7-BC47-72D0C4172357}" type="pres">
      <dgm:prSet presAssocID="{012262B7-4DBE-4615-858D-33CE8D8EFF62}" presName="hierChild4" presStyleCnt="0"/>
      <dgm:spPr/>
    </dgm:pt>
    <dgm:pt modelId="{EFDF4972-946E-4BB9-A804-5A3686667E00}" type="pres">
      <dgm:prSet presAssocID="{012262B7-4DBE-4615-858D-33CE8D8EFF62}" presName="hierChild5" presStyleCnt="0"/>
      <dgm:spPr/>
    </dgm:pt>
    <dgm:pt modelId="{05A50744-0798-4B84-A64D-0DFBEC8D4EBF}" type="pres">
      <dgm:prSet presAssocID="{A8623610-4B25-4123-8515-82167594B41E}" presName="hierChild3" presStyleCnt="0"/>
      <dgm:spPr/>
    </dgm:pt>
  </dgm:ptLst>
  <dgm:cxnLst>
    <dgm:cxn modelId="{A4902B31-E6EE-4A8E-8B19-0F02E808691D}" type="presOf" srcId="{A8623610-4B25-4123-8515-82167594B41E}" destId="{043653F3-5EE0-43FE-8EB7-70D501D9F58D}" srcOrd="1" destOrd="0" presId="urn:microsoft.com/office/officeart/2005/8/layout/orgChart1"/>
    <dgm:cxn modelId="{2BC962DA-CA6D-4976-AAE6-6D5A474D13B5}" srcId="{A8623610-4B25-4123-8515-82167594B41E}" destId="{4B58D4E9-5C4B-4123-8E7D-0FBA6BA5624E}" srcOrd="0" destOrd="0" parTransId="{B0DF2192-71CE-4485-A237-775F94DF6823}" sibTransId="{D47BFC66-0FB6-4DE5-9DDF-7F360C4BFFA4}"/>
    <dgm:cxn modelId="{A5EE521D-1CBB-4038-998F-F020A6C4C714}" type="presOf" srcId="{D5390C0E-EFF1-4038-AC96-0F19D818E09F}" destId="{BE3BF6BD-3EFF-494D-BF66-A986EE17C064}" srcOrd="0" destOrd="0" presId="urn:microsoft.com/office/officeart/2005/8/layout/orgChart1"/>
    <dgm:cxn modelId="{B1A1408D-7FFA-4664-942B-D348A2EC305C}" type="presOf" srcId="{4B58D4E9-5C4B-4123-8E7D-0FBA6BA5624E}" destId="{FDDCFD54-E517-48D1-A9A5-4F74E699DDE8}" srcOrd="0" destOrd="0" presId="urn:microsoft.com/office/officeart/2005/8/layout/orgChart1"/>
    <dgm:cxn modelId="{FD91D1CA-3F49-4863-8C3E-2F673ADDA19A}" type="presOf" srcId="{4B58D4E9-5C4B-4123-8E7D-0FBA6BA5624E}" destId="{78029ED1-48A8-436B-9BF3-57B9D98B5738}" srcOrd="1" destOrd="0" presId="urn:microsoft.com/office/officeart/2005/8/layout/orgChart1"/>
    <dgm:cxn modelId="{D7832EE7-1AA1-48D0-BA92-29082CB5D862}" type="presOf" srcId="{012262B7-4DBE-4615-858D-33CE8D8EFF62}" destId="{7959A688-8D01-4D0F-B798-66615A916DB5}" srcOrd="1" destOrd="0" presId="urn:microsoft.com/office/officeart/2005/8/layout/orgChart1"/>
    <dgm:cxn modelId="{EDE96543-DC23-400C-9337-548C28CDF6A9}" type="presOf" srcId="{012262B7-4DBE-4615-858D-33CE8D8EFF62}" destId="{BA25FAC4-C2C0-4D8C-B237-8D9A996F2A35}" srcOrd="0" destOrd="0" presId="urn:microsoft.com/office/officeart/2005/8/layout/orgChart1"/>
    <dgm:cxn modelId="{FAF46DBA-BA24-4227-9E1D-93A31D9CEA7E}" type="presOf" srcId="{A8623610-4B25-4123-8515-82167594B41E}" destId="{FE593356-FCD9-49D8-BE0B-CC4027CDEBC0}" srcOrd="0" destOrd="0" presId="urn:microsoft.com/office/officeart/2005/8/layout/orgChart1"/>
    <dgm:cxn modelId="{B3F81AD7-3A23-4B26-857E-B78C7B119A03}" srcId="{A8623610-4B25-4123-8515-82167594B41E}" destId="{012262B7-4DBE-4615-858D-33CE8D8EFF62}" srcOrd="1" destOrd="0" parTransId="{D5390C0E-EFF1-4038-AC96-0F19D818E09F}" sibTransId="{D5324823-9392-45D0-BBE1-8BACA5F0ECAC}"/>
    <dgm:cxn modelId="{43E03A84-D791-4043-BCC7-AF9859308DA6}" type="presOf" srcId="{264C583A-F705-4C86-A738-DDFC6967BA7A}" destId="{DDB6FFF5-2FF6-42E8-A5E8-B512AD4064C5}" srcOrd="0" destOrd="0" presId="urn:microsoft.com/office/officeart/2005/8/layout/orgChart1"/>
    <dgm:cxn modelId="{92C3E417-1A59-47C5-9250-0090709DA063}" type="presOf" srcId="{B0DF2192-71CE-4485-A237-775F94DF6823}" destId="{98F2DE03-FB53-48BF-B93B-CE7BDB30EF1F}" srcOrd="0" destOrd="0" presId="urn:microsoft.com/office/officeart/2005/8/layout/orgChart1"/>
    <dgm:cxn modelId="{BDA87CB8-2351-4B1D-974E-21F46BA5ADBE}" srcId="{264C583A-F705-4C86-A738-DDFC6967BA7A}" destId="{A8623610-4B25-4123-8515-82167594B41E}" srcOrd="0" destOrd="0" parTransId="{D1DA6D2E-BB0E-4D22-8201-618510C4B117}" sibTransId="{E577969A-F9B2-47C6-BA94-FD99B72CF0E3}"/>
    <dgm:cxn modelId="{5797036F-539A-49FE-B6B9-81BB90FA7041}" type="presParOf" srcId="{DDB6FFF5-2FF6-42E8-A5E8-B512AD4064C5}" destId="{3153F919-CB7A-4F8B-9EA1-F4BE59433783}" srcOrd="0" destOrd="0" presId="urn:microsoft.com/office/officeart/2005/8/layout/orgChart1"/>
    <dgm:cxn modelId="{1A3A9598-4855-4FCD-BAA5-45B5DAAA7639}" type="presParOf" srcId="{3153F919-CB7A-4F8B-9EA1-F4BE59433783}" destId="{C24502B0-0B92-484E-9F3E-6783E0B83E12}" srcOrd="0" destOrd="0" presId="urn:microsoft.com/office/officeart/2005/8/layout/orgChart1"/>
    <dgm:cxn modelId="{90702179-9E8F-4723-A70A-CC76D6773722}" type="presParOf" srcId="{C24502B0-0B92-484E-9F3E-6783E0B83E12}" destId="{FE593356-FCD9-49D8-BE0B-CC4027CDEBC0}" srcOrd="0" destOrd="0" presId="urn:microsoft.com/office/officeart/2005/8/layout/orgChart1"/>
    <dgm:cxn modelId="{88FBEFE8-63FE-4F06-A7B5-05D852BF4885}" type="presParOf" srcId="{C24502B0-0B92-484E-9F3E-6783E0B83E12}" destId="{043653F3-5EE0-43FE-8EB7-70D501D9F58D}" srcOrd="1" destOrd="0" presId="urn:microsoft.com/office/officeart/2005/8/layout/orgChart1"/>
    <dgm:cxn modelId="{08CFB7BB-6218-4ED4-AC56-1AC517BBAC99}" type="presParOf" srcId="{3153F919-CB7A-4F8B-9EA1-F4BE59433783}" destId="{2DD6870F-8F85-4E32-980A-71B67055DC9F}" srcOrd="1" destOrd="0" presId="urn:microsoft.com/office/officeart/2005/8/layout/orgChart1"/>
    <dgm:cxn modelId="{9D52CD7F-2A2B-4D17-9E7E-8E71834CF04C}" type="presParOf" srcId="{2DD6870F-8F85-4E32-980A-71B67055DC9F}" destId="{98F2DE03-FB53-48BF-B93B-CE7BDB30EF1F}" srcOrd="0" destOrd="0" presId="urn:microsoft.com/office/officeart/2005/8/layout/orgChart1"/>
    <dgm:cxn modelId="{F7D32B30-2697-4EC9-9212-2EE84BA42FCE}" type="presParOf" srcId="{2DD6870F-8F85-4E32-980A-71B67055DC9F}" destId="{670D3FFB-D90C-4839-848C-FE34EBD7A5F5}" srcOrd="1" destOrd="0" presId="urn:microsoft.com/office/officeart/2005/8/layout/orgChart1"/>
    <dgm:cxn modelId="{46385AE2-8637-4EE9-96B3-50E5DE59B832}" type="presParOf" srcId="{670D3FFB-D90C-4839-848C-FE34EBD7A5F5}" destId="{4CB7AFD6-7D67-4FB4-A2F0-D3069B63AB00}" srcOrd="0" destOrd="0" presId="urn:microsoft.com/office/officeart/2005/8/layout/orgChart1"/>
    <dgm:cxn modelId="{B8FB3146-E412-4DD7-BAD7-890049A8FF71}" type="presParOf" srcId="{4CB7AFD6-7D67-4FB4-A2F0-D3069B63AB00}" destId="{FDDCFD54-E517-48D1-A9A5-4F74E699DDE8}" srcOrd="0" destOrd="0" presId="urn:microsoft.com/office/officeart/2005/8/layout/orgChart1"/>
    <dgm:cxn modelId="{9E125E07-EF90-4B17-82AF-40A550B11B06}" type="presParOf" srcId="{4CB7AFD6-7D67-4FB4-A2F0-D3069B63AB00}" destId="{78029ED1-48A8-436B-9BF3-57B9D98B5738}" srcOrd="1" destOrd="0" presId="urn:microsoft.com/office/officeart/2005/8/layout/orgChart1"/>
    <dgm:cxn modelId="{99A9EAC9-F592-455F-A08F-ADE3CFF22825}" type="presParOf" srcId="{670D3FFB-D90C-4839-848C-FE34EBD7A5F5}" destId="{3ADF6184-4725-4FBD-8CAE-329B8DAABBEC}" srcOrd="1" destOrd="0" presId="urn:microsoft.com/office/officeart/2005/8/layout/orgChart1"/>
    <dgm:cxn modelId="{B1806BE2-7E8C-4FE6-98E9-5D9E4A513AAC}" type="presParOf" srcId="{670D3FFB-D90C-4839-848C-FE34EBD7A5F5}" destId="{69EB7D17-249E-4F71-B359-9BADC3596595}" srcOrd="2" destOrd="0" presId="urn:microsoft.com/office/officeart/2005/8/layout/orgChart1"/>
    <dgm:cxn modelId="{4E0E25C4-7D17-4289-BCAA-A7606A585E05}" type="presParOf" srcId="{2DD6870F-8F85-4E32-980A-71B67055DC9F}" destId="{BE3BF6BD-3EFF-494D-BF66-A986EE17C064}" srcOrd="2" destOrd="0" presId="urn:microsoft.com/office/officeart/2005/8/layout/orgChart1"/>
    <dgm:cxn modelId="{6C54BB9B-D730-45F0-A06D-451DA3343E44}" type="presParOf" srcId="{2DD6870F-8F85-4E32-980A-71B67055DC9F}" destId="{3C9BB950-0008-45C1-8A8E-AC3C042B59BC}" srcOrd="3" destOrd="0" presId="urn:microsoft.com/office/officeart/2005/8/layout/orgChart1"/>
    <dgm:cxn modelId="{9346B48B-3C76-495B-9E92-699E68E12962}" type="presParOf" srcId="{3C9BB950-0008-45C1-8A8E-AC3C042B59BC}" destId="{46CDA736-70F0-47B3-85C2-6B269695413A}" srcOrd="0" destOrd="0" presId="urn:microsoft.com/office/officeart/2005/8/layout/orgChart1"/>
    <dgm:cxn modelId="{6AE3A0BC-5CB8-4E8E-BF93-19743A54F3F1}" type="presParOf" srcId="{46CDA736-70F0-47B3-85C2-6B269695413A}" destId="{BA25FAC4-C2C0-4D8C-B237-8D9A996F2A35}" srcOrd="0" destOrd="0" presId="urn:microsoft.com/office/officeart/2005/8/layout/orgChart1"/>
    <dgm:cxn modelId="{730170AF-A9BF-4F54-92E8-73215D82EAB2}" type="presParOf" srcId="{46CDA736-70F0-47B3-85C2-6B269695413A}" destId="{7959A688-8D01-4D0F-B798-66615A916DB5}" srcOrd="1" destOrd="0" presId="urn:microsoft.com/office/officeart/2005/8/layout/orgChart1"/>
    <dgm:cxn modelId="{B2934A94-257C-4960-A7F4-2CDF25FF546F}" type="presParOf" srcId="{3C9BB950-0008-45C1-8A8E-AC3C042B59BC}" destId="{801AFBDE-8FC7-44F7-BC47-72D0C4172357}" srcOrd="1" destOrd="0" presId="urn:microsoft.com/office/officeart/2005/8/layout/orgChart1"/>
    <dgm:cxn modelId="{CA2AE8F7-ECCC-40F4-A79E-95086F9B6668}" type="presParOf" srcId="{3C9BB950-0008-45C1-8A8E-AC3C042B59BC}" destId="{EFDF4972-946E-4BB9-A804-5A3686667E00}" srcOrd="2" destOrd="0" presId="urn:microsoft.com/office/officeart/2005/8/layout/orgChart1"/>
    <dgm:cxn modelId="{1DBDC8F8-6354-4702-AF6F-EAC725A50154}" type="presParOf" srcId="{3153F919-CB7A-4F8B-9EA1-F4BE59433783}" destId="{05A50744-0798-4B84-A64D-0DFBEC8D4EBF}"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5A94E84-C519-43EE-8A86-049424C6F07D}"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de-DE"/>
        </a:p>
      </dgm:t>
    </dgm:pt>
    <dgm:pt modelId="{29C183FE-8435-4FEA-BB56-68EE0E3868D0}">
      <dgm:prSet phldrT="[Text]" custT="1"/>
      <dgm:spPr/>
      <dgm:t>
        <a:bodyPr/>
        <a:lstStyle/>
        <a:p>
          <a:r>
            <a:rPr lang="en-US" sz="3600" noProof="0" dirty="0" smtClean="0"/>
            <a:t>Energetic amortization – two variations of definition</a:t>
          </a:r>
        </a:p>
      </dgm:t>
    </dgm:pt>
    <dgm:pt modelId="{FA7B59B0-C9C3-4F12-A558-A73D6D9CCAB3}" type="parTrans" cxnId="{B56A635C-9D40-4AA4-B99C-D52714C0BD74}">
      <dgm:prSet/>
      <dgm:spPr/>
      <dgm:t>
        <a:bodyPr/>
        <a:lstStyle/>
        <a:p>
          <a:endParaRPr lang="en-US" noProof="0" dirty="0"/>
        </a:p>
      </dgm:t>
    </dgm:pt>
    <dgm:pt modelId="{700EABE6-415D-4D62-9C18-AB34E1D9EDA2}" type="sibTrans" cxnId="{B56A635C-9D40-4AA4-B99C-D52714C0BD74}">
      <dgm:prSet/>
      <dgm:spPr/>
      <dgm:t>
        <a:bodyPr/>
        <a:lstStyle/>
        <a:p>
          <a:endParaRPr lang="en-US" noProof="0" dirty="0"/>
        </a:p>
      </dgm:t>
    </dgm:pt>
    <dgm:pt modelId="{B3290A4C-0661-4BC9-BB65-B734CD8D2C5A}">
      <dgm:prSet phldrT="[Text]" custT="1"/>
      <dgm:spPr/>
      <dgm:t>
        <a:bodyPr/>
        <a:lstStyle/>
        <a:p>
          <a:r>
            <a:rPr lang="en-US" sz="2400" noProof="0" dirty="0" smtClean="0"/>
            <a:t>Energy investment for a plant to generate renewable energy </a:t>
          </a:r>
        </a:p>
        <a:p>
          <a:r>
            <a:rPr lang="en-US" sz="2400" noProof="0" dirty="0" smtClean="0"/>
            <a:t>divided by</a:t>
          </a:r>
        </a:p>
        <a:p>
          <a:r>
            <a:rPr lang="en-US" sz="2400" noProof="0" dirty="0" smtClean="0"/>
            <a:t>Annual energy generation</a:t>
          </a:r>
          <a:endParaRPr lang="en-US" sz="2400" noProof="0" dirty="0"/>
        </a:p>
      </dgm:t>
    </dgm:pt>
    <dgm:pt modelId="{A786E534-DE88-465B-9E14-D48748F985B5}" type="parTrans" cxnId="{F71CECB2-22E5-4ACD-B584-9D355F72F84B}">
      <dgm:prSet/>
      <dgm:spPr/>
      <dgm:t>
        <a:bodyPr/>
        <a:lstStyle/>
        <a:p>
          <a:endParaRPr lang="en-US" noProof="0" dirty="0"/>
        </a:p>
      </dgm:t>
    </dgm:pt>
    <dgm:pt modelId="{75E85C20-11CD-48C4-9665-A935BF5810B0}" type="sibTrans" cxnId="{F71CECB2-22E5-4ACD-B584-9D355F72F84B}">
      <dgm:prSet/>
      <dgm:spPr/>
      <dgm:t>
        <a:bodyPr/>
        <a:lstStyle/>
        <a:p>
          <a:endParaRPr lang="en-US" noProof="0" dirty="0"/>
        </a:p>
      </dgm:t>
    </dgm:pt>
    <dgm:pt modelId="{3EFBD80C-2EEE-4E4E-A49C-304E1C53595C}">
      <dgm:prSet phldrT="[Text]" custT="1"/>
      <dgm:spPr/>
      <dgm:t>
        <a:bodyPr/>
        <a:lstStyle/>
        <a:p>
          <a:r>
            <a:rPr lang="en-US" sz="2400" noProof="0" dirty="0" smtClean="0"/>
            <a:t>Energy investment for a measure of energy efficiency</a:t>
          </a:r>
        </a:p>
        <a:p>
          <a:r>
            <a:rPr lang="en-US" sz="2400" noProof="0" dirty="0" smtClean="0"/>
            <a:t>Divided by</a:t>
          </a:r>
        </a:p>
        <a:p>
          <a:r>
            <a:rPr lang="en-US" sz="2400" noProof="0" dirty="0" smtClean="0"/>
            <a:t>Annual energy savings</a:t>
          </a:r>
          <a:endParaRPr lang="en-US" sz="2400" noProof="0" dirty="0"/>
        </a:p>
      </dgm:t>
    </dgm:pt>
    <dgm:pt modelId="{5DF289D5-9E8B-4EA2-8D2E-45D7B824F845}" type="parTrans" cxnId="{304E98C9-0524-4BDF-BB59-0044A04717BC}">
      <dgm:prSet/>
      <dgm:spPr/>
      <dgm:t>
        <a:bodyPr/>
        <a:lstStyle/>
        <a:p>
          <a:endParaRPr lang="en-US" noProof="0" dirty="0"/>
        </a:p>
      </dgm:t>
    </dgm:pt>
    <dgm:pt modelId="{4D033FA3-A633-458E-8398-545BAD82873E}" type="sibTrans" cxnId="{304E98C9-0524-4BDF-BB59-0044A04717BC}">
      <dgm:prSet/>
      <dgm:spPr/>
      <dgm:t>
        <a:bodyPr/>
        <a:lstStyle/>
        <a:p>
          <a:endParaRPr lang="en-US" noProof="0" dirty="0"/>
        </a:p>
      </dgm:t>
    </dgm:pt>
    <dgm:pt modelId="{D0E3E83D-72E5-490C-9BE3-C9B0E1F1B624}" type="pres">
      <dgm:prSet presAssocID="{B5A94E84-C519-43EE-8A86-049424C6F07D}" presName="hierChild1" presStyleCnt="0">
        <dgm:presLayoutVars>
          <dgm:orgChart val="1"/>
          <dgm:chPref val="1"/>
          <dgm:dir/>
          <dgm:animOne val="branch"/>
          <dgm:animLvl val="lvl"/>
          <dgm:resizeHandles/>
        </dgm:presLayoutVars>
      </dgm:prSet>
      <dgm:spPr/>
      <dgm:t>
        <a:bodyPr/>
        <a:lstStyle/>
        <a:p>
          <a:endParaRPr lang="de-DE"/>
        </a:p>
      </dgm:t>
    </dgm:pt>
    <dgm:pt modelId="{17F82008-24DC-478D-9951-8FAF29A95850}" type="pres">
      <dgm:prSet presAssocID="{29C183FE-8435-4FEA-BB56-68EE0E3868D0}" presName="hierRoot1" presStyleCnt="0">
        <dgm:presLayoutVars>
          <dgm:hierBranch val="init"/>
        </dgm:presLayoutVars>
      </dgm:prSet>
      <dgm:spPr/>
    </dgm:pt>
    <dgm:pt modelId="{2EBA7467-0FCE-4276-B8AD-DD4B6CF47955}" type="pres">
      <dgm:prSet presAssocID="{29C183FE-8435-4FEA-BB56-68EE0E3868D0}" presName="rootComposite1" presStyleCnt="0"/>
      <dgm:spPr/>
    </dgm:pt>
    <dgm:pt modelId="{EFB8267A-6F94-4067-BEE8-944ED5272BF5}" type="pres">
      <dgm:prSet presAssocID="{29C183FE-8435-4FEA-BB56-68EE0E3868D0}" presName="rootText1" presStyleLbl="node0" presStyleIdx="0" presStyleCnt="1">
        <dgm:presLayoutVars>
          <dgm:chPref val="3"/>
        </dgm:presLayoutVars>
      </dgm:prSet>
      <dgm:spPr/>
      <dgm:t>
        <a:bodyPr/>
        <a:lstStyle/>
        <a:p>
          <a:endParaRPr lang="de-DE"/>
        </a:p>
      </dgm:t>
    </dgm:pt>
    <dgm:pt modelId="{B33367A4-6BC5-420A-8C68-2D6DCF28E990}" type="pres">
      <dgm:prSet presAssocID="{29C183FE-8435-4FEA-BB56-68EE0E3868D0}" presName="rootConnector1" presStyleLbl="node1" presStyleIdx="0" presStyleCnt="0"/>
      <dgm:spPr/>
      <dgm:t>
        <a:bodyPr/>
        <a:lstStyle/>
        <a:p>
          <a:endParaRPr lang="de-DE"/>
        </a:p>
      </dgm:t>
    </dgm:pt>
    <dgm:pt modelId="{6E502849-9988-4DB4-BF32-C930653DC730}" type="pres">
      <dgm:prSet presAssocID="{29C183FE-8435-4FEA-BB56-68EE0E3868D0}" presName="hierChild2" presStyleCnt="0"/>
      <dgm:spPr/>
    </dgm:pt>
    <dgm:pt modelId="{50BFDC10-8A75-46A0-A6B9-1A01BF024F40}" type="pres">
      <dgm:prSet presAssocID="{A786E534-DE88-465B-9E14-D48748F985B5}" presName="Name37" presStyleLbl="parChTrans1D2" presStyleIdx="0" presStyleCnt="2"/>
      <dgm:spPr/>
      <dgm:t>
        <a:bodyPr/>
        <a:lstStyle/>
        <a:p>
          <a:endParaRPr lang="de-DE"/>
        </a:p>
      </dgm:t>
    </dgm:pt>
    <dgm:pt modelId="{3781BD5A-7D9D-4858-AA9D-F07703520958}" type="pres">
      <dgm:prSet presAssocID="{B3290A4C-0661-4BC9-BB65-B734CD8D2C5A}" presName="hierRoot2" presStyleCnt="0">
        <dgm:presLayoutVars>
          <dgm:hierBranch val="init"/>
        </dgm:presLayoutVars>
      </dgm:prSet>
      <dgm:spPr/>
    </dgm:pt>
    <dgm:pt modelId="{3012A624-0223-47E9-9E64-D0D520F41936}" type="pres">
      <dgm:prSet presAssocID="{B3290A4C-0661-4BC9-BB65-B734CD8D2C5A}" presName="rootComposite" presStyleCnt="0"/>
      <dgm:spPr/>
    </dgm:pt>
    <dgm:pt modelId="{467AAF1F-703E-4CF1-8DC2-5A2C814A5DCA}" type="pres">
      <dgm:prSet presAssocID="{B3290A4C-0661-4BC9-BB65-B734CD8D2C5A}" presName="rootText" presStyleLbl="node2" presStyleIdx="0" presStyleCnt="2">
        <dgm:presLayoutVars>
          <dgm:chPref val="3"/>
        </dgm:presLayoutVars>
      </dgm:prSet>
      <dgm:spPr/>
      <dgm:t>
        <a:bodyPr/>
        <a:lstStyle/>
        <a:p>
          <a:endParaRPr lang="de-DE"/>
        </a:p>
      </dgm:t>
    </dgm:pt>
    <dgm:pt modelId="{64E328A3-9EE4-4B7B-8B3B-DB86C40C0898}" type="pres">
      <dgm:prSet presAssocID="{B3290A4C-0661-4BC9-BB65-B734CD8D2C5A}" presName="rootConnector" presStyleLbl="node2" presStyleIdx="0" presStyleCnt="2"/>
      <dgm:spPr/>
      <dgm:t>
        <a:bodyPr/>
        <a:lstStyle/>
        <a:p>
          <a:endParaRPr lang="de-DE"/>
        </a:p>
      </dgm:t>
    </dgm:pt>
    <dgm:pt modelId="{FEBE6DE4-4D03-44D0-911D-D3B108BA0414}" type="pres">
      <dgm:prSet presAssocID="{B3290A4C-0661-4BC9-BB65-B734CD8D2C5A}" presName="hierChild4" presStyleCnt="0"/>
      <dgm:spPr/>
    </dgm:pt>
    <dgm:pt modelId="{CA9578E2-5C4E-4488-9B2C-CD68B68E3AE0}" type="pres">
      <dgm:prSet presAssocID="{B3290A4C-0661-4BC9-BB65-B734CD8D2C5A}" presName="hierChild5" presStyleCnt="0"/>
      <dgm:spPr/>
    </dgm:pt>
    <dgm:pt modelId="{622D30D6-D736-4A91-AC1D-C02B70312B4F}" type="pres">
      <dgm:prSet presAssocID="{5DF289D5-9E8B-4EA2-8D2E-45D7B824F845}" presName="Name37" presStyleLbl="parChTrans1D2" presStyleIdx="1" presStyleCnt="2"/>
      <dgm:spPr/>
      <dgm:t>
        <a:bodyPr/>
        <a:lstStyle/>
        <a:p>
          <a:endParaRPr lang="en-US"/>
        </a:p>
      </dgm:t>
    </dgm:pt>
    <dgm:pt modelId="{1130DF0B-7249-4582-BD1F-AAAE751D7E52}" type="pres">
      <dgm:prSet presAssocID="{3EFBD80C-2EEE-4E4E-A49C-304E1C53595C}" presName="hierRoot2" presStyleCnt="0">
        <dgm:presLayoutVars>
          <dgm:hierBranch val="init"/>
        </dgm:presLayoutVars>
      </dgm:prSet>
      <dgm:spPr/>
    </dgm:pt>
    <dgm:pt modelId="{88C1982D-93FD-42DB-A1AB-FF7F68FB0AD5}" type="pres">
      <dgm:prSet presAssocID="{3EFBD80C-2EEE-4E4E-A49C-304E1C53595C}" presName="rootComposite" presStyleCnt="0"/>
      <dgm:spPr/>
    </dgm:pt>
    <dgm:pt modelId="{63A3928C-722B-48BF-96A7-2DF6F6E44F44}" type="pres">
      <dgm:prSet presAssocID="{3EFBD80C-2EEE-4E4E-A49C-304E1C53595C}" presName="rootText" presStyleLbl="node2" presStyleIdx="1" presStyleCnt="2">
        <dgm:presLayoutVars>
          <dgm:chPref val="3"/>
        </dgm:presLayoutVars>
      </dgm:prSet>
      <dgm:spPr/>
      <dgm:t>
        <a:bodyPr/>
        <a:lstStyle/>
        <a:p>
          <a:endParaRPr lang="de-DE"/>
        </a:p>
      </dgm:t>
    </dgm:pt>
    <dgm:pt modelId="{6200263D-DC08-48EB-BAEA-86CFF528FEC7}" type="pres">
      <dgm:prSet presAssocID="{3EFBD80C-2EEE-4E4E-A49C-304E1C53595C}" presName="rootConnector" presStyleLbl="node2" presStyleIdx="1" presStyleCnt="2"/>
      <dgm:spPr/>
      <dgm:t>
        <a:bodyPr/>
        <a:lstStyle/>
        <a:p>
          <a:endParaRPr lang="de-DE"/>
        </a:p>
      </dgm:t>
    </dgm:pt>
    <dgm:pt modelId="{CD5BFE5A-752F-47E7-BE3F-D85B582916C1}" type="pres">
      <dgm:prSet presAssocID="{3EFBD80C-2EEE-4E4E-A49C-304E1C53595C}" presName="hierChild4" presStyleCnt="0"/>
      <dgm:spPr/>
    </dgm:pt>
    <dgm:pt modelId="{013EDB59-12F6-4DDA-A79D-F22290D1FABC}" type="pres">
      <dgm:prSet presAssocID="{3EFBD80C-2EEE-4E4E-A49C-304E1C53595C}" presName="hierChild5" presStyleCnt="0"/>
      <dgm:spPr/>
    </dgm:pt>
    <dgm:pt modelId="{2F95DC7D-DDA8-4D82-8AE9-9F2DA236E6F7}" type="pres">
      <dgm:prSet presAssocID="{29C183FE-8435-4FEA-BB56-68EE0E3868D0}" presName="hierChild3" presStyleCnt="0"/>
      <dgm:spPr/>
    </dgm:pt>
  </dgm:ptLst>
  <dgm:cxnLst>
    <dgm:cxn modelId="{2A955A5E-7EF7-4195-94E7-F2069200217C}" type="presOf" srcId="{B3290A4C-0661-4BC9-BB65-B734CD8D2C5A}" destId="{467AAF1F-703E-4CF1-8DC2-5A2C814A5DCA}" srcOrd="0" destOrd="0" presId="urn:microsoft.com/office/officeart/2005/8/layout/orgChart1"/>
    <dgm:cxn modelId="{5B49AD38-18AE-4AE7-8B15-6F326C1099A3}" type="presOf" srcId="{5DF289D5-9E8B-4EA2-8D2E-45D7B824F845}" destId="{622D30D6-D736-4A91-AC1D-C02B70312B4F}" srcOrd="0" destOrd="0" presId="urn:microsoft.com/office/officeart/2005/8/layout/orgChart1"/>
    <dgm:cxn modelId="{8F348916-E835-4FA0-A7A1-F0122F63DD8B}" type="presOf" srcId="{29C183FE-8435-4FEA-BB56-68EE0E3868D0}" destId="{EFB8267A-6F94-4067-BEE8-944ED5272BF5}" srcOrd="0" destOrd="0" presId="urn:microsoft.com/office/officeart/2005/8/layout/orgChart1"/>
    <dgm:cxn modelId="{B56A635C-9D40-4AA4-B99C-D52714C0BD74}" srcId="{B5A94E84-C519-43EE-8A86-049424C6F07D}" destId="{29C183FE-8435-4FEA-BB56-68EE0E3868D0}" srcOrd="0" destOrd="0" parTransId="{FA7B59B0-C9C3-4F12-A558-A73D6D9CCAB3}" sibTransId="{700EABE6-415D-4D62-9C18-AB34E1D9EDA2}"/>
    <dgm:cxn modelId="{CB7AC233-75DA-47EC-9B94-66DDAEFED178}" type="presOf" srcId="{3EFBD80C-2EEE-4E4E-A49C-304E1C53595C}" destId="{63A3928C-722B-48BF-96A7-2DF6F6E44F44}" srcOrd="0" destOrd="0" presId="urn:microsoft.com/office/officeart/2005/8/layout/orgChart1"/>
    <dgm:cxn modelId="{7D04A0B2-9671-4188-A30F-786FF528F869}" type="presOf" srcId="{B3290A4C-0661-4BC9-BB65-B734CD8D2C5A}" destId="{64E328A3-9EE4-4B7B-8B3B-DB86C40C0898}" srcOrd="1" destOrd="0" presId="urn:microsoft.com/office/officeart/2005/8/layout/orgChart1"/>
    <dgm:cxn modelId="{F71CECB2-22E5-4ACD-B584-9D355F72F84B}" srcId="{29C183FE-8435-4FEA-BB56-68EE0E3868D0}" destId="{B3290A4C-0661-4BC9-BB65-B734CD8D2C5A}" srcOrd="0" destOrd="0" parTransId="{A786E534-DE88-465B-9E14-D48748F985B5}" sibTransId="{75E85C20-11CD-48C4-9665-A935BF5810B0}"/>
    <dgm:cxn modelId="{997E6C71-289E-4061-B23B-4B83447BE941}" type="presOf" srcId="{A786E534-DE88-465B-9E14-D48748F985B5}" destId="{50BFDC10-8A75-46A0-A6B9-1A01BF024F40}" srcOrd="0" destOrd="0" presId="urn:microsoft.com/office/officeart/2005/8/layout/orgChart1"/>
    <dgm:cxn modelId="{4686C2EB-3963-43C3-B9EA-589092A1A885}" type="presOf" srcId="{3EFBD80C-2EEE-4E4E-A49C-304E1C53595C}" destId="{6200263D-DC08-48EB-BAEA-86CFF528FEC7}" srcOrd="1" destOrd="0" presId="urn:microsoft.com/office/officeart/2005/8/layout/orgChart1"/>
    <dgm:cxn modelId="{304E98C9-0524-4BDF-BB59-0044A04717BC}" srcId="{29C183FE-8435-4FEA-BB56-68EE0E3868D0}" destId="{3EFBD80C-2EEE-4E4E-A49C-304E1C53595C}" srcOrd="1" destOrd="0" parTransId="{5DF289D5-9E8B-4EA2-8D2E-45D7B824F845}" sibTransId="{4D033FA3-A633-458E-8398-545BAD82873E}"/>
    <dgm:cxn modelId="{9F16DD20-EACD-4572-BA78-FB1F9CC51457}" type="presOf" srcId="{29C183FE-8435-4FEA-BB56-68EE0E3868D0}" destId="{B33367A4-6BC5-420A-8C68-2D6DCF28E990}" srcOrd="1" destOrd="0" presId="urn:microsoft.com/office/officeart/2005/8/layout/orgChart1"/>
    <dgm:cxn modelId="{5116F612-CFBA-46F3-93D3-50A442C85D7D}" type="presOf" srcId="{B5A94E84-C519-43EE-8A86-049424C6F07D}" destId="{D0E3E83D-72E5-490C-9BE3-C9B0E1F1B624}" srcOrd="0" destOrd="0" presId="urn:microsoft.com/office/officeart/2005/8/layout/orgChart1"/>
    <dgm:cxn modelId="{9276BFDC-CAF8-4292-BF4B-58BA82910D0C}" type="presParOf" srcId="{D0E3E83D-72E5-490C-9BE3-C9B0E1F1B624}" destId="{17F82008-24DC-478D-9951-8FAF29A95850}" srcOrd="0" destOrd="0" presId="urn:microsoft.com/office/officeart/2005/8/layout/orgChart1"/>
    <dgm:cxn modelId="{D6956699-38B4-4E1E-8BC0-08F65E2CD1DF}" type="presParOf" srcId="{17F82008-24DC-478D-9951-8FAF29A95850}" destId="{2EBA7467-0FCE-4276-B8AD-DD4B6CF47955}" srcOrd="0" destOrd="0" presId="urn:microsoft.com/office/officeart/2005/8/layout/orgChart1"/>
    <dgm:cxn modelId="{8D7F9347-1534-459F-8BE2-81ADFA75A79D}" type="presParOf" srcId="{2EBA7467-0FCE-4276-B8AD-DD4B6CF47955}" destId="{EFB8267A-6F94-4067-BEE8-944ED5272BF5}" srcOrd="0" destOrd="0" presId="urn:microsoft.com/office/officeart/2005/8/layout/orgChart1"/>
    <dgm:cxn modelId="{A703D619-193F-4B5A-967B-688B1AB3009B}" type="presParOf" srcId="{2EBA7467-0FCE-4276-B8AD-DD4B6CF47955}" destId="{B33367A4-6BC5-420A-8C68-2D6DCF28E990}" srcOrd="1" destOrd="0" presId="urn:microsoft.com/office/officeart/2005/8/layout/orgChart1"/>
    <dgm:cxn modelId="{0514FEC2-8A8E-4AAA-9F4B-99338DC16F78}" type="presParOf" srcId="{17F82008-24DC-478D-9951-8FAF29A95850}" destId="{6E502849-9988-4DB4-BF32-C930653DC730}" srcOrd="1" destOrd="0" presId="urn:microsoft.com/office/officeart/2005/8/layout/orgChart1"/>
    <dgm:cxn modelId="{FC19E82C-48E0-4576-BB67-2418FFC52657}" type="presParOf" srcId="{6E502849-9988-4DB4-BF32-C930653DC730}" destId="{50BFDC10-8A75-46A0-A6B9-1A01BF024F40}" srcOrd="0" destOrd="0" presId="urn:microsoft.com/office/officeart/2005/8/layout/orgChart1"/>
    <dgm:cxn modelId="{F4D1BF1B-10E2-46E9-8595-58C9CE730D09}" type="presParOf" srcId="{6E502849-9988-4DB4-BF32-C930653DC730}" destId="{3781BD5A-7D9D-4858-AA9D-F07703520958}" srcOrd="1" destOrd="0" presId="urn:microsoft.com/office/officeart/2005/8/layout/orgChart1"/>
    <dgm:cxn modelId="{D9B9F03A-4345-4537-A582-CF34D10D164A}" type="presParOf" srcId="{3781BD5A-7D9D-4858-AA9D-F07703520958}" destId="{3012A624-0223-47E9-9E64-D0D520F41936}" srcOrd="0" destOrd="0" presId="urn:microsoft.com/office/officeart/2005/8/layout/orgChart1"/>
    <dgm:cxn modelId="{36594DBF-27E4-476A-8556-6DACD71D9D47}" type="presParOf" srcId="{3012A624-0223-47E9-9E64-D0D520F41936}" destId="{467AAF1F-703E-4CF1-8DC2-5A2C814A5DCA}" srcOrd="0" destOrd="0" presId="urn:microsoft.com/office/officeart/2005/8/layout/orgChart1"/>
    <dgm:cxn modelId="{6ED4B2AE-50E1-462F-B0F8-DB471E770ACB}" type="presParOf" srcId="{3012A624-0223-47E9-9E64-D0D520F41936}" destId="{64E328A3-9EE4-4B7B-8B3B-DB86C40C0898}" srcOrd="1" destOrd="0" presId="urn:microsoft.com/office/officeart/2005/8/layout/orgChart1"/>
    <dgm:cxn modelId="{F2478A1B-E34A-4ACC-95AE-E772205A3CCA}" type="presParOf" srcId="{3781BD5A-7D9D-4858-AA9D-F07703520958}" destId="{FEBE6DE4-4D03-44D0-911D-D3B108BA0414}" srcOrd="1" destOrd="0" presId="urn:microsoft.com/office/officeart/2005/8/layout/orgChart1"/>
    <dgm:cxn modelId="{6D403771-2614-4B77-AB29-274CDE4DD772}" type="presParOf" srcId="{3781BD5A-7D9D-4858-AA9D-F07703520958}" destId="{CA9578E2-5C4E-4488-9B2C-CD68B68E3AE0}" srcOrd="2" destOrd="0" presId="urn:microsoft.com/office/officeart/2005/8/layout/orgChart1"/>
    <dgm:cxn modelId="{14D3422C-F073-4FF6-9827-DD9343E31934}" type="presParOf" srcId="{6E502849-9988-4DB4-BF32-C930653DC730}" destId="{622D30D6-D736-4A91-AC1D-C02B70312B4F}" srcOrd="2" destOrd="0" presId="urn:microsoft.com/office/officeart/2005/8/layout/orgChart1"/>
    <dgm:cxn modelId="{2CEE4F36-B5DB-44C6-AC01-D9DF817A6896}" type="presParOf" srcId="{6E502849-9988-4DB4-BF32-C930653DC730}" destId="{1130DF0B-7249-4582-BD1F-AAAE751D7E52}" srcOrd="3" destOrd="0" presId="urn:microsoft.com/office/officeart/2005/8/layout/orgChart1"/>
    <dgm:cxn modelId="{88F09A92-6BF0-4973-9D6A-86EB7ACDD38B}" type="presParOf" srcId="{1130DF0B-7249-4582-BD1F-AAAE751D7E52}" destId="{88C1982D-93FD-42DB-A1AB-FF7F68FB0AD5}" srcOrd="0" destOrd="0" presId="urn:microsoft.com/office/officeart/2005/8/layout/orgChart1"/>
    <dgm:cxn modelId="{3C6E6076-85C2-4CD9-B0AE-4E569DA68DAC}" type="presParOf" srcId="{88C1982D-93FD-42DB-A1AB-FF7F68FB0AD5}" destId="{63A3928C-722B-48BF-96A7-2DF6F6E44F44}" srcOrd="0" destOrd="0" presId="urn:microsoft.com/office/officeart/2005/8/layout/orgChart1"/>
    <dgm:cxn modelId="{C33BAC08-6287-4E46-9719-F8B23D37280E}" type="presParOf" srcId="{88C1982D-93FD-42DB-A1AB-FF7F68FB0AD5}" destId="{6200263D-DC08-48EB-BAEA-86CFF528FEC7}" srcOrd="1" destOrd="0" presId="urn:microsoft.com/office/officeart/2005/8/layout/orgChart1"/>
    <dgm:cxn modelId="{882CF905-1DC7-4F5E-A02E-F678DE8479EF}" type="presParOf" srcId="{1130DF0B-7249-4582-BD1F-AAAE751D7E52}" destId="{CD5BFE5A-752F-47E7-BE3F-D85B582916C1}" srcOrd="1" destOrd="0" presId="urn:microsoft.com/office/officeart/2005/8/layout/orgChart1"/>
    <dgm:cxn modelId="{37F51AF0-9FD8-44E4-8E68-9F4EF4AE23AB}" type="presParOf" srcId="{1130DF0B-7249-4582-BD1F-AAAE751D7E52}" destId="{013EDB59-12F6-4DDA-A79D-F22290D1FABC}" srcOrd="2" destOrd="0" presId="urn:microsoft.com/office/officeart/2005/8/layout/orgChart1"/>
    <dgm:cxn modelId="{B26C2196-E009-4F9D-A243-4F2510A0910B}" type="presParOf" srcId="{17F82008-24DC-478D-9951-8FAF29A95850}" destId="{2F95DC7D-DDA8-4D82-8AE9-9F2DA236E6F7}"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5A94E84-C519-43EE-8A86-049424C6F07D}"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de-DE"/>
        </a:p>
      </dgm:t>
    </dgm:pt>
    <dgm:pt modelId="{29C183FE-8435-4FEA-BB56-68EE0E3868D0}">
      <dgm:prSet phldrT="[Text]" custT="1"/>
      <dgm:spPr/>
      <dgm:t>
        <a:bodyPr/>
        <a:lstStyle/>
        <a:p>
          <a:r>
            <a:rPr lang="en-US" sz="2400" noProof="0" dirty="0" smtClean="0"/>
            <a:t>Related indicator: </a:t>
          </a:r>
        </a:p>
        <a:p>
          <a:r>
            <a:rPr lang="en-US" sz="2400" noProof="0" dirty="0" smtClean="0"/>
            <a:t>Energy Returned on Energy Invested, </a:t>
          </a:r>
          <a:r>
            <a:rPr lang="en-US" sz="2400" noProof="0" dirty="0" err="1" smtClean="0"/>
            <a:t>ERoEI</a:t>
          </a:r>
          <a:endParaRPr lang="en-US" sz="2400" noProof="0" dirty="0" smtClean="0"/>
        </a:p>
        <a:p>
          <a:r>
            <a:rPr lang="en-US" sz="2400" noProof="0" dirty="0" smtClean="0"/>
            <a:t> sometimes  EROI</a:t>
          </a:r>
          <a:endParaRPr lang="en-US" sz="2400" noProof="0" dirty="0"/>
        </a:p>
      </dgm:t>
    </dgm:pt>
    <dgm:pt modelId="{FA7B59B0-C9C3-4F12-A558-A73D6D9CCAB3}" type="parTrans" cxnId="{B56A635C-9D40-4AA4-B99C-D52714C0BD74}">
      <dgm:prSet/>
      <dgm:spPr/>
      <dgm:t>
        <a:bodyPr/>
        <a:lstStyle/>
        <a:p>
          <a:endParaRPr lang="en-US" noProof="0" dirty="0"/>
        </a:p>
      </dgm:t>
    </dgm:pt>
    <dgm:pt modelId="{700EABE6-415D-4D62-9C18-AB34E1D9EDA2}" type="sibTrans" cxnId="{B56A635C-9D40-4AA4-B99C-D52714C0BD74}">
      <dgm:prSet/>
      <dgm:spPr/>
      <dgm:t>
        <a:bodyPr/>
        <a:lstStyle/>
        <a:p>
          <a:endParaRPr lang="en-US" noProof="0" dirty="0"/>
        </a:p>
      </dgm:t>
    </dgm:pt>
    <dgm:pt modelId="{F2FB2FD6-7259-4FA9-A138-91F476642DE6}">
      <dgm:prSet phldrT="[Text]" custT="1"/>
      <dgm:spPr/>
      <dgm:t>
        <a:bodyPr/>
        <a:lstStyle/>
        <a:p>
          <a:r>
            <a:rPr lang="en-US" sz="2400" noProof="0" dirty="0" smtClean="0"/>
            <a:t>Whole energy generated by a device generating renewable energy </a:t>
          </a:r>
        </a:p>
        <a:p>
          <a:r>
            <a:rPr lang="en-US" sz="2400" noProof="0" dirty="0" smtClean="0"/>
            <a:t>Divided by</a:t>
          </a:r>
        </a:p>
        <a:p>
          <a:r>
            <a:rPr lang="en-US" sz="2400" noProof="0" dirty="0" smtClean="0"/>
            <a:t>Energy invested into the device</a:t>
          </a:r>
        </a:p>
        <a:p>
          <a:r>
            <a:rPr lang="en-US" sz="2000" noProof="0" dirty="0" smtClean="0"/>
            <a:t>Example: How often does a wind power station generate the energy need for its construction and installation? </a:t>
          </a:r>
          <a:endParaRPr lang="en-US" sz="2000" noProof="0" dirty="0"/>
        </a:p>
      </dgm:t>
    </dgm:pt>
    <dgm:pt modelId="{BCE749D3-D28B-4F83-A2C4-78339CAC860D}" type="parTrans" cxnId="{B11382D8-ACFC-4B76-9CA1-ECACA6C90BB7}">
      <dgm:prSet/>
      <dgm:spPr/>
      <dgm:t>
        <a:bodyPr/>
        <a:lstStyle/>
        <a:p>
          <a:endParaRPr lang="en-US" noProof="0" dirty="0"/>
        </a:p>
      </dgm:t>
    </dgm:pt>
    <dgm:pt modelId="{DE3E083E-8DF7-4A8A-9A96-E433CBEAA981}" type="sibTrans" cxnId="{B11382D8-ACFC-4B76-9CA1-ECACA6C90BB7}">
      <dgm:prSet/>
      <dgm:spPr/>
      <dgm:t>
        <a:bodyPr/>
        <a:lstStyle/>
        <a:p>
          <a:endParaRPr lang="en-US" noProof="0" dirty="0"/>
        </a:p>
      </dgm:t>
    </dgm:pt>
    <dgm:pt modelId="{B3290A4C-0661-4BC9-BB65-B734CD8D2C5A}">
      <dgm:prSet phldrT="[Text]" custT="1"/>
      <dgm:spPr/>
      <dgm:t>
        <a:bodyPr/>
        <a:lstStyle/>
        <a:p>
          <a:r>
            <a:rPr lang="en-US" sz="2400" noProof="0" dirty="0" smtClean="0"/>
            <a:t>Whole energy saved by a measure of energy efficiency</a:t>
          </a:r>
        </a:p>
        <a:p>
          <a:r>
            <a:rPr lang="en-US" sz="2400" noProof="0" dirty="0" smtClean="0"/>
            <a:t>Divided by</a:t>
          </a:r>
        </a:p>
        <a:p>
          <a:r>
            <a:rPr lang="en-US" sz="2400" noProof="0" dirty="0" smtClean="0"/>
            <a:t>The CED of the investment</a:t>
          </a:r>
        </a:p>
        <a:p>
          <a:r>
            <a:rPr lang="en-US" sz="2000" noProof="0" dirty="0" smtClean="0"/>
            <a:t>Often difficult to calculate</a:t>
          </a:r>
        </a:p>
      </dgm:t>
    </dgm:pt>
    <dgm:pt modelId="{A786E534-DE88-465B-9E14-D48748F985B5}" type="parTrans" cxnId="{F71CECB2-22E5-4ACD-B584-9D355F72F84B}">
      <dgm:prSet/>
      <dgm:spPr/>
      <dgm:t>
        <a:bodyPr/>
        <a:lstStyle/>
        <a:p>
          <a:endParaRPr lang="en-US" noProof="0" dirty="0"/>
        </a:p>
      </dgm:t>
    </dgm:pt>
    <dgm:pt modelId="{75E85C20-11CD-48C4-9665-A935BF5810B0}" type="sibTrans" cxnId="{F71CECB2-22E5-4ACD-B584-9D355F72F84B}">
      <dgm:prSet/>
      <dgm:spPr/>
      <dgm:t>
        <a:bodyPr/>
        <a:lstStyle/>
        <a:p>
          <a:endParaRPr lang="en-US" noProof="0" dirty="0"/>
        </a:p>
      </dgm:t>
    </dgm:pt>
    <dgm:pt modelId="{D0E3E83D-72E5-490C-9BE3-C9B0E1F1B624}" type="pres">
      <dgm:prSet presAssocID="{B5A94E84-C519-43EE-8A86-049424C6F07D}" presName="hierChild1" presStyleCnt="0">
        <dgm:presLayoutVars>
          <dgm:orgChart val="1"/>
          <dgm:chPref val="1"/>
          <dgm:dir/>
          <dgm:animOne val="branch"/>
          <dgm:animLvl val="lvl"/>
          <dgm:resizeHandles/>
        </dgm:presLayoutVars>
      </dgm:prSet>
      <dgm:spPr/>
      <dgm:t>
        <a:bodyPr/>
        <a:lstStyle/>
        <a:p>
          <a:endParaRPr lang="de-DE"/>
        </a:p>
      </dgm:t>
    </dgm:pt>
    <dgm:pt modelId="{17F82008-24DC-478D-9951-8FAF29A95850}" type="pres">
      <dgm:prSet presAssocID="{29C183FE-8435-4FEA-BB56-68EE0E3868D0}" presName="hierRoot1" presStyleCnt="0">
        <dgm:presLayoutVars>
          <dgm:hierBranch val="init"/>
        </dgm:presLayoutVars>
      </dgm:prSet>
      <dgm:spPr/>
    </dgm:pt>
    <dgm:pt modelId="{2EBA7467-0FCE-4276-B8AD-DD4B6CF47955}" type="pres">
      <dgm:prSet presAssocID="{29C183FE-8435-4FEA-BB56-68EE0E3868D0}" presName="rootComposite1" presStyleCnt="0"/>
      <dgm:spPr/>
    </dgm:pt>
    <dgm:pt modelId="{EFB8267A-6F94-4067-BEE8-944ED5272BF5}" type="pres">
      <dgm:prSet presAssocID="{29C183FE-8435-4FEA-BB56-68EE0E3868D0}" presName="rootText1" presStyleLbl="node0" presStyleIdx="0" presStyleCnt="1" custScaleX="139941" custScaleY="65970">
        <dgm:presLayoutVars>
          <dgm:chPref val="3"/>
        </dgm:presLayoutVars>
      </dgm:prSet>
      <dgm:spPr/>
      <dgm:t>
        <a:bodyPr/>
        <a:lstStyle/>
        <a:p>
          <a:endParaRPr lang="de-DE"/>
        </a:p>
      </dgm:t>
    </dgm:pt>
    <dgm:pt modelId="{B33367A4-6BC5-420A-8C68-2D6DCF28E990}" type="pres">
      <dgm:prSet presAssocID="{29C183FE-8435-4FEA-BB56-68EE0E3868D0}" presName="rootConnector1" presStyleLbl="node1" presStyleIdx="0" presStyleCnt="0"/>
      <dgm:spPr/>
      <dgm:t>
        <a:bodyPr/>
        <a:lstStyle/>
        <a:p>
          <a:endParaRPr lang="de-DE"/>
        </a:p>
      </dgm:t>
    </dgm:pt>
    <dgm:pt modelId="{6E502849-9988-4DB4-BF32-C930653DC730}" type="pres">
      <dgm:prSet presAssocID="{29C183FE-8435-4FEA-BB56-68EE0E3868D0}" presName="hierChild2" presStyleCnt="0"/>
      <dgm:spPr/>
    </dgm:pt>
    <dgm:pt modelId="{A9974A4C-56D0-466B-8D19-CEF3DBD9A387}" type="pres">
      <dgm:prSet presAssocID="{BCE749D3-D28B-4F83-A2C4-78339CAC860D}" presName="Name37" presStyleLbl="parChTrans1D2" presStyleIdx="0" presStyleCnt="2"/>
      <dgm:spPr/>
      <dgm:t>
        <a:bodyPr/>
        <a:lstStyle/>
        <a:p>
          <a:endParaRPr lang="de-DE"/>
        </a:p>
      </dgm:t>
    </dgm:pt>
    <dgm:pt modelId="{D742D4F6-BC0C-457F-8200-71AE176A6F07}" type="pres">
      <dgm:prSet presAssocID="{F2FB2FD6-7259-4FA9-A138-91F476642DE6}" presName="hierRoot2" presStyleCnt="0">
        <dgm:presLayoutVars>
          <dgm:hierBranch val="init"/>
        </dgm:presLayoutVars>
      </dgm:prSet>
      <dgm:spPr/>
    </dgm:pt>
    <dgm:pt modelId="{0A7CDD1E-7768-486E-B1BC-9ADD64D0310B}" type="pres">
      <dgm:prSet presAssocID="{F2FB2FD6-7259-4FA9-A138-91F476642DE6}" presName="rootComposite" presStyleCnt="0"/>
      <dgm:spPr/>
    </dgm:pt>
    <dgm:pt modelId="{AD3D2E6C-0432-4733-B277-19F807F023B3}" type="pres">
      <dgm:prSet presAssocID="{F2FB2FD6-7259-4FA9-A138-91F476642DE6}" presName="rootText" presStyleLbl="node2" presStyleIdx="0" presStyleCnt="2">
        <dgm:presLayoutVars>
          <dgm:chPref val="3"/>
        </dgm:presLayoutVars>
      </dgm:prSet>
      <dgm:spPr/>
      <dgm:t>
        <a:bodyPr/>
        <a:lstStyle/>
        <a:p>
          <a:endParaRPr lang="de-DE"/>
        </a:p>
      </dgm:t>
    </dgm:pt>
    <dgm:pt modelId="{31B2371C-F36E-48EF-96AE-2F7AFF6EE246}" type="pres">
      <dgm:prSet presAssocID="{F2FB2FD6-7259-4FA9-A138-91F476642DE6}" presName="rootConnector" presStyleLbl="node2" presStyleIdx="0" presStyleCnt="2"/>
      <dgm:spPr/>
      <dgm:t>
        <a:bodyPr/>
        <a:lstStyle/>
        <a:p>
          <a:endParaRPr lang="de-DE"/>
        </a:p>
      </dgm:t>
    </dgm:pt>
    <dgm:pt modelId="{D16C28C8-7EA2-4ABA-AF64-12107C8DC534}" type="pres">
      <dgm:prSet presAssocID="{F2FB2FD6-7259-4FA9-A138-91F476642DE6}" presName="hierChild4" presStyleCnt="0"/>
      <dgm:spPr/>
    </dgm:pt>
    <dgm:pt modelId="{240A80E9-94EA-4F7D-A759-7A7E175FCD0F}" type="pres">
      <dgm:prSet presAssocID="{F2FB2FD6-7259-4FA9-A138-91F476642DE6}" presName="hierChild5" presStyleCnt="0"/>
      <dgm:spPr/>
    </dgm:pt>
    <dgm:pt modelId="{50BFDC10-8A75-46A0-A6B9-1A01BF024F40}" type="pres">
      <dgm:prSet presAssocID="{A786E534-DE88-465B-9E14-D48748F985B5}" presName="Name37" presStyleLbl="parChTrans1D2" presStyleIdx="1" presStyleCnt="2"/>
      <dgm:spPr/>
      <dgm:t>
        <a:bodyPr/>
        <a:lstStyle/>
        <a:p>
          <a:endParaRPr lang="de-DE"/>
        </a:p>
      </dgm:t>
    </dgm:pt>
    <dgm:pt modelId="{3781BD5A-7D9D-4858-AA9D-F07703520958}" type="pres">
      <dgm:prSet presAssocID="{B3290A4C-0661-4BC9-BB65-B734CD8D2C5A}" presName="hierRoot2" presStyleCnt="0">
        <dgm:presLayoutVars>
          <dgm:hierBranch val="init"/>
        </dgm:presLayoutVars>
      </dgm:prSet>
      <dgm:spPr/>
    </dgm:pt>
    <dgm:pt modelId="{3012A624-0223-47E9-9E64-D0D520F41936}" type="pres">
      <dgm:prSet presAssocID="{B3290A4C-0661-4BC9-BB65-B734CD8D2C5A}" presName="rootComposite" presStyleCnt="0"/>
      <dgm:spPr/>
    </dgm:pt>
    <dgm:pt modelId="{467AAF1F-703E-4CF1-8DC2-5A2C814A5DCA}" type="pres">
      <dgm:prSet presAssocID="{B3290A4C-0661-4BC9-BB65-B734CD8D2C5A}" presName="rootText" presStyleLbl="node2" presStyleIdx="1" presStyleCnt="2">
        <dgm:presLayoutVars>
          <dgm:chPref val="3"/>
        </dgm:presLayoutVars>
      </dgm:prSet>
      <dgm:spPr/>
      <dgm:t>
        <a:bodyPr/>
        <a:lstStyle/>
        <a:p>
          <a:endParaRPr lang="de-DE"/>
        </a:p>
      </dgm:t>
    </dgm:pt>
    <dgm:pt modelId="{64E328A3-9EE4-4B7B-8B3B-DB86C40C0898}" type="pres">
      <dgm:prSet presAssocID="{B3290A4C-0661-4BC9-BB65-B734CD8D2C5A}" presName="rootConnector" presStyleLbl="node2" presStyleIdx="1" presStyleCnt="2"/>
      <dgm:spPr/>
      <dgm:t>
        <a:bodyPr/>
        <a:lstStyle/>
        <a:p>
          <a:endParaRPr lang="de-DE"/>
        </a:p>
      </dgm:t>
    </dgm:pt>
    <dgm:pt modelId="{FEBE6DE4-4D03-44D0-911D-D3B108BA0414}" type="pres">
      <dgm:prSet presAssocID="{B3290A4C-0661-4BC9-BB65-B734CD8D2C5A}" presName="hierChild4" presStyleCnt="0"/>
      <dgm:spPr/>
    </dgm:pt>
    <dgm:pt modelId="{CA9578E2-5C4E-4488-9B2C-CD68B68E3AE0}" type="pres">
      <dgm:prSet presAssocID="{B3290A4C-0661-4BC9-BB65-B734CD8D2C5A}" presName="hierChild5" presStyleCnt="0"/>
      <dgm:spPr/>
    </dgm:pt>
    <dgm:pt modelId="{2F95DC7D-DDA8-4D82-8AE9-9F2DA236E6F7}" type="pres">
      <dgm:prSet presAssocID="{29C183FE-8435-4FEA-BB56-68EE0E3868D0}" presName="hierChild3" presStyleCnt="0"/>
      <dgm:spPr/>
    </dgm:pt>
  </dgm:ptLst>
  <dgm:cxnLst>
    <dgm:cxn modelId="{C7C2D34D-8EBC-4366-8587-7E11CC4A698A}" type="presOf" srcId="{A786E534-DE88-465B-9E14-D48748F985B5}" destId="{50BFDC10-8A75-46A0-A6B9-1A01BF024F40}" srcOrd="0" destOrd="0" presId="urn:microsoft.com/office/officeart/2005/8/layout/orgChart1"/>
    <dgm:cxn modelId="{F4FD0839-B477-496B-8C0D-5D013107BED5}" type="presOf" srcId="{F2FB2FD6-7259-4FA9-A138-91F476642DE6}" destId="{31B2371C-F36E-48EF-96AE-2F7AFF6EE246}" srcOrd="1" destOrd="0" presId="urn:microsoft.com/office/officeart/2005/8/layout/orgChart1"/>
    <dgm:cxn modelId="{6ADFFE83-70E0-4C9D-99EA-74F4341F156B}" type="presOf" srcId="{29C183FE-8435-4FEA-BB56-68EE0E3868D0}" destId="{EFB8267A-6F94-4067-BEE8-944ED5272BF5}" srcOrd="0" destOrd="0" presId="urn:microsoft.com/office/officeart/2005/8/layout/orgChart1"/>
    <dgm:cxn modelId="{B7F2F991-27FD-4449-A4DB-2AC25724D60A}" type="presOf" srcId="{BCE749D3-D28B-4F83-A2C4-78339CAC860D}" destId="{A9974A4C-56D0-466B-8D19-CEF3DBD9A387}" srcOrd="0" destOrd="0" presId="urn:microsoft.com/office/officeart/2005/8/layout/orgChart1"/>
    <dgm:cxn modelId="{F4D9E912-F7D7-4C58-B2A6-A8400E34812F}" type="presOf" srcId="{B5A94E84-C519-43EE-8A86-049424C6F07D}" destId="{D0E3E83D-72E5-490C-9BE3-C9B0E1F1B624}" srcOrd="0" destOrd="0" presId="urn:microsoft.com/office/officeart/2005/8/layout/orgChart1"/>
    <dgm:cxn modelId="{06697D1A-3453-4A0B-89C5-66D45A8B4911}" type="presOf" srcId="{B3290A4C-0661-4BC9-BB65-B734CD8D2C5A}" destId="{64E328A3-9EE4-4B7B-8B3B-DB86C40C0898}" srcOrd="1" destOrd="0" presId="urn:microsoft.com/office/officeart/2005/8/layout/orgChart1"/>
    <dgm:cxn modelId="{BC20F653-DE31-4A10-9692-4E57FFA06394}" type="presOf" srcId="{F2FB2FD6-7259-4FA9-A138-91F476642DE6}" destId="{AD3D2E6C-0432-4733-B277-19F807F023B3}" srcOrd="0" destOrd="0" presId="urn:microsoft.com/office/officeart/2005/8/layout/orgChart1"/>
    <dgm:cxn modelId="{21BE80D5-7039-483D-9FE4-6AD2E7C95E56}" type="presOf" srcId="{29C183FE-8435-4FEA-BB56-68EE0E3868D0}" destId="{B33367A4-6BC5-420A-8C68-2D6DCF28E990}" srcOrd="1" destOrd="0" presId="urn:microsoft.com/office/officeart/2005/8/layout/orgChart1"/>
    <dgm:cxn modelId="{B56A635C-9D40-4AA4-B99C-D52714C0BD74}" srcId="{B5A94E84-C519-43EE-8A86-049424C6F07D}" destId="{29C183FE-8435-4FEA-BB56-68EE0E3868D0}" srcOrd="0" destOrd="0" parTransId="{FA7B59B0-C9C3-4F12-A558-A73D6D9CCAB3}" sibTransId="{700EABE6-415D-4D62-9C18-AB34E1D9EDA2}"/>
    <dgm:cxn modelId="{28469B7D-3996-4C47-9D2B-44B738BF1327}" type="presOf" srcId="{B3290A4C-0661-4BC9-BB65-B734CD8D2C5A}" destId="{467AAF1F-703E-4CF1-8DC2-5A2C814A5DCA}" srcOrd="0" destOrd="0" presId="urn:microsoft.com/office/officeart/2005/8/layout/orgChart1"/>
    <dgm:cxn modelId="{B11382D8-ACFC-4B76-9CA1-ECACA6C90BB7}" srcId="{29C183FE-8435-4FEA-BB56-68EE0E3868D0}" destId="{F2FB2FD6-7259-4FA9-A138-91F476642DE6}" srcOrd="0" destOrd="0" parTransId="{BCE749D3-D28B-4F83-A2C4-78339CAC860D}" sibTransId="{DE3E083E-8DF7-4A8A-9A96-E433CBEAA981}"/>
    <dgm:cxn modelId="{F71CECB2-22E5-4ACD-B584-9D355F72F84B}" srcId="{29C183FE-8435-4FEA-BB56-68EE0E3868D0}" destId="{B3290A4C-0661-4BC9-BB65-B734CD8D2C5A}" srcOrd="1" destOrd="0" parTransId="{A786E534-DE88-465B-9E14-D48748F985B5}" sibTransId="{75E85C20-11CD-48C4-9665-A935BF5810B0}"/>
    <dgm:cxn modelId="{FAB9184B-B08A-4CF8-A65D-CD3F803F83E7}" type="presParOf" srcId="{D0E3E83D-72E5-490C-9BE3-C9B0E1F1B624}" destId="{17F82008-24DC-478D-9951-8FAF29A95850}" srcOrd="0" destOrd="0" presId="urn:microsoft.com/office/officeart/2005/8/layout/orgChart1"/>
    <dgm:cxn modelId="{D518C29A-146C-4482-ADE6-1F40BC5E1442}" type="presParOf" srcId="{17F82008-24DC-478D-9951-8FAF29A95850}" destId="{2EBA7467-0FCE-4276-B8AD-DD4B6CF47955}" srcOrd="0" destOrd="0" presId="urn:microsoft.com/office/officeart/2005/8/layout/orgChart1"/>
    <dgm:cxn modelId="{497B8078-23BC-46AF-9C61-2B363EC9B4A9}" type="presParOf" srcId="{2EBA7467-0FCE-4276-B8AD-DD4B6CF47955}" destId="{EFB8267A-6F94-4067-BEE8-944ED5272BF5}" srcOrd="0" destOrd="0" presId="urn:microsoft.com/office/officeart/2005/8/layout/orgChart1"/>
    <dgm:cxn modelId="{1DB6D201-C010-47B0-86F0-4369B0D687F9}" type="presParOf" srcId="{2EBA7467-0FCE-4276-B8AD-DD4B6CF47955}" destId="{B33367A4-6BC5-420A-8C68-2D6DCF28E990}" srcOrd="1" destOrd="0" presId="urn:microsoft.com/office/officeart/2005/8/layout/orgChart1"/>
    <dgm:cxn modelId="{60D37DD5-8711-4403-9B42-FF775A51C18E}" type="presParOf" srcId="{17F82008-24DC-478D-9951-8FAF29A95850}" destId="{6E502849-9988-4DB4-BF32-C930653DC730}" srcOrd="1" destOrd="0" presId="urn:microsoft.com/office/officeart/2005/8/layout/orgChart1"/>
    <dgm:cxn modelId="{12637806-776A-4A12-85F1-BDE29DFA6090}" type="presParOf" srcId="{6E502849-9988-4DB4-BF32-C930653DC730}" destId="{A9974A4C-56D0-466B-8D19-CEF3DBD9A387}" srcOrd="0" destOrd="0" presId="urn:microsoft.com/office/officeart/2005/8/layout/orgChart1"/>
    <dgm:cxn modelId="{53A1DEC6-9851-4150-A70E-B645ACAFF3AA}" type="presParOf" srcId="{6E502849-9988-4DB4-BF32-C930653DC730}" destId="{D742D4F6-BC0C-457F-8200-71AE176A6F07}" srcOrd="1" destOrd="0" presId="urn:microsoft.com/office/officeart/2005/8/layout/orgChart1"/>
    <dgm:cxn modelId="{BC04B0B2-D8F9-4ACB-A1C3-7B96898823A7}" type="presParOf" srcId="{D742D4F6-BC0C-457F-8200-71AE176A6F07}" destId="{0A7CDD1E-7768-486E-B1BC-9ADD64D0310B}" srcOrd="0" destOrd="0" presId="urn:microsoft.com/office/officeart/2005/8/layout/orgChart1"/>
    <dgm:cxn modelId="{B8B1EB9D-8C4E-4826-B871-8F3AF1269A60}" type="presParOf" srcId="{0A7CDD1E-7768-486E-B1BC-9ADD64D0310B}" destId="{AD3D2E6C-0432-4733-B277-19F807F023B3}" srcOrd="0" destOrd="0" presId="urn:microsoft.com/office/officeart/2005/8/layout/orgChart1"/>
    <dgm:cxn modelId="{B26B8FAD-21C2-4CA0-8F86-C38CA7F4D47D}" type="presParOf" srcId="{0A7CDD1E-7768-486E-B1BC-9ADD64D0310B}" destId="{31B2371C-F36E-48EF-96AE-2F7AFF6EE246}" srcOrd="1" destOrd="0" presId="urn:microsoft.com/office/officeart/2005/8/layout/orgChart1"/>
    <dgm:cxn modelId="{CCEFB529-6A9F-4E9B-87AB-7CF99C83EF3B}" type="presParOf" srcId="{D742D4F6-BC0C-457F-8200-71AE176A6F07}" destId="{D16C28C8-7EA2-4ABA-AF64-12107C8DC534}" srcOrd="1" destOrd="0" presId="urn:microsoft.com/office/officeart/2005/8/layout/orgChart1"/>
    <dgm:cxn modelId="{B488D0AC-AA1F-4743-9A8B-4B3EC86876F8}" type="presParOf" srcId="{D742D4F6-BC0C-457F-8200-71AE176A6F07}" destId="{240A80E9-94EA-4F7D-A759-7A7E175FCD0F}" srcOrd="2" destOrd="0" presId="urn:microsoft.com/office/officeart/2005/8/layout/orgChart1"/>
    <dgm:cxn modelId="{CC5E2891-4E0E-4067-832D-1BD674F5E8FC}" type="presParOf" srcId="{6E502849-9988-4DB4-BF32-C930653DC730}" destId="{50BFDC10-8A75-46A0-A6B9-1A01BF024F40}" srcOrd="2" destOrd="0" presId="urn:microsoft.com/office/officeart/2005/8/layout/orgChart1"/>
    <dgm:cxn modelId="{FF82D9FF-D536-4169-9A26-D9D16B247963}" type="presParOf" srcId="{6E502849-9988-4DB4-BF32-C930653DC730}" destId="{3781BD5A-7D9D-4858-AA9D-F07703520958}" srcOrd="3" destOrd="0" presId="urn:microsoft.com/office/officeart/2005/8/layout/orgChart1"/>
    <dgm:cxn modelId="{4B3CC517-B798-4781-8514-1E38240D47C8}" type="presParOf" srcId="{3781BD5A-7D9D-4858-AA9D-F07703520958}" destId="{3012A624-0223-47E9-9E64-D0D520F41936}" srcOrd="0" destOrd="0" presId="urn:microsoft.com/office/officeart/2005/8/layout/orgChart1"/>
    <dgm:cxn modelId="{F4514B5C-E7CC-4CE1-B80A-2659C707314E}" type="presParOf" srcId="{3012A624-0223-47E9-9E64-D0D520F41936}" destId="{467AAF1F-703E-4CF1-8DC2-5A2C814A5DCA}" srcOrd="0" destOrd="0" presId="urn:microsoft.com/office/officeart/2005/8/layout/orgChart1"/>
    <dgm:cxn modelId="{0D27FB38-E108-4FFF-AD74-96ACA2F37F9B}" type="presParOf" srcId="{3012A624-0223-47E9-9E64-D0D520F41936}" destId="{64E328A3-9EE4-4B7B-8B3B-DB86C40C0898}" srcOrd="1" destOrd="0" presId="urn:microsoft.com/office/officeart/2005/8/layout/orgChart1"/>
    <dgm:cxn modelId="{0E71EAB5-6276-4D64-94A0-152F501B6B8F}" type="presParOf" srcId="{3781BD5A-7D9D-4858-AA9D-F07703520958}" destId="{FEBE6DE4-4D03-44D0-911D-D3B108BA0414}" srcOrd="1" destOrd="0" presId="urn:microsoft.com/office/officeart/2005/8/layout/orgChart1"/>
    <dgm:cxn modelId="{25564F63-EDE3-4E26-8E9E-9A1F9287B540}" type="presParOf" srcId="{3781BD5A-7D9D-4858-AA9D-F07703520958}" destId="{CA9578E2-5C4E-4488-9B2C-CD68B68E3AE0}" srcOrd="2" destOrd="0" presId="urn:microsoft.com/office/officeart/2005/8/layout/orgChart1"/>
    <dgm:cxn modelId="{5CE19EB5-513C-4206-8250-A38627B3C413}" type="presParOf" srcId="{17F82008-24DC-478D-9951-8FAF29A95850}" destId="{2F95DC7D-DDA8-4D82-8AE9-9F2DA236E6F7}"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53B2ED-28D6-4100-84C1-859955815AEF}">
      <dsp:nvSpPr>
        <dsp:cNvPr id="0" name=""/>
        <dsp:cNvSpPr/>
      </dsp:nvSpPr>
      <dsp:spPr>
        <a:xfrm>
          <a:off x="5400600" y="1756660"/>
          <a:ext cx="3820964" cy="663142"/>
        </a:xfrm>
        <a:custGeom>
          <a:avLst/>
          <a:gdLst/>
          <a:ahLst/>
          <a:cxnLst/>
          <a:rect l="0" t="0" r="0" b="0"/>
          <a:pathLst>
            <a:path>
              <a:moveTo>
                <a:pt x="0" y="0"/>
              </a:moveTo>
              <a:lnTo>
                <a:pt x="0" y="331571"/>
              </a:lnTo>
              <a:lnTo>
                <a:pt x="3820964" y="331571"/>
              </a:lnTo>
              <a:lnTo>
                <a:pt x="3820964" y="66314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3174E87-CC86-45DD-B8FD-54DA9A7C62EC}">
      <dsp:nvSpPr>
        <dsp:cNvPr id="0" name=""/>
        <dsp:cNvSpPr/>
      </dsp:nvSpPr>
      <dsp:spPr>
        <a:xfrm>
          <a:off x="5354880" y="1756660"/>
          <a:ext cx="91440" cy="663142"/>
        </a:xfrm>
        <a:custGeom>
          <a:avLst/>
          <a:gdLst/>
          <a:ahLst/>
          <a:cxnLst/>
          <a:rect l="0" t="0" r="0" b="0"/>
          <a:pathLst>
            <a:path>
              <a:moveTo>
                <a:pt x="45720" y="0"/>
              </a:moveTo>
              <a:lnTo>
                <a:pt x="45720" y="66314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62A9985-CD15-46B8-81A0-F9CC279EC07E}">
      <dsp:nvSpPr>
        <dsp:cNvPr id="0" name=""/>
        <dsp:cNvSpPr/>
      </dsp:nvSpPr>
      <dsp:spPr>
        <a:xfrm>
          <a:off x="1579635" y="1756660"/>
          <a:ext cx="3820964" cy="663142"/>
        </a:xfrm>
        <a:custGeom>
          <a:avLst/>
          <a:gdLst/>
          <a:ahLst/>
          <a:cxnLst/>
          <a:rect l="0" t="0" r="0" b="0"/>
          <a:pathLst>
            <a:path>
              <a:moveTo>
                <a:pt x="3820964" y="0"/>
              </a:moveTo>
              <a:lnTo>
                <a:pt x="3820964" y="331571"/>
              </a:lnTo>
              <a:lnTo>
                <a:pt x="0" y="331571"/>
              </a:lnTo>
              <a:lnTo>
                <a:pt x="0" y="66314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EB9840F-4619-4D7E-B019-63C146002509}">
      <dsp:nvSpPr>
        <dsp:cNvPr id="0" name=""/>
        <dsp:cNvSpPr/>
      </dsp:nvSpPr>
      <dsp:spPr>
        <a:xfrm>
          <a:off x="2160233" y="177749"/>
          <a:ext cx="6480733" cy="157891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kern="1200" noProof="0" dirty="0" smtClean="0"/>
            <a:t>Applying in the energy investment field: </a:t>
          </a:r>
          <a:endParaRPr lang="en-US" sz="2800" kern="1200" noProof="0" dirty="0"/>
        </a:p>
      </dsp:txBody>
      <dsp:txXfrm>
        <a:off x="2160233" y="177749"/>
        <a:ext cx="6480733" cy="1578910"/>
      </dsp:txXfrm>
    </dsp:sp>
    <dsp:sp modelId="{2F1D7B79-0DD1-4A29-9F98-AE34A724FEE0}">
      <dsp:nvSpPr>
        <dsp:cNvPr id="0" name=""/>
        <dsp:cNvSpPr/>
      </dsp:nvSpPr>
      <dsp:spPr>
        <a:xfrm>
          <a:off x="725" y="2419803"/>
          <a:ext cx="3157821" cy="157891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kern="1200" noProof="0" dirty="0" smtClean="0"/>
            <a:t>Investment expenditure (I)</a:t>
          </a:r>
          <a:endParaRPr lang="en-US" sz="2800" kern="1200" noProof="0" dirty="0"/>
        </a:p>
      </dsp:txBody>
      <dsp:txXfrm>
        <a:off x="725" y="2419803"/>
        <a:ext cx="3157821" cy="1578910"/>
      </dsp:txXfrm>
    </dsp:sp>
    <dsp:sp modelId="{50D75C1E-4F92-42EC-9F80-AC2AFC6F7622}">
      <dsp:nvSpPr>
        <dsp:cNvPr id="0" name=""/>
        <dsp:cNvSpPr/>
      </dsp:nvSpPr>
      <dsp:spPr>
        <a:xfrm>
          <a:off x="3821689" y="2419803"/>
          <a:ext cx="3157821" cy="157891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kern="1200" noProof="0" dirty="0" smtClean="0"/>
            <a:t>Cost savings per year in Euro (E)</a:t>
          </a:r>
          <a:endParaRPr lang="en-US" sz="2800" kern="1200" noProof="0" dirty="0"/>
        </a:p>
      </dsp:txBody>
      <dsp:txXfrm>
        <a:off x="3821689" y="2419803"/>
        <a:ext cx="3157821" cy="1578910"/>
      </dsp:txXfrm>
    </dsp:sp>
    <dsp:sp modelId="{72D9F13A-3859-4004-B108-6989DD8E152C}">
      <dsp:nvSpPr>
        <dsp:cNvPr id="0" name=""/>
        <dsp:cNvSpPr/>
      </dsp:nvSpPr>
      <dsp:spPr>
        <a:xfrm>
          <a:off x="7642653" y="2419803"/>
          <a:ext cx="3157821" cy="157891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kern="1200" noProof="0" dirty="0" smtClean="0"/>
            <a:t>Pay-off/ Pay-back, amortization (A)</a:t>
          </a:r>
          <a:endParaRPr lang="en-US" sz="2800" kern="1200" noProof="0" dirty="0"/>
        </a:p>
      </dsp:txBody>
      <dsp:txXfrm>
        <a:off x="7642653" y="2419803"/>
        <a:ext cx="3157821" cy="1578910"/>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CD2789-B3C7-48E0-B740-073B20E73365}">
      <dsp:nvSpPr>
        <dsp:cNvPr id="0" name=""/>
        <dsp:cNvSpPr/>
      </dsp:nvSpPr>
      <dsp:spPr>
        <a:xfrm>
          <a:off x="4247086" y="2141877"/>
          <a:ext cx="2714395" cy="224944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noProof="0" dirty="0" smtClean="0"/>
            <a:t>Important decision criteria and indicators of investment appraisal</a:t>
          </a:r>
          <a:endParaRPr lang="en-US" sz="2000" kern="1200" noProof="0" dirty="0"/>
        </a:p>
      </dsp:txBody>
      <dsp:txXfrm>
        <a:off x="4644600" y="2471300"/>
        <a:ext cx="1919367" cy="1590594"/>
      </dsp:txXfrm>
    </dsp:sp>
    <dsp:sp modelId="{48CAF68D-8C69-48C6-90A8-A0CB7C13205A}">
      <dsp:nvSpPr>
        <dsp:cNvPr id="0" name=""/>
        <dsp:cNvSpPr/>
      </dsp:nvSpPr>
      <dsp:spPr>
        <a:xfrm rot="16200000">
          <a:off x="5582374" y="1811958"/>
          <a:ext cx="43819" cy="57963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n-US" sz="2400" kern="1200" noProof="0" dirty="0"/>
        </a:p>
      </dsp:txBody>
      <dsp:txXfrm>
        <a:off x="5588947" y="1934459"/>
        <a:ext cx="30673" cy="347782"/>
      </dsp:txXfrm>
    </dsp:sp>
    <dsp:sp modelId="{A7C3F965-FD5B-40A6-86F8-4DCF8F167A54}">
      <dsp:nvSpPr>
        <dsp:cNvPr id="0" name=""/>
        <dsp:cNvSpPr/>
      </dsp:nvSpPr>
      <dsp:spPr>
        <a:xfrm>
          <a:off x="4306516" y="-295190"/>
          <a:ext cx="2595535" cy="235438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noProof="0" dirty="0" smtClean="0"/>
            <a:t>Return on Investment (ROI – percent profit on capital invested per year)</a:t>
          </a:r>
          <a:endParaRPr lang="en-US" sz="2000" kern="1200" noProof="0" dirty="0"/>
        </a:p>
      </dsp:txBody>
      <dsp:txXfrm>
        <a:off x="4686623" y="49602"/>
        <a:ext cx="1835321" cy="1664804"/>
      </dsp:txXfrm>
    </dsp:sp>
    <dsp:sp modelId="{3ABA7499-51A6-420B-B689-B1CACC60F8F8}">
      <dsp:nvSpPr>
        <dsp:cNvPr id="0" name=""/>
        <dsp:cNvSpPr/>
      </dsp:nvSpPr>
      <dsp:spPr>
        <a:xfrm rot="20093742">
          <a:off x="6859589" y="2335990"/>
          <a:ext cx="224725" cy="57963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n-US" sz="2400" kern="1200" noProof="0" dirty="0"/>
        </a:p>
      </dsp:txBody>
      <dsp:txXfrm>
        <a:off x="6862773" y="2466219"/>
        <a:ext cx="157308" cy="347782"/>
      </dsp:txXfrm>
    </dsp:sp>
    <dsp:sp modelId="{A4676DC5-FFE2-4A5A-A09B-0DEF3884775F}">
      <dsp:nvSpPr>
        <dsp:cNvPr id="0" name=""/>
        <dsp:cNvSpPr/>
      </dsp:nvSpPr>
      <dsp:spPr>
        <a:xfrm>
          <a:off x="7032123" y="833128"/>
          <a:ext cx="2537264" cy="234020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noProof="0" dirty="0" smtClean="0"/>
            <a:t>Profitability (whole return flow through whole financial investment)</a:t>
          </a:r>
          <a:endParaRPr lang="en-US" sz="2000" kern="1200" noProof="0" dirty="0"/>
        </a:p>
      </dsp:txBody>
      <dsp:txXfrm>
        <a:off x="7403697" y="1175843"/>
        <a:ext cx="1794116" cy="1654774"/>
      </dsp:txXfrm>
    </dsp:sp>
    <dsp:sp modelId="{08EC8C45-C449-41DB-82E6-6177D45D364D}">
      <dsp:nvSpPr>
        <dsp:cNvPr id="0" name=""/>
        <dsp:cNvSpPr/>
      </dsp:nvSpPr>
      <dsp:spPr>
        <a:xfrm rot="1438344">
          <a:off x="6863601" y="3578664"/>
          <a:ext cx="188590" cy="57963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n-US" sz="2400" kern="1200" noProof="0" dirty="0"/>
        </a:p>
      </dsp:txBody>
      <dsp:txXfrm>
        <a:off x="6866041" y="3683098"/>
        <a:ext cx="132013" cy="347782"/>
      </dsp:txXfrm>
    </dsp:sp>
    <dsp:sp modelId="{23098C58-F0BA-4C1C-AD91-3535A28EE430}">
      <dsp:nvSpPr>
        <dsp:cNvPr id="0" name=""/>
        <dsp:cNvSpPr/>
      </dsp:nvSpPr>
      <dsp:spPr>
        <a:xfrm>
          <a:off x="6964066" y="3349986"/>
          <a:ext cx="2714395" cy="224944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noProof="0" dirty="0" smtClean="0"/>
            <a:t>Internal rate </a:t>
          </a:r>
          <a:r>
            <a:rPr lang="en-US" sz="2000" b="1" kern="1200" noProof="0" dirty="0" smtClean="0"/>
            <a:t>of </a:t>
          </a:r>
          <a:r>
            <a:rPr lang="en-US" sz="2000" kern="1200" noProof="0" dirty="0" smtClean="0"/>
            <a:t>return (how high may interest be to break-even?)</a:t>
          </a:r>
          <a:endParaRPr lang="en-US" sz="2000" kern="1200" noProof="0" dirty="0"/>
        </a:p>
      </dsp:txBody>
      <dsp:txXfrm>
        <a:off x="7361580" y="3679409"/>
        <a:ext cx="1919367" cy="1590594"/>
      </dsp:txXfrm>
    </dsp:sp>
    <dsp:sp modelId="{57F98E1C-C8DA-4D67-9C3F-5118DF979FCA}">
      <dsp:nvSpPr>
        <dsp:cNvPr id="0" name=""/>
        <dsp:cNvSpPr/>
      </dsp:nvSpPr>
      <dsp:spPr>
        <a:xfrm rot="5400000">
          <a:off x="5568468" y="4167047"/>
          <a:ext cx="71630" cy="57963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n-US" sz="2400" kern="1200" noProof="0" dirty="0"/>
        </a:p>
      </dsp:txBody>
      <dsp:txXfrm>
        <a:off x="5579213" y="4272231"/>
        <a:ext cx="50141" cy="347782"/>
      </dsp:txXfrm>
    </dsp:sp>
    <dsp:sp modelId="{7AA2C1EF-3193-4CEC-92B5-D8D0D0F52F28}">
      <dsp:nvSpPr>
        <dsp:cNvPr id="0" name=""/>
        <dsp:cNvSpPr/>
      </dsp:nvSpPr>
      <dsp:spPr>
        <a:xfrm>
          <a:off x="4247086" y="4526469"/>
          <a:ext cx="2714395" cy="224944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noProof="0" dirty="0" smtClean="0"/>
            <a:t>End or capital value (value of investment calculating interest at the end or beginning)</a:t>
          </a:r>
          <a:endParaRPr lang="en-US" sz="2000" kern="1200" noProof="0" dirty="0"/>
        </a:p>
      </dsp:txBody>
      <dsp:txXfrm>
        <a:off x="4644600" y="4855892"/>
        <a:ext cx="1919367" cy="1590594"/>
      </dsp:txXfrm>
    </dsp:sp>
    <dsp:sp modelId="{84ADDED3-5B2F-4E5E-8008-583D170CCAF9}">
      <dsp:nvSpPr>
        <dsp:cNvPr id="0" name=""/>
        <dsp:cNvSpPr/>
      </dsp:nvSpPr>
      <dsp:spPr>
        <a:xfrm rot="9396486">
          <a:off x="4102026" y="3578328"/>
          <a:ext cx="223233" cy="57963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n-US" sz="2400" kern="1200" noProof="0" dirty="0"/>
        </a:p>
      </dsp:txBody>
      <dsp:txXfrm rot="10800000">
        <a:off x="4166244" y="3680962"/>
        <a:ext cx="156263" cy="347782"/>
      </dsp:txXfrm>
    </dsp:sp>
    <dsp:sp modelId="{A1418DE5-53A4-4AFB-8A17-26DEF9D34619}">
      <dsp:nvSpPr>
        <dsp:cNvPr id="0" name=""/>
        <dsp:cNvSpPr/>
      </dsp:nvSpPr>
      <dsp:spPr>
        <a:xfrm>
          <a:off x="1454207" y="3349994"/>
          <a:ext cx="2714395" cy="224944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noProof="0" dirty="0" smtClean="0"/>
            <a:t>Pay-off/ -back period (investment divided by annual backflow)</a:t>
          </a:r>
          <a:endParaRPr lang="en-US" sz="2000" kern="1200" noProof="0" dirty="0"/>
        </a:p>
      </dsp:txBody>
      <dsp:txXfrm>
        <a:off x="1851721" y="3679417"/>
        <a:ext cx="1919367" cy="1590594"/>
      </dsp:txXfrm>
    </dsp:sp>
    <dsp:sp modelId="{B43676BB-7483-402C-BF1D-833F31E8F0D6}">
      <dsp:nvSpPr>
        <dsp:cNvPr id="0" name=""/>
        <dsp:cNvSpPr/>
      </dsp:nvSpPr>
      <dsp:spPr>
        <a:xfrm rot="12408336">
          <a:off x="4127062" y="2291489"/>
          <a:ext cx="241820" cy="57963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n-US" sz="2400" kern="1200" noProof="0" dirty="0"/>
        </a:p>
      </dsp:txBody>
      <dsp:txXfrm rot="10800000">
        <a:off x="4195710" y="2423775"/>
        <a:ext cx="169274" cy="347782"/>
      </dsp:txXfrm>
    </dsp:sp>
    <dsp:sp modelId="{C0F9C1FE-CC13-47E6-B8AB-90271B35D587}">
      <dsp:nvSpPr>
        <dsp:cNvPr id="0" name=""/>
        <dsp:cNvSpPr/>
      </dsp:nvSpPr>
      <dsp:spPr>
        <a:xfrm>
          <a:off x="1522246" y="765127"/>
          <a:ext cx="2714395" cy="224944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noProof="0" dirty="0" smtClean="0"/>
            <a:t>TCO, LCC</a:t>
          </a:r>
          <a:br>
            <a:rPr lang="en-US" sz="2000" kern="1200" noProof="0" dirty="0" smtClean="0"/>
          </a:br>
          <a:r>
            <a:rPr lang="en-US" sz="2000" kern="1200" noProof="0" dirty="0" smtClean="0"/>
            <a:t> (just explained before)</a:t>
          </a:r>
          <a:endParaRPr lang="en-US" sz="2000" kern="1200" noProof="0" dirty="0"/>
        </a:p>
      </dsp:txBody>
      <dsp:txXfrm>
        <a:off x="1919760" y="1094550"/>
        <a:ext cx="1919367" cy="159059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10.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12.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1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4.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1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7.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BF38E8-939C-4919-9AB4-EEB8AB1AC92E}" type="datetimeFigureOut">
              <a:rPr lang="de-DE" smtClean="0"/>
              <a:t>06.09.2018</a:t>
            </a:fld>
            <a:endParaRPr lang="de-DE"/>
          </a:p>
        </p:txBody>
      </p:sp>
      <p:sp>
        <p:nvSpPr>
          <p:cNvPr id="4" name="Folienbildplatzhalt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3414D0-EC8A-4C99-8461-6FAEC129A0CE}" type="slidenum">
              <a:rPr lang="de-DE" smtClean="0"/>
              <a:t>‹Nr.›</a:t>
            </a:fld>
            <a:endParaRPr lang="de-DE"/>
          </a:p>
        </p:txBody>
      </p:sp>
    </p:spTree>
    <p:extLst>
      <p:ext uri="{BB962C8B-B14F-4D97-AF65-F5344CB8AC3E}">
        <p14:creationId xmlns:p14="http://schemas.microsoft.com/office/powerpoint/2010/main" val="40876310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04015D28-BE0B-423F-B10B-207F250FC48E}" type="slidenum">
              <a:rPr lang="de-DE" smtClean="0"/>
              <a:t>1</a:t>
            </a:fld>
            <a:endParaRPr lang="de-DE"/>
          </a:p>
        </p:txBody>
      </p:sp>
    </p:spTree>
    <p:extLst>
      <p:ext uri="{BB962C8B-B14F-4D97-AF65-F5344CB8AC3E}">
        <p14:creationId xmlns:p14="http://schemas.microsoft.com/office/powerpoint/2010/main" val="32847958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0E3414D0-EC8A-4C99-8461-6FAEC129A0CE}" type="slidenum">
              <a:rPr lang="de-DE" smtClean="0"/>
              <a:t>2</a:t>
            </a:fld>
            <a:endParaRPr lang="de-DE"/>
          </a:p>
        </p:txBody>
      </p:sp>
    </p:spTree>
    <p:extLst>
      <p:ext uri="{BB962C8B-B14F-4D97-AF65-F5344CB8AC3E}">
        <p14:creationId xmlns:p14="http://schemas.microsoft.com/office/powerpoint/2010/main" val="28300590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r>
              <a:rPr lang="de-DE" dirty="0" smtClean="0"/>
              <a:t>Intention</a:t>
            </a:r>
            <a:r>
              <a:rPr lang="de-DE" baseline="0" dirty="0" smtClean="0"/>
              <a:t> beider Methoden ist es neben den offensichtlichen Kosten einer Investition auch die „verborgenen“ darzustellen, da diese oft einen wesentlich größeren Umfang besitzen und deshalb auch mit in die Entscheidung aufgenommen werden sollten.</a:t>
            </a:r>
            <a:endParaRPr lang="de-DE" dirty="0" smtClean="0"/>
          </a:p>
          <a:p>
            <a:endParaRPr lang="de-DE" dirty="0" smtClean="0"/>
          </a:p>
          <a:p>
            <a:r>
              <a:rPr lang="de-DE" dirty="0" smtClean="0"/>
              <a:t>Die</a:t>
            </a:r>
            <a:r>
              <a:rPr lang="de-DE" baseline="0" dirty="0" smtClean="0"/>
              <a:t> Life Cycle </a:t>
            </a:r>
            <a:r>
              <a:rPr lang="de-DE" baseline="0" dirty="0" err="1" smtClean="0"/>
              <a:t>Cost</a:t>
            </a:r>
            <a:r>
              <a:rPr lang="de-DE" baseline="0" dirty="0" smtClean="0"/>
              <a:t> (LCC) Analyse ist weniger umfangreich, als die TCO Methode. Sie beginnt mit der Planung einer Investition und endet mit der Demontage. Sie bezieht sich also auf den Zeitraum in dem der Gegenstand dem Unternehmen zur Verfügung steht. Ziel ist es das Investitionsobjekt zu identifizieren, dass während seiner Verweildauer im Unternehmen die geringsten Kosten verursacht. Im Mittelpunkt der Betrachtung stehen die entsprechenden Leistungsarten. </a:t>
            </a:r>
            <a:endParaRPr lang="de-DE" dirty="0" smtClean="0"/>
          </a:p>
          <a:p>
            <a:endParaRPr lang="de-DE" dirty="0" smtClean="0"/>
          </a:p>
          <a:p>
            <a:r>
              <a:rPr lang="de-DE" dirty="0" smtClean="0"/>
              <a:t>Die Total </a:t>
            </a:r>
            <a:r>
              <a:rPr lang="de-DE" dirty="0" err="1" smtClean="0"/>
              <a:t>Cost</a:t>
            </a:r>
            <a:r>
              <a:rPr lang="de-DE" dirty="0" smtClean="0"/>
              <a:t> </a:t>
            </a:r>
            <a:r>
              <a:rPr lang="de-DE" dirty="0" err="1" smtClean="0"/>
              <a:t>of</a:t>
            </a:r>
            <a:r>
              <a:rPr lang="de-DE" dirty="0" smtClean="0"/>
              <a:t> Ownership</a:t>
            </a:r>
            <a:r>
              <a:rPr lang="de-DE" baseline="0" dirty="0" smtClean="0"/>
              <a:t> Methode (TCO) ist ein Ansatz um die gesamten Kosten, die mit der Anschaffung und Nutzung eines Gegenstandes verbunden sind, strukturiert und transparent darzustellen. Im Vergleich mit den Life </a:t>
            </a:r>
            <a:r>
              <a:rPr lang="de-DE" baseline="0" dirty="0" err="1" smtClean="0"/>
              <a:t>Cylce</a:t>
            </a:r>
            <a:r>
              <a:rPr lang="de-DE" baseline="0" dirty="0" smtClean="0"/>
              <a:t> </a:t>
            </a:r>
            <a:r>
              <a:rPr lang="de-DE" baseline="0" dirty="0" err="1" smtClean="0"/>
              <a:t>Cost</a:t>
            </a:r>
            <a:r>
              <a:rPr lang="de-DE" baseline="0" dirty="0" smtClean="0"/>
              <a:t> (LCC) findet eine weitreichender Analyse statt, so werden auch Kosten in Betracht gezogen die beim Lieferanten entstehen. Dadurch wird eine umfassende Analyse und Bewertung der Kosten eines Wertschöpfungsprozesses ermöglicht.  </a:t>
            </a:r>
            <a:endParaRPr lang="de-DE" dirty="0" smtClean="0"/>
          </a:p>
          <a:p>
            <a:endParaRPr lang="de-DE" dirty="0" smtClean="0"/>
          </a:p>
          <a:p>
            <a:r>
              <a:rPr lang="de-DE" dirty="0" smtClean="0"/>
              <a:t>Bildquelle</a:t>
            </a:r>
            <a:r>
              <a:rPr lang="de-DE" baseline="0" dirty="0" smtClean="0"/>
              <a:t>: </a:t>
            </a:r>
            <a:r>
              <a:rPr lang="de-DE" baseline="0" dirty="0" err="1" smtClean="0"/>
              <a:t>Colourbox</a:t>
            </a:r>
            <a:endParaRPr lang="de-DE" baseline="0" dirty="0" smtClean="0"/>
          </a:p>
          <a:p>
            <a:r>
              <a:rPr lang="de-DE" baseline="0" dirty="0" smtClean="0"/>
              <a:t>Darstellung in Anlehnung an:</a:t>
            </a:r>
          </a:p>
          <a:p>
            <a:pPr marL="171450" indent="-171450">
              <a:buFont typeface="Arial" panose="020B0604020202020204" pitchFamily="34" charset="0"/>
              <a:buChar char="•"/>
            </a:pPr>
            <a:r>
              <a:rPr lang="en-GB" dirty="0" err="1" smtClean="0"/>
              <a:t>Schweiger</a:t>
            </a:r>
            <a:r>
              <a:rPr lang="en-GB" dirty="0" smtClean="0"/>
              <a:t>, Stefan: </a:t>
            </a:r>
            <a:r>
              <a:rPr lang="en-GB" dirty="0" err="1" smtClean="0"/>
              <a:t>Lebenszykluskosten</a:t>
            </a:r>
            <a:r>
              <a:rPr lang="en-GB" dirty="0" smtClean="0"/>
              <a:t> </a:t>
            </a:r>
            <a:r>
              <a:rPr lang="en-GB" dirty="0" err="1" smtClean="0"/>
              <a:t>optimieren</a:t>
            </a:r>
            <a:r>
              <a:rPr lang="en-GB" dirty="0" smtClean="0"/>
              <a:t>: </a:t>
            </a:r>
            <a:r>
              <a:rPr lang="en-GB" dirty="0" err="1" smtClean="0"/>
              <a:t>Pradigmenwechsel</a:t>
            </a:r>
            <a:r>
              <a:rPr lang="en-GB" dirty="0" smtClean="0"/>
              <a:t> </a:t>
            </a:r>
            <a:r>
              <a:rPr lang="en-GB" dirty="0" err="1" smtClean="0"/>
              <a:t>für</a:t>
            </a:r>
            <a:r>
              <a:rPr lang="en-GB" dirty="0" smtClean="0"/>
              <a:t> die </a:t>
            </a:r>
            <a:r>
              <a:rPr lang="en-GB" dirty="0" err="1" smtClean="0"/>
              <a:t>Anbieter</a:t>
            </a:r>
            <a:r>
              <a:rPr lang="en-GB" baseline="0" dirty="0" smtClean="0"/>
              <a:t> und </a:t>
            </a:r>
            <a:r>
              <a:rPr lang="en-GB" baseline="0" dirty="0" err="1" smtClean="0"/>
              <a:t>Nutzer</a:t>
            </a:r>
            <a:r>
              <a:rPr lang="en-GB" baseline="0" dirty="0" smtClean="0"/>
              <a:t> von </a:t>
            </a:r>
            <a:r>
              <a:rPr lang="en-GB" baseline="0" dirty="0" err="1" smtClean="0"/>
              <a:t>Investitionsgütern</a:t>
            </a:r>
            <a:r>
              <a:rPr lang="en-GB" baseline="0" dirty="0" smtClean="0"/>
              <a:t>, Wiesbaden 2009, S. 24 ff. </a:t>
            </a:r>
            <a:endParaRPr lang="en-GB" dirty="0" smtClean="0"/>
          </a:p>
          <a:p>
            <a:pPr marL="171450" indent="-171450">
              <a:buFont typeface="Arial" panose="020B0604020202020204" pitchFamily="34" charset="0"/>
              <a:buChar char="•"/>
            </a:pPr>
            <a:r>
              <a:rPr lang="de-DE" dirty="0" err="1" smtClean="0"/>
              <a:t>Krischum</a:t>
            </a:r>
            <a:r>
              <a:rPr lang="de-DE" baseline="0" dirty="0" smtClean="0"/>
              <a:t>, Sascha: Total </a:t>
            </a:r>
            <a:r>
              <a:rPr lang="de-DE" baseline="0" dirty="0" err="1" smtClean="0"/>
              <a:t>Cost</a:t>
            </a:r>
            <a:r>
              <a:rPr lang="de-DE" baseline="0" dirty="0" smtClean="0"/>
              <a:t> </a:t>
            </a:r>
            <a:r>
              <a:rPr lang="de-DE" baseline="0" dirty="0" err="1" smtClean="0"/>
              <a:t>of</a:t>
            </a:r>
            <a:r>
              <a:rPr lang="de-DE" baseline="0" dirty="0" smtClean="0"/>
              <a:t> Ownership: Bedeutung für das internationale Beschaffungsmanagement, Hamburg 2010, S. 8 f.</a:t>
            </a:r>
          </a:p>
          <a:p>
            <a:pPr marL="0" indent="0">
              <a:buFont typeface="Arial" panose="020B0604020202020204" pitchFamily="34" charset="0"/>
              <a:buNone/>
            </a:pPr>
            <a:endParaRPr lang="de-DE" baseline="0" dirty="0" smtClean="0"/>
          </a:p>
          <a:p>
            <a:pPr marL="0" indent="0">
              <a:buFont typeface="Arial" panose="020B0604020202020204" pitchFamily="34" charset="0"/>
              <a:buNone/>
            </a:pPr>
            <a:r>
              <a:rPr lang="de-DE" baseline="0" dirty="0" smtClean="0"/>
              <a:t>Quellen: </a:t>
            </a:r>
            <a:endParaRPr lang="de-DE"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de-DE" sz="1200" kern="1200" dirty="0" err="1" smtClean="0">
                <a:solidFill>
                  <a:schemeClr val="tx1"/>
                </a:solidFill>
                <a:effectLst/>
                <a:latin typeface="+mn-lt"/>
                <a:ea typeface="+mn-ea"/>
                <a:cs typeface="+mn-cs"/>
              </a:rPr>
              <a:t>Hofman</a:t>
            </a:r>
            <a:r>
              <a:rPr lang="de-DE" sz="1200" kern="1200" dirty="0" smtClean="0">
                <a:solidFill>
                  <a:schemeClr val="tx1"/>
                </a:solidFill>
                <a:effectLst/>
                <a:latin typeface="+mn-lt"/>
                <a:ea typeface="+mn-ea"/>
                <a:cs typeface="+mn-cs"/>
              </a:rPr>
              <a:t>, Erik; Maucher, Daniel; Hornstein, Jens; Den </a:t>
            </a:r>
            <a:r>
              <a:rPr lang="de-DE" sz="1200" kern="1200" dirty="0" err="1" smtClean="0">
                <a:solidFill>
                  <a:schemeClr val="tx1"/>
                </a:solidFill>
                <a:effectLst/>
                <a:latin typeface="+mn-lt"/>
                <a:ea typeface="+mn-ea"/>
                <a:cs typeface="+mn-cs"/>
              </a:rPr>
              <a:t>Ouden</a:t>
            </a:r>
            <a:r>
              <a:rPr lang="de-DE" sz="1200" kern="1200" dirty="0" smtClean="0">
                <a:solidFill>
                  <a:schemeClr val="tx1"/>
                </a:solidFill>
                <a:effectLst/>
                <a:latin typeface="+mn-lt"/>
                <a:ea typeface="+mn-ea"/>
                <a:cs typeface="+mn-cs"/>
              </a:rPr>
              <a:t>, Rainer: Investitionsgütereinkauf: erfolgreiches Beschaffungsmanagement komplexer Leistungen, Berlin/Heidelberg 2012, S. 67 ff. </a:t>
            </a:r>
            <a:endParaRPr lang="en-GB" sz="1200" kern="1200" dirty="0">
              <a:solidFill>
                <a:schemeClr val="tx1"/>
              </a:solidFill>
              <a:effectLst/>
              <a:latin typeface="+mn-lt"/>
              <a:ea typeface="+mn-ea"/>
              <a:cs typeface="+mn-cs"/>
            </a:endParaRPr>
          </a:p>
        </p:txBody>
      </p:sp>
      <p:sp>
        <p:nvSpPr>
          <p:cNvPr id="4" name="Foliennummernplatzhalter 3"/>
          <p:cNvSpPr>
            <a:spLocks noGrp="1"/>
          </p:cNvSpPr>
          <p:nvPr>
            <p:ph type="sldNum" sz="quarter" idx="10"/>
          </p:nvPr>
        </p:nvSpPr>
        <p:spPr/>
        <p:txBody>
          <a:bodyPr/>
          <a:lstStyle/>
          <a:p>
            <a:fld id="{0E3414D0-EC8A-4C99-8461-6FAEC129A0CE}" type="slidenum">
              <a:rPr lang="de-DE" smtClean="0"/>
              <a:t>8</a:t>
            </a:fld>
            <a:endParaRPr lang="de-DE"/>
          </a:p>
        </p:txBody>
      </p:sp>
    </p:spTree>
    <p:extLst>
      <p:ext uri="{BB962C8B-B14F-4D97-AF65-F5344CB8AC3E}">
        <p14:creationId xmlns:p14="http://schemas.microsoft.com/office/powerpoint/2010/main" val="14363672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r>
              <a:rPr lang="de-DE" dirty="0" smtClean="0"/>
              <a:t>Der</a:t>
            </a:r>
            <a:r>
              <a:rPr lang="de-DE" baseline="0" dirty="0" smtClean="0"/>
              <a:t> optimale Ersatzzeitpunkt einer Anlage wird von der technischen und der wirtschaftlichen Nutzungsdauer beeinflusst. </a:t>
            </a:r>
          </a:p>
          <a:p>
            <a:pPr marL="171450" indent="-171450">
              <a:buFont typeface="Arial" panose="020B0604020202020204" pitchFamily="34" charset="0"/>
              <a:buChar char="•"/>
            </a:pPr>
            <a:r>
              <a:rPr lang="de-DE" baseline="0" dirty="0" smtClean="0"/>
              <a:t>Technische Nutzungsdauer: Zeitraum innerhalb dessen eine Anlage ihre uneingeschränkte Leistungsfähigkeit erbringen kann. Durch den Leistungsverschleiß einer Maschine nimmt deren Leistungsbereitschaft stetig ab. Durch Instandhaltungsmaßnahmen lässt sich dieser Verschleiß ausgleichen, jedoch nehmen die Kosten für diese Maßnahmen im Laufe der Zeit stetig zu. Vor allem wird der technischen Nutzungsdauer durch veränderte Anforderung an die Anlage ein Ende gesetzt. </a:t>
            </a:r>
          </a:p>
          <a:p>
            <a:pPr marL="171450" indent="-171450">
              <a:buFont typeface="Arial" panose="020B0604020202020204" pitchFamily="34" charset="0"/>
              <a:buChar char="•"/>
            </a:pPr>
            <a:r>
              <a:rPr lang="de-DE" baseline="0" dirty="0" smtClean="0"/>
              <a:t>Wirtschaftliche Nutzungsdauer: Das Ende der Nutzungsdauer ist erreicht, wenn der Kapitalwert einer Investition das Maximum erreicht. Die Ein- und Auszahlungen werden gegenübergestellt und deren Maximum im Zeitverlauf ermittelt. Vor allem die steigenden Instandhaltungskosten machen aus wirtschaftlicher Sicht einen Ersatz notwendig.</a:t>
            </a:r>
          </a:p>
          <a:p>
            <a:pPr marL="0" indent="0">
              <a:buFont typeface="Arial" panose="020B0604020202020204" pitchFamily="34" charset="0"/>
              <a:buNone/>
            </a:pPr>
            <a:endParaRPr lang="de-DE" baseline="0" dirty="0" smtClean="0"/>
          </a:p>
          <a:p>
            <a:pPr marL="0" indent="0">
              <a:buFont typeface="Arial" panose="020B0604020202020204" pitchFamily="34" charset="0"/>
              <a:buNone/>
            </a:pPr>
            <a:r>
              <a:rPr lang="de-DE" baseline="0" dirty="0" smtClean="0"/>
              <a:t>Oftmals liegt die technische Nutzungsdauer über der wirtschaftlichen. Jedoch darf aus technischer Sicht nicht vernachlässigt werden, dass eine neue Ersatzmaschine in der Regel auch bessere Leistungszahlen und Qualität erbringt.  </a:t>
            </a:r>
            <a:endParaRPr lang="de-DE" dirty="0" smtClean="0"/>
          </a:p>
          <a:p>
            <a:endParaRPr lang="de-DE" dirty="0" smtClean="0"/>
          </a:p>
          <a:p>
            <a:r>
              <a:rPr lang="de-DE" dirty="0" smtClean="0"/>
              <a:t>Quellen:</a:t>
            </a:r>
            <a:r>
              <a:rPr lang="de-DE" baseline="0" dirty="0" smtClean="0"/>
              <a:t> </a:t>
            </a:r>
          </a:p>
          <a:p>
            <a:pPr marL="171450" indent="-171450">
              <a:buFont typeface="Arial" panose="020B0604020202020204" pitchFamily="34" charset="0"/>
              <a:buChar char="•"/>
            </a:pPr>
            <a:r>
              <a:rPr lang="de-DE" baseline="0" dirty="0" err="1" smtClean="0"/>
              <a:t>Wöhe</a:t>
            </a:r>
            <a:r>
              <a:rPr lang="de-DE" baseline="0" dirty="0" smtClean="0"/>
              <a:t>, G.; Döring U.: Einführung in die Allgemeine Betriebswirtschaftslehre, München 2010, S. 548 f. </a:t>
            </a:r>
          </a:p>
          <a:p>
            <a:pPr marL="171450" indent="-171450">
              <a:buFont typeface="Arial" panose="020B0604020202020204" pitchFamily="34" charset="0"/>
              <a:buChar char="•"/>
            </a:pPr>
            <a:r>
              <a:rPr lang="de-DE" sz="1200" kern="1200" dirty="0" err="1" smtClean="0">
                <a:solidFill>
                  <a:schemeClr val="tx1"/>
                </a:solidFill>
                <a:effectLst/>
                <a:latin typeface="+mn-lt"/>
                <a:ea typeface="+mn-ea"/>
                <a:cs typeface="+mn-cs"/>
              </a:rPr>
              <a:t>Hofman</a:t>
            </a:r>
            <a:r>
              <a:rPr lang="de-DE" sz="1200" kern="1200" dirty="0" smtClean="0">
                <a:solidFill>
                  <a:schemeClr val="tx1"/>
                </a:solidFill>
                <a:effectLst/>
                <a:latin typeface="+mn-lt"/>
                <a:ea typeface="+mn-ea"/>
                <a:cs typeface="+mn-cs"/>
              </a:rPr>
              <a:t>, E.; Maucher, D.; Hornstein, J.; Den </a:t>
            </a:r>
            <a:r>
              <a:rPr lang="de-DE" sz="1200" kern="1200" dirty="0" err="1" smtClean="0">
                <a:solidFill>
                  <a:schemeClr val="tx1"/>
                </a:solidFill>
                <a:effectLst/>
                <a:latin typeface="+mn-lt"/>
                <a:ea typeface="+mn-ea"/>
                <a:cs typeface="+mn-cs"/>
              </a:rPr>
              <a:t>Ouden</a:t>
            </a:r>
            <a:r>
              <a:rPr lang="de-DE" sz="1200" kern="1200" dirty="0" smtClean="0">
                <a:solidFill>
                  <a:schemeClr val="tx1"/>
                </a:solidFill>
                <a:effectLst/>
                <a:latin typeface="+mn-lt"/>
                <a:ea typeface="+mn-ea"/>
                <a:cs typeface="+mn-cs"/>
              </a:rPr>
              <a:t>, R.: Investitionsgütereinkauf: erfolgreiches Beschaffungsmanagement komplexer Leistungen, Berlin/Heidelberg 2012, S. 75 f. </a:t>
            </a:r>
            <a:endParaRPr lang="en-GB" dirty="0"/>
          </a:p>
        </p:txBody>
      </p:sp>
      <p:sp>
        <p:nvSpPr>
          <p:cNvPr id="4" name="Foliennummernplatzhalter 3"/>
          <p:cNvSpPr>
            <a:spLocks noGrp="1"/>
          </p:cNvSpPr>
          <p:nvPr>
            <p:ph type="sldNum" sz="quarter" idx="10"/>
          </p:nvPr>
        </p:nvSpPr>
        <p:spPr/>
        <p:txBody>
          <a:bodyPr/>
          <a:lstStyle/>
          <a:p>
            <a:fld id="{0E3414D0-EC8A-4C99-8461-6FAEC129A0CE}" type="slidenum">
              <a:rPr lang="de-DE" smtClean="0"/>
              <a:t>14</a:t>
            </a:fld>
            <a:endParaRPr lang="de-DE"/>
          </a:p>
        </p:txBody>
      </p:sp>
    </p:spTree>
    <p:extLst>
      <p:ext uri="{BB962C8B-B14F-4D97-AF65-F5344CB8AC3E}">
        <p14:creationId xmlns:p14="http://schemas.microsoft.com/office/powerpoint/2010/main" val="5574292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0E3414D0-EC8A-4C99-8461-6FAEC129A0CE}" type="slidenum">
              <a:rPr lang="de-DE" smtClean="0"/>
              <a:t>41</a:t>
            </a:fld>
            <a:endParaRPr lang="de-DE"/>
          </a:p>
        </p:txBody>
      </p:sp>
    </p:spTree>
    <p:extLst>
      <p:ext uri="{BB962C8B-B14F-4D97-AF65-F5344CB8AC3E}">
        <p14:creationId xmlns:p14="http://schemas.microsoft.com/office/powerpoint/2010/main" val="27647177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914400" y="2130426"/>
            <a:ext cx="103632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C0ED64A6-1BC5-4C1B-BE9D-DAF835DD3550}" type="datetimeFigureOut">
              <a:rPr lang="de-DE" smtClean="0"/>
              <a:t>06.09.2018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6AD10A0-8BA7-40B2-A6E3-FD88AC1C1E78}" type="slidenum">
              <a:rPr lang="de-DE" smtClean="0"/>
              <a:t>‹Nr.›</a:t>
            </a:fld>
            <a:endParaRPr lang="de-DE"/>
          </a:p>
        </p:txBody>
      </p:sp>
    </p:spTree>
    <p:extLst>
      <p:ext uri="{BB962C8B-B14F-4D97-AF65-F5344CB8AC3E}">
        <p14:creationId xmlns:p14="http://schemas.microsoft.com/office/powerpoint/2010/main" val="809879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0ED64A6-1BC5-4C1B-BE9D-DAF835DD3550}" type="datetimeFigureOut">
              <a:rPr lang="de-DE" smtClean="0"/>
              <a:t>06.09.2018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6AD10A0-8BA7-40B2-A6E3-FD88AC1C1E78}" type="slidenum">
              <a:rPr lang="de-DE" smtClean="0"/>
              <a:t>‹Nr.›</a:t>
            </a:fld>
            <a:endParaRPr lang="de-DE"/>
          </a:p>
        </p:txBody>
      </p:sp>
    </p:spTree>
    <p:extLst>
      <p:ext uri="{BB962C8B-B14F-4D97-AF65-F5344CB8AC3E}">
        <p14:creationId xmlns:p14="http://schemas.microsoft.com/office/powerpoint/2010/main" val="13347604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839200" y="274639"/>
            <a:ext cx="27432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09600" y="274639"/>
            <a:ext cx="80264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0ED64A6-1BC5-4C1B-BE9D-DAF835DD3550}" type="datetimeFigureOut">
              <a:rPr lang="de-DE" smtClean="0"/>
              <a:t>06.09.2018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6AD10A0-8BA7-40B2-A6E3-FD88AC1C1E78}" type="slidenum">
              <a:rPr lang="de-DE" smtClean="0"/>
              <a:t>‹Nr.›</a:t>
            </a:fld>
            <a:endParaRPr lang="de-DE"/>
          </a:p>
        </p:txBody>
      </p:sp>
    </p:spTree>
    <p:extLst>
      <p:ext uri="{BB962C8B-B14F-4D97-AF65-F5344CB8AC3E}">
        <p14:creationId xmlns:p14="http://schemas.microsoft.com/office/powerpoint/2010/main" val="804264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0ED64A6-1BC5-4C1B-BE9D-DAF835DD3550}" type="datetimeFigureOut">
              <a:rPr lang="de-DE" smtClean="0"/>
              <a:t>06.09.2018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6AD10A0-8BA7-40B2-A6E3-FD88AC1C1E78}" type="slidenum">
              <a:rPr lang="de-DE" smtClean="0"/>
              <a:t>‹Nr.›</a:t>
            </a:fld>
            <a:endParaRPr lang="de-DE"/>
          </a:p>
        </p:txBody>
      </p:sp>
    </p:spTree>
    <p:extLst>
      <p:ext uri="{BB962C8B-B14F-4D97-AF65-F5344CB8AC3E}">
        <p14:creationId xmlns:p14="http://schemas.microsoft.com/office/powerpoint/2010/main" val="3756375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63084" y="4406901"/>
            <a:ext cx="103632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C0ED64A6-1BC5-4C1B-BE9D-DAF835DD3550}" type="datetimeFigureOut">
              <a:rPr lang="de-DE" smtClean="0"/>
              <a:t>06.09.2018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6AD10A0-8BA7-40B2-A6E3-FD88AC1C1E78}" type="slidenum">
              <a:rPr lang="de-DE" smtClean="0"/>
              <a:t>‹Nr.›</a:t>
            </a:fld>
            <a:endParaRPr lang="de-DE"/>
          </a:p>
        </p:txBody>
      </p:sp>
    </p:spTree>
    <p:extLst>
      <p:ext uri="{BB962C8B-B14F-4D97-AF65-F5344CB8AC3E}">
        <p14:creationId xmlns:p14="http://schemas.microsoft.com/office/powerpoint/2010/main" val="4042469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C0ED64A6-1BC5-4C1B-BE9D-DAF835DD3550}" type="datetimeFigureOut">
              <a:rPr lang="de-DE" smtClean="0"/>
              <a:t>06.09.2018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6AD10A0-8BA7-40B2-A6E3-FD88AC1C1E78}" type="slidenum">
              <a:rPr lang="de-DE" smtClean="0"/>
              <a:t>‹Nr.›</a:t>
            </a:fld>
            <a:endParaRPr lang="de-DE"/>
          </a:p>
        </p:txBody>
      </p:sp>
    </p:spTree>
    <p:extLst>
      <p:ext uri="{BB962C8B-B14F-4D97-AF65-F5344CB8AC3E}">
        <p14:creationId xmlns:p14="http://schemas.microsoft.com/office/powerpoint/2010/main" val="987970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C0ED64A6-1BC5-4C1B-BE9D-DAF835DD3550}" type="datetimeFigureOut">
              <a:rPr lang="de-DE" smtClean="0"/>
              <a:t>06.09.2018</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A6AD10A0-8BA7-40B2-A6E3-FD88AC1C1E78}" type="slidenum">
              <a:rPr lang="de-DE" smtClean="0"/>
              <a:t>‹Nr.›</a:t>
            </a:fld>
            <a:endParaRPr lang="de-DE"/>
          </a:p>
        </p:txBody>
      </p:sp>
    </p:spTree>
    <p:extLst>
      <p:ext uri="{BB962C8B-B14F-4D97-AF65-F5344CB8AC3E}">
        <p14:creationId xmlns:p14="http://schemas.microsoft.com/office/powerpoint/2010/main" val="3733967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C0ED64A6-1BC5-4C1B-BE9D-DAF835DD3550}" type="datetimeFigureOut">
              <a:rPr lang="de-DE" smtClean="0"/>
              <a:t>06.09.2018</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A6AD10A0-8BA7-40B2-A6E3-FD88AC1C1E78}" type="slidenum">
              <a:rPr lang="de-DE" smtClean="0"/>
              <a:t>‹Nr.›</a:t>
            </a:fld>
            <a:endParaRPr lang="de-DE"/>
          </a:p>
        </p:txBody>
      </p:sp>
    </p:spTree>
    <p:extLst>
      <p:ext uri="{BB962C8B-B14F-4D97-AF65-F5344CB8AC3E}">
        <p14:creationId xmlns:p14="http://schemas.microsoft.com/office/powerpoint/2010/main" val="2133347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C0ED64A6-1BC5-4C1B-BE9D-DAF835DD3550}" type="datetimeFigureOut">
              <a:rPr lang="de-DE" smtClean="0"/>
              <a:t>06.09.2018</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A6AD10A0-8BA7-40B2-A6E3-FD88AC1C1E78}" type="slidenum">
              <a:rPr lang="de-DE" smtClean="0"/>
              <a:t>‹Nr.›</a:t>
            </a:fld>
            <a:endParaRPr lang="de-DE"/>
          </a:p>
        </p:txBody>
      </p:sp>
    </p:spTree>
    <p:extLst>
      <p:ext uri="{BB962C8B-B14F-4D97-AF65-F5344CB8AC3E}">
        <p14:creationId xmlns:p14="http://schemas.microsoft.com/office/powerpoint/2010/main" val="2201582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1" y="273050"/>
            <a:ext cx="4011084"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C0ED64A6-1BC5-4C1B-BE9D-DAF835DD3550}" type="datetimeFigureOut">
              <a:rPr lang="de-DE" smtClean="0"/>
              <a:t>06.09.2018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6AD10A0-8BA7-40B2-A6E3-FD88AC1C1E78}" type="slidenum">
              <a:rPr lang="de-DE" smtClean="0"/>
              <a:t>‹Nr.›</a:t>
            </a:fld>
            <a:endParaRPr lang="de-DE"/>
          </a:p>
        </p:txBody>
      </p:sp>
    </p:spTree>
    <p:extLst>
      <p:ext uri="{BB962C8B-B14F-4D97-AF65-F5344CB8AC3E}">
        <p14:creationId xmlns:p14="http://schemas.microsoft.com/office/powerpoint/2010/main" val="2104499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389717" y="4800600"/>
            <a:ext cx="73152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C0ED64A6-1BC5-4C1B-BE9D-DAF835DD3550}" type="datetimeFigureOut">
              <a:rPr lang="de-DE" smtClean="0"/>
              <a:t>06.09.2018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6AD10A0-8BA7-40B2-A6E3-FD88AC1C1E78}" type="slidenum">
              <a:rPr lang="de-DE" smtClean="0"/>
              <a:t>‹Nr.›</a:t>
            </a:fld>
            <a:endParaRPr lang="de-DE"/>
          </a:p>
        </p:txBody>
      </p:sp>
    </p:spTree>
    <p:extLst>
      <p:ext uri="{BB962C8B-B14F-4D97-AF65-F5344CB8AC3E}">
        <p14:creationId xmlns:p14="http://schemas.microsoft.com/office/powerpoint/2010/main" val="42607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ED64A6-1BC5-4C1B-BE9D-DAF835DD3550}" type="datetimeFigureOut">
              <a:rPr lang="de-DE" smtClean="0"/>
              <a:t>06.09.2018</a:t>
            </a:fld>
            <a:endParaRPr lang="de-DE"/>
          </a:p>
        </p:txBody>
      </p:sp>
      <p:sp>
        <p:nvSpPr>
          <p:cNvPr id="5" name="Fußzeilenplatzhalt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AD10A0-8BA7-40B2-A6E3-FD88AC1C1E78}" type="slidenum">
              <a:rPr lang="de-DE" smtClean="0"/>
              <a:t>‹Nr.›</a:t>
            </a:fld>
            <a:endParaRPr lang="de-DE"/>
          </a:p>
        </p:txBody>
      </p:sp>
    </p:spTree>
    <p:extLst>
      <p:ext uri="{BB962C8B-B14F-4D97-AF65-F5344CB8AC3E}">
        <p14:creationId xmlns:p14="http://schemas.microsoft.com/office/powerpoint/2010/main" val="8277272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1.png"/><Relationship Id="rId7" Type="http://schemas.openxmlformats.org/officeDocument/2006/relationships/diagramQuickStyle" Target="../diagrams/quickStyle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10" Type="http://schemas.openxmlformats.org/officeDocument/2006/relationships/image" Target="../media/image3.jpeg"/><Relationship Id="rId4" Type="http://schemas.openxmlformats.org/officeDocument/2006/relationships/image" Target="../media/image2.png"/><Relationship Id="rId9" Type="http://schemas.microsoft.com/office/2007/relationships/diagramDrawing" Target="../diagrams/drawing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7.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7.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7.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7.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7.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7.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8" Type="http://schemas.openxmlformats.org/officeDocument/2006/relationships/oleObject" Target="../embeddings/oleObject1.bin"/><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 Id="rId9" Type="http://schemas.openxmlformats.org/officeDocument/2006/relationships/image" Target="../media/image6.wmf"/></Relationships>
</file>

<file path=ppt/slides/_rels/slide38.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7.wmf"/><Relationship Id="rId5" Type="http://schemas.openxmlformats.org/officeDocument/2006/relationships/oleObject" Target="../embeddings/oleObject3.bin"/><Relationship Id="rId4" Type="http://schemas.openxmlformats.org/officeDocument/2006/relationships/image" Target="../media/image6.wmf"/></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7.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911424" y="476672"/>
            <a:ext cx="10670976" cy="4968552"/>
          </a:xfrm>
        </p:spPr>
        <p:txBody>
          <a:bodyPr>
            <a:noAutofit/>
          </a:bodyPr>
          <a:lstStyle/>
          <a:p>
            <a:r>
              <a:rPr lang="en-US" noProof="0" dirty="0" smtClean="0"/>
              <a:t>Energy Oriented Business Administration </a:t>
            </a:r>
            <a:br>
              <a:rPr lang="en-US" noProof="0" dirty="0" smtClean="0"/>
            </a:br>
            <a:r>
              <a:rPr lang="en-US" noProof="0" dirty="0" smtClean="0"/>
              <a:t>Prof. Dr. Johannes Kals</a:t>
            </a:r>
            <a:br>
              <a:rPr lang="en-US" noProof="0" dirty="0" smtClean="0"/>
            </a:br>
            <a:r>
              <a:rPr lang="en-US" noProof="0" smtClean="0"/>
              <a:t/>
            </a:r>
            <a:br>
              <a:rPr lang="en-US" noProof="0" smtClean="0"/>
            </a:br>
            <a:r>
              <a:rPr lang="en-US" noProof="0" smtClean="0"/>
              <a:t>5.1 </a:t>
            </a:r>
            <a:r>
              <a:rPr lang="en-US" noProof="0" dirty="0" smtClean="0"/>
              <a:t>Profitability and Investment Appraisal</a:t>
            </a:r>
            <a:endParaRPr lang="en-US" sz="2800" noProof="0" dirty="0"/>
          </a:p>
        </p:txBody>
      </p:sp>
      <p:sp>
        <p:nvSpPr>
          <p:cNvPr id="2" name="Foliennummernplatzhalter 1"/>
          <p:cNvSpPr>
            <a:spLocks noGrp="1"/>
          </p:cNvSpPr>
          <p:nvPr>
            <p:ph type="sldNum" sz="quarter" idx="12"/>
          </p:nvPr>
        </p:nvSpPr>
        <p:spPr/>
        <p:txBody>
          <a:bodyPr/>
          <a:lstStyle/>
          <a:p>
            <a:fld id="{508A11F4-F0F8-4B5B-B075-753C58DBD519}" type="slidenum">
              <a:rPr lang="de-DE" smtClean="0"/>
              <a:t>1</a:t>
            </a:fld>
            <a:endParaRPr lang="de-DE"/>
          </a:p>
        </p:txBody>
      </p:sp>
    </p:spTree>
    <p:extLst>
      <p:ext uri="{BB962C8B-B14F-4D97-AF65-F5344CB8AC3E}">
        <p14:creationId xmlns:p14="http://schemas.microsoft.com/office/powerpoint/2010/main" val="38545241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 1"/>
          <p:cNvGraphicFramePr/>
          <p:nvPr>
            <p:extLst>
              <p:ext uri="{D42A27DB-BD31-4B8C-83A1-F6EECF244321}">
                <p14:modId xmlns:p14="http://schemas.microsoft.com/office/powerpoint/2010/main" val="4231568872"/>
              </p:ext>
            </p:extLst>
          </p:nvPr>
        </p:nvGraphicFramePr>
        <p:xfrm>
          <a:off x="432048" y="188640"/>
          <a:ext cx="11208568" cy="64807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996574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263352" y="553904"/>
            <a:ext cx="9882844" cy="1938992"/>
          </a:xfrm>
          <a:prstGeom prst="rect">
            <a:avLst/>
          </a:prstGeom>
          <a:noFill/>
        </p:spPr>
        <p:txBody>
          <a:bodyPr wrap="square" rtlCol="0">
            <a:spAutoFit/>
          </a:bodyPr>
          <a:lstStyle/>
          <a:p>
            <a:r>
              <a:rPr lang="en-US" sz="2400" dirty="0" smtClean="0"/>
              <a:t>Investment A: </a:t>
            </a:r>
          </a:p>
          <a:p>
            <a:pPr marL="285750" indent="-285750">
              <a:buFont typeface="Arial" panose="020B0604020202020204" pitchFamily="34" charset="0"/>
              <a:buChar char="•"/>
            </a:pPr>
            <a:r>
              <a:rPr lang="en-US" sz="2400" dirty="0" smtClean="0"/>
              <a:t>Pay-back 10/2 = 5 years</a:t>
            </a:r>
          </a:p>
          <a:p>
            <a:pPr marL="285750" indent="-285750">
              <a:buFont typeface="Arial" panose="020B0604020202020204" pitchFamily="34" charset="0"/>
              <a:buChar char="•"/>
            </a:pPr>
            <a:r>
              <a:rPr lang="en-US" sz="2400" dirty="0" smtClean="0"/>
              <a:t>Profitability of whole project 12/10 = 1,2</a:t>
            </a:r>
          </a:p>
          <a:p>
            <a:pPr marL="285750" indent="-285750">
              <a:buFont typeface="Arial" panose="020B0604020202020204" pitchFamily="34" charset="0"/>
              <a:buChar char="•"/>
            </a:pPr>
            <a:r>
              <a:rPr lang="en-US" sz="2400" dirty="0" smtClean="0"/>
              <a:t>Assumption of many companies as dominant investment criterion: </a:t>
            </a:r>
            <a:br>
              <a:rPr lang="en-US" sz="2400" dirty="0" smtClean="0"/>
            </a:br>
            <a:r>
              <a:rPr lang="en-US" sz="2400" dirty="0" smtClean="0"/>
              <a:t>„we want our money back in five years!“ – Project accepted</a:t>
            </a:r>
            <a:endParaRPr lang="en-US" sz="2400" dirty="0"/>
          </a:p>
        </p:txBody>
      </p:sp>
      <p:sp>
        <p:nvSpPr>
          <p:cNvPr id="8" name="Textfeld 7"/>
          <p:cNvSpPr txBox="1"/>
          <p:nvPr/>
        </p:nvSpPr>
        <p:spPr>
          <a:xfrm>
            <a:off x="289893" y="3814589"/>
            <a:ext cx="8298668" cy="1846659"/>
          </a:xfrm>
          <a:prstGeom prst="rect">
            <a:avLst/>
          </a:prstGeom>
          <a:noFill/>
        </p:spPr>
        <p:txBody>
          <a:bodyPr wrap="square" rtlCol="0">
            <a:spAutoFit/>
          </a:bodyPr>
          <a:lstStyle/>
          <a:p>
            <a:r>
              <a:rPr lang="en-US" sz="2400" dirty="0"/>
              <a:t>Investment B</a:t>
            </a:r>
            <a:r>
              <a:rPr lang="en-US" sz="2400" dirty="0" smtClean="0"/>
              <a:t>:</a:t>
            </a:r>
          </a:p>
          <a:p>
            <a:pPr marL="285750" indent="-285750">
              <a:buFont typeface="Arial" panose="020B0604020202020204" pitchFamily="34" charset="0"/>
              <a:buChar char="•"/>
            </a:pPr>
            <a:r>
              <a:rPr lang="en-US" sz="2400" dirty="0" smtClean="0"/>
              <a:t>Pay-back: 10/1 = 10 years</a:t>
            </a:r>
          </a:p>
          <a:p>
            <a:pPr marL="285750" indent="-285750">
              <a:buFont typeface="Arial" panose="020B0604020202020204" pitchFamily="34" charset="0"/>
              <a:buChar char="•"/>
            </a:pPr>
            <a:r>
              <a:rPr lang="en-US" sz="2400" dirty="0" smtClean="0"/>
              <a:t>Profitability whole project: 20/10 = 2</a:t>
            </a:r>
          </a:p>
          <a:p>
            <a:pPr marL="285750" indent="-285750">
              <a:buFont typeface="Arial" panose="020B0604020202020204" pitchFamily="34" charset="0"/>
              <a:buChar char="•"/>
            </a:pPr>
            <a:r>
              <a:rPr lang="en-US" sz="2400" dirty="0" smtClean="0"/>
              <a:t>Turning down of project because of exceeded pay-off!</a:t>
            </a:r>
          </a:p>
          <a:p>
            <a:pPr marL="285750" indent="-285750">
              <a:buFont typeface="Arial" panose="020B0604020202020204" pitchFamily="34" charset="0"/>
              <a:buChar char="•"/>
            </a:pPr>
            <a:endParaRPr lang="en-US" dirty="0"/>
          </a:p>
        </p:txBody>
      </p:sp>
      <p:sp>
        <p:nvSpPr>
          <p:cNvPr id="7" name="Rechteck 6"/>
          <p:cNvSpPr/>
          <p:nvPr/>
        </p:nvSpPr>
        <p:spPr>
          <a:xfrm>
            <a:off x="911424" y="97468"/>
            <a:ext cx="10585175" cy="523220"/>
          </a:xfrm>
          <a:prstGeom prst="rect">
            <a:avLst/>
          </a:prstGeom>
        </p:spPr>
        <p:txBody>
          <a:bodyPr wrap="square">
            <a:spAutoFit/>
          </a:bodyPr>
          <a:lstStyle/>
          <a:p>
            <a:pPr algn="ctr"/>
            <a:r>
              <a:rPr lang="en-US" sz="2800" b="1" dirty="0" smtClean="0"/>
              <a:t>For long-term energy investments: profitability instead of pay-off!</a:t>
            </a:r>
            <a:endParaRPr lang="en-US" sz="2800" b="1" dirty="0"/>
          </a:p>
        </p:txBody>
      </p:sp>
      <p:graphicFrame>
        <p:nvGraphicFramePr>
          <p:cNvPr id="5" name="Tabelle 4"/>
          <p:cNvGraphicFramePr>
            <a:graphicFrameLocks noGrp="1"/>
          </p:cNvGraphicFramePr>
          <p:nvPr/>
        </p:nvGraphicFramePr>
        <p:xfrm>
          <a:off x="375224" y="2708919"/>
          <a:ext cx="11121374" cy="983290"/>
        </p:xfrm>
        <a:graphic>
          <a:graphicData uri="http://schemas.openxmlformats.org/drawingml/2006/table">
            <a:tbl>
              <a:tblPr firstRow="1" bandRow="1">
                <a:tableStyleId>{5C22544A-7EE6-4342-B048-85BDC9FD1C3A}</a:tableStyleId>
              </a:tblPr>
              <a:tblGrid>
                <a:gridCol w="505517"/>
                <a:gridCol w="505517"/>
                <a:gridCol w="505517"/>
                <a:gridCol w="505517"/>
                <a:gridCol w="505517"/>
                <a:gridCol w="505517"/>
                <a:gridCol w="505517"/>
                <a:gridCol w="505517"/>
                <a:gridCol w="505517"/>
                <a:gridCol w="505517"/>
                <a:gridCol w="505517"/>
                <a:gridCol w="505517"/>
                <a:gridCol w="505517"/>
                <a:gridCol w="505517"/>
                <a:gridCol w="505517"/>
                <a:gridCol w="505517"/>
                <a:gridCol w="505517"/>
                <a:gridCol w="505517"/>
                <a:gridCol w="505517"/>
                <a:gridCol w="505517"/>
                <a:gridCol w="505517"/>
                <a:gridCol w="505517"/>
              </a:tblGrid>
              <a:tr h="491645">
                <a:tc>
                  <a:txBody>
                    <a:bodyPr/>
                    <a:lstStyle/>
                    <a:p>
                      <a:pPr algn="ctr"/>
                      <a:r>
                        <a:rPr lang="en-US" dirty="0" smtClean="0"/>
                        <a:t>t</a:t>
                      </a:r>
                      <a:endParaRPr lang="en-US" dirty="0"/>
                    </a:p>
                  </a:txBody>
                  <a:tcPr/>
                </a:tc>
                <a:tc>
                  <a:txBody>
                    <a:bodyPr/>
                    <a:lstStyle/>
                    <a:p>
                      <a:pPr algn="ctr"/>
                      <a:r>
                        <a:rPr lang="en-US" dirty="0" smtClean="0"/>
                        <a:t>0</a:t>
                      </a:r>
                      <a:endParaRPr lang="en-US" dirty="0"/>
                    </a:p>
                  </a:txBody>
                  <a:tcPr/>
                </a:tc>
                <a:tc>
                  <a:txBody>
                    <a:bodyPr/>
                    <a:lstStyle/>
                    <a:p>
                      <a:pPr algn="ctr"/>
                      <a:r>
                        <a:rPr lang="en-US" dirty="0" smtClean="0"/>
                        <a:t>1</a:t>
                      </a:r>
                      <a:endParaRPr lang="en-US" dirty="0"/>
                    </a:p>
                  </a:txBody>
                  <a:tcPr/>
                </a:tc>
                <a:tc>
                  <a:txBody>
                    <a:bodyPr/>
                    <a:lstStyle/>
                    <a:p>
                      <a:pPr algn="ctr"/>
                      <a:r>
                        <a:rPr lang="en-US" dirty="0" smtClean="0"/>
                        <a:t>2</a:t>
                      </a:r>
                      <a:endParaRPr lang="en-US" dirty="0"/>
                    </a:p>
                  </a:txBody>
                  <a:tcPr/>
                </a:tc>
                <a:tc>
                  <a:txBody>
                    <a:bodyPr/>
                    <a:lstStyle/>
                    <a:p>
                      <a:pPr algn="ctr"/>
                      <a:r>
                        <a:rPr lang="en-US" dirty="0" smtClean="0"/>
                        <a:t>3</a:t>
                      </a:r>
                      <a:endParaRPr lang="en-US" dirty="0"/>
                    </a:p>
                  </a:txBody>
                  <a:tcPr/>
                </a:tc>
                <a:tc>
                  <a:txBody>
                    <a:bodyPr/>
                    <a:lstStyle/>
                    <a:p>
                      <a:pPr algn="ctr"/>
                      <a:r>
                        <a:rPr lang="en-US" dirty="0" smtClean="0"/>
                        <a:t>4</a:t>
                      </a:r>
                      <a:endParaRPr lang="en-US" dirty="0"/>
                    </a:p>
                  </a:txBody>
                  <a:tcPr/>
                </a:tc>
                <a:tc>
                  <a:txBody>
                    <a:bodyPr/>
                    <a:lstStyle/>
                    <a:p>
                      <a:pPr algn="ctr"/>
                      <a:r>
                        <a:rPr lang="en-US" dirty="0" smtClean="0"/>
                        <a:t>5</a:t>
                      </a:r>
                      <a:endParaRPr lang="en-US" dirty="0"/>
                    </a:p>
                  </a:txBody>
                  <a:tcPr/>
                </a:tc>
                <a:tc>
                  <a:txBody>
                    <a:bodyPr/>
                    <a:lstStyle/>
                    <a:p>
                      <a:pPr algn="ctr"/>
                      <a:r>
                        <a:rPr lang="en-US" dirty="0" smtClean="0"/>
                        <a:t>6</a:t>
                      </a:r>
                      <a:endParaRPr lang="en-US" dirty="0"/>
                    </a:p>
                  </a:txBody>
                  <a:tcPr/>
                </a:tc>
                <a:tc>
                  <a:txBody>
                    <a:bodyPr/>
                    <a:lstStyle/>
                    <a:p>
                      <a:pPr algn="ctr"/>
                      <a:r>
                        <a:rPr lang="en-US" dirty="0" smtClean="0"/>
                        <a:t>7</a:t>
                      </a:r>
                      <a:endParaRPr lang="en-US" dirty="0"/>
                    </a:p>
                  </a:txBody>
                  <a:tcPr/>
                </a:tc>
                <a:tc>
                  <a:txBody>
                    <a:bodyPr/>
                    <a:lstStyle/>
                    <a:p>
                      <a:pPr algn="ctr"/>
                      <a:r>
                        <a:rPr lang="en-US" dirty="0" smtClean="0"/>
                        <a:t>8</a:t>
                      </a:r>
                      <a:endParaRPr lang="en-US" dirty="0"/>
                    </a:p>
                  </a:txBody>
                  <a:tcPr/>
                </a:tc>
                <a:tc>
                  <a:txBody>
                    <a:bodyPr/>
                    <a:lstStyle/>
                    <a:p>
                      <a:pPr algn="ctr"/>
                      <a:r>
                        <a:rPr lang="en-US" dirty="0" smtClean="0"/>
                        <a:t>9</a:t>
                      </a:r>
                      <a:endParaRPr lang="en-US" dirty="0"/>
                    </a:p>
                  </a:txBody>
                  <a:tcPr/>
                </a:tc>
                <a:tc>
                  <a:txBody>
                    <a:bodyPr/>
                    <a:lstStyle/>
                    <a:p>
                      <a:pPr algn="ctr"/>
                      <a:r>
                        <a:rPr lang="en-US" dirty="0" smtClean="0"/>
                        <a:t>10</a:t>
                      </a:r>
                      <a:endParaRPr lang="en-US" dirty="0"/>
                    </a:p>
                  </a:txBody>
                  <a:tcPr/>
                </a:tc>
                <a:tc>
                  <a:txBody>
                    <a:bodyPr/>
                    <a:lstStyle/>
                    <a:p>
                      <a:pPr algn="ctr"/>
                      <a:r>
                        <a:rPr lang="en-US" dirty="0" smtClean="0"/>
                        <a:t>11</a:t>
                      </a:r>
                      <a:endParaRPr lang="en-US" dirty="0"/>
                    </a:p>
                  </a:txBody>
                  <a:tcPr/>
                </a:tc>
                <a:tc>
                  <a:txBody>
                    <a:bodyPr/>
                    <a:lstStyle/>
                    <a:p>
                      <a:pPr algn="ctr"/>
                      <a:r>
                        <a:rPr lang="en-US" dirty="0" smtClean="0"/>
                        <a:t>12</a:t>
                      </a:r>
                      <a:endParaRPr lang="en-US" dirty="0"/>
                    </a:p>
                  </a:txBody>
                  <a:tcPr/>
                </a:tc>
                <a:tc>
                  <a:txBody>
                    <a:bodyPr/>
                    <a:lstStyle/>
                    <a:p>
                      <a:pPr algn="ctr"/>
                      <a:r>
                        <a:rPr lang="en-US" dirty="0" smtClean="0"/>
                        <a:t>13</a:t>
                      </a:r>
                      <a:endParaRPr lang="en-US" dirty="0"/>
                    </a:p>
                  </a:txBody>
                  <a:tcPr/>
                </a:tc>
                <a:tc>
                  <a:txBody>
                    <a:bodyPr/>
                    <a:lstStyle/>
                    <a:p>
                      <a:pPr algn="ctr"/>
                      <a:r>
                        <a:rPr lang="en-US" dirty="0" smtClean="0"/>
                        <a:t>14</a:t>
                      </a:r>
                      <a:endParaRPr lang="en-US" dirty="0"/>
                    </a:p>
                  </a:txBody>
                  <a:tcPr/>
                </a:tc>
                <a:tc>
                  <a:txBody>
                    <a:bodyPr/>
                    <a:lstStyle/>
                    <a:p>
                      <a:pPr algn="ctr"/>
                      <a:r>
                        <a:rPr lang="en-US" dirty="0" smtClean="0"/>
                        <a:t>15</a:t>
                      </a:r>
                      <a:endParaRPr lang="en-US" dirty="0"/>
                    </a:p>
                  </a:txBody>
                  <a:tcPr/>
                </a:tc>
                <a:tc>
                  <a:txBody>
                    <a:bodyPr/>
                    <a:lstStyle/>
                    <a:p>
                      <a:pPr algn="ctr"/>
                      <a:r>
                        <a:rPr lang="en-US" dirty="0" smtClean="0"/>
                        <a:t>16</a:t>
                      </a:r>
                      <a:endParaRPr lang="en-US" dirty="0"/>
                    </a:p>
                  </a:txBody>
                  <a:tcPr/>
                </a:tc>
                <a:tc>
                  <a:txBody>
                    <a:bodyPr/>
                    <a:lstStyle/>
                    <a:p>
                      <a:pPr algn="ctr"/>
                      <a:r>
                        <a:rPr lang="en-US" dirty="0" smtClean="0"/>
                        <a:t>17</a:t>
                      </a:r>
                      <a:endParaRPr lang="en-US" dirty="0"/>
                    </a:p>
                  </a:txBody>
                  <a:tcPr/>
                </a:tc>
                <a:tc>
                  <a:txBody>
                    <a:bodyPr/>
                    <a:lstStyle/>
                    <a:p>
                      <a:pPr algn="ctr"/>
                      <a:r>
                        <a:rPr lang="en-US" dirty="0" smtClean="0"/>
                        <a:t>18</a:t>
                      </a:r>
                      <a:endParaRPr lang="en-US" dirty="0"/>
                    </a:p>
                  </a:txBody>
                  <a:tcPr/>
                </a:tc>
                <a:tc>
                  <a:txBody>
                    <a:bodyPr/>
                    <a:lstStyle/>
                    <a:p>
                      <a:pPr algn="ctr"/>
                      <a:r>
                        <a:rPr lang="en-US" dirty="0" smtClean="0"/>
                        <a:t>19</a:t>
                      </a:r>
                      <a:endParaRPr lang="en-US" dirty="0"/>
                    </a:p>
                  </a:txBody>
                  <a:tcPr/>
                </a:tc>
                <a:tc>
                  <a:txBody>
                    <a:bodyPr/>
                    <a:lstStyle/>
                    <a:p>
                      <a:pPr algn="ctr"/>
                      <a:r>
                        <a:rPr lang="en-US" dirty="0" smtClean="0"/>
                        <a:t>20</a:t>
                      </a:r>
                      <a:endParaRPr lang="en-US" dirty="0"/>
                    </a:p>
                  </a:txBody>
                  <a:tcPr/>
                </a:tc>
              </a:tr>
              <a:tr h="491645">
                <a:tc>
                  <a:txBody>
                    <a:bodyPr/>
                    <a:lstStyle/>
                    <a:p>
                      <a:pPr algn="ctr"/>
                      <a:r>
                        <a:rPr lang="en-US" dirty="0" smtClean="0"/>
                        <a:t>$</a:t>
                      </a:r>
                      <a:endParaRPr lang="en-US" dirty="0"/>
                    </a:p>
                  </a:txBody>
                  <a:tcPr/>
                </a:tc>
                <a:tc>
                  <a:txBody>
                    <a:bodyPr/>
                    <a:lstStyle/>
                    <a:p>
                      <a:pPr algn="ctr"/>
                      <a:r>
                        <a:rPr lang="en-US" dirty="0" smtClean="0"/>
                        <a:t>-10</a:t>
                      </a:r>
                      <a:endParaRPr lang="en-US" dirty="0"/>
                    </a:p>
                  </a:txBody>
                  <a:tcPr/>
                </a:tc>
                <a:tc>
                  <a:txBody>
                    <a:bodyPr/>
                    <a:lstStyle/>
                    <a:p>
                      <a:pPr algn="ctr"/>
                      <a:r>
                        <a:rPr lang="en-US" dirty="0" smtClean="0"/>
                        <a:t>2</a:t>
                      </a:r>
                      <a:endParaRPr lang="en-US" dirty="0"/>
                    </a:p>
                  </a:txBody>
                  <a:tcPr/>
                </a:tc>
                <a:tc>
                  <a:txBody>
                    <a:bodyPr/>
                    <a:lstStyle/>
                    <a:p>
                      <a:pPr algn="ctr"/>
                      <a:r>
                        <a:rPr lang="en-US" dirty="0" smtClean="0"/>
                        <a:t>2</a:t>
                      </a:r>
                      <a:endParaRPr lang="en-US" dirty="0"/>
                    </a:p>
                  </a:txBody>
                  <a:tcPr/>
                </a:tc>
                <a:tc>
                  <a:txBody>
                    <a:bodyPr/>
                    <a:lstStyle/>
                    <a:p>
                      <a:pPr algn="ctr"/>
                      <a:r>
                        <a:rPr lang="en-US" dirty="0" smtClean="0"/>
                        <a:t>2</a:t>
                      </a:r>
                      <a:endParaRPr lang="en-US" dirty="0"/>
                    </a:p>
                  </a:txBody>
                  <a:tcPr/>
                </a:tc>
                <a:tc>
                  <a:txBody>
                    <a:bodyPr/>
                    <a:lstStyle/>
                    <a:p>
                      <a:pPr algn="ctr"/>
                      <a:r>
                        <a:rPr lang="en-US" dirty="0" smtClean="0"/>
                        <a:t>2</a:t>
                      </a:r>
                      <a:endParaRPr lang="en-US" dirty="0"/>
                    </a:p>
                  </a:txBody>
                  <a:tcPr/>
                </a:tc>
                <a:tc>
                  <a:txBody>
                    <a:bodyPr/>
                    <a:lstStyle/>
                    <a:p>
                      <a:pPr algn="ctr"/>
                      <a:r>
                        <a:rPr lang="en-US" dirty="0" smtClean="0"/>
                        <a:t>2</a:t>
                      </a:r>
                      <a:endParaRPr lang="en-US" dirty="0"/>
                    </a:p>
                  </a:txBody>
                  <a:tcPr/>
                </a:tc>
                <a:tc>
                  <a:txBody>
                    <a:bodyPr/>
                    <a:lstStyle/>
                    <a:p>
                      <a:pPr algn="ctr"/>
                      <a:r>
                        <a:rPr lang="en-US" dirty="0" smtClean="0"/>
                        <a:t>2</a:t>
                      </a:r>
                      <a:endParaRPr lang="en-US" dirty="0"/>
                    </a:p>
                  </a:txBody>
                  <a:tcPr/>
                </a:tc>
                <a:tc>
                  <a:txBody>
                    <a:bodyPr/>
                    <a:lstStyle/>
                    <a:p>
                      <a:pPr algn="ctr"/>
                      <a:r>
                        <a:rPr lang="en-US" dirty="0" smtClean="0"/>
                        <a:t>0</a:t>
                      </a:r>
                      <a:endParaRPr lang="en-US" dirty="0"/>
                    </a:p>
                  </a:txBody>
                  <a:tcPr/>
                </a:tc>
                <a:tc>
                  <a:txBody>
                    <a:bodyPr/>
                    <a:lstStyle/>
                    <a:p>
                      <a:pPr algn="ctr"/>
                      <a:r>
                        <a:rPr lang="en-US" dirty="0" smtClean="0"/>
                        <a:t>0</a:t>
                      </a:r>
                      <a:endParaRPr lang="en-US" dirty="0"/>
                    </a:p>
                  </a:txBody>
                  <a:tcPr/>
                </a:tc>
                <a:tc>
                  <a:txBody>
                    <a:bodyPr/>
                    <a:lstStyle/>
                    <a:p>
                      <a:pPr algn="ctr"/>
                      <a:r>
                        <a:rPr lang="en-US" dirty="0" smtClean="0"/>
                        <a:t>0</a:t>
                      </a:r>
                      <a:endParaRPr lang="en-US" dirty="0"/>
                    </a:p>
                  </a:txBody>
                  <a:tcPr/>
                </a:tc>
                <a:tc>
                  <a:txBody>
                    <a:bodyPr/>
                    <a:lstStyle/>
                    <a:p>
                      <a:pPr algn="ctr"/>
                      <a:r>
                        <a:rPr lang="en-US" dirty="0" smtClean="0"/>
                        <a:t>.</a:t>
                      </a:r>
                      <a:endParaRPr lang="en-US" dirty="0"/>
                    </a:p>
                  </a:txBody>
                  <a:tcPr/>
                </a:tc>
                <a:tc>
                  <a:txBody>
                    <a:bodyPr/>
                    <a:lstStyle/>
                    <a:p>
                      <a:pPr algn="ctr"/>
                      <a:r>
                        <a:rPr lang="en-US" dirty="0" smtClean="0"/>
                        <a:t>.</a:t>
                      </a:r>
                      <a:endParaRPr lang="en-US" dirty="0"/>
                    </a:p>
                  </a:txBody>
                  <a:tcPr/>
                </a:tc>
                <a:tc>
                  <a:txBody>
                    <a:bodyPr/>
                    <a:lstStyle/>
                    <a:p>
                      <a:pPr algn="ctr"/>
                      <a:r>
                        <a:rPr lang="en-US" dirty="0" smtClean="0"/>
                        <a:t>.</a:t>
                      </a:r>
                      <a:endParaRPr lang="en-US" dirty="0"/>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dirty="0"/>
                    </a:p>
                  </a:txBody>
                  <a:tcPr/>
                </a:tc>
              </a:tr>
            </a:tbl>
          </a:graphicData>
        </a:graphic>
      </p:graphicFrame>
      <p:graphicFrame>
        <p:nvGraphicFramePr>
          <p:cNvPr id="11" name="Tabelle 10"/>
          <p:cNvGraphicFramePr>
            <a:graphicFrameLocks noGrp="1"/>
          </p:cNvGraphicFramePr>
          <p:nvPr/>
        </p:nvGraphicFramePr>
        <p:xfrm>
          <a:off x="375224" y="5445224"/>
          <a:ext cx="11121374" cy="983290"/>
        </p:xfrm>
        <a:graphic>
          <a:graphicData uri="http://schemas.openxmlformats.org/drawingml/2006/table">
            <a:tbl>
              <a:tblPr firstRow="1" bandRow="1">
                <a:tableStyleId>{5C22544A-7EE6-4342-B048-85BDC9FD1C3A}</a:tableStyleId>
              </a:tblPr>
              <a:tblGrid>
                <a:gridCol w="505517"/>
                <a:gridCol w="505517"/>
                <a:gridCol w="505517"/>
                <a:gridCol w="505517"/>
                <a:gridCol w="505517"/>
                <a:gridCol w="505517"/>
                <a:gridCol w="505517"/>
                <a:gridCol w="505517"/>
                <a:gridCol w="505517"/>
                <a:gridCol w="505517"/>
                <a:gridCol w="505517"/>
                <a:gridCol w="505517"/>
                <a:gridCol w="505517"/>
                <a:gridCol w="505517"/>
                <a:gridCol w="505517"/>
                <a:gridCol w="505517"/>
                <a:gridCol w="505517"/>
                <a:gridCol w="505517"/>
                <a:gridCol w="505517"/>
                <a:gridCol w="505517"/>
                <a:gridCol w="505517"/>
                <a:gridCol w="505517"/>
              </a:tblGrid>
              <a:tr h="491645">
                <a:tc>
                  <a:txBody>
                    <a:bodyPr/>
                    <a:lstStyle/>
                    <a:p>
                      <a:pPr algn="ctr"/>
                      <a:r>
                        <a:rPr lang="en-US" dirty="0" smtClean="0"/>
                        <a:t>t</a:t>
                      </a:r>
                      <a:endParaRPr lang="en-US" dirty="0"/>
                    </a:p>
                  </a:txBody>
                  <a:tcPr/>
                </a:tc>
                <a:tc>
                  <a:txBody>
                    <a:bodyPr/>
                    <a:lstStyle/>
                    <a:p>
                      <a:pPr algn="ctr"/>
                      <a:r>
                        <a:rPr lang="en-US" dirty="0" smtClean="0"/>
                        <a:t>0</a:t>
                      </a:r>
                      <a:endParaRPr lang="en-US" dirty="0"/>
                    </a:p>
                  </a:txBody>
                  <a:tcPr/>
                </a:tc>
                <a:tc>
                  <a:txBody>
                    <a:bodyPr/>
                    <a:lstStyle/>
                    <a:p>
                      <a:pPr algn="ctr"/>
                      <a:r>
                        <a:rPr lang="en-US" dirty="0" smtClean="0"/>
                        <a:t>1</a:t>
                      </a:r>
                      <a:endParaRPr lang="en-US" dirty="0"/>
                    </a:p>
                  </a:txBody>
                  <a:tcPr/>
                </a:tc>
                <a:tc>
                  <a:txBody>
                    <a:bodyPr/>
                    <a:lstStyle/>
                    <a:p>
                      <a:pPr algn="ctr"/>
                      <a:r>
                        <a:rPr lang="en-US" dirty="0" smtClean="0"/>
                        <a:t>2</a:t>
                      </a:r>
                      <a:endParaRPr lang="en-US" dirty="0"/>
                    </a:p>
                  </a:txBody>
                  <a:tcPr/>
                </a:tc>
                <a:tc>
                  <a:txBody>
                    <a:bodyPr/>
                    <a:lstStyle/>
                    <a:p>
                      <a:pPr algn="ctr"/>
                      <a:r>
                        <a:rPr lang="en-US" dirty="0" smtClean="0"/>
                        <a:t>3</a:t>
                      </a:r>
                      <a:endParaRPr lang="en-US" dirty="0"/>
                    </a:p>
                  </a:txBody>
                  <a:tcPr/>
                </a:tc>
                <a:tc>
                  <a:txBody>
                    <a:bodyPr/>
                    <a:lstStyle/>
                    <a:p>
                      <a:pPr algn="ctr"/>
                      <a:r>
                        <a:rPr lang="en-US" dirty="0" smtClean="0"/>
                        <a:t>4</a:t>
                      </a:r>
                      <a:endParaRPr lang="en-US" dirty="0"/>
                    </a:p>
                  </a:txBody>
                  <a:tcPr/>
                </a:tc>
                <a:tc>
                  <a:txBody>
                    <a:bodyPr/>
                    <a:lstStyle/>
                    <a:p>
                      <a:pPr algn="ctr"/>
                      <a:r>
                        <a:rPr lang="en-US" dirty="0" smtClean="0"/>
                        <a:t>5</a:t>
                      </a:r>
                      <a:endParaRPr lang="en-US" dirty="0"/>
                    </a:p>
                  </a:txBody>
                  <a:tcPr/>
                </a:tc>
                <a:tc>
                  <a:txBody>
                    <a:bodyPr/>
                    <a:lstStyle/>
                    <a:p>
                      <a:pPr algn="ctr"/>
                      <a:r>
                        <a:rPr lang="en-US" dirty="0" smtClean="0"/>
                        <a:t>6</a:t>
                      </a:r>
                      <a:endParaRPr lang="en-US" dirty="0"/>
                    </a:p>
                  </a:txBody>
                  <a:tcPr/>
                </a:tc>
                <a:tc>
                  <a:txBody>
                    <a:bodyPr/>
                    <a:lstStyle/>
                    <a:p>
                      <a:pPr algn="ctr"/>
                      <a:r>
                        <a:rPr lang="en-US" dirty="0" smtClean="0"/>
                        <a:t>7</a:t>
                      </a:r>
                      <a:endParaRPr lang="en-US" dirty="0"/>
                    </a:p>
                  </a:txBody>
                  <a:tcPr/>
                </a:tc>
                <a:tc>
                  <a:txBody>
                    <a:bodyPr/>
                    <a:lstStyle/>
                    <a:p>
                      <a:pPr algn="ctr"/>
                      <a:r>
                        <a:rPr lang="en-US" dirty="0" smtClean="0"/>
                        <a:t>8</a:t>
                      </a:r>
                      <a:endParaRPr lang="en-US" dirty="0"/>
                    </a:p>
                  </a:txBody>
                  <a:tcPr/>
                </a:tc>
                <a:tc>
                  <a:txBody>
                    <a:bodyPr/>
                    <a:lstStyle/>
                    <a:p>
                      <a:pPr algn="ctr"/>
                      <a:r>
                        <a:rPr lang="en-US" dirty="0" smtClean="0"/>
                        <a:t>9</a:t>
                      </a:r>
                      <a:endParaRPr lang="en-US" dirty="0"/>
                    </a:p>
                  </a:txBody>
                  <a:tcPr/>
                </a:tc>
                <a:tc>
                  <a:txBody>
                    <a:bodyPr/>
                    <a:lstStyle/>
                    <a:p>
                      <a:pPr algn="ctr"/>
                      <a:r>
                        <a:rPr lang="en-US" dirty="0" smtClean="0"/>
                        <a:t>10</a:t>
                      </a:r>
                      <a:endParaRPr lang="en-US" dirty="0"/>
                    </a:p>
                  </a:txBody>
                  <a:tcPr/>
                </a:tc>
                <a:tc>
                  <a:txBody>
                    <a:bodyPr/>
                    <a:lstStyle/>
                    <a:p>
                      <a:pPr algn="ctr"/>
                      <a:r>
                        <a:rPr lang="en-US" dirty="0" smtClean="0"/>
                        <a:t>11</a:t>
                      </a:r>
                      <a:endParaRPr lang="en-US" dirty="0"/>
                    </a:p>
                  </a:txBody>
                  <a:tcPr/>
                </a:tc>
                <a:tc>
                  <a:txBody>
                    <a:bodyPr/>
                    <a:lstStyle/>
                    <a:p>
                      <a:pPr algn="ctr"/>
                      <a:r>
                        <a:rPr lang="en-US" dirty="0" smtClean="0"/>
                        <a:t>12</a:t>
                      </a:r>
                      <a:endParaRPr lang="en-US" dirty="0"/>
                    </a:p>
                  </a:txBody>
                  <a:tcPr/>
                </a:tc>
                <a:tc>
                  <a:txBody>
                    <a:bodyPr/>
                    <a:lstStyle/>
                    <a:p>
                      <a:pPr algn="ctr"/>
                      <a:r>
                        <a:rPr lang="en-US" dirty="0" smtClean="0"/>
                        <a:t>13</a:t>
                      </a:r>
                      <a:endParaRPr lang="en-US" dirty="0"/>
                    </a:p>
                  </a:txBody>
                  <a:tcPr/>
                </a:tc>
                <a:tc>
                  <a:txBody>
                    <a:bodyPr/>
                    <a:lstStyle/>
                    <a:p>
                      <a:pPr algn="ctr"/>
                      <a:r>
                        <a:rPr lang="en-US" dirty="0" smtClean="0"/>
                        <a:t>14</a:t>
                      </a:r>
                      <a:endParaRPr lang="en-US" dirty="0"/>
                    </a:p>
                  </a:txBody>
                  <a:tcPr/>
                </a:tc>
                <a:tc>
                  <a:txBody>
                    <a:bodyPr/>
                    <a:lstStyle/>
                    <a:p>
                      <a:pPr algn="ctr"/>
                      <a:r>
                        <a:rPr lang="en-US" dirty="0" smtClean="0"/>
                        <a:t>15</a:t>
                      </a:r>
                      <a:endParaRPr lang="en-US" dirty="0"/>
                    </a:p>
                  </a:txBody>
                  <a:tcPr/>
                </a:tc>
                <a:tc>
                  <a:txBody>
                    <a:bodyPr/>
                    <a:lstStyle/>
                    <a:p>
                      <a:pPr algn="ctr"/>
                      <a:r>
                        <a:rPr lang="en-US" dirty="0" smtClean="0"/>
                        <a:t>16</a:t>
                      </a:r>
                      <a:endParaRPr lang="en-US" dirty="0"/>
                    </a:p>
                  </a:txBody>
                  <a:tcPr/>
                </a:tc>
                <a:tc>
                  <a:txBody>
                    <a:bodyPr/>
                    <a:lstStyle/>
                    <a:p>
                      <a:pPr algn="ctr"/>
                      <a:r>
                        <a:rPr lang="en-US" dirty="0" smtClean="0"/>
                        <a:t>17</a:t>
                      </a:r>
                      <a:endParaRPr lang="en-US" dirty="0"/>
                    </a:p>
                  </a:txBody>
                  <a:tcPr/>
                </a:tc>
                <a:tc>
                  <a:txBody>
                    <a:bodyPr/>
                    <a:lstStyle/>
                    <a:p>
                      <a:pPr algn="ctr"/>
                      <a:r>
                        <a:rPr lang="en-US" dirty="0" smtClean="0"/>
                        <a:t>18</a:t>
                      </a:r>
                      <a:endParaRPr lang="en-US" dirty="0"/>
                    </a:p>
                  </a:txBody>
                  <a:tcPr/>
                </a:tc>
                <a:tc>
                  <a:txBody>
                    <a:bodyPr/>
                    <a:lstStyle/>
                    <a:p>
                      <a:pPr algn="ctr"/>
                      <a:r>
                        <a:rPr lang="en-US" dirty="0" smtClean="0"/>
                        <a:t>19</a:t>
                      </a:r>
                      <a:endParaRPr lang="en-US" dirty="0"/>
                    </a:p>
                  </a:txBody>
                  <a:tcPr/>
                </a:tc>
                <a:tc>
                  <a:txBody>
                    <a:bodyPr/>
                    <a:lstStyle/>
                    <a:p>
                      <a:pPr algn="ctr"/>
                      <a:r>
                        <a:rPr lang="en-US" dirty="0" smtClean="0"/>
                        <a:t>20</a:t>
                      </a:r>
                      <a:endParaRPr lang="en-US" dirty="0"/>
                    </a:p>
                  </a:txBody>
                  <a:tcPr/>
                </a:tc>
              </a:tr>
              <a:tr h="491645">
                <a:tc>
                  <a:txBody>
                    <a:bodyPr/>
                    <a:lstStyle/>
                    <a:p>
                      <a:pPr algn="ctr"/>
                      <a:r>
                        <a:rPr lang="en-US" dirty="0" smtClean="0"/>
                        <a:t>$</a:t>
                      </a:r>
                      <a:endParaRPr lang="en-US" dirty="0"/>
                    </a:p>
                  </a:txBody>
                  <a:tcPr/>
                </a:tc>
                <a:tc>
                  <a:txBody>
                    <a:bodyPr/>
                    <a:lstStyle/>
                    <a:p>
                      <a:pPr algn="ctr"/>
                      <a:r>
                        <a:rPr lang="en-US" dirty="0" smtClean="0"/>
                        <a:t>-10</a:t>
                      </a:r>
                      <a:endParaRPr lang="en-US" dirty="0"/>
                    </a:p>
                  </a:txBody>
                  <a:tcPr/>
                </a:tc>
                <a:tc>
                  <a:txBody>
                    <a:bodyPr/>
                    <a:lstStyle/>
                    <a:p>
                      <a:pPr algn="ctr"/>
                      <a:r>
                        <a:rPr lang="en-US" dirty="0" smtClean="0"/>
                        <a:t>1</a:t>
                      </a:r>
                      <a:endParaRPr lang="en-US" dirty="0"/>
                    </a:p>
                  </a:txBody>
                  <a:tcPr/>
                </a:tc>
                <a:tc>
                  <a:txBody>
                    <a:bodyPr/>
                    <a:lstStyle/>
                    <a:p>
                      <a:pPr algn="ctr"/>
                      <a:r>
                        <a:rPr lang="en-US" dirty="0" smtClean="0"/>
                        <a:t>1</a:t>
                      </a:r>
                      <a:endParaRPr lang="en-US" dirty="0"/>
                    </a:p>
                  </a:txBody>
                  <a:tcPr/>
                </a:tc>
                <a:tc>
                  <a:txBody>
                    <a:bodyPr/>
                    <a:lstStyle/>
                    <a:p>
                      <a:pPr algn="ctr"/>
                      <a:r>
                        <a:rPr lang="en-US" dirty="0" smtClean="0"/>
                        <a:t>1</a:t>
                      </a:r>
                      <a:endParaRPr lang="en-US" dirty="0"/>
                    </a:p>
                  </a:txBody>
                  <a:tcPr/>
                </a:tc>
                <a:tc>
                  <a:txBody>
                    <a:bodyPr/>
                    <a:lstStyle/>
                    <a:p>
                      <a:pPr algn="ctr"/>
                      <a:r>
                        <a:rPr lang="en-US" dirty="0" smtClean="0"/>
                        <a:t>1</a:t>
                      </a:r>
                      <a:endParaRPr lang="en-US" dirty="0"/>
                    </a:p>
                  </a:txBody>
                  <a:tcPr/>
                </a:tc>
                <a:tc>
                  <a:txBody>
                    <a:bodyPr/>
                    <a:lstStyle/>
                    <a:p>
                      <a:pPr algn="ctr"/>
                      <a:r>
                        <a:rPr lang="en-US" dirty="0" smtClean="0"/>
                        <a:t>1</a:t>
                      </a:r>
                      <a:endParaRPr lang="en-US" dirty="0"/>
                    </a:p>
                  </a:txBody>
                  <a:tcPr/>
                </a:tc>
                <a:tc>
                  <a:txBody>
                    <a:bodyPr/>
                    <a:lstStyle/>
                    <a:p>
                      <a:pPr algn="ctr"/>
                      <a:r>
                        <a:rPr lang="en-US" dirty="0" smtClean="0"/>
                        <a:t>1</a:t>
                      </a:r>
                      <a:endParaRPr lang="en-US" dirty="0"/>
                    </a:p>
                  </a:txBody>
                  <a:tcPr/>
                </a:tc>
                <a:tc>
                  <a:txBody>
                    <a:bodyPr/>
                    <a:lstStyle/>
                    <a:p>
                      <a:pPr algn="ctr"/>
                      <a:r>
                        <a:rPr lang="en-US" dirty="0" smtClean="0"/>
                        <a:t>1</a:t>
                      </a:r>
                      <a:endParaRPr lang="en-US" dirty="0"/>
                    </a:p>
                  </a:txBody>
                  <a:tcPr/>
                </a:tc>
                <a:tc>
                  <a:txBody>
                    <a:bodyPr/>
                    <a:lstStyle/>
                    <a:p>
                      <a:pPr algn="ctr"/>
                      <a:r>
                        <a:rPr lang="en-US" dirty="0" smtClean="0"/>
                        <a:t>1</a:t>
                      </a:r>
                      <a:endParaRPr lang="en-US" dirty="0"/>
                    </a:p>
                  </a:txBody>
                  <a:tcPr/>
                </a:tc>
                <a:tc>
                  <a:txBody>
                    <a:bodyPr/>
                    <a:lstStyle/>
                    <a:p>
                      <a:pPr algn="ctr"/>
                      <a:r>
                        <a:rPr lang="en-US" dirty="0" smtClean="0"/>
                        <a:t>1</a:t>
                      </a:r>
                      <a:endParaRPr lang="en-US" dirty="0"/>
                    </a:p>
                  </a:txBody>
                  <a:tcPr/>
                </a:tc>
                <a:tc>
                  <a:txBody>
                    <a:bodyPr/>
                    <a:lstStyle/>
                    <a:p>
                      <a:pPr algn="ctr"/>
                      <a:r>
                        <a:rPr lang="en-US" dirty="0" smtClean="0"/>
                        <a:t>1</a:t>
                      </a:r>
                      <a:endParaRPr lang="en-US" dirty="0"/>
                    </a:p>
                  </a:txBody>
                  <a:tcPr/>
                </a:tc>
                <a:tc>
                  <a:txBody>
                    <a:bodyPr/>
                    <a:lstStyle/>
                    <a:p>
                      <a:pPr algn="ctr"/>
                      <a:r>
                        <a:rPr lang="en-US" dirty="0" smtClean="0"/>
                        <a:t>1</a:t>
                      </a:r>
                      <a:endParaRPr lang="en-US" dirty="0"/>
                    </a:p>
                  </a:txBody>
                  <a:tcPr/>
                </a:tc>
                <a:tc>
                  <a:txBody>
                    <a:bodyPr/>
                    <a:lstStyle/>
                    <a:p>
                      <a:pPr algn="ctr"/>
                      <a:r>
                        <a:rPr lang="en-US" dirty="0" smtClean="0"/>
                        <a:t>1</a:t>
                      </a:r>
                      <a:endParaRPr lang="en-US" dirty="0"/>
                    </a:p>
                  </a:txBody>
                  <a:tcPr/>
                </a:tc>
                <a:tc>
                  <a:txBody>
                    <a:bodyPr/>
                    <a:lstStyle/>
                    <a:p>
                      <a:pPr algn="ctr"/>
                      <a:r>
                        <a:rPr lang="en-US" dirty="0" smtClean="0"/>
                        <a:t>1</a:t>
                      </a:r>
                      <a:endParaRPr lang="en-US" dirty="0"/>
                    </a:p>
                  </a:txBody>
                  <a:tcPr/>
                </a:tc>
                <a:tc>
                  <a:txBody>
                    <a:bodyPr/>
                    <a:lstStyle/>
                    <a:p>
                      <a:pPr algn="ctr"/>
                      <a:r>
                        <a:rPr lang="en-US" dirty="0" smtClean="0"/>
                        <a:t>1</a:t>
                      </a:r>
                      <a:endParaRPr lang="en-US" dirty="0"/>
                    </a:p>
                  </a:txBody>
                  <a:tcPr/>
                </a:tc>
                <a:tc>
                  <a:txBody>
                    <a:bodyPr/>
                    <a:lstStyle/>
                    <a:p>
                      <a:pPr algn="ctr"/>
                      <a:r>
                        <a:rPr lang="en-US" dirty="0" smtClean="0"/>
                        <a:t>1</a:t>
                      </a:r>
                      <a:endParaRPr lang="en-US" dirty="0"/>
                    </a:p>
                  </a:txBody>
                  <a:tcPr/>
                </a:tc>
                <a:tc>
                  <a:txBody>
                    <a:bodyPr/>
                    <a:lstStyle/>
                    <a:p>
                      <a:pPr algn="ctr"/>
                      <a:r>
                        <a:rPr lang="en-US" dirty="0" smtClean="0"/>
                        <a:t>1</a:t>
                      </a:r>
                      <a:endParaRPr lang="en-US" dirty="0"/>
                    </a:p>
                  </a:txBody>
                  <a:tcPr/>
                </a:tc>
                <a:tc>
                  <a:txBody>
                    <a:bodyPr/>
                    <a:lstStyle/>
                    <a:p>
                      <a:pPr algn="ctr"/>
                      <a:r>
                        <a:rPr lang="en-US" dirty="0" smtClean="0"/>
                        <a:t>1</a:t>
                      </a:r>
                      <a:endParaRPr lang="en-US" dirty="0"/>
                    </a:p>
                  </a:txBody>
                  <a:tcPr/>
                </a:tc>
                <a:tc>
                  <a:txBody>
                    <a:bodyPr/>
                    <a:lstStyle/>
                    <a:p>
                      <a:pPr algn="ctr"/>
                      <a:r>
                        <a:rPr lang="en-US" dirty="0" smtClean="0"/>
                        <a:t>1</a:t>
                      </a:r>
                      <a:endParaRPr lang="en-US" dirty="0"/>
                    </a:p>
                  </a:txBody>
                  <a:tcPr/>
                </a:tc>
                <a:tc>
                  <a:txBody>
                    <a:bodyPr/>
                    <a:lstStyle/>
                    <a:p>
                      <a:pPr algn="ctr"/>
                      <a:r>
                        <a:rPr lang="en-US" dirty="0" smtClean="0"/>
                        <a:t>1</a:t>
                      </a:r>
                      <a:endParaRPr lang="en-US" dirty="0"/>
                    </a:p>
                  </a:txBody>
                  <a:tcPr/>
                </a:tc>
                <a:tc>
                  <a:txBody>
                    <a:bodyPr/>
                    <a:lstStyle/>
                    <a:p>
                      <a:pPr algn="ctr"/>
                      <a:r>
                        <a:rPr lang="en-US" dirty="0" smtClean="0"/>
                        <a:t>1</a:t>
                      </a:r>
                      <a:endParaRPr lang="en-US" dirty="0"/>
                    </a:p>
                  </a:txBody>
                  <a:tcPr/>
                </a:tc>
              </a:tr>
            </a:tbl>
          </a:graphicData>
        </a:graphic>
      </p:graphicFrame>
    </p:spTree>
    <p:extLst>
      <p:ext uri="{BB962C8B-B14F-4D97-AF65-F5344CB8AC3E}">
        <p14:creationId xmlns:p14="http://schemas.microsoft.com/office/powerpoint/2010/main" val="16945836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 1"/>
          <p:cNvGraphicFramePr/>
          <p:nvPr>
            <p:extLst>
              <p:ext uri="{D42A27DB-BD31-4B8C-83A1-F6EECF244321}">
                <p14:modId xmlns:p14="http://schemas.microsoft.com/office/powerpoint/2010/main" val="4037933693"/>
              </p:ext>
            </p:extLst>
          </p:nvPr>
        </p:nvGraphicFramePr>
        <p:xfrm>
          <a:off x="479376" y="719667"/>
          <a:ext cx="11089232" cy="50064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feld 2"/>
          <p:cNvSpPr txBox="1"/>
          <p:nvPr/>
        </p:nvSpPr>
        <p:spPr>
          <a:xfrm>
            <a:off x="479376" y="196446"/>
            <a:ext cx="11233248" cy="584775"/>
          </a:xfrm>
          <a:prstGeom prst="rect">
            <a:avLst/>
          </a:prstGeom>
          <a:noFill/>
        </p:spPr>
        <p:txBody>
          <a:bodyPr wrap="square" rtlCol="0">
            <a:spAutoFit/>
          </a:bodyPr>
          <a:lstStyle/>
          <a:p>
            <a:pPr algn="ctr"/>
            <a:r>
              <a:rPr lang="en-US" sz="3200" b="1" dirty="0" smtClean="0"/>
              <a:t>What is profitable (enough)?</a:t>
            </a:r>
            <a:endParaRPr lang="en-US" sz="3200" b="1" dirty="0"/>
          </a:p>
        </p:txBody>
      </p:sp>
      <p:sp>
        <p:nvSpPr>
          <p:cNvPr id="4" name="Textfeld 3"/>
          <p:cNvSpPr txBox="1"/>
          <p:nvPr/>
        </p:nvSpPr>
        <p:spPr>
          <a:xfrm>
            <a:off x="479376" y="5726140"/>
            <a:ext cx="11521280" cy="954107"/>
          </a:xfrm>
          <a:prstGeom prst="rect">
            <a:avLst/>
          </a:prstGeom>
          <a:noFill/>
        </p:spPr>
        <p:txBody>
          <a:bodyPr wrap="square" rtlCol="0">
            <a:spAutoFit/>
          </a:bodyPr>
          <a:lstStyle/>
          <a:p>
            <a:pPr algn="ctr"/>
            <a:r>
              <a:rPr lang="en-US" sz="2800" dirty="0" smtClean="0"/>
              <a:t>Attention: the impact of interests, taxes, and energy price changes will be stronger in long-time planning horizons</a:t>
            </a:r>
          </a:p>
        </p:txBody>
      </p:sp>
    </p:spTree>
    <p:extLst>
      <p:ext uri="{BB962C8B-B14F-4D97-AF65-F5344CB8AC3E}">
        <p14:creationId xmlns:p14="http://schemas.microsoft.com/office/powerpoint/2010/main" val="29697224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4"/>
          <p:cNvSpPr>
            <a:spLocks noGrp="1"/>
          </p:cNvSpPr>
          <p:nvPr>
            <p:ph idx="1"/>
          </p:nvPr>
        </p:nvSpPr>
        <p:spPr>
          <a:xfrm>
            <a:off x="31822" y="620688"/>
            <a:ext cx="11809314" cy="5256584"/>
          </a:xfrm>
        </p:spPr>
        <p:txBody>
          <a:bodyPr>
            <a:noAutofit/>
          </a:bodyPr>
          <a:lstStyle/>
          <a:p>
            <a:pPr marL="0" indent="0" algn="ctr">
              <a:buNone/>
            </a:pPr>
            <a:r>
              <a:rPr lang="en-US" b="1" dirty="0" smtClean="0"/>
              <a:t>Content</a:t>
            </a:r>
          </a:p>
          <a:p>
            <a:pPr marL="0" indent="0" algn="ctr">
              <a:buNone/>
            </a:pPr>
            <a:endParaRPr lang="en-US" sz="2800" b="1" dirty="0" smtClean="0"/>
          </a:p>
          <a:p>
            <a:pPr algn="ctr">
              <a:buFont typeface="+mj-lt"/>
              <a:buAutoNum type="arabicPeriod"/>
              <a:defRPr/>
            </a:pPr>
            <a:r>
              <a:rPr lang="en-US" sz="2800" dirty="0" smtClean="0"/>
              <a:t>Total Cost of Ownership (TCO) and Life Cycle Cost (LCC)</a:t>
            </a:r>
          </a:p>
          <a:p>
            <a:pPr algn="ctr">
              <a:buFont typeface="+mj-lt"/>
              <a:buAutoNum type="arabicPeriod"/>
              <a:defRPr/>
            </a:pPr>
            <a:r>
              <a:rPr lang="en-US" sz="2800" dirty="0" smtClean="0"/>
              <a:t>Pay-off Period versus Return on Investment</a:t>
            </a:r>
          </a:p>
          <a:p>
            <a:pPr algn="ctr">
              <a:buFont typeface="+mj-lt"/>
              <a:buAutoNum type="arabicPeriod"/>
              <a:defRPr/>
            </a:pPr>
            <a:r>
              <a:rPr lang="en-US" sz="2800" b="1" dirty="0" smtClean="0"/>
              <a:t>Optimal Replacement Time</a:t>
            </a:r>
          </a:p>
          <a:p>
            <a:pPr algn="ctr">
              <a:buFont typeface="+mj-lt"/>
              <a:buAutoNum type="arabicPeriod"/>
              <a:defRPr/>
            </a:pPr>
            <a:r>
              <a:rPr lang="en-US" sz="2800" dirty="0" smtClean="0"/>
              <a:t>Energy and Carbon Amortization</a:t>
            </a:r>
          </a:p>
          <a:p>
            <a:pPr algn="ctr">
              <a:buFont typeface="+mj-lt"/>
              <a:buAutoNum type="arabicPeriod"/>
              <a:defRPr/>
            </a:pPr>
            <a:r>
              <a:rPr lang="en-US" sz="2800" dirty="0" smtClean="0"/>
              <a:t>External Costs</a:t>
            </a:r>
          </a:p>
          <a:p>
            <a:pPr algn="ctr">
              <a:buFont typeface="+mj-lt"/>
              <a:buAutoNum type="arabicPeriod"/>
              <a:defRPr/>
            </a:pPr>
            <a:r>
              <a:rPr lang="en-US" sz="2800" dirty="0" smtClean="0"/>
              <a:t>Contracting</a:t>
            </a:r>
          </a:p>
          <a:p>
            <a:pPr algn="ctr">
              <a:buFont typeface="+mj-lt"/>
              <a:buAutoNum type="arabicPeriod"/>
              <a:defRPr/>
            </a:pPr>
            <a:r>
              <a:rPr lang="en-US" sz="2800" dirty="0" smtClean="0"/>
              <a:t>Sensitivity Analysis</a:t>
            </a:r>
          </a:p>
          <a:p>
            <a:pPr marL="0" indent="0" algn="ctr">
              <a:buNone/>
            </a:pPr>
            <a:endParaRPr lang="en-US" sz="2800" dirty="0" smtClean="0"/>
          </a:p>
          <a:p>
            <a:pPr marL="0" indent="0" algn="ctr">
              <a:buNone/>
            </a:pPr>
            <a:endParaRPr lang="en-US" sz="2800" dirty="0"/>
          </a:p>
        </p:txBody>
      </p:sp>
    </p:spTree>
    <p:extLst>
      <p:ext uri="{BB962C8B-B14F-4D97-AF65-F5344CB8AC3E}">
        <p14:creationId xmlns:p14="http://schemas.microsoft.com/office/powerpoint/2010/main" val="15048035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nhaltsplatzhalter 3"/>
          <p:cNvGraphicFramePr>
            <a:graphicFrameLocks noGrp="1"/>
          </p:cNvGraphicFramePr>
          <p:nvPr>
            <p:ph idx="1"/>
            <p:extLst>
              <p:ext uri="{D42A27DB-BD31-4B8C-83A1-F6EECF244321}">
                <p14:modId xmlns:p14="http://schemas.microsoft.com/office/powerpoint/2010/main" val="441345470"/>
              </p:ext>
            </p:extLst>
          </p:nvPr>
        </p:nvGraphicFramePr>
        <p:xfrm>
          <a:off x="1559496" y="332656"/>
          <a:ext cx="9289032" cy="61206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544053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 1"/>
          <p:cNvGraphicFramePr/>
          <p:nvPr>
            <p:extLst>
              <p:ext uri="{D42A27DB-BD31-4B8C-83A1-F6EECF244321}">
                <p14:modId xmlns:p14="http://schemas.microsoft.com/office/powerpoint/2010/main" val="2112284924"/>
              </p:ext>
            </p:extLst>
          </p:nvPr>
        </p:nvGraphicFramePr>
        <p:xfrm>
          <a:off x="983432" y="188640"/>
          <a:ext cx="9721080" cy="63367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342163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el 1"/>
          <p:cNvSpPr>
            <a:spLocks noGrp="1"/>
          </p:cNvSpPr>
          <p:nvPr>
            <p:ph type="title"/>
          </p:nvPr>
        </p:nvSpPr>
        <p:spPr/>
        <p:txBody>
          <a:bodyPr rtlCol="0">
            <a:normAutofit/>
          </a:bodyPr>
          <a:lstStyle/>
          <a:p>
            <a:pPr>
              <a:defRPr/>
            </a:pPr>
            <a:r>
              <a:rPr lang="en-US" altLang="de-DE" noProof="0" dirty="0" smtClean="0">
                <a:solidFill>
                  <a:schemeClr val="bg1"/>
                </a:solidFill>
              </a:rPr>
              <a:t>5 </a:t>
            </a:r>
            <a:r>
              <a:rPr lang="en-US" altLang="de-DE" noProof="0" dirty="0" err="1" smtClean="0">
                <a:solidFill>
                  <a:schemeClr val="bg1"/>
                </a:solidFill>
              </a:rPr>
              <a:t>Aufgabe</a:t>
            </a:r>
            <a:r>
              <a:rPr lang="en-US" altLang="de-DE" noProof="0" dirty="0" smtClean="0">
                <a:solidFill>
                  <a:schemeClr val="bg1"/>
                </a:solidFill>
              </a:rPr>
              <a:t> </a:t>
            </a:r>
            <a:r>
              <a:rPr lang="en-US" altLang="de-DE" noProof="0" dirty="0" err="1" smtClean="0">
                <a:solidFill>
                  <a:schemeClr val="bg1"/>
                </a:solidFill>
              </a:rPr>
              <a:t>optimaler</a:t>
            </a:r>
            <a:r>
              <a:rPr lang="en-US" altLang="de-DE" noProof="0" dirty="0" smtClean="0">
                <a:solidFill>
                  <a:schemeClr val="bg1"/>
                </a:solidFill>
              </a:rPr>
              <a:t> </a:t>
            </a:r>
            <a:r>
              <a:rPr lang="en-US" altLang="de-DE" noProof="0" dirty="0" err="1" smtClean="0">
                <a:solidFill>
                  <a:schemeClr val="bg1"/>
                </a:solidFill>
              </a:rPr>
              <a:t>Ersatzzeitpunkt</a:t>
            </a:r>
            <a:endParaRPr lang="en-US" altLang="de-DE" noProof="0" dirty="0" smtClean="0">
              <a:solidFill>
                <a:schemeClr val="bg1"/>
              </a:solidFill>
            </a:endParaRPr>
          </a:p>
        </p:txBody>
      </p:sp>
      <p:graphicFrame>
        <p:nvGraphicFramePr>
          <p:cNvPr id="6" name="Inhaltsplatzhalter 5"/>
          <p:cNvGraphicFramePr>
            <a:graphicFrameLocks noGrp="1"/>
          </p:cNvGraphicFramePr>
          <p:nvPr>
            <p:ph idx="1"/>
            <p:extLst>
              <p:ext uri="{D42A27DB-BD31-4B8C-83A1-F6EECF244321}">
                <p14:modId xmlns:p14="http://schemas.microsoft.com/office/powerpoint/2010/main" val="1808321564"/>
              </p:ext>
            </p:extLst>
          </p:nvPr>
        </p:nvGraphicFramePr>
        <p:xfrm>
          <a:off x="911424" y="404663"/>
          <a:ext cx="10369151" cy="5760641"/>
        </p:xfrm>
        <a:graphic>
          <a:graphicData uri="http://schemas.openxmlformats.org/drawingml/2006/table">
            <a:tbl>
              <a:tblPr firstRow="1" firstCol="1" bandRow="1">
                <a:tableStyleId>{5C22544A-7EE6-4342-B048-85BDC9FD1C3A}</a:tableStyleId>
              </a:tblPr>
              <a:tblGrid>
                <a:gridCol w="3888432"/>
                <a:gridCol w="3354726"/>
                <a:gridCol w="3125993"/>
              </a:tblGrid>
              <a:tr h="471001">
                <a:tc gridSpan="3">
                  <a:txBody>
                    <a:bodyPr/>
                    <a:lstStyle/>
                    <a:p>
                      <a:pPr algn="ctr"/>
                      <a:r>
                        <a:rPr lang="en-US" sz="2400" noProof="0" dirty="0" smtClean="0">
                          <a:solidFill>
                            <a:schemeClr val="bg1"/>
                          </a:solidFill>
                        </a:rPr>
                        <a:t>Scheme to</a:t>
                      </a:r>
                      <a:r>
                        <a:rPr lang="en-US" sz="2400" baseline="0" noProof="0" dirty="0" smtClean="0">
                          <a:solidFill>
                            <a:schemeClr val="bg1"/>
                          </a:solidFill>
                        </a:rPr>
                        <a:t> compare the marginal change in a year to come</a:t>
                      </a:r>
                      <a:endParaRPr lang="en-US" sz="2400" noProof="0" dirty="0" smtClean="0">
                        <a:solidFill>
                          <a:schemeClr val="bg1"/>
                        </a:solidFill>
                      </a:endParaRPr>
                    </a:p>
                  </a:txBody>
                  <a:tcPr marT="45723" marB="45723"/>
                </a:tc>
                <a:tc hMerge="1">
                  <a:txBody>
                    <a:bodyPr/>
                    <a:lstStyle/>
                    <a:p>
                      <a:endParaRPr lang="de-DE" dirty="0"/>
                    </a:p>
                  </a:txBody>
                  <a:tcPr/>
                </a:tc>
                <a:tc hMerge="1">
                  <a:txBody>
                    <a:bodyPr/>
                    <a:lstStyle/>
                    <a:p>
                      <a:endParaRPr lang="de-DE" dirty="0"/>
                    </a:p>
                  </a:txBody>
                  <a:tcPr/>
                </a:tc>
              </a:tr>
              <a:tr h="64170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noProof="0" dirty="0" smtClean="0"/>
                        <a:t>Machine/</a:t>
                      </a:r>
                      <a:r>
                        <a:rPr lang="en-US" sz="2400" baseline="0" noProof="0" dirty="0" smtClean="0"/>
                        <a:t> asset/ device</a:t>
                      </a:r>
                      <a:endParaRPr lang="en-US" sz="2400" noProof="0" dirty="0"/>
                    </a:p>
                  </a:txBody>
                  <a:tcPr marT="45723" marB="45723" anchor="ctr"/>
                </a:tc>
                <a:tc>
                  <a:txBody>
                    <a:bodyPr/>
                    <a:lstStyle/>
                    <a:p>
                      <a:pPr algn="ctr"/>
                      <a:r>
                        <a:rPr lang="en-US" sz="2400" noProof="0" dirty="0" smtClean="0"/>
                        <a:t>In service </a:t>
                      </a:r>
                      <a:endParaRPr lang="en-US" sz="2400" noProof="0" dirty="0"/>
                    </a:p>
                  </a:txBody>
                  <a:tcPr marT="45723" marB="45723" anchor="ctr"/>
                </a:tc>
                <a:tc>
                  <a:txBody>
                    <a:bodyPr/>
                    <a:lstStyle/>
                    <a:p>
                      <a:pPr algn="ctr"/>
                      <a:r>
                        <a:rPr lang="en-US" sz="2400" noProof="0" dirty="0" smtClean="0"/>
                        <a:t>New investment</a:t>
                      </a:r>
                      <a:endParaRPr lang="en-US" sz="2400" noProof="0" dirty="0"/>
                    </a:p>
                  </a:txBody>
                  <a:tcPr marT="45723" marB="45723" anchor="ctr"/>
                </a:tc>
              </a:tr>
              <a:tr h="764151">
                <a:tc>
                  <a:txBody>
                    <a:bodyPr/>
                    <a:lstStyle/>
                    <a:p>
                      <a:pPr algn="ctr"/>
                      <a:r>
                        <a:rPr lang="en-US" sz="2400" noProof="0" dirty="0" smtClean="0"/>
                        <a:t>Energy cost per year</a:t>
                      </a:r>
                    </a:p>
                  </a:txBody>
                  <a:tcPr marT="45723" marB="45723" anchor="ctr"/>
                </a:tc>
                <a:tc>
                  <a:txBody>
                    <a:bodyPr/>
                    <a:lstStyle/>
                    <a:p>
                      <a:pPr algn="ctr"/>
                      <a:endParaRPr lang="en-US" sz="2400" noProof="0" dirty="0"/>
                    </a:p>
                  </a:txBody>
                  <a:tcPr marT="45723" marB="45723" anchor="ctr"/>
                </a:tc>
                <a:tc>
                  <a:txBody>
                    <a:bodyPr/>
                    <a:lstStyle/>
                    <a:p>
                      <a:pPr algn="ctr"/>
                      <a:endParaRPr lang="en-US" sz="2400" noProof="0" dirty="0"/>
                    </a:p>
                  </a:txBody>
                  <a:tcPr marT="45723" marB="45723" anchor="ctr"/>
                </a:tc>
              </a:tr>
              <a:tr h="931454">
                <a:tc>
                  <a:txBody>
                    <a:bodyPr/>
                    <a:lstStyle/>
                    <a:p>
                      <a:pPr algn="ctr"/>
                      <a:r>
                        <a:rPr lang="en-US" sz="2400" noProof="0" dirty="0" smtClean="0"/>
                        <a:t>Other</a:t>
                      </a:r>
                      <a:r>
                        <a:rPr lang="en-US" sz="2400" baseline="0" noProof="0" dirty="0" smtClean="0"/>
                        <a:t> operational costs</a:t>
                      </a:r>
                    </a:p>
                  </a:txBody>
                  <a:tcPr marT="45723" marB="45723" anchor="ctr"/>
                </a:tc>
                <a:tc>
                  <a:txBody>
                    <a:bodyPr/>
                    <a:lstStyle/>
                    <a:p>
                      <a:pPr algn="ctr"/>
                      <a:endParaRPr lang="en-US" sz="2400" noProof="0" dirty="0"/>
                    </a:p>
                  </a:txBody>
                  <a:tcPr marT="45723" marB="45723" anchor="ctr"/>
                </a:tc>
                <a:tc>
                  <a:txBody>
                    <a:bodyPr/>
                    <a:lstStyle/>
                    <a:p>
                      <a:pPr algn="ctr"/>
                      <a:endParaRPr lang="en-US" sz="2400" noProof="0" dirty="0"/>
                    </a:p>
                  </a:txBody>
                  <a:tcPr marT="45723" marB="45723" anchor="ctr"/>
                </a:tc>
              </a:tr>
              <a:tr h="1137594">
                <a:tc>
                  <a:txBody>
                    <a:bodyPr/>
                    <a:lstStyle/>
                    <a:p>
                      <a:pPr algn="ctr"/>
                      <a:r>
                        <a:rPr lang="en-US" sz="2400" noProof="0" dirty="0" smtClean="0"/>
                        <a:t>Depreciation, value consumed</a:t>
                      </a:r>
                      <a:endParaRPr lang="en-US" sz="2400" noProof="0" dirty="0"/>
                    </a:p>
                  </a:txBody>
                  <a:tcPr marT="45723" marB="45723" anchor="ctr"/>
                </a:tc>
                <a:tc>
                  <a:txBody>
                    <a:bodyPr/>
                    <a:lstStyle/>
                    <a:p>
                      <a:pPr algn="ctr"/>
                      <a:endParaRPr lang="en-US" sz="2400" noProof="0" dirty="0"/>
                    </a:p>
                  </a:txBody>
                  <a:tcPr marT="45723" marB="45723" anchor="ctr"/>
                </a:tc>
                <a:tc>
                  <a:txBody>
                    <a:bodyPr/>
                    <a:lstStyle/>
                    <a:p>
                      <a:pPr algn="ctr"/>
                      <a:endParaRPr lang="en-US" sz="2400" noProof="0" dirty="0"/>
                    </a:p>
                  </a:txBody>
                  <a:tcPr marT="45723" marB="45723" anchor="ctr"/>
                </a:tc>
              </a:tr>
              <a:tr h="1137594">
                <a:tc>
                  <a:txBody>
                    <a:bodyPr/>
                    <a:lstStyle/>
                    <a:p>
                      <a:pPr algn="ctr"/>
                      <a:r>
                        <a:rPr lang="en-US" sz="2400" noProof="0" dirty="0" smtClean="0"/>
                        <a:t>Interest cost</a:t>
                      </a:r>
                      <a:r>
                        <a:rPr lang="en-US" sz="2400" baseline="0" noProof="0" dirty="0" smtClean="0"/>
                        <a:t> (what happens in the next years?)</a:t>
                      </a:r>
                      <a:endParaRPr lang="en-US" sz="2400" noProof="0" dirty="0"/>
                    </a:p>
                  </a:txBody>
                  <a:tcPr marT="45723" marB="45723" anchor="ctr"/>
                </a:tc>
                <a:tc>
                  <a:txBody>
                    <a:bodyPr/>
                    <a:lstStyle/>
                    <a:p>
                      <a:pPr algn="ctr"/>
                      <a:endParaRPr lang="en-US" sz="2400" noProof="0" dirty="0"/>
                    </a:p>
                  </a:txBody>
                  <a:tcPr marT="45723" marB="45723" anchor="ctr"/>
                </a:tc>
                <a:tc>
                  <a:txBody>
                    <a:bodyPr/>
                    <a:lstStyle/>
                    <a:p>
                      <a:pPr algn="ctr"/>
                      <a:endParaRPr lang="en-US" sz="2400" noProof="0" dirty="0"/>
                    </a:p>
                  </a:txBody>
                  <a:tcPr marT="45723" marB="45723" anchor="ctr"/>
                </a:tc>
              </a:tr>
              <a:tr h="677140">
                <a:tc>
                  <a:txBody>
                    <a:bodyPr/>
                    <a:lstStyle/>
                    <a:p>
                      <a:pPr algn="ctr"/>
                      <a:r>
                        <a:rPr lang="en-US" sz="2400" noProof="0" dirty="0" smtClean="0"/>
                        <a:t>Sum</a:t>
                      </a:r>
                      <a:endParaRPr lang="en-US" sz="2400" noProof="0" dirty="0"/>
                    </a:p>
                  </a:txBody>
                  <a:tcPr marT="45723" marB="45723" anchor="ctr"/>
                </a:tc>
                <a:tc>
                  <a:txBody>
                    <a:bodyPr/>
                    <a:lstStyle/>
                    <a:p>
                      <a:pPr algn="ctr"/>
                      <a:endParaRPr lang="en-US" sz="2400" noProof="0" dirty="0"/>
                    </a:p>
                  </a:txBody>
                  <a:tcPr marT="45723" marB="45723" anchor="ctr"/>
                </a:tc>
                <a:tc>
                  <a:txBody>
                    <a:bodyPr/>
                    <a:lstStyle/>
                    <a:p>
                      <a:pPr algn="ctr"/>
                      <a:endParaRPr lang="en-US" sz="2400" noProof="0" dirty="0"/>
                    </a:p>
                  </a:txBody>
                  <a:tcPr marT="45723" marB="45723" anchor="ctr"/>
                </a:tc>
              </a:tr>
            </a:tbl>
          </a:graphicData>
        </a:graphic>
      </p:graphicFrame>
      <p:sp>
        <p:nvSpPr>
          <p:cNvPr id="21539" name="Foliennummernplatzhalter 4"/>
          <p:cNvSpPr>
            <a:spLocks noGrp="1"/>
          </p:cNvSpPr>
          <p:nvPr>
            <p:ph type="sldNum" sz="quarter" idx="12"/>
          </p:nvPr>
        </p:nvSpPr>
        <p:spPr bwMode="auto">
          <a:xfrm>
            <a:off x="4648200" y="6356351"/>
            <a:ext cx="2895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de-DE" altLang="de-DE" sz="1200">
                <a:solidFill>
                  <a:srgbClr val="000000"/>
                </a:solidFill>
                <a:latin typeface="Arial" panose="020B0604020202020204" pitchFamily="34" charset="0"/>
              </a:rPr>
              <a:t>S</a:t>
            </a:r>
            <a:fld id="{E8868092-C813-407D-A52A-FDAC8CC06C57}" type="slidenum">
              <a:rPr lang="de-DE" altLang="de-DE" sz="1200">
                <a:solidFill>
                  <a:srgbClr val="000000"/>
                </a:solidFill>
                <a:latin typeface="Arial" panose="020B0604020202020204" pitchFamily="34" charset="0"/>
              </a:rPr>
              <a:pPr algn="ctr">
                <a:spcBef>
                  <a:spcPct val="0"/>
                </a:spcBef>
                <a:buFontTx/>
                <a:buNone/>
              </a:pPr>
              <a:t>16</a:t>
            </a:fld>
            <a:endParaRPr lang="de-DE" altLang="de-DE" sz="1200">
              <a:solidFill>
                <a:srgbClr val="000000"/>
              </a:solidFill>
              <a:latin typeface="Arial" panose="020B0604020202020204" pitchFamily="34" charset="0"/>
            </a:endParaRPr>
          </a:p>
        </p:txBody>
      </p:sp>
    </p:spTree>
    <p:extLst>
      <p:ext uri="{BB962C8B-B14F-4D97-AF65-F5344CB8AC3E}">
        <p14:creationId xmlns:p14="http://schemas.microsoft.com/office/powerpoint/2010/main" val="19556870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Inhaltsplatzhalter 2"/>
          <p:cNvSpPr>
            <a:spLocks noGrp="1"/>
          </p:cNvSpPr>
          <p:nvPr>
            <p:ph idx="1"/>
          </p:nvPr>
        </p:nvSpPr>
        <p:spPr>
          <a:xfrm>
            <a:off x="335360" y="476672"/>
            <a:ext cx="11305256" cy="6552728"/>
          </a:xfrm>
        </p:spPr>
        <p:txBody>
          <a:bodyPr rtlCol="0">
            <a:normAutofit fontScale="40000" lnSpcReduction="20000"/>
          </a:bodyPr>
          <a:lstStyle/>
          <a:p>
            <a:pPr>
              <a:buNone/>
              <a:defRPr/>
            </a:pPr>
            <a:r>
              <a:rPr lang="en-US" altLang="de-DE" dirty="0" smtClean="0"/>
              <a:t>	</a:t>
            </a:r>
            <a:r>
              <a:rPr lang="en-US" altLang="de-DE" sz="7400" dirty="0" smtClean="0"/>
              <a:t>Compressor for compressed air with the following operational data:  </a:t>
            </a:r>
          </a:p>
          <a:p>
            <a:pPr>
              <a:defRPr/>
            </a:pPr>
            <a:r>
              <a:rPr lang="en-US" altLang="de-DE" sz="7400" dirty="0" smtClean="0"/>
              <a:t>40 kW, 8 hours a day, 240 days a year</a:t>
            </a:r>
          </a:p>
          <a:p>
            <a:pPr>
              <a:defRPr/>
            </a:pPr>
            <a:r>
              <a:rPr lang="en-US" altLang="de-DE" sz="7400" dirty="0" smtClean="0"/>
              <a:t>Power 68 Euro pro MWh</a:t>
            </a:r>
          </a:p>
          <a:p>
            <a:pPr>
              <a:defRPr/>
            </a:pPr>
            <a:r>
              <a:rPr lang="en-US" altLang="de-DE" sz="7400" dirty="0" smtClean="0"/>
              <a:t>Construction 1997, completely depreciated, rest value equals demolition and recycling</a:t>
            </a:r>
          </a:p>
          <a:p>
            <a:pPr>
              <a:defRPr/>
            </a:pPr>
            <a:r>
              <a:rPr lang="en-US" altLang="de-DE" sz="7400" dirty="0" smtClean="0"/>
              <a:t>Remaining technical useful life 5 years</a:t>
            </a:r>
          </a:p>
          <a:p>
            <a:pPr>
              <a:defRPr/>
            </a:pPr>
            <a:r>
              <a:rPr lang="en-US" altLang="de-DE" sz="7400" dirty="0" smtClean="0"/>
              <a:t>Investment to replace the old compressor is 10.000 Euro </a:t>
            </a:r>
          </a:p>
          <a:p>
            <a:pPr>
              <a:defRPr/>
            </a:pPr>
            <a:r>
              <a:rPr lang="en-US" altLang="de-DE" sz="7400" dirty="0" smtClean="0"/>
              <a:t>Useful life of new asset and linear depreciation 20 years</a:t>
            </a:r>
          </a:p>
          <a:p>
            <a:pPr>
              <a:defRPr/>
            </a:pPr>
            <a:r>
              <a:rPr lang="en-US" altLang="de-DE" sz="7400" dirty="0" smtClean="0"/>
              <a:t>Better energy efficiency and control reduces 40 percent power demand </a:t>
            </a:r>
          </a:p>
          <a:p>
            <a:pPr>
              <a:defRPr/>
            </a:pPr>
            <a:r>
              <a:rPr lang="en-US" altLang="de-DE" sz="7400" dirty="0" smtClean="0"/>
              <a:t>Other operational costs remain 300 Euro</a:t>
            </a:r>
          </a:p>
          <a:p>
            <a:pPr>
              <a:defRPr/>
            </a:pPr>
            <a:r>
              <a:rPr lang="en-US" altLang="de-DE" sz="7400" dirty="0" smtClean="0"/>
              <a:t>Interest 5 percent</a:t>
            </a:r>
          </a:p>
          <a:p>
            <a:pPr>
              <a:buNone/>
              <a:defRPr/>
            </a:pPr>
            <a:r>
              <a:rPr lang="en-US" altLang="de-DE" sz="7400" dirty="0" smtClean="0"/>
              <a:t>	</a:t>
            </a:r>
          </a:p>
          <a:p>
            <a:pPr>
              <a:buNone/>
              <a:defRPr/>
            </a:pPr>
            <a:r>
              <a:rPr lang="en-US" altLang="de-DE" sz="7400" dirty="0" smtClean="0"/>
              <a:t>Calculate with the given table if the replacement makes sense.</a:t>
            </a:r>
            <a:endParaRPr lang="en-US" altLang="de-DE" sz="7400" dirty="0"/>
          </a:p>
        </p:txBody>
      </p:sp>
      <p:sp>
        <p:nvSpPr>
          <p:cNvPr id="20484" name="Foliennummernplatzhalter 4"/>
          <p:cNvSpPr>
            <a:spLocks noGrp="1"/>
          </p:cNvSpPr>
          <p:nvPr>
            <p:ph type="sldNum" sz="quarter" idx="12"/>
          </p:nvPr>
        </p:nvSpPr>
        <p:spPr bwMode="auto">
          <a:xfrm>
            <a:off x="4648200" y="6356351"/>
            <a:ext cx="2895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de-DE" altLang="de-DE" sz="1200">
                <a:solidFill>
                  <a:srgbClr val="000000"/>
                </a:solidFill>
                <a:latin typeface="Arial" panose="020B0604020202020204" pitchFamily="34" charset="0"/>
              </a:rPr>
              <a:t>S</a:t>
            </a:r>
            <a:fld id="{4FF7A466-3EE8-4E10-9FAB-B04C619BC01E}" type="slidenum">
              <a:rPr lang="de-DE" altLang="de-DE" sz="1200">
                <a:solidFill>
                  <a:srgbClr val="000000"/>
                </a:solidFill>
                <a:latin typeface="Arial" panose="020B0604020202020204" pitchFamily="34" charset="0"/>
              </a:rPr>
              <a:pPr algn="ctr">
                <a:spcBef>
                  <a:spcPct val="0"/>
                </a:spcBef>
                <a:buFontTx/>
                <a:buNone/>
              </a:pPr>
              <a:t>17</a:t>
            </a:fld>
            <a:endParaRPr lang="de-DE" altLang="de-DE" sz="1200">
              <a:solidFill>
                <a:srgbClr val="000000"/>
              </a:solidFill>
              <a:latin typeface="Arial" panose="020B0604020202020204" pitchFamily="34" charset="0"/>
            </a:endParaRPr>
          </a:p>
        </p:txBody>
      </p:sp>
    </p:spTree>
    <p:extLst>
      <p:ext uri="{BB962C8B-B14F-4D97-AF65-F5344CB8AC3E}">
        <p14:creationId xmlns:p14="http://schemas.microsoft.com/office/powerpoint/2010/main" val="15836298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el 1"/>
          <p:cNvSpPr>
            <a:spLocks noGrp="1"/>
          </p:cNvSpPr>
          <p:nvPr>
            <p:ph type="title"/>
          </p:nvPr>
        </p:nvSpPr>
        <p:spPr/>
        <p:txBody>
          <a:bodyPr rtlCol="0">
            <a:normAutofit/>
          </a:bodyPr>
          <a:lstStyle/>
          <a:p>
            <a:pPr>
              <a:defRPr/>
            </a:pPr>
            <a:r>
              <a:rPr lang="en-US" altLang="de-DE" noProof="0" dirty="0" smtClean="0">
                <a:solidFill>
                  <a:schemeClr val="bg1"/>
                </a:solidFill>
              </a:rPr>
              <a:t>5 </a:t>
            </a:r>
            <a:r>
              <a:rPr lang="en-US" altLang="de-DE" noProof="0" dirty="0" err="1" smtClean="0">
                <a:solidFill>
                  <a:schemeClr val="bg1"/>
                </a:solidFill>
              </a:rPr>
              <a:t>Aufgabe</a:t>
            </a:r>
            <a:r>
              <a:rPr lang="en-US" altLang="de-DE" noProof="0" dirty="0" smtClean="0">
                <a:solidFill>
                  <a:schemeClr val="bg1"/>
                </a:solidFill>
              </a:rPr>
              <a:t> </a:t>
            </a:r>
            <a:r>
              <a:rPr lang="en-US" altLang="de-DE" noProof="0" dirty="0" err="1" smtClean="0">
                <a:solidFill>
                  <a:schemeClr val="bg1"/>
                </a:solidFill>
              </a:rPr>
              <a:t>optimaler</a:t>
            </a:r>
            <a:r>
              <a:rPr lang="en-US" altLang="de-DE" noProof="0" dirty="0" smtClean="0">
                <a:solidFill>
                  <a:schemeClr val="bg1"/>
                </a:solidFill>
              </a:rPr>
              <a:t> </a:t>
            </a:r>
            <a:r>
              <a:rPr lang="en-US" altLang="de-DE" noProof="0" dirty="0" err="1" smtClean="0">
                <a:solidFill>
                  <a:schemeClr val="bg1"/>
                </a:solidFill>
              </a:rPr>
              <a:t>Ersatzzeitpunkt</a:t>
            </a:r>
            <a:endParaRPr lang="en-US" altLang="de-DE" noProof="0" dirty="0" smtClean="0">
              <a:solidFill>
                <a:schemeClr val="bg1"/>
              </a:solidFill>
            </a:endParaRPr>
          </a:p>
        </p:txBody>
      </p:sp>
      <p:graphicFrame>
        <p:nvGraphicFramePr>
          <p:cNvPr id="6" name="Inhaltsplatzhalter 5"/>
          <p:cNvGraphicFramePr>
            <a:graphicFrameLocks noGrp="1"/>
          </p:cNvGraphicFramePr>
          <p:nvPr>
            <p:ph idx="1"/>
            <p:extLst>
              <p:ext uri="{D42A27DB-BD31-4B8C-83A1-F6EECF244321}">
                <p14:modId xmlns:p14="http://schemas.microsoft.com/office/powerpoint/2010/main" val="4162785499"/>
              </p:ext>
            </p:extLst>
          </p:nvPr>
        </p:nvGraphicFramePr>
        <p:xfrm>
          <a:off x="911424" y="404663"/>
          <a:ext cx="10369151" cy="5760641"/>
        </p:xfrm>
        <a:graphic>
          <a:graphicData uri="http://schemas.openxmlformats.org/drawingml/2006/table">
            <a:tbl>
              <a:tblPr firstRow="1" firstCol="1" lastRow="1" bandRow="1">
                <a:tableStyleId>{5C22544A-7EE6-4342-B048-85BDC9FD1C3A}</a:tableStyleId>
              </a:tblPr>
              <a:tblGrid>
                <a:gridCol w="3888432"/>
                <a:gridCol w="3354726"/>
                <a:gridCol w="3125993"/>
              </a:tblGrid>
              <a:tr h="471001">
                <a:tc gridSpan="3">
                  <a:txBody>
                    <a:bodyPr/>
                    <a:lstStyle/>
                    <a:p>
                      <a:pPr algn="ctr"/>
                      <a:r>
                        <a:rPr lang="en-US" sz="2400" noProof="0" dirty="0" smtClean="0">
                          <a:solidFill>
                            <a:schemeClr val="bg1"/>
                          </a:solidFill>
                        </a:rPr>
                        <a:t>Scheme to</a:t>
                      </a:r>
                      <a:r>
                        <a:rPr lang="en-US" sz="2400" baseline="0" noProof="0" dirty="0" smtClean="0">
                          <a:solidFill>
                            <a:schemeClr val="bg1"/>
                          </a:solidFill>
                        </a:rPr>
                        <a:t> compare the marginal change in a year to come</a:t>
                      </a:r>
                      <a:endParaRPr lang="en-US" sz="2400" noProof="0" dirty="0" smtClean="0">
                        <a:solidFill>
                          <a:schemeClr val="bg1"/>
                        </a:solidFill>
                      </a:endParaRPr>
                    </a:p>
                  </a:txBody>
                  <a:tcPr marT="45723" marB="45723"/>
                </a:tc>
                <a:tc hMerge="1">
                  <a:txBody>
                    <a:bodyPr/>
                    <a:lstStyle/>
                    <a:p>
                      <a:endParaRPr lang="de-DE" dirty="0"/>
                    </a:p>
                  </a:txBody>
                  <a:tcPr/>
                </a:tc>
                <a:tc hMerge="1">
                  <a:txBody>
                    <a:bodyPr/>
                    <a:lstStyle/>
                    <a:p>
                      <a:endParaRPr lang="de-DE" dirty="0"/>
                    </a:p>
                  </a:txBody>
                  <a:tcPr/>
                </a:tc>
              </a:tr>
              <a:tr h="64170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noProof="0" dirty="0" smtClean="0"/>
                        <a:t>Machine/</a:t>
                      </a:r>
                      <a:r>
                        <a:rPr lang="en-US" sz="2400" baseline="0" noProof="0" dirty="0" smtClean="0"/>
                        <a:t> asset/ device</a:t>
                      </a:r>
                      <a:endParaRPr lang="en-US" sz="2400" noProof="0" dirty="0"/>
                    </a:p>
                  </a:txBody>
                  <a:tcPr marT="45723" marB="45723" anchor="ctr"/>
                </a:tc>
                <a:tc>
                  <a:txBody>
                    <a:bodyPr/>
                    <a:lstStyle/>
                    <a:p>
                      <a:pPr algn="ctr"/>
                      <a:r>
                        <a:rPr lang="en-US" sz="2400" noProof="0" dirty="0" smtClean="0"/>
                        <a:t>In service </a:t>
                      </a:r>
                      <a:endParaRPr lang="en-US" sz="2400" noProof="0" dirty="0"/>
                    </a:p>
                  </a:txBody>
                  <a:tcPr marT="45723" marB="45723" anchor="ctr"/>
                </a:tc>
                <a:tc>
                  <a:txBody>
                    <a:bodyPr/>
                    <a:lstStyle/>
                    <a:p>
                      <a:pPr algn="ctr"/>
                      <a:r>
                        <a:rPr lang="en-US" sz="2400" noProof="0" dirty="0" smtClean="0"/>
                        <a:t>New investment</a:t>
                      </a:r>
                      <a:endParaRPr lang="en-US" sz="2400" noProof="0" dirty="0"/>
                    </a:p>
                  </a:txBody>
                  <a:tcPr marT="45723" marB="45723" anchor="ctr"/>
                </a:tc>
              </a:tr>
              <a:tr h="764151">
                <a:tc>
                  <a:txBody>
                    <a:bodyPr/>
                    <a:lstStyle/>
                    <a:p>
                      <a:pPr algn="ctr"/>
                      <a:r>
                        <a:rPr lang="en-US" sz="2400" noProof="0" dirty="0" smtClean="0"/>
                        <a:t>Energy cost per year</a:t>
                      </a:r>
                    </a:p>
                  </a:txBody>
                  <a:tcPr marT="45723" marB="45723" anchor="ctr"/>
                </a:tc>
                <a:tc>
                  <a:txBody>
                    <a:bodyPr/>
                    <a:lstStyle/>
                    <a:p>
                      <a:pPr algn="ctr"/>
                      <a:r>
                        <a:rPr lang="en-US" sz="2400" noProof="0" dirty="0" smtClean="0"/>
                        <a:t>5,222</a:t>
                      </a:r>
                      <a:endParaRPr lang="en-US" sz="2400" noProof="0" dirty="0"/>
                    </a:p>
                  </a:txBody>
                  <a:tcPr marT="45723" marB="45723" anchor="ctr"/>
                </a:tc>
                <a:tc>
                  <a:txBody>
                    <a:bodyPr/>
                    <a:lstStyle/>
                    <a:p>
                      <a:pPr algn="ctr"/>
                      <a:r>
                        <a:rPr lang="en-US" sz="2400" noProof="0" dirty="0" smtClean="0"/>
                        <a:t>3,133</a:t>
                      </a:r>
                      <a:endParaRPr lang="en-US" sz="2400" noProof="0" dirty="0"/>
                    </a:p>
                  </a:txBody>
                  <a:tcPr marT="45723" marB="45723" anchor="ctr"/>
                </a:tc>
              </a:tr>
              <a:tr h="931454">
                <a:tc>
                  <a:txBody>
                    <a:bodyPr/>
                    <a:lstStyle/>
                    <a:p>
                      <a:pPr algn="ctr"/>
                      <a:r>
                        <a:rPr lang="en-US" sz="2400" noProof="0" dirty="0" smtClean="0"/>
                        <a:t>Other</a:t>
                      </a:r>
                      <a:r>
                        <a:rPr lang="en-US" sz="2400" baseline="0" noProof="0" dirty="0" smtClean="0"/>
                        <a:t> operational costs</a:t>
                      </a:r>
                    </a:p>
                  </a:txBody>
                  <a:tcPr marT="45723" marB="45723" anchor="ctr"/>
                </a:tc>
                <a:tc>
                  <a:txBody>
                    <a:bodyPr/>
                    <a:lstStyle/>
                    <a:p>
                      <a:pPr algn="ctr"/>
                      <a:r>
                        <a:rPr lang="en-US" sz="2400" noProof="0" dirty="0" smtClean="0"/>
                        <a:t>300</a:t>
                      </a:r>
                      <a:endParaRPr lang="en-US" sz="2400" noProof="0" dirty="0"/>
                    </a:p>
                  </a:txBody>
                  <a:tcPr marT="45723" marB="45723" anchor="ctr"/>
                </a:tc>
                <a:tc>
                  <a:txBody>
                    <a:bodyPr/>
                    <a:lstStyle/>
                    <a:p>
                      <a:pPr algn="ctr"/>
                      <a:r>
                        <a:rPr lang="en-US" sz="2400" noProof="0" dirty="0" smtClean="0"/>
                        <a:t>300</a:t>
                      </a:r>
                      <a:endParaRPr lang="en-US" sz="2400" noProof="0" dirty="0"/>
                    </a:p>
                  </a:txBody>
                  <a:tcPr marT="45723" marB="45723" anchor="ctr"/>
                </a:tc>
              </a:tr>
              <a:tr h="1137594">
                <a:tc>
                  <a:txBody>
                    <a:bodyPr/>
                    <a:lstStyle/>
                    <a:p>
                      <a:pPr algn="ctr"/>
                      <a:r>
                        <a:rPr lang="en-US" sz="2400" noProof="0" dirty="0" smtClean="0"/>
                        <a:t>Depreciation, value consumed</a:t>
                      </a:r>
                      <a:endParaRPr lang="en-US" sz="2400" noProof="0" dirty="0"/>
                    </a:p>
                  </a:txBody>
                  <a:tcPr marT="45723" marB="45723" anchor="ctr"/>
                </a:tc>
                <a:tc>
                  <a:txBody>
                    <a:bodyPr/>
                    <a:lstStyle/>
                    <a:p>
                      <a:pPr algn="ctr"/>
                      <a:r>
                        <a:rPr lang="en-US" sz="2400" noProof="0" dirty="0" smtClean="0"/>
                        <a:t>0</a:t>
                      </a:r>
                      <a:endParaRPr lang="en-US" sz="2400" noProof="0" dirty="0"/>
                    </a:p>
                  </a:txBody>
                  <a:tcPr marT="45723" marB="45723" anchor="ctr"/>
                </a:tc>
                <a:tc>
                  <a:txBody>
                    <a:bodyPr/>
                    <a:lstStyle/>
                    <a:p>
                      <a:pPr algn="ctr"/>
                      <a:r>
                        <a:rPr lang="en-US" sz="2400" noProof="0" dirty="0" smtClean="0"/>
                        <a:t>500</a:t>
                      </a:r>
                      <a:endParaRPr lang="en-US" sz="2400" noProof="0" dirty="0"/>
                    </a:p>
                  </a:txBody>
                  <a:tcPr marT="45723" marB="45723" anchor="ctr"/>
                </a:tc>
              </a:tr>
              <a:tr h="1137594">
                <a:tc>
                  <a:txBody>
                    <a:bodyPr/>
                    <a:lstStyle/>
                    <a:p>
                      <a:pPr algn="ctr"/>
                      <a:r>
                        <a:rPr lang="en-US" sz="2400" noProof="0" dirty="0" smtClean="0"/>
                        <a:t>Interest cost</a:t>
                      </a:r>
                      <a:r>
                        <a:rPr lang="en-US" sz="2400" baseline="0" noProof="0" dirty="0" smtClean="0"/>
                        <a:t> (what happens in the next years?)</a:t>
                      </a:r>
                      <a:endParaRPr lang="en-US" sz="2400" noProof="0" dirty="0"/>
                    </a:p>
                  </a:txBody>
                  <a:tcPr marT="45723" marB="45723" anchor="ctr"/>
                </a:tc>
                <a:tc>
                  <a:txBody>
                    <a:bodyPr/>
                    <a:lstStyle/>
                    <a:p>
                      <a:pPr algn="ctr"/>
                      <a:r>
                        <a:rPr lang="en-US" sz="2400" noProof="0" dirty="0" smtClean="0"/>
                        <a:t>0</a:t>
                      </a:r>
                      <a:endParaRPr lang="en-US" sz="2400" noProof="0" dirty="0"/>
                    </a:p>
                  </a:txBody>
                  <a:tcPr marT="45723" marB="45723" anchor="ctr"/>
                </a:tc>
                <a:tc>
                  <a:txBody>
                    <a:bodyPr/>
                    <a:lstStyle/>
                    <a:p>
                      <a:pPr algn="ctr"/>
                      <a:r>
                        <a:rPr lang="en-US" sz="2400" noProof="0" dirty="0" smtClean="0"/>
                        <a:t>500</a:t>
                      </a:r>
                      <a:endParaRPr lang="en-US" sz="2400" noProof="0" dirty="0"/>
                    </a:p>
                  </a:txBody>
                  <a:tcPr marT="45723" marB="45723" anchor="ctr"/>
                </a:tc>
              </a:tr>
              <a:tr h="677140">
                <a:tc>
                  <a:txBody>
                    <a:bodyPr/>
                    <a:lstStyle/>
                    <a:p>
                      <a:pPr algn="ctr"/>
                      <a:r>
                        <a:rPr lang="en-US" sz="2400" noProof="0" dirty="0" smtClean="0"/>
                        <a:t>Sum</a:t>
                      </a:r>
                      <a:endParaRPr lang="en-US" sz="2400" noProof="0" dirty="0"/>
                    </a:p>
                  </a:txBody>
                  <a:tcPr marT="45723" marB="45723" anchor="ctr"/>
                </a:tc>
                <a:tc>
                  <a:txBody>
                    <a:bodyPr/>
                    <a:lstStyle/>
                    <a:p>
                      <a:pPr algn="ctr"/>
                      <a:r>
                        <a:rPr lang="en-US" sz="2400" noProof="0" dirty="0" smtClean="0"/>
                        <a:t>5,522</a:t>
                      </a:r>
                      <a:endParaRPr lang="en-US" sz="2400" noProof="0" dirty="0"/>
                    </a:p>
                  </a:txBody>
                  <a:tcPr marT="45723" marB="45723" anchor="ctr"/>
                </a:tc>
                <a:tc>
                  <a:txBody>
                    <a:bodyPr/>
                    <a:lstStyle/>
                    <a:p>
                      <a:pPr algn="ctr"/>
                      <a:r>
                        <a:rPr lang="en-US" sz="2400" noProof="0" dirty="0" smtClean="0"/>
                        <a:t>4,433</a:t>
                      </a:r>
                      <a:endParaRPr lang="en-US" sz="2400" noProof="0" dirty="0"/>
                    </a:p>
                  </a:txBody>
                  <a:tcPr marT="45723" marB="45723" anchor="ctr"/>
                </a:tc>
              </a:tr>
            </a:tbl>
          </a:graphicData>
        </a:graphic>
      </p:graphicFrame>
      <p:sp>
        <p:nvSpPr>
          <p:cNvPr id="21539" name="Foliennummernplatzhalter 4"/>
          <p:cNvSpPr>
            <a:spLocks noGrp="1"/>
          </p:cNvSpPr>
          <p:nvPr>
            <p:ph type="sldNum" sz="quarter" idx="12"/>
          </p:nvPr>
        </p:nvSpPr>
        <p:spPr bwMode="auto">
          <a:xfrm>
            <a:off x="4648200" y="6356351"/>
            <a:ext cx="2895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de-DE" altLang="de-DE" sz="1200">
                <a:solidFill>
                  <a:srgbClr val="000000"/>
                </a:solidFill>
                <a:latin typeface="Arial" panose="020B0604020202020204" pitchFamily="34" charset="0"/>
              </a:rPr>
              <a:t>S</a:t>
            </a:r>
            <a:fld id="{E8868092-C813-407D-A52A-FDAC8CC06C57}" type="slidenum">
              <a:rPr lang="de-DE" altLang="de-DE" sz="1200">
                <a:solidFill>
                  <a:srgbClr val="000000"/>
                </a:solidFill>
                <a:latin typeface="Arial" panose="020B0604020202020204" pitchFamily="34" charset="0"/>
              </a:rPr>
              <a:pPr algn="ctr">
                <a:spcBef>
                  <a:spcPct val="0"/>
                </a:spcBef>
                <a:buFontTx/>
                <a:buNone/>
              </a:pPr>
              <a:t>18</a:t>
            </a:fld>
            <a:endParaRPr lang="de-DE" altLang="de-DE" sz="1200">
              <a:solidFill>
                <a:srgbClr val="000000"/>
              </a:solidFill>
              <a:latin typeface="Arial" panose="020B0604020202020204" pitchFamily="34" charset="0"/>
            </a:endParaRPr>
          </a:p>
        </p:txBody>
      </p:sp>
    </p:spTree>
    <p:extLst>
      <p:ext uri="{BB962C8B-B14F-4D97-AF65-F5344CB8AC3E}">
        <p14:creationId xmlns:p14="http://schemas.microsoft.com/office/powerpoint/2010/main" val="10606923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4"/>
          <p:cNvSpPr>
            <a:spLocks noGrp="1"/>
          </p:cNvSpPr>
          <p:nvPr>
            <p:ph idx="1"/>
          </p:nvPr>
        </p:nvSpPr>
        <p:spPr>
          <a:xfrm>
            <a:off x="31822" y="620688"/>
            <a:ext cx="11809314" cy="5256584"/>
          </a:xfrm>
        </p:spPr>
        <p:txBody>
          <a:bodyPr>
            <a:noAutofit/>
          </a:bodyPr>
          <a:lstStyle/>
          <a:p>
            <a:pPr marL="0" indent="0" algn="ctr">
              <a:buNone/>
            </a:pPr>
            <a:r>
              <a:rPr lang="en-US" b="1" noProof="0" dirty="0" smtClean="0"/>
              <a:t>Content</a:t>
            </a:r>
          </a:p>
          <a:p>
            <a:pPr marL="0" indent="0" algn="ctr">
              <a:buNone/>
            </a:pPr>
            <a:endParaRPr lang="en-US" sz="2800" b="1" noProof="0" dirty="0" smtClean="0"/>
          </a:p>
          <a:p>
            <a:pPr algn="ctr">
              <a:buFont typeface="+mj-lt"/>
              <a:buAutoNum type="arabicPeriod"/>
              <a:defRPr/>
            </a:pPr>
            <a:r>
              <a:rPr lang="en-US" sz="2800" noProof="0" dirty="0" smtClean="0"/>
              <a:t>Total Cost of Ownership (TCO) and Life Cycle Cost (LCC)</a:t>
            </a:r>
          </a:p>
          <a:p>
            <a:pPr algn="ctr">
              <a:buFont typeface="+mj-lt"/>
              <a:buAutoNum type="arabicPeriod"/>
              <a:defRPr/>
            </a:pPr>
            <a:r>
              <a:rPr lang="en-US" sz="2800" noProof="0" dirty="0" smtClean="0"/>
              <a:t>Pay-off Period versus Return on Investment</a:t>
            </a:r>
          </a:p>
          <a:p>
            <a:pPr algn="ctr">
              <a:buFont typeface="+mj-lt"/>
              <a:buAutoNum type="arabicPeriod"/>
              <a:defRPr/>
            </a:pPr>
            <a:r>
              <a:rPr lang="en-US" sz="2800" noProof="0" dirty="0" smtClean="0"/>
              <a:t>Optimal Replacement Time</a:t>
            </a:r>
          </a:p>
          <a:p>
            <a:pPr algn="ctr">
              <a:buFont typeface="+mj-lt"/>
              <a:buAutoNum type="arabicPeriod"/>
              <a:defRPr/>
            </a:pPr>
            <a:r>
              <a:rPr lang="en-US" sz="2800" b="1" noProof="0" dirty="0" smtClean="0"/>
              <a:t>Energy and Carbon Amortization</a:t>
            </a:r>
          </a:p>
          <a:p>
            <a:pPr algn="ctr">
              <a:buFont typeface="+mj-lt"/>
              <a:buAutoNum type="arabicPeriod"/>
              <a:defRPr/>
            </a:pPr>
            <a:r>
              <a:rPr lang="en-US" sz="2800" noProof="0" dirty="0" smtClean="0"/>
              <a:t>External Costs</a:t>
            </a:r>
          </a:p>
          <a:p>
            <a:pPr algn="ctr">
              <a:buFont typeface="+mj-lt"/>
              <a:buAutoNum type="arabicPeriod"/>
              <a:defRPr/>
            </a:pPr>
            <a:r>
              <a:rPr lang="en-US" sz="2800" noProof="0" dirty="0" smtClean="0"/>
              <a:t>Contracting</a:t>
            </a:r>
          </a:p>
          <a:p>
            <a:pPr algn="ctr">
              <a:buFont typeface="+mj-lt"/>
              <a:buAutoNum type="arabicPeriod"/>
              <a:defRPr/>
            </a:pPr>
            <a:r>
              <a:rPr lang="en-US" sz="2800" noProof="0" dirty="0" smtClean="0"/>
              <a:t>Sensitivity Analysis</a:t>
            </a:r>
          </a:p>
          <a:p>
            <a:pPr marL="0" indent="0" algn="ctr">
              <a:buNone/>
            </a:pPr>
            <a:endParaRPr lang="en-US" sz="2800" noProof="0" dirty="0" smtClean="0"/>
          </a:p>
          <a:p>
            <a:pPr marL="0" indent="0" algn="ctr">
              <a:buNone/>
            </a:pPr>
            <a:endParaRPr lang="en-US" sz="2800" noProof="0" dirty="0"/>
          </a:p>
        </p:txBody>
      </p:sp>
    </p:spTree>
    <p:extLst>
      <p:ext uri="{BB962C8B-B14F-4D97-AF65-F5344CB8AC3E}">
        <p14:creationId xmlns:p14="http://schemas.microsoft.com/office/powerpoint/2010/main" val="24874705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p:cNvPicPr>
            <a:picLocks noChangeAspect="1"/>
          </p:cNvPicPr>
          <p:nvPr/>
        </p:nvPicPr>
        <p:blipFill>
          <a:blip r:embed="rId3"/>
          <a:stretch>
            <a:fillRect/>
          </a:stretch>
        </p:blipFill>
        <p:spPr>
          <a:xfrm>
            <a:off x="8472264" y="3727974"/>
            <a:ext cx="3168537" cy="2927822"/>
          </a:xfrm>
          <a:prstGeom prst="rect">
            <a:avLst/>
          </a:prstGeom>
        </p:spPr>
      </p:pic>
      <p:pic>
        <p:nvPicPr>
          <p:cNvPr id="4" name="Grafik 3"/>
          <p:cNvPicPr>
            <a:picLocks noChangeAspect="1"/>
          </p:cNvPicPr>
          <p:nvPr/>
        </p:nvPicPr>
        <p:blipFill>
          <a:blip r:embed="rId4"/>
          <a:stretch>
            <a:fillRect/>
          </a:stretch>
        </p:blipFill>
        <p:spPr>
          <a:xfrm>
            <a:off x="263352" y="3808551"/>
            <a:ext cx="5832647" cy="2954418"/>
          </a:xfrm>
          <a:prstGeom prst="rect">
            <a:avLst/>
          </a:prstGeom>
        </p:spPr>
      </p:pic>
      <p:graphicFrame>
        <p:nvGraphicFramePr>
          <p:cNvPr id="7" name="Diagramm 6"/>
          <p:cNvGraphicFramePr/>
          <p:nvPr>
            <p:extLst>
              <p:ext uri="{D42A27DB-BD31-4B8C-83A1-F6EECF244321}">
                <p14:modId xmlns:p14="http://schemas.microsoft.com/office/powerpoint/2010/main" val="2925207192"/>
              </p:ext>
            </p:extLst>
          </p:nvPr>
        </p:nvGraphicFramePr>
        <p:xfrm>
          <a:off x="1343472" y="87369"/>
          <a:ext cx="7378365" cy="3773679"/>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3074" name="Picture 2" descr="File:Intelligenter zaehler- Smart meter.jp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225708" y="9220"/>
            <a:ext cx="2415093" cy="3528392"/>
          </a:xfrm>
          <a:prstGeom prst="rect">
            <a:avLst/>
          </a:prstGeom>
          <a:noFill/>
          <a:extLst>
            <a:ext uri="{909E8E84-426E-40DD-AFC4-6F175D3DCCD1}">
              <a14:hiddenFill xmlns:a14="http://schemas.microsoft.com/office/drawing/2010/main">
                <a:solidFill>
                  <a:srgbClr val="FFFFFF"/>
                </a:solidFill>
              </a14:hiddenFill>
            </a:ext>
          </a:extLst>
        </p:spPr>
      </p:pic>
      <p:sp>
        <p:nvSpPr>
          <p:cNvPr id="3" name="Textfeld 2"/>
          <p:cNvSpPr txBox="1"/>
          <p:nvPr/>
        </p:nvSpPr>
        <p:spPr>
          <a:xfrm rot="16200000">
            <a:off x="11069198" y="1670321"/>
            <a:ext cx="1512168" cy="276999"/>
          </a:xfrm>
          <a:prstGeom prst="rect">
            <a:avLst/>
          </a:prstGeom>
          <a:noFill/>
        </p:spPr>
        <p:txBody>
          <a:bodyPr wrap="square" rtlCol="0">
            <a:spAutoFit/>
          </a:bodyPr>
          <a:lstStyle/>
          <a:p>
            <a:r>
              <a:rPr lang="de-DE" sz="1200" dirty="0" smtClean="0"/>
              <a:t>Wikipedia.de</a:t>
            </a:r>
            <a:endParaRPr lang="de-DE" sz="1200" dirty="0"/>
          </a:p>
        </p:txBody>
      </p:sp>
      <p:sp>
        <p:nvSpPr>
          <p:cNvPr id="5" name="Textfeld 4"/>
          <p:cNvSpPr txBox="1"/>
          <p:nvPr/>
        </p:nvSpPr>
        <p:spPr>
          <a:xfrm>
            <a:off x="4871864" y="6536377"/>
            <a:ext cx="827662" cy="276999"/>
          </a:xfrm>
          <a:prstGeom prst="rect">
            <a:avLst/>
          </a:prstGeom>
          <a:noFill/>
        </p:spPr>
        <p:txBody>
          <a:bodyPr wrap="none" rtlCol="0">
            <a:spAutoFit/>
          </a:bodyPr>
          <a:lstStyle/>
          <a:p>
            <a:r>
              <a:rPr lang="en-US" sz="1200" dirty="0" smtClean="0"/>
              <a:t>Own work</a:t>
            </a:r>
            <a:endParaRPr lang="en-US" sz="1200" dirty="0"/>
          </a:p>
        </p:txBody>
      </p:sp>
      <p:sp>
        <p:nvSpPr>
          <p:cNvPr id="8" name="Textfeld 7"/>
          <p:cNvSpPr txBox="1"/>
          <p:nvPr/>
        </p:nvSpPr>
        <p:spPr>
          <a:xfrm>
            <a:off x="11060336" y="6608385"/>
            <a:ext cx="1084336" cy="276999"/>
          </a:xfrm>
          <a:prstGeom prst="rect">
            <a:avLst/>
          </a:prstGeom>
          <a:noFill/>
        </p:spPr>
        <p:txBody>
          <a:bodyPr wrap="none" rtlCol="0">
            <a:spAutoFit/>
          </a:bodyPr>
          <a:lstStyle/>
          <a:p>
            <a:r>
              <a:rPr lang="de-DE" sz="1200" dirty="0" err="1" smtClean="0"/>
              <a:t>Krück</a:t>
            </a:r>
            <a:r>
              <a:rPr lang="de-DE" sz="1200" dirty="0" smtClean="0"/>
              <a:t>, D. 2015</a:t>
            </a:r>
            <a:endParaRPr lang="de-DE" sz="1200" dirty="0"/>
          </a:p>
        </p:txBody>
      </p:sp>
    </p:spTree>
    <p:extLst>
      <p:ext uri="{BB962C8B-B14F-4D97-AF65-F5344CB8AC3E}">
        <p14:creationId xmlns:p14="http://schemas.microsoft.com/office/powerpoint/2010/main" val="13092286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 1"/>
          <p:cNvGraphicFramePr/>
          <p:nvPr>
            <p:extLst>
              <p:ext uri="{D42A27DB-BD31-4B8C-83A1-F6EECF244321}">
                <p14:modId xmlns:p14="http://schemas.microsoft.com/office/powerpoint/2010/main" val="2580739435"/>
              </p:ext>
            </p:extLst>
          </p:nvPr>
        </p:nvGraphicFramePr>
        <p:xfrm>
          <a:off x="479376" y="719666"/>
          <a:ext cx="11233248"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476526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Inhaltsplatzhalter 2"/>
          <p:cNvSpPr>
            <a:spLocks noGrp="1"/>
          </p:cNvSpPr>
          <p:nvPr>
            <p:ph idx="1"/>
          </p:nvPr>
        </p:nvSpPr>
        <p:spPr>
          <a:xfrm>
            <a:off x="407368" y="404665"/>
            <a:ext cx="11397952" cy="5400600"/>
          </a:xfrm>
        </p:spPr>
        <p:txBody>
          <a:bodyPr>
            <a:normAutofit/>
          </a:bodyPr>
          <a:lstStyle/>
          <a:p>
            <a:pPr>
              <a:buFont typeface="Wingdings" panose="05000000000000000000" pitchFamily="2" charset="2"/>
              <a:buNone/>
            </a:pPr>
            <a:r>
              <a:rPr lang="en-US" altLang="de-DE" noProof="0" dirty="0" smtClean="0"/>
              <a:t>Examples:</a:t>
            </a:r>
          </a:p>
          <a:p>
            <a:r>
              <a:rPr lang="en-US" altLang="de-DE" noProof="0" dirty="0" smtClean="0"/>
              <a:t>Thermal solar cell: 		4 years</a:t>
            </a:r>
          </a:p>
          <a:p>
            <a:r>
              <a:rPr lang="en-US" altLang="de-DE" noProof="0" dirty="0" smtClean="0"/>
              <a:t>Photovoltaic cell:		2 (currently), old devices up to 6 years </a:t>
            </a:r>
          </a:p>
          <a:p>
            <a:r>
              <a:rPr lang="en-US" altLang="de-DE" noProof="0" dirty="0" smtClean="0"/>
              <a:t>Wind power plants:		4 to 6 month</a:t>
            </a:r>
          </a:p>
          <a:p>
            <a:endParaRPr lang="en-US" altLang="de-DE" noProof="0" dirty="0" smtClean="0"/>
          </a:p>
          <a:p>
            <a:endParaRPr lang="en-US" altLang="de-DE" noProof="0" dirty="0" smtClean="0"/>
          </a:p>
          <a:p>
            <a:pPr marL="0" indent="0">
              <a:buNone/>
            </a:pPr>
            <a:r>
              <a:rPr lang="en-US" altLang="de-DE" noProof="0" dirty="0" smtClean="0"/>
              <a:t>Gray energy and cumulated energy demand (CED) of measures of energy efficiency often difficult to calculate.</a:t>
            </a:r>
          </a:p>
        </p:txBody>
      </p:sp>
      <p:sp>
        <p:nvSpPr>
          <p:cNvPr id="23556" name="Foliennummernplatzhalt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de-DE" altLang="de-DE" sz="1200">
                <a:latin typeface="Arial" panose="020B0604020202020204" pitchFamily="34" charset="0"/>
              </a:rPr>
              <a:t>S</a:t>
            </a:r>
            <a:fld id="{716B315A-74D6-4CFA-B40A-5BE8ED2BBE2C}" type="slidenum">
              <a:rPr lang="de-DE" altLang="de-DE" sz="1200">
                <a:latin typeface="Arial" panose="020B0604020202020204" pitchFamily="34" charset="0"/>
              </a:rPr>
              <a:pPr/>
              <a:t>21</a:t>
            </a:fld>
            <a:endParaRPr lang="de-DE" altLang="de-DE" sz="1200">
              <a:latin typeface="Arial" panose="020B0604020202020204" pitchFamily="34" charset="0"/>
            </a:endParaRPr>
          </a:p>
        </p:txBody>
      </p:sp>
    </p:spTree>
    <p:extLst>
      <p:ext uri="{BB962C8B-B14F-4D97-AF65-F5344CB8AC3E}">
        <p14:creationId xmlns:p14="http://schemas.microsoft.com/office/powerpoint/2010/main" val="22990075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 1"/>
          <p:cNvGraphicFramePr/>
          <p:nvPr>
            <p:extLst>
              <p:ext uri="{D42A27DB-BD31-4B8C-83A1-F6EECF244321}">
                <p14:modId xmlns:p14="http://schemas.microsoft.com/office/powerpoint/2010/main" val="3766086001"/>
              </p:ext>
            </p:extLst>
          </p:nvPr>
        </p:nvGraphicFramePr>
        <p:xfrm>
          <a:off x="47328" y="116632"/>
          <a:ext cx="12025336" cy="60217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514121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199456" y="404664"/>
            <a:ext cx="9865096" cy="4832092"/>
          </a:xfrm>
          <a:prstGeom prst="rect">
            <a:avLst/>
          </a:prstGeom>
          <a:noFill/>
        </p:spPr>
        <p:txBody>
          <a:bodyPr wrap="square" rtlCol="0">
            <a:spAutoFit/>
          </a:bodyPr>
          <a:lstStyle/>
          <a:p>
            <a:r>
              <a:rPr lang="en-US" sz="2800" dirty="0" smtClean="0"/>
              <a:t>Exemplary </a:t>
            </a:r>
            <a:r>
              <a:rPr lang="en-US" sz="2800" dirty="0" err="1" smtClean="0"/>
              <a:t>ERoEI</a:t>
            </a:r>
            <a:r>
              <a:rPr lang="en-US" sz="2800" dirty="0" smtClean="0"/>
              <a:t>: </a:t>
            </a:r>
          </a:p>
          <a:p>
            <a:endParaRPr lang="en-US" sz="2800" dirty="0" smtClean="0"/>
          </a:p>
          <a:p>
            <a:pPr marL="285750" indent="-285750">
              <a:buFont typeface="Arial" panose="020B0604020202020204" pitchFamily="34" charset="0"/>
              <a:buChar char="•"/>
            </a:pPr>
            <a:r>
              <a:rPr lang="en-US" sz="2800" dirty="0" smtClean="0"/>
              <a:t>Wind energy plants: 	16 to 51 </a:t>
            </a:r>
          </a:p>
          <a:p>
            <a:pPr marL="285750" indent="-285750">
              <a:buFont typeface="Arial" panose="020B0604020202020204" pitchFamily="34" charset="0"/>
              <a:buChar char="•"/>
            </a:pPr>
            <a:r>
              <a:rPr lang="en-US" sz="2800" dirty="0" smtClean="0"/>
              <a:t>Photovoltaics:  		4 to 7</a:t>
            </a:r>
          </a:p>
          <a:p>
            <a:pPr marL="285750" indent="-285750">
              <a:buFont typeface="Arial" panose="020B0604020202020204" pitchFamily="34" charset="0"/>
              <a:buChar char="•"/>
            </a:pPr>
            <a:r>
              <a:rPr lang="en-US" sz="2800" dirty="0" smtClean="0"/>
              <a:t>Solar thermal devices:	21</a:t>
            </a:r>
          </a:p>
          <a:p>
            <a:pPr marL="285750" indent="-285750">
              <a:buFont typeface="Arial" panose="020B0604020202020204" pitchFamily="34" charset="0"/>
              <a:buChar char="•"/>
            </a:pPr>
            <a:r>
              <a:rPr lang="en-US" sz="2800" dirty="0" smtClean="0"/>
              <a:t>Water power stations: 	50</a:t>
            </a:r>
          </a:p>
          <a:p>
            <a:endParaRPr lang="en-US" sz="2800" dirty="0" smtClean="0"/>
          </a:p>
          <a:p>
            <a:r>
              <a:rPr lang="en-US" sz="2800" dirty="0" smtClean="0"/>
              <a:t>Applying </a:t>
            </a:r>
            <a:r>
              <a:rPr lang="en-US" sz="2800" dirty="0" err="1" smtClean="0"/>
              <a:t>ERoEI</a:t>
            </a:r>
            <a:r>
              <a:rPr lang="en-US" sz="2800" dirty="0" smtClean="0"/>
              <a:t> on fossil power plants has to be seen critically: Only the CED for construction of the plant is considered, not the fossil energy carrier with its heating factor – a complete calculation would turn this indicator into negative. </a:t>
            </a:r>
          </a:p>
        </p:txBody>
      </p:sp>
    </p:spTree>
    <p:extLst>
      <p:ext uri="{BB962C8B-B14F-4D97-AF65-F5344CB8AC3E}">
        <p14:creationId xmlns:p14="http://schemas.microsoft.com/office/powerpoint/2010/main" val="87560596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 1"/>
          <p:cNvGraphicFramePr/>
          <p:nvPr>
            <p:extLst>
              <p:ext uri="{D42A27DB-BD31-4B8C-83A1-F6EECF244321}">
                <p14:modId xmlns:p14="http://schemas.microsoft.com/office/powerpoint/2010/main" val="2448734669"/>
              </p:ext>
            </p:extLst>
          </p:nvPr>
        </p:nvGraphicFramePr>
        <p:xfrm>
          <a:off x="479376" y="575651"/>
          <a:ext cx="11305256" cy="57336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862190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4"/>
          <p:cNvSpPr>
            <a:spLocks noGrp="1"/>
          </p:cNvSpPr>
          <p:nvPr>
            <p:ph idx="1"/>
          </p:nvPr>
        </p:nvSpPr>
        <p:spPr>
          <a:xfrm>
            <a:off x="31822" y="620688"/>
            <a:ext cx="11809314" cy="5256584"/>
          </a:xfrm>
        </p:spPr>
        <p:txBody>
          <a:bodyPr>
            <a:noAutofit/>
          </a:bodyPr>
          <a:lstStyle/>
          <a:p>
            <a:pPr marL="0" indent="0" algn="ctr">
              <a:buNone/>
            </a:pPr>
            <a:r>
              <a:rPr lang="en-US" b="1" noProof="0" dirty="0" smtClean="0"/>
              <a:t>Content</a:t>
            </a:r>
          </a:p>
          <a:p>
            <a:pPr marL="0" indent="0" algn="ctr">
              <a:buNone/>
            </a:pPr>
            <a:endParaRPr lang="en-US" sz="2800" b="1" noProof="0" dirty="0" smtClean="0"/>
          </a:p>
          <a:p>
            <a:pPr algn="ctr">
              <a:buFont typeface="+mj-lt"/>
              <a:buAutoNum type="arabicPeriod"/>
              <a:defRPr/>
            </a:pPr>
            <a:r>
              <a:rPr lang="en-US" sz="2800" noProof="0" dirty="0" smtClean="0"/>
              <a:t>Total Cost of Ownership (TCO) and Life Cycle Cost (LCC)</a:t>
            </a:r>
          </a:p>
          <a:p>
            <a:pPr algn="ctr">
              <a:buFont typeface="+mj-lt"/>
              <a:buAutoNum type="arabicPeriod"/>
              <a:defRPr/>
            </a:pPr>
            <a:r>
              <a:rPr lang="en-US" sz="2800" noProof="0" dirty="0" smtClean="0"/>
              <a:t>Pay-off Period versus Return on Investment</a:t>
            </a:r>
          </a:p>
          <a:p>
            <a:pPr algn="ctr">
              <a:buFont typeface="+mj-lt"/>
              <a:buAutoNum type="arabicPeriod"/>
              <a:defRPr/>
            </a:pPr>
            <a:r>
              <a:rPr lang="en-US" sz="2800" noProof="0" dirty="0" smtClean="0"/>
              <a:t>Optimal Replacement Time</a:t>
            </a:r>
          </a:p>
          <a:p>
            <a:pPr algn="ctr">
              <a:buFont typeface="+mj-lt"/>
              <a:buAutoNum type="arabicPeriod"/>
              <a:defRPr/>
            </a:pPr>
            <a:r>
              <a:rPr lang="en-US" sz="2800" noProof="0" dirty="0" smtClean="0"/>
              <a:t>Energy and Carbon Amortization</a:t>
            </a:r>
          </a:p>
          <a:p>
            <a:pPr algn="ctr">
              <a:buFont typeface="+mj-lt"/>
              <a:buAutoNum type="arabicPeriod"/>
              <a:defRPr/>
            </a:pPr>
            <a:r>
              <a:rPr lang="en-US" sz="2800" b="1" noProof="0" dirty="0" smtClean="0"/>
              <a:t>External Costs</a:t>
            </a:r>
          </a:p>
          <a:p>
            <a:pPr algn="ctr">
              <a:buFont typeface="+mj-lt"/>
              <a:buAutoNum type="arabicPeriod"/>
              <a:defRPr/>
            </a:pPr>
            <a:r>
              <a:rPr lang="en-US" sz="2800" noProof="0" dirty="0" smtClean="0"/>
              <a:t>Contracting</a:t>
            </a:r>
          </a:p>
          <a:p>
            <a:pPr algn="ctr">
              <a:buFont typeface="+mj-lt"/>
              <a:buAutoNum type="arabicPeriod"/>
              <a:defRPr/>
            </a:pPr>
            <a:r>
              <a:rPr lang="en-US" sz="2800" noProof="0" dirty="0" smtClean="0"/>
              <a:t>Sensitivity Analysis</a:t>
            </a:r>
          </a:p>
          <a:p>
            <a:pPr marL="0" indent="0" algn="ctr">
              <a:buNone/>
            </a:pPr>
            <a:endParaRPr lang="en-US" sz="2800" noProof="0" dirty="0" smtClean="0"/>
          </a:p>
          <a:p>
            <a:pPr marL="0" indent="0" algn="ctr">
              <a:buNone/>
            </a:pPr>
            <a:endParaRPr lang="en-US" sz="2800" noProof="0" dirty="0"/>
          </a:p>
        </p:txBody>
      </p:sp>
    </p:spTree>
    <p:extLst>
      <p:ext uri="{BB962C8B-B14F-4D97-AF65-F5344CB8AC3E}">
        <p14:creationId xmlns:p14="http://schemas.microsoft.com/office/powerpoint/2010/main" val="21708255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elle 5"/>
          <p:cNvGraphicFramePr>
            <a:graphicFrameLocks noGrp="1"/>
          </p:cNvGraphicFramePr>
          <p:nvPr>
            <p:extLst>
              <p:ext uri="{D42A27DB-BD31-4B8C-83A1-F6EECF244321}">
                <p14:modId xmlns:p14="http://schemas.microsoft.com/office/powerpoint/2010/main" val="1984490788"/>
              </p:ext>
            </p:extLst>
          </p:nvPr>
        </p:nvGraphicFramePr>
        <p:xfrm>
          <a:off x="1055440" y="980728"/>
          <a:ext cx="9649072" cy="5021194"/>
        </p:xfrm>
        <a:graphic>
          <a:graphicData uri="http://schemas.openxmlformats.org/drawingml/2006/table">
            <a:tbl>
              <a:tblPr/>
              <a:tblGrid>
                <a:gridCol w="5184576"/>
                <a:gridCol w="4464496"/>
              </a:tblGrid>
              <a:tr h="48346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noProof="0" dirty="0" smtClean="0">
                          <a:ln>
                            <a:noFill/>
                          </a:ln>
                          <a:solidFill>
                            <a:schemeClr val="tx1"/>
                          </a:solidFill>
                          <a:effectLst/>
                          <a:latin typeface="+mj-lt"/>
                          <a:ea typeface="Times New Roman" pitchFamily="18" charset="0"/>
                          <a:cs typeface="Arial" charset="0"/>
                        </a:rPr>
                        <a:t>Energy carriers to generate power</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noProof="0" dirty="0" smtClean="0">
                          <a:ln>
                            <a:noFill/>
                          </a:ln>
                          <a:solidFill>
                            <a:schemeClr val="tx1"/>
                          </a:solidFill>
                          <a:effectLst/>
                          <a:latin typeface="+mj-lt"/>
                          <a:ea typeface="Times New Roman" pitchFamily="18" charset="0"/>
                          <a:cs typeface="Arial" charset="0"/>
                        </a:rPr>
                        <a:t>External costs in Eurocent per kWh</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14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Brown coal</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11,5</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14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Black / fat coal</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9,5</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777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Heating oil</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6,1</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14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Non-compressed natural gas</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5,2 </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14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Water power</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0,2</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14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Photovoltaics</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1,3</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14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Wind power</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0,3</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14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Nuclear energy</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11,5-34,0</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14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Average fossil energy carriers</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7,0 </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 name="Textfeld 1"/>
          <p:cNvSpPr txBox="1"/>
          <p:nvPr/>
        </p:nvSpPr>
        <p:spPr>
          <a:xfrm>
            <a:off x="2351584" y="190963"/>
            <a:ext cx="8064896" cy="523220"/>
          </a:xfrm>
          <a:prstGeom prst="rect">
            <a:avLst/>
          </a:prstGeom>
          <a:noFill/>
        </p:spPr>
        <p:txBody>
          <a:bodyPr wrap="square" rtlCol="0">
            <a:spAutoFit/>
          </a:bodyPr>
          <a:lstStyle/>
          <a:p>
            <a:r>
              <a:rPr lang="en-US" sz="2800" b="1" dirty="0" smtClean="0"/>
              <a:t>External costs – basis of a Pigou-/ internalization-tax</a:t>
            </a:r>
            <a:endParaRPr lang="en-US" sz="2800" b="1" dirty="0"/>
          </a:p>
        </p:txBody>
      </p:sp>
      <p:sp>
        <p:nvSpPr>
          <p:cNvPr id="7" name="Rectangle 1"/>
          <p:cNvSpPr>
            <a:spLocks noChangeArrowheads="1"/>
          </p:cNvSpPr>
          <p:nvPr/>
        </p:nvSpPr>
        <p:spPr bwMode="auto">
          <a:xfrm>
            <a:off x="335360" y="6011792"/>
            <a:ext cx="11017224"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de-DE" sz="1200" dirty="0" smtClean="0">
                <a:latin typeface="+mj-lt"/>
                <a:ea typeface="Times New Roman" panose="02020603050405020304" pitchFamily="18" charset="0"/>
                <a:cs typeface="Arial" panose="020B0604020202020204" pitchFamily="34" charset="0"/>
              </a:rPr>
              <a:t>Own compilation from</a:t>
            </a:r>
            <a:r>
              <a:rPr lang="de-DE" altLang="de-DE" sz="1200" dirty="0" smtClean="0">
                <a:latin typeface="+mj-lt"/>
                <a:ea typeface="Times New Roman" panose="02020603050405020304" pitchFamily="18" charset="0"/>
                <a:cs typeface="Arial" panose="020B0604020202020204" pitchFamily="34" charset="0"/>
              </a:rPr>
              <a:t> </a:t>
            </a:r>
            <a:r>
              <a:rPr lang="de-DE" altLang="de-DE" sz="1200" dirty="0" smtClean="0">
                <a:solidFill>
                  <a:srgbClr val="000000"/>
                </a:solidFill>
                <a:latin typeface="+mj-lt"/>
                <a:ea typeface="Times New Roman" panose="02020603050405020304" pitchFamily="18" charset="0"/>
                <a:cs typeface="Arial" panose="020B0604020202020204" pitchFamily="34" charset="0"/>
              </a:rPr>
              <a:t>http</a:t>
            </a:r>
            <a:r>
              <a:rPr lang="de-DE" altLang="de-DE" sz="1200" dirty="0">
                <a:solidFill>
                  <a:srgbClr val="000000"/>
                </a:solidFill>
                <a:latin typeface="+mj-lt"/>
                <a:ea typeface="Times New Roman" panose="02020603050405020304" pitchFamily="18" charset="0"/>
                <a:cs typeface="Arial" panose="020B0604020202020204" pitchFamily="34" charset="0"/>
              </a:rPr>
              <a:t>://www.umweltbundesamt.de/uba-info-presse/hintergrund/externekosten.pdf</a:t>
            </a:r>
            <a:r>
              <a:rPr lang="de-DE" altLang="de-DE" sz="1200" dirty="0" smtClean="0">
                <a:solidFill>
                  <a:srgbClr val="000000"/>
                </a:solidFill>
                <a:latin typeface="+mj-lt"/>
                <a:ea typeface="Times New Roman" panose="02020603050405020304" pitchFamily="18" charset="0"/>
                <a:cs typeface="Arial" panose="020B0604020202020204" pitchFamily="34" charset="0"/>
              </a:rPr>
              <a:t>.</a:t>
            </a:r>
          </a:p>
          <a:p>
            <a:pPr algn="ctr"/>
            <a:r>
              <a:rPr lang="de-DE" altLang="de-DE" sz="1200" dirty="0">
                <a:solidFill>
                  <a:srgbClr val="000000"/>
                </a:solidFill>
                <a:latin typeface="+mj-lt"/>
                <a:ea typeface="Times New Roman" panose="02020603050405020304" pitchFamily="18" charset="0"/>
                <a:cs typeface="Arial" panose="020B0604020202020204" pitchFamily="34" charset="0"/>
              </a:rPr>
              <a:t>(Bewertung von Treibhausgasemissionen mit 70 €/t CO2</a:t>
            </a:r>
            <a:r>
              <a:rPr lang="de-DE" altLang="de-DE" sz="1200" dirty="0" smtClean="0">
                <a:solidFill>
                  <a:srgbClr val="000000"/>
                </a:solidFill>
                <a:latin typeface="+mj-lt"/>
                <a:ea typeface="Times New Roman" panose="02020603050405020304" pitchFamily="18" charset="0"/>
                <a:cs typeface="Arial" panose="020B0604020202020204" pitchFamily="34" charset="0"/>
              </a:rPr>
              <a:t>).</a:t>
            </a:r>
          </a:p>
          <a:p>
            <a:pPr algn="ctr"/>
            <a:r>
              <a:rPr lang="de-DE" altLang="de-DE" sz="1200" dirty="0" err="1" smtClean="0">
                <a:solidFill>
                  <a:srgbClr val="000000"/>
                </a:solidFill>
                <a:latin typeface="+mj-lt"/>
                <a:ea typeface="Times New Roman" panose="02020603050405020304" pitchFamily="18" charset="0"/>
                <a:cs typeface="Arial" panose="020B0604020202020204" pitchFamily="34" charset="0"/>
              </a:rPr>
              <a:t>and</a:t>
            </a:r>
            <a:endParaRPr lang="de-DE" altLang="de-DE" sz="1200" dirty="0" smtClean="0">
              <a:solidFill>
                <a:srgbClr val="000000"/>
              </a:solidFill>
              <a:latin typeface="+mj-lt"/>
              <a:ea typeface="Times New Roman" panose="02020603050405020304" pitchFamily="18" charset="0"/>
              <a:cs typeface="Arial" panose="020B0604020202020204" pitchFamily="34" charset="0"/>
            </a:endParaRPr>
          </a:p>
          <a:p>
            <a:pPr algn="ctr"/>
            <a:r>
              <a:rPr lang="de-DE" altLang="de-DE" sz="1200" dirty="0">
                <a:latin typeface="+mj-lt"/>
                <a:ea typeface="Times New Roman" panose="02020603050405020304" pitchFamily="18" charset="0"/>
                <a:cs typeface="Arial" panose="020B0604020202020204" pitchFamily="34" charset="0"/>
              </a:rPr>
              <a:t>Umweltbundesamt 2007, unter Berücksichtigung der Inflationsrate, FÖS: Was Strom wirklich kostet. Berlin 2015, (PDF) S. 12</a:t>
            </a:r>
          </a:p>
        </p:txBody>
      </p:sp>
    </p:spTree>
    <p:extLst>
      <p:ext uri="{BB962C8B-B14F-4D97-AF65-F5344CB8AC3E}">
        <p14:creationId xmlns:p14="http://schemas.microsoft.com/office/powerpoint/2010/main" val="28763264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695400" y="476672"/>
            <a:ext cx="11161240" cy="5262979"/>
          </a:xfrm>
          <a:prstGeom prst="rect">
            <a:avLst/>
          </a:prstGeom>
          <a:noFill/>
        </p:spPr>
        <p:txBody>
          <a:bodyPr wrap="square" rtlCol="0">
            <a:spAutoFit/>
          </a:bodyPr>
          <a:lstStyle/>
          <a:p>
            <a:pPr algn="ctr"/>
            <a:r>
              <a:rPr lang="en-US" sz="2800" b="1" dirty="0" smtClean="0"/>
              <a:t>What does this mean? Rough-cut calculation: </a:t>
            </a:r>
          </a:p>
          <a:p>
            <a:pPr algn="ctr"/>
            <a:endParaRPr lang="en-US" sz="2800" dirty="0" smtClean="0"/>
          </a:p>
          <a:p>
            <a:pPr algn="ctr"/>
            <a:r>
              <a:rPr lang="en-US" sz="2800" dirty="0" smtClean="0"/>
              <a:t>Heating oil or diesel has a heating factor of about 10 kWh per liter</a:t>
            </a:r>
          </a:p>
          <a:p>
            <a:pPr algn="ctr"/>
            <a:endParaRPr lang="en-US" sz="2800" dirty="0" smtClean="0"/>
          </a:p>
          <a:p>
            <a:pPr algn="ctr"/>
            <a:r>
              <a:rPr lang="en-US" sz="2800" dirty="0" smtClean="0"/>
              <a:t>6 cent/kWh * 10 kWh/liter = 60 cent per liter</a:t>
            </a:r>
          </a:p>
          <a:p>
            <a:pPr algn="ctr"/>
            <a:endParaRPr lang="en-US" sz="2800" dirty="0" smtClean="0"/>
          </a:p>
          <a:p>
            <a:pPr algn="ctr"/>
            <a:r>
              <a:rPr lang="en-US" sz="2800" dirty="0" smtClean="0"/>
              <a:t>10 kWh per day average electricity consumption in a four persons household, </a:t>
            </a:r>
          </a:p>
          <a:p>
            <a:pPr algn="ctr"/>
            <a:r>
              <a:rPr lang="en-US" sz="2800" dirty="0" smtClean="0"/>
              <a:t>Brown coal power causes 11 cent pro kWh, results in 1,1 Euro per day</a:t>
            </a:r>
          </a:p>
          <a:p>
            <a:pPr algn="ctr"/>
            <a:endParaRPr lang="en-US" sz="2800" dirty="0" smtClean="0"/>
          </a:p>
          <a:p>
            <a:pPr algn="ctr"/>
            <a:r>
              <a:rPr lang="en-US" sz="2800" dirty="0" smtClean="0"/>
              <a:t>CO</a:t>
            </a:r>
            <a:r>
              <a:rPr lang="en-US" sz="2800" baseline="-25000" dirty="0" smtClean="0"/>
              <a:t>2</a:t>
            </a:r>
            <a:r>
              <a:rPr lang="en-US" sz="2800" dirty="0" smtClean="0"/>
              <a:t>-prices may be considerably higher when changing assumptions of climate change and loss of lives!</a:t>
            </a:r>
          </a:p>
        </p:txBody>
      </p:sp>
    </p:spTree>
    <p:extLst>
      <p:ext uri="{BB962C8B-B14F-4D97-AF65-F5344CB8AC3E}">
        <p14:creationId xmlns:p14="http://schemas.microsoft.com/office/powerpoint/2010/main" val="371045466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m 2"/>
          <p:cNvGraphicFramePr/>
          <p:nvPr>
            <p:extLst>
              <p:ext uri="{D42A27DB-BD31-4B8C-83A1-F6EECF244321}">
                <p14:modId xmlns:p14="http://schemas.microsoft.com/office/powerpoint/2010/main" val="3172319106"/>
              </p:ext>
            </p:extLst>
          </p:nvPr>
        </p:nvGraphicFramePr>
        <p:xfrm>
          <a:off x="551384" y="188640"/>
          <a:ext cx="11305256" cy="6408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8883413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4"/>
          <p:cNvSpPr>
            <a:spLocks noGrp="1"/>
          </p:cNvSpPr>
          <p:nvPr>
            <p:ph idx="1"/>
          </p:nvPr>
        </p:nvSpPr>
        <p:spPr>
          <a:xfrm>
            <a:off x="31822" y="620688"/>
            <a:ext cx="11809314" cy="5256584"/>
          </a:xfrm>
        </p:spPr>
        <p:txBody>
          <a:bodyPr>
            <a:noAutofit/>
          </a:bodyPr>
          <a:lstStyle/>
          <a:p>
            <a:pPr marL="0" indent="0" algn="ctr">
              <a:buNone/>
            </a:pPr>
            <a:r>
              <a:rPr lang="en-US" b="1" noProof="0" dirty="0" smtClean="0"/>
              <a:t>Content</a:t>
            </a:r>
          </a:p>
          <a:p>
            <a:pPr marL="0" indent="0" algn="ctr">
              <a:buNone/>
            </a:pPr>
            <a:endParaRPr lang="en-US" sz="2800" b="1" noProof="0" dirty="0" smtClean="0"/>
          </a:p>
          <a:p>
            <a:pPr algn="ctr">
              <a:buFont typeface="+mj-lt"/>
              <a:buAutoNum type="arabicPeriod"/>
              <a:defRPr/>
            </a:pPr>
            <a:r>
              <a:rPr lang="en-US" sz="2800" noProof="0" dirty="0" smtClean="0"/>
              <a:t>Total Cost of Ownership (TCO) and Life Cycle Cost (LCC)</a:t>
            </a:r>
          </a:p>
          <a:p>
            <a:pPr algn="ctr">
              <a:buFont typeface="+mj-lt"/>
              <a:buAutoNum type="arabicPeriod"/>
              <a:defRPr/>
            </a:pPr>
            <a:r>
              <a:rPr lang="en-US" sz="2800" noProof="0" dirty="0" smtClean="0"/>
              <a:t>Pay-off Period versus Return on Investment</a:t>
            </a:r>
          </a:p>
          <a:p>
            <a:pPr algn="ctr">
              <a:buFont typeface="+mj-lt"/>
              <a:buAutoNum type="arabicPeriod"/>
              <a:defRPr/>
            </a:pPr>
            <a:r>
              <a:rPr lang="en-US" sz="2800" noProof="0" dirty="0" smtClean="0"/>
              <a:t>Optimal Replacement Time</a:t>
            </a:r>
          </a:p>
          <a:p>
            <a:pPr algn="ctr">
              <a:buFont typeface="+mj-lt"/>
              <a:buAutoNum type="arabicPeriod"/>
              <a:defRPr/>
            </a:pPr>
            <a:r>
              <a:rPr lang="en-US" sz="2800" noProof="0" dirty="0" smtClean="0"/>
              <a:t>Energy and Carbon Amortization</a:t>
            </a:r>
          </a:p>
          <a:p>
            <a:pPr algn="ctr">
              <a:buFont typeface="+mj-lt"/>
              <a:buAutoNum type="arabicPeriod"/>
              <a:defRPr/>
            </a:pPr>
            <a:r>
              <a:rPr lang="en-US" sz="2800" noProof="0" dirty="0" smtClean="0"/>
              <a:t>External Costs</a:t>
            </a:r>
          </a:p>
          <a:p>
            <a:pPr algn="ctr">
              <a:buFont typeface="+mj-lt"/>
              <a:buAutoNum type="arabicPeriod"/>
              <a:defRPr/>
            </a:pPr>
            <a:r>
              <a:rPr lang="en-US" sz="2800" b="1" noProof="0" dirty="0" smtClean="0"/>
              <a:t>Contracting</a:t>
            </a:r>
          </a:p>
          <a:p>
            <a:pPr algn="ctr">
              <a:buFont typeface="+mj-lt"/>
              <a:buAutoNum type="arabicPeriod"/>
              <a:defRPr/>
            </a:pPr>
            <a:r>
              <a:rPr lang="en-US" sz="2800" noProof="0" dirty="0" smtClean="0"/>
              <a:t>Sensitivity Analysis</a:t>
            </a:r>
          </a:p>
          <a:p>
            <a:pPr marL="0" indent="0" algn="ctr">
              <a:buNone/>
            </a:pPr>
            <a:endParaRPr lang="en-US" sz="2800" noProof="0" dirty="0" smtClean="0"/>
          </a:p>
          <a:p>
            <a:pPr marL="0" indent="0" algn="ctr">
              <a:buNone/>
            </a:pPr>
            <a:endParaRPr lang="en-US" sz="2800" noProof="0" dirty="0"/>
          </a:p>
        </p:txBody>
      </p:sp>
    </p:spTree>
    <p:extLst>
      <p:ext uri="{BB962C8B-B14F-4D97-AF65-F5344CB8AC3E}">
        <p14:creationId xmlns:p14="http://schemas.microsoft.com/office/powerpoint/2010/main" val="16806834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p:cNvSpPr>
            <a:spLocks noGrp="1"/>
          </p:cNvSpPr>
          <p:nvPr>
            <p:ph idx="1"/>
          </p:nvPr>
        </p:nvSpPr>
        <p:spPr>
          <a:xfrm>
            <a:off x="31822" y="620688"/>
            <a:ext cx="11809314" cy="5256584"/>
          </a:xfrm>
        </p:spPr>
        <p:txBody>
          <a:bodyPr>
            <a:noAutofit/>
          </a:bodyPr>
          <a:lstStyle/>
          <a:p>
            <a:pPr marL="0" indent="0" algn="ctr">
              <a:buNone/>
            </a:pPr>
            <a:r>
              <a:rPr lang="en-US" b="1" noProof="0" dirty="0" smtClean="0"/>
              <a:t>Content</a:t>
            </a:r>
          </a:p>
          <a:p>
            <a:pPr marL="0" indent="0" algn="ctr">
              <a:buNone/>
            </a:pPr>
            <a:endParaRPr lang="en-US" sz="2800" b="1" noProof="0" dirty="0" smtClean="0"/>
          </a:p>
          <a:p>
            <a:pPr algn="ctr">
              <a:buFont typeface="+mj-lt"/>
              <a:buAutoNum type="arabicPeriod"/>
              <a:defRPr/>
            </a:pPr>
            <a:r>
              <a:rPr lang="en-US" sz="2800" b="1" noProof="0" dirty="0" smtClean="0"/>
              <a:t>Total Cost of Ownership (TCO) and Life Cycle Cost (LCC)</a:t>
            </a:r>
          </a:p>
          <a:p>
            <a:pPr algn="ctr">
              <a:buFont typeface="+mj-lt"/>
              <a:buAutoNum type="arabicPeriod"/>
              <a:defRPr/>
            </a:pPr>
            <a:r>
              <a:rPr lang="en-US" sz="2800" noProof="0" dirty="0" smtClean="0"/>
              <a:t>Pay-off Period versus Return on Investment</a:t>
            </a:r>
          </a:p>
          <a:p>
            <a:pPr algn="ctr">
              <a:buFont typeface="+mj-lt"/>
              <a:buAutoNum type="arabicPeriod"/>
              <a:defRPr/>
            </a:pPr>
            <a:r>
              <a:rPr lang="en-US" sz="2800" noProof="0" dirty="0" smtClean="0"/>
              <a:t>Optimal Replacement Time</a:t>
            </a:r>
          </a:p>
          <a:p>
            <a:pPr algn="ctr">
              <a:buFont typeface="+mj-lt"/>
              <a:buAutoNum type="arabicPeriod"/>
              <a:defRPr/>
            </a:pPr>
            <a:r>
              <a:rPr lang="en-US" sz="2800" noProof="0" dirty="0" smtClean="0"/>
              <a:t>Energy and Carbon Amortization</a:t>
            </a:r>
          </a:p>
          <a:p>
            <a:pPr algn="ctr">
              <a:buFont typeface="+mj-lt"/>
              <a:buAutoNum type="arabicPeriod"/>
              <a:defRPr/>
            </a:pPr>
            <a:r>
              <a:rPr lang="en-US" sz="2800" noProof="0" dirty="0" smtClean="0"/>
              <a:t>External Costs</a:t>
            </a:r>
          </a:p>
          <a:p>
            <a:pPr algn="ctr">
              <a:buFont typeface="+mj-lt"/>
              <a:buAutoNum type="arabicPeriod"/>
              <a:defRPr/>
            </a:pPr>
            <a:r>
              <a:rPr lang="en-US" sz="2800" noProof="0" dirty="0" smtClean="0"/>
              <a:t>Contracting</a:t>
            </a:r>
          </a:p>
          <a:p>
            <a:pPr algn="ctr">
              <a:buFont typeface="+mj-lt"/>
              <a:buAutoNum type="arabicPeriod"/>
              <a:defRPr/>
            </a:pPr>
            <a:r>
              <a:rPr lang="en-US" sz="2800" noProof="0" dirty="0" smtClean="0"/>
              <a:t>Sensitivity Analysis</a:t>
            </a:r>
          </a:p>
          <a:p>
            <a:pPr marL="0" indent="0" algn="ctr">
              <a:buNone/>
            </a:pPr>
            <a:endParaRPr lang="en-US" sz="2800" noProof="0" dirty="0" smtClean="0"/>
          </a:p>
          <a:p>
            <a:pPr marL="0" indent="0" algn="ctr">
              <a:buNone/>
            </a:pPr>
            <a:endParaRPr lang="en-US" sz="2800" noProof="0" dirty="0"/>
          </a:p>
        </p:txBody>
      </p:sp>
    </p:spTree>
    <p:extLst>
      <p:ext uri="{BB962C8B-B14F-4D97-AF65-F5344CB8AC3E}">
        <p14:creationId xmlns:p14="http://schemas.microsoft.com/office/powerpoint/2010/main" val="130161538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623392" y="2121818"/>
            <a:ext cx="11089232" cy="2246769"/>
          </a:xfrm>
          <a:prstGeom prst="rect">
            <a:avLst/>
          </a:prstGeom>
        </p:spPr>
        <p:txBody>
          <a:bodyPr wrap="square">
            <a:spAutoFit/>
          </a:bodyPr>
          <a:lstStyle/>
          <a:p>
            <a:pPr algn="ctr"/>
            <a:r>
              <a:rPr lang="en-US" sz="2800" dirty="0" smtClean="0"/>
              <a:t>Cooperation between a (mostly industrial) company and utility company.</a:t>
            </a:r>
          </a:p>
          <a:p>
            <a:pPr algn="ctr"/>
            <a:endParaRPr lang="en-US" sz="2800" dirty="0" smtClean="0"/>
          </a:p>
          <a:p>
            <a:pPr algn="ctr"/>
            <a:r>
              <a:rPr lang="en-US" sz="2800" dirty="0" smtClean="0"/>
              <a:t> The utility invests into the energy supply of the client, </a:t>
            </a:r>
          </a:p>
          <a:p>
            <a:pPr algn="ctr"/>
            <a:r>
              <a:rPr lang="en-US" sz="2800" dirty="0" smtClean="0"/>
              <a:t>e.g. constructs a new heating into the basement, operates it, and sells the energy to the industrial company. </a:t>
            </a:r>
          </a:p>
        </p:txBody>
      </p:sp>
      <p:sp>
        <p:nvSpPr>
          <p:cNvPr id="3" name="Rechteck 2"/>
          <p:cNvSpPr/>
          <p:nvPr/>
        </p:nvSpPr>
        <p:spPr>
          <a:xfrm>
            <a:off x="623392" y="407566"/>
            <a:ext cx="11089232" cy="584775"/>
          </a:xfrm>
          <a:prstGeom prst="rect">
            <a:avLst/>
          </a:prstGeom>
        </p:spPr>
        <p:txBody>
          <a:bodyPr wrap="square">
            <a:spAutoFit/>
          </a:bodyPr>
          <a:lstStyle/>
          <a:p>
            <a:pPr algn="ctr"/>
            <a:r>
              <a:rPr lang="en-US" sz="3200" b="1" dirty="0" smtClean="0"/>
              <a:t>What is Contracting?</a:t>
            </a:r>
            <a:endParaRPr lang="en-US" sz="2800" dirty="0"/>
          </a:p>
        </p:txBody>
      </p:sp>
    </p:spTree>
    <p:extLst>
      <p:ext uri="{BB962C8B-B14F-4D97-AF65-F5344CB8AC3E}">
        <p14:creationId xmlns:p14="http://schemas.microsoft.com/office/powerpoint/2010/main" val="168729673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m 2"/>
          <p:cNvGraphicFramePr/>
          <p:nvPr>
            <p:extLst>
              <p:ext uri="{D42A27DB-BD31-4B8C-83A1-F6EECF244321}">
                <p14:modId xmlns:p14="http://schemas.microsoft.com/office/powerpoint/2010/main" val="869149723"/>
              </p:ext>
            </p:extLst>
          </p:nvPr>
        </p:nvGraphicFramePr>
        <p:xfrm>
          <a:off x="1559496" y="1124743"/>
          <a:ext cx="8928992" cy="43204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8520990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91344" y="404664"/>
            <a:ext cx="11665296" cy="830997"/>
          </a:xfrm>
          <a:prstGeom prst="rect">
            <a:avLst/>
          </a:prstGeom>
          <a:noFill/>
        </p:spPr>
        <p:txBody>
          <a:bodyPr wrap="square" rtlCol="0">
            <a:spAutoFit/>
          </a:bodyPr>
          <a:lstStyle/>
          <a:p>
            <a:pPr algn="ctr"/>
            <a:r>
              <a:rPr lang="en-US" sz="2400" dirty="0" smtClean="0"/>
              <a:t>Parts or all steps in the life-cycle of a plant may be sourced out (from the view of the industrial company) to be operated by the utility firm. </a:t>
            </a:r>
            <a:endParaRPr lang="en-US" sz="2400" dirty="0"/>
          </a:p>
        </p:txBody>
      </p:sp>
      <p:graphicFrame>
        <p:nvGraphicFramePr>
          <p:cNvPr id="3" name="Diagramm 2"/>
          <p:cNvGraphicFramePr/>
          <p:nvPr>
            <p:extLst>
              <p:ext uri="{D42A27DB-BD31-4B8C-83A1-F6EECF244321}">
                <p14:modId xmlns:p14="http://schemas.microsoft.com/office/powerpoint/2010/main" val="2782852456"/>
              </p:ext>
            </p:extLst>
          </p:nvPr>
        </p:nvGraphicFramePr>
        <p:xfrm>
          <a:off x="191344" y="1700808"/>
          <a:ext cx="11881320" cy="49866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3360636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el 1"/>
          <p:cNvSpPr>
            <a:spLocks noGrp="1"/>
          </p:cNvSpPr>
          <p:nvPr>
            <p:ph type="title"/>
          </p:nvPr>
        </p:nvSpPr>
        <p:spPr/>
        <p:txBody>
          <a:bodyPr/>
          <a:lstStyle/>
          <a:p>
            <a:r>
              <a:rPr lang="en-US" altLang="de-DE" noProof="0" dirty="0" smtClean="0">
                <a:solidFill>
                  <a:schemeClr val="bg1"/>
                </a:solidFill>
              </a:rPr>
              <a:t>7 Contracting</a:t>
            </a:r>
          </a:p>
        </p:txBody>
      </p:sp>
      <p:sp>
        <p:nvSpPr>
          <p:cNvPr id="25603" name="Foliennummernplatzhalt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de-DE" altLang="de-DE" sz="1200">
                <a:latin typeface="Arial" panose="020B0604020202020204" pitchFamily="34" charset="0"/>
              </a:rPr>
              <a:t>S</a:t>
            </a:r>
            <a:fld id="{B160D43B-D105-4D0C-8B11-EB1FBE8825DD}" type="slidenum">
              <a:rPr lang="de-DE" altLang="de-DE" sz="1200">
                <a:latin typeface="Arial" panose="020B0604020202020204" pitchFamily="34" charset="0"/>
              </a:rPr>
              <a:pPr/>
              <a:t>33</a:t>
            </a:fld>
            <a:endParaRPr lang="de-DE" altLang="de-DE" sz="1200">
              <a:latin typeface="Arial" panose="020B0604020202020204" pitchFamily="34" charset="0"/>
            </a:endParaRPr>
          </a:p>
        </p:txBody>
      </p:sp>
      <p:graphicFrame>
        <p:nvGraphicFramePr>
          <p:cNvPr id="6" name="Tabelle 5"/>
          <p:cNvGraphicFramePr>
            <a:graphicFrameLocks noGrp="1"/>
          </p:cNvGraphicFramePr>
          <p:nvPr>
            <p:extLst>
              <p:ext uri="{D42A27DB-BD31-4B8C-83A1-F6EECF244321}">
                <p14:modId xmlns:p14="http://schemas.microsoft.com/office/powerpoint/2010/main" val="3554449018"/>
              </p:ext>
            </p:extLst>
          </p:nvPr>
        </p:nvGraphicFramePr>
        <p:xfrm>
          <a:off x="695401" y="908720"/>
          <a:ext cx="11017223" cy="5378712"/>
        </p:xfrm>
        <a:graphic>
          <a:graphicData uri="http://schemas.openxmlformats.org/drawingml/2006/table">
            <a:tbl>
              <a:tblPr/>
              <a:tblGrid>
                <a:gridCol w="2736303"/>
                <a:gridCol w="1872208"/>
                <a:gridCol w="1869757"/>
                <a:gridCol w="2162691"/>
                <a:gridCol w="2376264"/>
              </a:tblGrid>
              <a:tr h="1706671">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endPar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Finance</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Planning and construction</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Operation </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Income of utility dependent on energy conservation and cost cut</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95081">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Energy delivery contracting</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x</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x</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x</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(x)</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95081">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Finance contracting</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x</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(x)</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endPar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(x)</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64669">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Operation contracting</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endPar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endPar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x</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(x)</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95081">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Savings contracting</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x</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x</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x</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sz="2400" b="0" i="0" u="none" strike="noStrike" cap="none" normalizeH="0" baseline="0" noProof="0" dirty="0" smtClean="0">
                          <a:ln>
                            <a:noFill/>
                          </a:ln>
                          <a:solidFill>
                            <a:schemeClr val="tx1"/>
                          </a:solidFill>
                          <a:effectLst/>
                          <a:latin typeface="+mj-lt"/>
                          <a:ea typeface="Times New Roman" pitchFamily="18" charset="0"/>
                          <a:cs typeface="Arial" charset="0"/>
                        </a:rPr>
                        <a:t>x</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5642" name="Rectangle 1"/>
          <p:cNvSpPr>
            <a:spLocks noChangeArrowheads="1"/>
          </p:cNvSpPr>
          <p:nvPr/>
        </p:nvSpPr>
        <p:spPr bwMode="auto">
          <a:xfrm>
            <a:off x="1524001" y="-2232"/>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de-DE" altLang="de-DE"/>
          </a:p>
        </p:txBody>
      </p:sp>
      <p:sp>
        <p:nvSpPr>
          <p:cNvPr id="2" name="Textfeld 1"/>
          <p:cNvSpPr txBox="1"/>
          <p:nvPr/>
        </p:nvSpPr>
        <p:spPr>
          <a:xfrm>
            <a:off x="4043772" y="167045"/>
            <a:ext cx="4320480" cy="584775"/>
          </a:xfrm>
          <a:prstGeom prst="rect">
            <a:avLst/>
          </a:prstGeom>
          <a:noFill/>
        </p:spPr>
        <p:txBody>
          <a:bodyPr wrap="square" rtlCol="0">
            <a:spAutoFit/>
          </a:bodyPr>
          <a:lstStyle/>
          <a:p>
            <a:pPr algn="ctr"/>
            <a:r>
              <a:rPr lang="en-US" sz="3200" b="1" dirty="0" smtClean="0"/>
              <a:t>Forms of contracting</a:t>
            </a:r>
            <a:endParaRPr lang="en-US" sz="3200" b="1" dirty="0"/>
          </a:p>
        </p:txBody>
      </p:sp>
    </p:spTree>
    <p:extLst>
      <p:ext uri="{BB962C8B-B14F-4D97-AF65-F5344CB8AC3E}">
        <p14:creationId xmlns:p14="http://schemas.microsoft.com/office/powerpoint/2010/main" val="207552545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5" name="Rectangle 7"/>
          <p:cNvSpPr>
            <a:spLocks noChangeArrowheads="1"/>
          </p:cNvSpPr>
          <p:nvPr/>
        </p:nvSpPr>
        <p:spPr bwMode="auto">
          <a:xfrm>
            <a:off x="4955403" y="1406214"/>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de-DE"/>
          </a:p>
        </p:txBody>
      </p:sp>
      <p:graphicFrame>
        <p:nvGraphicFramePr>
          <p:cNvPr id="3" name="Diagramm 2"/>
          <p:cNvGraphicFramePr/>
          <p:nvPr>
            <p:extLst>
              <p:ext uri="{D42A27DB-BD31-4B8C-83A1-F6EECF244321}">
                <p14:modId xmlns:p14="http://schemas.microsoft.com/office/powerpoint/2010/main" val="1903892669"/>
              </p:ext>
            </p:extLst>
          </p:nvPr>
        </p:nvGraphicFramePr>
        <p:xfrm>
          <a:off x="1381841" y="-75973"/>
          <a:ext cx="9361040" cy="5982181"/>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feld 3"/>
          <p:cNvSpPr txBox="1"/>
          <p:nvPr/>
        </p:nvSpPr>
        <p:spPr>
          <a:xfrm>
            <a:off x="5728451" y="5749805"/>
            <a:ext cx="2019725" cy="830997"/>
          </a:xfrm>
          <a:prstGeom prst="rect">
            <a:avLst/>
          </a:prstGeom>
          <a:noFill/>
        </p:spPr>
        <p:txBody>
          <a:bodyPr wrap="square" rtlCol="0">
            <a:spAutoFit/>
          </a:bodyPr>
          <a:lstStyle/>
          <a:p>
            <a:pPr algn="ctr"/>
            <a:r>
              <a:rPr lang="en-US" sz="2400" dirty="0" smtClean="0"/>
              <a:t>Point of investment</a:t>
            </a:r>
            <a:endParaRPr lang="en-US" sz="2400" dirty="0"/>
          </a:p>
        </p:txBody>
      </p:sp>
      <p:sp>
        <p:nvSpPr>
          <p:cNvPr id="5" name="Textfeld 4"/>
          <p:cNvSpPr txBox="1"/>
          <p:nvPr/>
        </p:nvSpPr>
        <p:spPr>
          <a:xfrm>
            <a:off x="7921182" y="1199967"/>
            <a:ext cx="1919234" cy="461665"/>
          </a:xfrm>
          <a:prstGeom prst="rect">
            <a:avLst/>
          </a:prstGeom>
          <a:noFill/>
        </p:spPr>
        <p:txBody>
          <a:bodyPr wrap="square" rtlCol="0">
            <a:spAutoFit/>
          </a:bodyPr>
          <a:lstStyle/>
          <a:p>
            <a:r>
              <a:rPr lang="de-DE" sz="2400" dirty="0" smtClean="0"/>
              <a:t>Baseline, </a:t>
            </a:r>
            <a:endParaRPr lang="de-DE" sz="2400" dirty="0"/>
          </a:p>
        </p:txBody>
      </p:sp>
      <p:cxnSp>
        <p:nvCxnSpPr>
          <p:cNvPr id="9" name="Gerade Verbindung 8"/>
          <p:cNvCxnSpPr/>
          <p:nvPr/>
        </p:nvCxnSpPr>
        <p:spPr>
          <a:xfrm>
            <a:off x="2547846" y="1615466"/>
            <a:ext cx="5184576"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8" name="Textfeld 7"/>
          <p:cNvSpPr txBox="1"/>
          <p:nvPr/>
        </p:nvSpPr>
        <p:spPr>
          <a:xfrm>
            <a:off x="10418844" y="5749805"/>
            <a:ext cx="789723" cy="461665"/>
          </a:xfrm>
          <a:prstGeom prst="rect">
            <a:avLst/>
          </a:prstGeom>
          <a:noFill/>
        </p:spPr>
        <p:txBody>
          <a:bodyPr wrap="square" rtlCol="0">
            <a:spAutoFit/>
          </a:bodyPr>
          <a:lstStyle/>
          <a:p>
            <a:r>
              <a:rPr lang="de-DE" sz="2400" dirty="0" smtClean="0"/>
              <a:t>time</a:t>
            </a:r>
            <a:endParaRPr lang="de-DE" sz="2400" dirty="0"/>
          </a:p>
        </p:txBody>
      </p:sp>
    </p:spTree>
    <p:extLst>
      <p:ext uri="{BB962C8B-B14F-4D97-AF65-F5344CB8AC3E}">
        <p14:creationId xmlns:p14="http://schemas.microsoft.com/office/powerpoint/2010/main" val="25417750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 1"/>
          <p:cNvGraphicFramePr/>
          <p:nvPr>
            <p:extLst>
              <p:ext uri="{D42A27DB-BD31-4B8C-83A1-F6EECF244321}">
                <p14:modId xmlns:p14="http://schemas.microsoft.com/office/powerpoint/2010/main" val="497005691"/>
              </p:ext>
            </p:extLst>
          </p:nvPr>
        </p:nvGraphicFramePr>
        <p:xfrm>
          <a:off x="1199456" y="908721"/>
          <a:ext cx="9577064"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feld 2"/>
          <p:cNvSpPr txBox="1"/>
          <p:nvPr/>
        </p:nvSpPr>
        <p:spPr>
          <a:xfrm>
            <a:off x="4259796" y="0"/>
            <a:ext cx="3384376" cy="1384995"/>
          </a:xfrm>
          <a:prstGeom prst="rect">
            <a:avLst/>
          </a:prstGeom>
          <a:noFill/>
        </p:spPr>
        <p:txBody>
          <a:bodyPr wrap="square" rtlCol="0">
            <a:spAutoFit/>
          </a:bodyPr>
          <a:lstStyle/>
          <a:p>
            <a:pPr algn="ctr"/>
            <a:r>
              <a:rPr lang="en-US" sz="2800" dirty="0" smtClean="0"/>
              <a:t>Most important </a:t>
            </a:r>
          </a:p>
          <a:p>
            <a:pPr algn="ctr"/>
            <a:r>
              <a:rPr lang="en-US" sz="2800" dirty="0" smtClean="0"/>
              <a:t>advantages and </a:t>
            </a:r>
          </a:p>
          <a:p>
            <a:pPr algn="ctr"/>
            <a:r>
              <a:rPr lang="en-US" sz="2800" dirty="0" smtClean="0"/>
              <a:t>disadvantages</a:t>
            </a:r>
            <a:endParaRPr lang="en-US" sz="2800" dirty="0"/>
          </a:p>
        </p:txBody>
      </p:sp>
    </p:spTree>
    <p:extLst>
      <p:ext uri="{BB962C8B-B14F-4D97-AF65-F5344CB8AC3E}">
        <p14:creationId xmlns:p14="http://schemas.microsoft.com/office/powerpoint/2010/main" val="289070710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4"/>
          <p:cNvSpPr>
            <a:spLocks noGrp="1"/>
          </p:cNvSpPr>
          <p:nvPr>
            <p:ph idx="1"/>
          </p:nvPr>
        </p:nvSpPr>
        <p:spPr>
          <a:xfrm>
            <a:off x="31822" y="620688"/>
            <a:ext cx="11809314" cy="5256584"/>
          </a:xfrm>
        </p:spPr>
        <p:txBody>
          <a:bodyPr>
            <a:noAutofit/>
          </a:bodyPr>
          <a:lstStyle/>
          <a:p>
            <a:pPr marL="0" indent="0" algn="ctr">
              <a:buNone/>
            </a:pPr>
            <a:r>
              <a:rPr lang="en-US" b="1" noProof="0" dirty="0" smtClean="0"/>
              <a:t>Content</a:t>
            </a:r>
          </a:p>
          <a:p>
            <a:pPr marL="0" indent="0" algn="ctr">
              <a:buNone/>
            </a:pPr>
            <a:endParaRPr lang="en-US" sz="2800" b="1" noProof="0" dirty="0" smtClean="0"/>
          </a:p>
          <a:p>
            <a:pPr algn="ctr">
              <a:buFont typeface="+mj-lt"/>
              <a:buAutoNum type="arabicPeriod"/>
              <a:defRPr/>
            </a:pPr>
            <a:r>
              <a:rPr lang="en-US" sz="2800" noProof="0" dirty="0" smtClean="0"/>
              <a:t>Total Cost of Ownership (TCO) and Life Cycle Cost (LCC)</a:t>
            </a:r>
          </a:p>
          <a:p>
            <a:pPr algn="ctr">
              <a:buFont typeface="+mj-lt"/>
              <a:buAutoNum type="arabicPeriod"/>
              <a:defRPr/>
            </a:pPr>
            <a:r>
              <a:rPr lang="en-US" sz="2800" noProof="0" dirty="0" smtClean="0"/>
              <a:t>Pay-off Period versus Return on Investment</a:t>
            </a:r>
          </a:p>
          <a:p>
            <a:pPr algn="ctr">
              <a:buFont typeface="+mj-lt"/>
              <a:buAutoNum type="arabicPeriod"/>
              <a:defRPr/>
            </a:pPr>
            <a:r>
              <a:rPr lang="en-US" sz="2800" noProof="0" dirty="0" smtClean="0"/>
              <a:t>Optimal Replacement Time</a:t>
            </a:r>
          </a:p>
          <a:p>
            <a:pPr algn="ctr">
              <a:buFont typeface="+mj-lt"/>
              <a:buAutoNum type="arabicPeriod"/>
              <a:defRPr/>
            </a:pPr>
            <a:r>
              <a:rPr lang="en-US" sz="2800" noProof="0" dirty="0" smtClean="0"/>
              <a:t>Energy and Carbon Amortization</a:t>
            </a:r>
          </a:p>
          <a:p>
            <a:pPr algn="ctr">
              <a:buFont typeface="+mj-lt"/>
              <a:buAutoNum type="arabicPeriod"/>
              <a:defRPr/>
            </a:pPr>
            <a:r>
              <a:rPr lang="en-US" sz="2800" noProof="0" dirty="0" smtClean="0"/>
              <a:t>External Costs</a:t>
            </a:r>
          </a:p>
          <a:p>
            <a:pPr algn="ctr">
              <a:buFont typeface="+mj-lt"/>
              <a:buAutoNum type="arabicPeriod"/>
              <a:defRPr/>
            </a:pPr>
            <a:r>
              <a:rPr lang="en-US" sz="2800" noProof="0" dirty="0" smtClean="0"/>
              <a:t>Contracting</a:t>
            </a:r>
          </a:p>
          <a:p>
            <a:pPr algn="ctr">
              <a:buFont typeface="+mj-lt"/>
              <a:buAutoNum type="arabicPeriod"/>
              <a:defRPr/>
            </a:pPr>
            <a:r>
              <a:rPr lang="en-US" sz="2800" b="1" noProof="0" dirty="0" smtClean="0"/>
              <a:t>Sensitivity Analysis</a:t>
            </a:r>
          </a:p>
          <a:p>
            <a:pPr marL="0" indent="0" algn="ctr">
              <a:buNone/>
            </a:pPr>
            <a:endParaRPr lang="en-US" sz="2800" noProof="0" dirty="0" smtClean="0"/>
          </a:p>
          <a:p>
            <a:pPr marL="0" indent="0" algn="ctr">
              <a:buNone/>
            </a:pPr>
            <a:endParaRPr lang="en-US" sz="2800" noProof="0" dirty="0"/>
          </a:p>
        </p:txBody>
      </p:sp>
    </p:spTree>
    <p:extLst>
      <p:ext uri="{BB962C8B-B14F-4D97-AF65-F5344CB8AC3E}">
        <p14:creationId xmlns:p14="http://schemas.microsoft.com/office/powerpoint/2010/main" val="266274374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07368" y="284455"/>
            <a:ext cx="11377264" cy="1200329"/>
          </a:xfrm>
          <a:prstGeom prst="rect">
            <a:avLst/>
          </a:prstGeom>
          <a:noFill/>
        </p:spPr>
        <p:txBody>
          <a:bodyPr wrap="square" rtlCol="0">
            <a:spAutoFit/>
          </a:bodyPr>
          <a:lstStyle/>
          <a:p>
            <a:pPr algn="ctr"/>
            <a:r>
              <a:rPr lang="en-US" sz="2400" dirty="0" smtClean="0"/>
              <a:t>Sensitivity analysis shows how sensitive a dependent variable reacts while an independent variable changes. Often, investments or cost cuts are hard to quantify and my be subject to change. Sensitivity analysis evaluates the consequences. </a:t>
            </a:r>
            <a:endParaRPr lang="en-US" sz="2400" dirty="0"/>
          </a:p>
        </p:txBody>
      </p:sp>
      <p:graphicFrame>
        <p:nvGraphicFramePr>
          <p:cNvPr id="3" name="Diagramm 2"/>
          <p:cNvGraphicFramePr/>
          <p:nvPr>
            <p:extLst>
              <p:ext uri="{D42A27DB-BD31-4B8C-83A1-F6EECF244321}">
                <p14:modId xmlns:p14="http://schemas.microsoft.com/office/powerpoint/2010/main" val="3241291080"/>
              </p:ext>
            </p:extLst>
          </p:nvPr>
        </p:nvGraphicFramePr>
        <p:xfrm>
          <a:off x="695400" y="1628800"/>
          <a:ext cx="10801200" cy="41764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Objekt 4"/>
          <p:cNvGraphicFramePr>
            <a:graphicFrameLocks noChangeAspect="1"/>
          </p:cNvGraphicFramePr>
          <p:nvPr>
            <p:extLst>
              <p:ext uri="{D42A27DB-BD31-4B8C-83A1-F6EECF244321}">
                <p14:modId xmlns:p14="http://schemas.microsoft.com/office/powerpoint/2010/main" val="471138835"/>
              </p:ext>
            </p:extLst>
          </p:nvPr>
        </p:nvGraphicFramePr>
        <p:xfrm>
          <a:off x="9336360" y="5705733"/>
          <a:ext cx="1228723" cy="1121098"/>
        </p:xfrm>
        <a:graphic>
          <a:graphicData uri="http://schemas.openxmlformats.org/presentationml/2006/ole">
            <mc:AlternateContent xmlns:mc="http://schemas.openxmlformats.org/markup-compatibility/2006">
              <mc:Choice xmlns:v="urn:schemas-microsoft-com:vml" Requires="v">
                <p:oleObj spid="_x0000_s1059" name="Formel" r:id="rId8" imgW="431613" imgH="393529" progId="Equation.3">
                  <p:embed/>
                </p:oleObj>
              </mc:Choice>
              <mc:Fallback>
                <p:oleObj name="Formel" r:id="rId8" imgW="431613" imgH="393529"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336360" y="5705733"/>
                        <a:ext cx="1228723" cy="1121098"/>
                      </a:xfrm>
                      <a:prstGeom prst="rect">
                        <a:avLst/>
                      </a:prstGeom>
                      <a:noFill/>
                    </p:spPr>
                  </p:pic>
                </p:oleObj>
              </mc:Fallback>
            </mc:AlternateContent>
          </a:graphicData>
        </a:graphic>
      </p:graphicFrame>
      <p:sp>
        <p:nvSpPr>
          <p:cNvPr id="4" name="Textfeld 3"/>
          <p:cNvSpPr txBox="1"/>
          <p:nvPr/>
        </p:nvSpPr>
        <p:spPr>
          <a:xfrm>
            <a:off x="1415480" y="6004672"/>
            <a:ext cx="7632848" cy="523220"/>
          </a:xfrm>
          <a:prstGeom prst="rect">
            <a:avLst/>
          </a:prstGeom>
          <a:noFill/>
        </p:spPr>
        <p:txBody>
          <a:bodyPr wrap="square" rtlCol="0">
            <a:spAutoFit/>
          </a:bodyPr>
          <a:lstStyle/>
          <a:p>
            <a:r>
              <a:rPr lang="en-US" sz="2800" dirty="0" smtClean="0"/>
              <a:t>Starting with the definition of pay-off, amortization:</a:t>
            </a:r>
            <a:endParaRPr lang="en-US" sz="2800" dirty="0"/>
          </a:p>
        </p:txBody>
      </p:sp>
    </p:spTree>
    <p:extLst>
      <p:ext uri="{BB962C8B-B14F-4D97-AF65-F5344CB8AC3E}">
        <p14:creationId xmlns:p14="http://schemas.microsoft.com/office/powerpoint/2010/main" val="362689740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1"/>
          <p:cNvGrpSpPr>
            <a:grpSpLocks noChangeAspect="1"/>
          </p:cNvGrpSpPr>
          <p:nvPr/>
        </p:nvGrpSpPr>
        <p:grpSpPr bwMode="auto">
          <a:xfrm>
            <a:off x="8043973" y="341739"/>
            <a:ext cx="4063500" cy="3375123"/>
            <a:chOff x="2318" y="9434"/>
            <a:chExt cx="7200" cy="4948"/>
          </a:xfrm>
        </p:grpSpPr>
        <p:sp>
          <p:nvSpPr>
            <p:cNvPr id="4" name="AutoShape 17"/>
            <p:cNvSpPr>
              <a:spLocks noChangeAspect="1" noChangeArrowheads="1" noTextEdit="1"/>
            </p:cNvSpPr>
            <p:nvPr/>
          </p:nvSpPr>
          <p:spPr bwMode="auto">
            <a:xfrm>
              <a:off x="2318" y="9434"/>
              <a:ext cx="7200" cy="485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5" name="Text Box 16"/>
            <p:cNvSpPr txBox="1">
              <a:spLocks noChangeArrowheads="1"/>
            </p:cNvSpPr>
            <p:nvPr/>
          </p:nvSpPr>
          <p:spPr bwMode="auto">
            <a:xfrm>
              <a:off x="2318" y="10096"/>
              <a:ext cx="1016" cy="48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kumimoji="0" lang="de-DE" sz="1800" b="0" i="0" u="none" strike="noStrike" cap="none" normalizeH="0" baseline="0" smtClean="0">
                <a:ln>
                  <a:noFill/>
                </a:ln>
                <a:solidFill>
                  <a:schemeClr val="tx1"/>
                </a:solidFill>
                <a:effectLst/>
                <a:latin typeface="Arial" panose="020B0604020202020204" pitchFamily="34" charset="0"/>
              </a:endParaRPr>
            </a:p>
          </p:txBody>
        </p:sp>
        <p:sp>
          <p:nvSpPr>
            <p:cNvPr id="6" name="Text Box 15"/>
            <p:cNvSpPr txBox="1">
              <a:spLocks noChangeArrowheads="1"/>
            </p:cNvSpPr>
            <p:nvPr/>
          </p:nvSpPr>
          <p:spPr bwMode="auto">
            <a:xfrm>
              <a:off x="2892" y="9434"/>
              <a:ext cx="2002" cy="73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Pay-off in years (A)</a:t>
              </a:r>
              <a:endParaRPr kumimoji="0" lang="en-US" sz="1800" b="0" i="0" u="none" strike="noStrike" cap="none" normalizeH="0" baseline="0" dirty="0" smtClean="0">
                <a:ln>
                  <a:noFill/>
                </a:ln>
                <a:solidFill>
                  <a:schemeClr val="tx1"/>
                </a:solidFill>
                <a:effectLst/>
              </a:endParaRPr>
            </a:p>
          </p:txBody>
        </p:sp>
        <p:sp>
          <p:nvSpPr>
            <p:cNvPr id="7" name="Text Box 14"/>
            <p:cNvSpPr txBox="1">
              <a:spLocks noChangeArrowheads="1"/>
            </p:cNvSpPr>
            <p:nvPr/>
          </p:nvSpPr>
          <p:spPr bwMode="auto">
            <a:xfrm>
              <a:off x="6526" y="13899"/>
              <a:ext cx="2964" cy="48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Cost</a:t>
              </a:r>
              <a:r>
                <a:rPr lang="en-US" sz="1000" dirty="0" smtClean="0">
                  <a:ea typeface="Times New Roman" panose="02020603050405020304" pitchFamily="18" charset="0"/>
                  <a:cs typeface="Times New Roman" panose="02020603050405020304" pitchFamily="18" charset="0"/>
                </a:rPr>
                <a:t> reduction per year </a:t>
              </a:r>
              <a:r>
                <a:rPr kumimoji="0" lang="en-US" sz="1000" b="0"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(E)</a:t>
              </a:r>
              <a:endParaRPr kumimoji="0" lang="en-US" sz="1800" b="0" i="0" u="none" strike="noStrike" cap="none" normalizeH="0" baseline="0" dirty="0" smtClean="0">
                <a:ln>
                  <a:noFill/>
                </a:ln>
                <a:solidFill>
                  <a:schemeClr val="tx1"/>
                </a:solidFill>
                <a:effectLst/>
              </a:endParaRPr>
            </a:p>
          </p:txBody>
        </p:sp>
        <p:sp>
          <p:nvSpPr>
            <p:cNvPr id="8" name="Line 13"/>
            <p:cNvSpPr>
              <a:spLocks noChangeShapeType="1"/>
            </p:cNvSpPr>
            <p:nvPr/>
          </p:nvSpPr>
          <p:spPr bwMode="auto">
            <a:xfrm>
              <a:off x="3294" y="13309"/>
              <a:ext cx="6022"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de-DE"/>
            </a:p>
          </p:txBody>
        </p:sp>
        <p:sp>
          <p:nvSpPr>
            <p:cNvPr id="9" name="Text Box 12"/>
            <p:cNvSpPr txBox="1">
              <a:spLocks noChangeArrowheads="1"/>
            </p:cNvSpPr>
            <p:nvPr/>
          </p:nvSpPr>
          <p:spPr bwMode="auto">
            <a:xfrm>
              <a:off x="7406" y="13393"/>
              <a:ext cx="1281" cy="48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sz="1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1,000</a:t>
              </a:r>
              <a:endParaRPr kumimoji="0" lang="de-DE" sz="1800" b="0" i="0" u="none" strike="noStrike" cap="none" normalizeH="0" baseline="0" dirty="0" smtClean="0">
                <a:ln>
                  <a:noFill/>
                </a:ln>
                <a:solidFill>
                  <a:schemeClr val="tx1"/>
                </a:solidFill>
                <a:effectLst/>
                <a:latin typeface="Arial" panose="020B0604020202020204" pitchFamily="34" charset="0"/>
              </a:endParaRPr>
            </a:p>
          </p:txBody>
        </p:sp>
        <p:sp>
          <p:nvSpPr>
            <p:cNvPr id="10" name="Text Box 11"/>
            <p:cNvSpPr txBox="1">
              <a:spLocks noChangeArrowheads="1"/>
            </p:cNvSpPr>
            <p:nvPr/>
          </p:nvSpPr>
          <p:spPr bwMode="auto">
            <a:xfrm>
              <a:off x="5161" y="13393"/>
              <a:ext cx="861" cy="48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500</a:t>
              </a:r>
              <a:endParaRPr kumimoji="0" lang="de-DE" sz="1800" b="0" i="0" u="none" strike="noStrike" cap="none" normalizeH="0" baseline="0" smtClean="0">
                <a:ln>
                  <a:noFill/>
                </a:ln>
                <a:solidFill>
                  <a:schemeClr val="tx1"/>
                </a:solidFill>
                <a:effectLst/>
                <a:latin typeface="Arial" panose="020B0604020202020204" pitchFamily="34" charset="0"/>
              </a:endParaRPr>
            </a:p>
          </p:txBody>
        </p:sp>
        <p:sp>
          <p:nvSpPr>
            <p:cNvPr id="11" name="Text Box 10"/>
            <p:cNvSpPr txBox="1">
              <a:spLocks noChangeArrowheads="1"/>
            </p:cNvSpPr>
            <p:nvPr/>
          </p:nvSpPr>
          <p:spPr bwMode="auto">
            <a:xfrm>
              <a:off x="2318" y="11562"/>
              <a:ext cx="887" cy="48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kumimoji="0" lang="de-DE" sz="1800" b="0" i="0" u="none" strike="noStrike" cap="none" normalizeH="0" baseline="0" smtClean="0">
                <a:ln>
                  <a:noFill/>
                </a:ln>
                <a:solidFill>
                  <a:schemeClr val="tx1"/>
                </a:solidFill>
                <a:effectLst/>
                <a:latin typeface="Arial" panose="020B0604020202020204" pitchFamily="34" charset="0"/>
              </a:endParaRPr>
            </a:p>
          </p:txBody>
        </p:sp>
        <p:sp>
          <p:nvSpPr>
            <p:cNvPr id="12" name="Text Box 9"/>
            <p:cNvSpPr txBox="1">
              <a:spLocks noChangeArrowheads="1"/>
            </p:cNvSpPr>
            <p:nvPr/>
          </p:nvSpPr>
          <p:spPr bwMode="auto">
            <a:xfrm>
              <a:off x="2318" y="12373"/>
              <a:ext cx="887" cy="4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kumimoji="0" lang="de-DE" sz="1800" b="0" i="0" u="none" strike="noStrike" cap="none" normalizeH="0" baseline="0" smtClean="0">
                <a:ln>
                  <a:noFill/>
                </a:ln>
                <a:solidFill>
                  <a:schemeClr val="tx1"/>
                </a:solidFill>
                <a:effectLst/>
                <a:latin typeface="Arial" panose="020B0604020202020204" pitchFamily="34" charset="0"/>
              </a:endParaRPr>
            </a:p>
          </p:txBody>
        </p:sp>
        <p:sp>
          <p:nvSpPr>
            <p:cNvPr id="13" name="Line 8"/>
            <p:cNvSpPr>
              <a:spLocks noChangeShapeType="1"/>
            </p:cNvSpPr>
            <p:nvPr/>
          </p:nvSpPr>
          <p:spPr bwMode="auto">
            <a:xfrm flipV="1">
              <a:off x="3294" y="10168"/>
              <a:ext cx="1" cy="3142"/>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de-DE"/>
            </a:p>
          </p:txBody>
        </p:sp>
        <p:sp>
          <p:nvSpPr>
            <p:cNvPr id="14" name="Text Box 7"/>
            <p:cNvSpPr txBox="1">
              <a:spLocks noChangeArrowheads="1"/>
            </p:cNvSpPr>
            <p:nvPr/>
          </p:nvSpPr>
          <p:spPr bwMode="auto">
            <a:xfrm>
              <a:off x="4024" y="13393"/>
              <a:ext cx="870" cy="5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250</a:t>
              </a:r>
              <a:endParaRPr kumimoji="0" lang="de-DE" sz="1800" b="0" i="0" u="none" strike="noStrike" cap="none" normalizeH="0" baseline="0" smtClean="0">
                <a:ln>
                  <a:noFill/>
                </a:ln>
                <a:solidFill>
                  <a:schemeClr val="tx1"/>
                </a:solidFill>
                <a:effectLst/>
                <a:latin typeface="Arial" panose="020B0604020202020204" pitchFamily="34" charset="0"/>
              </a:endParaRPr>
            </a:p>
          </p:txBody>
        </p:sp>
        <p:sp>
          <p:nvSpPr>
            <p:cNvPr id="15" name="Text Box 6"/>
            <p:cNvSpPr txBox="1">
              <a:spLocks noChangeArrowheads="1"/>
            </p:cNvSpPr>
            <p:nvPr/>
          </p:nvSpPr>
          <p:spPr bwMode="auto">
            <a:xfrm>
              <a:off x="2318" y="10867"/>
              <a:ext cx="887" cy="48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kumimoji="0" lang="de-DE" sz="1800" b="0" i="0" u="none" strike="noStrike" cap="none" normalizeH="0" baseline="0" smtClean="0">
                <a:ln>
                  <a:noFill/>
                </a:ln>
                <a:solidFill>
                  <a:schemeClr val="tx1"/>
                </a:solidFill>
                <a:effectLst/>
                <a:latin typeface="Arial" panose="020B0604020202020204" pitchFamily="34" charset="0"/>
              </a:endParaRPr>
            </a:p>
          </p:txBody>
        </p:sp>
        <p:sp>
          <p:nvSpPr>
            <p:cNvPr id="16" name="AutoShape 5"/>
            <p:cNvSpPr>
              <a:spLocks noChangeShapeType="1"/>
            </p:cNvSpPr>
            <p:nvPr/>
          </p:nvSpPr>
          <p:spPr bwMode="auto">
            <a:xfrm>
              <a:off x="4200" y="10339"/>
              <a:ext cx="1206" cy="151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de-DE"/>
            </a:p>
          </p:txBody>
        </p:sp>
        <p:sp>
          <p:nvSpPr>
            <p:cNvPr id="17" name="Text Box 4"/>
            <p:cNvSpPr txBox="1">
              <a:spLocks noChangeArrowheads="1"/>
            </p:cNvSpPr>
            <p:nvPr/>
          </p:nvSpPr>
          <p:spPr bwMode="auto">
            <a:xfrm>
              <a:off x="6244" y="13393"/>
              <a:ext cx="861" cy="48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750</a:t>
              </a:r>
              <a:endParaRPr kumimoji="0" lang="de-DE" sz="1800" b="0" i="0" u="none" strike="noStrike" cap="none" normalizeH="0" baseline="0" smtClean="0">
                <a:ln>
                  <a:noFill/>
                </a:ln>
                <a:solidFill>
                  <a:schemeClr val="tx1"/>
                </a:solidFill>
                <a:effectLst/>
                <a:latin typeface="Arial" panose="020B0604020202020204" pitchFamily="34" charset="0"/>
              </a:endParaRPr>
            </a:p>
          </p:txBody>
        </p:sp>
        <p:sp>
          <p:nvSpPr>
            <p:cNvPr id="18" name="AutoShape 3"/>
            <p:cNvSpPr>
              <a:spLocks noChangeShapeType="1"/>
            </p:cNvSpPr>
            <p:nvPr/>
          </p:nvSpPr>
          <p:spPr bwMode="auto">
            <a:xfrm>
              <a:off x="5406" y="11858"/>
              <a:ext cx="1120" cy="51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de-DE"/>
            </a:p>
          </p:txBody>
        </p:sp>
        <p:sp>
          <p:nvSpPr>
            <p:cNvPr id="19" name="AutoShape 2"/>
            <p:cNvSpPr>
              <a:spLocks noChangeShapeType="1"/>
            </p:cNvSpPr>
            <p:nvPr/>
          </p:nvSpPr>
          <p:spPr bwMode="auto">
            <a:xfrm>
              <a:off x="6526" y="12373"/>
              <a:ext cx="1357" cy="223"/>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de-DE"/>
            </a:p>
          </p:txBody>
        </p:sp>
      </p:grpSp>
      <p:graphicFrame>
        <p:nvGraphicFramePr>
          <p:cNvPr id="24" name="Objekt 23"/>
          <p:cNvGraphicFramePr>
            <a:graphicFrameLocks noChangeAspect="1"/>
          </p:cNvGraphicFramePr>
          <p:nvPr>
            <p:extLst>
              <p:ext uri="{D42A27DB-BD31-4B8C-83A1-F6EECF244321}">
                <p14:modId xmlns:p14="http://schemas.microsoft.com/office/powerpoint/2010/main" val="1348377542"/>
              </p:ext>
            </p:extLst>
          </p:nvPr>
        </p:nvGraphicFramePr>
        <p:xfrm>
          <a:off x="8852137" y="3235797"/>
          <a:ext cx="1228723" cy="1121098"/>
        </p:xfrm>
        <a:graphic>
          <a:graphicData uri="http://schemas.openxmlformats.org/presentationml/2006/ole">
            <mc:AlternateContent xmlns:mc="http://schemas.openxmlformats.org/markup-compatibility/2006">
              <mc:Choice xmlns:v="urn:schemas-microsoft-com:vml" Requires="v">
                <p:oleObj spid="_x0000_s2149" name="Formel" r:id="rId3" imgW="431613" imgH="393529" progId="Equation.3">
                  <p:embed/>
                </p:oleObj>
              </mc:Choice>
              <mc:Fallback>
                <p:oleObj name="Formel" r:id="rId3" imgW="431613" imgH="393529"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52137" y="3235797"/>
                        <a:ext cx="1228723" cy="1121098"/>
                      </a:xfrm>
                      <a:prstGeom prst="rect">
                        <a:avLst/>
                      </a:prstGeom>
                      <a:noFill/>
                    </p:spPr>
                  </p:pic>
                </p:oleObj>
              </mc:Fallback>
            </mc:AlternateContent>
          </a:graphicData>
        </a:graphic>
      </p:graphicFrame>
      <p:sp>
        <p:nvSpPr>
          <p:cNvPr id="26" name="Textfeld 25"/>
          <p:cNvSpPr txBox="1"/>
          <p:nvPr/>
        </p:nvSpPr>
        <p:spPr>
          <a:xfrm>
            <a:off x="3287356" y="6520853"/>
            <a:ext cx="5614110" cy="276999"/>
          </a:xfrm>
          <a:prstGeom prst="rect">
            <a:avLst/>
          </a:prstGeom>
          <a:noFill/>
        </p:spPr>
        <p:txBody>
          <a:bodyPr wrap="square" rtlCol="0">
            <a:spAutoFit/>
          </a:bodyPr>
          <a:lstStyle/>
          <a:p>
            <a:r>
              <a:rPr lang="de-DE" sz="1200" dirty="0" smtClean="0"/>
              <a:t>Source: Kals, Betriebliches Energiemanagement, 2010, p. 176-179</a:t>
            </a:r>
            <a:endParaRPr lang="de-DE" sz="1200" dirty="0"/>
          </a:p>
        </p:txBody>
      </p:sp>
      <p:grpSp>
        <p:nvGrpSpPr>
          <p:cNvPr id="28" name="Group 35"/>
          <p:cNvGrpSpPr>
            <a:grpSpLocks noChangeAspect="1"/>
          </p:cNvGrpSpPr>
          <p:nvPr/>
        </p:nvGrpSpPr>
        <p:grpSpPr bwMode="auto">
          <a:xfrm>
            <a:off x="123718" y="213501"/>
            <a:ext cx="4333029" cy="3483134"/>
            <a:chOff x="2318" y="9434"/>
            <a:chExt cx="7444" cy="4951"/>
          </a:xfrm>
        </p:grpSpPr>
        <p:sp>
          <p:nvSpPr>
            <p:cNvPr id="29" name="AutoShape 54"/>
            <p:cNvSpPr>
              <a:spLocks noChangeAspect="1" noChangeArrowheads="1" noTextEdit="1"/>
            </p:cNvSpPr>
            <p:nvPr/>
          </p:nvSpPr>
          <p:spPr bwMode="auto">
            <a:xfrm>
              <a:off x="2318" y="9434"/>
              <a:ext cx="7200" cy="485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000" dirty="0"/>
            </a:p>
          </p:txBody>
        </p:sp>
        <p:sp>
          <p:nvSpPr>
            <p:cNvPr id="30" name="Text Box 53"/>
            <p:cNvSpPr txBox="1">
              <a:spLocks noChangeArrowheads="1"/>
            </p:cNvSpPr>
            <p:nvPr/>
          </p:nvSpPr>
          <p:spPr bwMode="auto">
            <a:xfrm>
              <a:off x="2318" y="10078"/>
              <a:ext cx="1016" cy="48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1,000</a:t>
              </a:r>
              <a:endParaRPr kumimoji="0" lang="en-US" sz="2000" b="0" i="0" u="none" strike="noStrike" cap="none" normalizeH="0" baseline="0" dirty="0" smtClean="0">
                <a:ln>
                  <a:noFill/>
                </a:ln>
                <a:solidFill>
                  <a:schemeClr val="tx1"/>
                </a:solidFill>
                <a:effectLst/>
              </a:endParaRPr>
            </a:p>
          </p:txBody>
        </p:sp>
        <p:sp>
          <p:nvSpPr>
            <p:cNvPr id="31" name="Text Box 52"/>
            <p:cNvSpPr txBox="1">
              <a:spLocks noChangeArrowheads="1"/>
            </p:cNvSpPr>
            <p:nvPr/>
          </p:nvSpPr>
          <p:spPr bwMode="auto">
            <a:xfrm>
              <a:off x="7441" y="9975"/>
              <a:ext cx="2077" cy="59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Pay-off 1 year</a:t>
              </a:r>
              <a:endParaRPr kumimoji="0" lang="en-US" sz="2000" b="0" i="0" u="none" strike="noStrike" cap="none" normalizeH="0" baseline="0" dirty="0" smtClean="0">
                <a:ln>
                  <a:noFill/>
                </a:ln>
                <a:solidFill>
                  <a:schemeClr val="tx1"/>
                </a:solidFill>
                <a:effectLst/>
              </a:endParaRPr>
            </a:p>
          </p:txBody>
        </p:sp>
        <p:sp>
          <p:nvSpPr>
            <p:cNvPr id="32" name="Text Box 51"/>
            <p:cNvSpPr txBox="1">
              <a:spLocks noChangeArrowheads="1"/>
            </p:cNvSpPr>
            <p:nvPr/>
          </p:nvSpPr>
          <p:spPr bwMode="auto">
            <a:xfrm>
              <a:off x="6640" y="13902"/>
              <a:ext cx="3122" cy="48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Investment in Euro (I)</a:t>
              </a:r>
              <a:endParaRPr kumimoji="0" lang="en-US" b="0" i="0" u="none" strike="noStrike" cap="none" normalizeH="0" baseline="0" dirty="0" smtClean="0">
                <a:ln>
                  <a:noFill/>
                </a:ln>
                <a:solidFill>
                  <a:schemeClr val="tx1"/>
                </a:solidFill>
                <a:effectLst/>
              </a:endParaRPr>
            </a:p>
          </p:txBody>
        </p:sp>
        <p:sp>
          <p:nvSpPr>
            <p:cNvPr id="33" name="Line 50"/>
            <p:cNvSpPr>
              <a:spLocks noChangeShapeType="1"/>
            </p:cNvSpPr>
            <p:nvPr/>
          </p:nvSpPr>
          <p:spPr bwMode="auto">
            <a:xfrm>
              <a:off x="3294" y="13309"/>
              <a:ext cx="6022"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000" dirty="0"/>
            </a:p>
          </p:txBody>
        </p:sp>
        <p:sp>
          <p:nvSpPr>
            <p:cNvPr id="34" name="Text Box 49"/>
            <p:cNvSpPr txBox="1">
              <a:spLocks noChangeArrowheads="1"/>
            </p:cNvSpPr>
            <p:nvPr/>
          </p:nvSpPr>
          <p:spPr bwMode="auto">
            <a:xfrm>
              <a:off x="3889" y="10715"/>
              <a:ext cx="1178" cy="200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endParaRPr lang="en-US" sz="2000" dirty="0"/>
            </a:p>
          </p:txBody>
        </p:sp>
        <p:sp>
          <p:nvSpPr>
            <p:cNvPr id="35" name="Text Box 48"/>
            <p:cNvSpPr txBox="1">
              <a:spLocks noChangeArrowheads="1"/>
            </p:cNvSpPr>
            <p:nvPr/>
          </p:nvSpPr>
          <p:spPr bwMode="auto">
            <a:xfrm>
              <a:off x="6693" y="13393"/>
              <a:ext cx="1280" cy="48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en-US" sz="1050" b="0"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1,000</a:t>
              </a:r>
              <a:endParaRPr kumimoji="0" lang="en-US" sz="2000" b="0" i="0" u="none" strike="noStrike" cap="none" normalizeH="0" baseline="0" dirty="0" smtClean="0">
                <a:ln>
                  <a:noFill/>
                </a:ln>
                <a:solidFill>
                  <a:schemeClr val="tx1"/>
                </a:solidFill>
                <a:effectLst/>
              </a:endParaRPr>
            </a:p>
          </p:txBody>
        </p:sp>
        <p:sp>
          <p:nvSpPr>
            <p:cNvPr id="36" name="Text Box 47"/>
            <p:cNvSpPr txBox="1">
              <a:spLocks noChangeArrowheads="1"/>
            </p:cNvSpPr>
            <p:nvPr/>
          </p:nvSpPr>
          <p:spPr bwMode="auto">
            <a:xfrm>
              <a:off x="4891" y="13393"/>
              <a:ext cx="861" cy="48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500</a:t>
              </a:r>
              <a:endParaRPr kumimoji="0" lang="en-US" sz="2000" b="0" i="0" u="none" strike="noStrike" cap="none" normalizeH="0" baseline="0" dirty="0" smtClean="0">
                <a:ln>
                  <a:noFill/>
                </a:ln>
                <a:solidFill>
                  <a:schemeClr val="tx1"/>
                </a:solidFill>
                <a:effectLst/>
              </a:endParaRPr>
            </a:p>
          </p:txBody>
        </p:sp>
        <p:sp>
          <p:nvSpPr>
            <p:cNvPr id="37" name="Text Box 46"/>
            <p:cNvSpPr txBox="1">
              <a:spLocks noChangeArrowheads="1"/>
            </p:cNvSpPr>
            <p:nvPr/>
          </p:nvSpPr>
          <p:spPr bwMode="auto">
            <a:xfrm>
              <a:off x="2318" y="11385"/>
              <a:ext cx="887" cy="48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500</a:t>
              </a:r>
              <a:endParaRPr kumimoji="0" lang="en-US" sz="2000" b="0" i="0" u="none" strike="noStrike" cap="none" normalizeH="0" baseline="0" dirty="0" smtClean="0">
                <a:ln>
                  <a:noFill/>
                </a:ln>
                <a:solidFill>
                  <a:schemeClr val="tx1"/>
                </a:solidFill>
                <a:effectLst/>
              </a:endParaRPr>
            </a:p>
          </p:txBody>
        </p:sp>
        <p:sp>
          <p:nvSpPr>
            <p:cNvPr id="38" name="Text Box 45"/>
            <p:cNvSpPr txBox="1">
              <a:spLocks noChangeArrowheads="1"/>
            </p:cNvSpPr>
            <p:nvPr/>
          </p:nvSpPr>
          <p:spPr bwMode="auto">
            <a:xfrm>
              <a:off x="2318" y="12159"/>
              <a:ext cx="887" cy="48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250</a:t>
              </a:r>
              <a:endParaRPr kumimoji="0" lang="en-US" sz="2000" b="0" i="0" u="none" strike="noStrike" cap="none" normalizeH="0" baseline="0" dirty="0" smtClean="0">
                <a:ln>
                  <a:noFill/>
                </a:ln>
                <a:solidFill>
                  <a:schemeClr val="tx1"/>
                </a:solidFill>
                <a:effectLst/>
              </a:endParaRPr>
            </a:p>
          </p:txBody>
        </p:sp>
        <p:sp>
          <p:nvSpPr>
            <p:cNvPr id="39" name="Line 44"/>
            <p:cNvSpPr>
              <a:spLocks noChangeShapeType="1"/>
            </p:cNvSpPr>
            <p:nvPr/>
          </p:nvSpPr>
          <p:spPr bwMode="auto">
            <a:xfrm flipV="1">
              <a:off x="3294" y="10168"/>
              <a:ext cx="1" cy="3142"/>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000" dirty="0"/>
            </a:p>
          </p:txBody>
        </p:sp>
        <p:sp>
          <p:nvSpPr>
            <p:cNvPr id="40" name="AutoShape 43"/>
            <p:cNvSpPr>
              <a:spLocks noChangeShapeType="1"/>
            </p:cNvSpPr>
            <p:nvPr/>
          </p:nvSpPr>
          <p:spPr bwMode="auto">
            <a:xfrm flipV="1">
              <a:off x="3294" y="9975"/>
              <a:ext cx="4564" cy="333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000" dirty="0"/>
            </a:p>
          </p:txBody>
        </p:sp>
        <p:sp>
          <p:nvSpPr>
            <p:cNvPr id="41" name="AutoShape 42"/>
            <p:cNvSpPr>
              <a:spLocks noChangeShapeType="1"/>
            </p:cNvSpPr>
            <p:nvPr/>
          </p:nvSpPr>
          <p:spPr bwMode="auto">
            <a:xfrm flipV="1">
              <a:off x="3294" y="12283"/>
              <a:ext cx="4803" cy="1027"/>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000" dirty="0"/>
            </a:p>
          </p:txBody>
        </p:sp>
        <p:sp>
          <p:nvSpPr>
            <p:cNvPr id="45" name="Text Box 38"/>
            <p:cNvSpPr txBox="1">
              <a:spLocks noChangeArrowheads="1"/>
            </p:cNvSpPr>
            <p:nvPr/>
          </p:nvSpPr>
          <p:spPr bwMode="auto">
            <a:xfrm>
              <a:off x="3889" y="13393"/>
              <a:ext cx="869" cy="5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250</a:t>
              </a:r>
              <a:endParaRPr kumimoji="0" lang="en-US" sz="2000" b="0" i="0" u="none" strike="noStrike" cap="none" normalizeH="0" baseline="0" dirty="0" smtClean="0">
                <a:ln>
                  <a:noFill/>
                </a:ln>
                <a:solidFill>
                  <a:schemeClr val="tx1"/>
                </a:solidFill>
                <a:effectLst/>
              </a:endParaRPr>
            </a:p>
          </p:txBody>
        </p:sp>
        <p:sp>
          <p:nvSpPr>
            <p:cNvPr id="46" name="Text Box 37"/>
            <p:cNvSpPr txBox="1">
              <a:spLocks noChangeArrowheads="1"/>
            </p:cNvSpPr>
            <p:nvPr/>
          </p:nvSpPr>
          <p:spPr bwMode="auto">
            <a:xfrm>
              <a:off x="5907" y="13393"/>
              <a:ext cx="786" cy="48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750</a:t>
              </a:r>
              <a:endParaRPr kumimoji="0" lang="en-US" sz="2000" b="0" i="0" u="none" strike="noStrike" cap="none" normalizeH="0" baseline="0" dirty="0" smtClean="0">
                <a:ln>
                  <a:noFill/>
                </a:ln>
                <a:solidFill>
                  <a:schemeClr val="tx1"/>
                </a:solidFill>
                <a:effectLst/>
              </a:endParaRPr>
            </a:p>
          </p:txBody>
        </p:sp>
        <p:sp>
          <p:nvSpPr>
            <p:cNvPr id="47" name="Text Box 36"/>
            <p:cNvSpPr txBox="1">
              <a:spLocks noChangeArrowheads="1"/>
            </p:cNvSpPr>
            <p:nvPr/>
          </p:nvSpPr>
          <p:spPr bwMode="auto">
            <a:xfrm>
              <a:off x="2344" y="10715"/>
              <a:ext cx="861" cy="48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750</a:t>
              </a:r>
              <a:endParaRPr kumimoji="0" lang="en-US" sz="2000" b="0" i="0" u="none" strike="noStrike" cap="none" normalizeH="0" baseline="0" dirty="0" smtClean="0">
                <a:ln>
                  <a:noFill/>
                </a:ln>
                <a:solidFill>
                  <a:schemeClr val="tx1"/>
                </a:solidFill>
                <a:effectLst/>
              </a:endParaRPr>
            </a:p>
          </p:txBody>
        </p:sp>
      </p:grpSp>
      <p:graphicFrame>
        <p:nvGraphicFramePr>
          <p:cNvPr id="49" name="Objekt 48"/>
          <p:cNvGraphicFramePr>
            <a:graphicFrameLocks noChangeAspect="1"/>
          </p:cNvGraphicFramePr>
          <p:nvPr>
            <p:extLst>
              <p:ext uri="{D42A27DB-BD31-4B8C-83A1-F6EECF244321}">
                <p14:modId xmlns:p14="http://schemas.microsoft.com/office/powerpoint/2010/main" val="3853765206"/>
              </p:ext>
            </p:extLst>
          </p:nvPr>
        </p:nvGraphicFramePr>
        <p:xfrm>
          <a:off x="1199456" y="3322563"/>
          <a:ext cx="971550" cy="898525"/>
        </p:xfrm>
        <a:graphic>
          <a:graphicData uri="http://schemas.openxmlformats.org/presentationml/2006/ole">
            <mc:AlternateContent xmlns:mc="http://schemas.openxmlformats.org/markup-compatibility/2006">
              <mc:Choice xmlns:v="urn:schemas-microsoft-com:vml" Requires="v">
                <p:oleObj spid="_x0000_s2150" name="Formel" r:id="rId5" imgW="431640" imgH="393480" progId="Equation.3">
                  <p:embed/>
                </p:oleObj>
              </mc:Choice>
              <mc:Fallback>
                <p:oleObj name="Formel" r:id="rId5" imgW="431640" imgH="393480" progId="Equation.3">
                  <p:embed/>
                  <p:pic>
                    <p:nvPicPr>
                      <p:cNvPr id="0" name=""/>
                      <p:cNvPicPr>
                        <a:picLocks noChangeAspect="1" noChangeArrowheads="1"/>
                      </p:cNvPicPr>
                      <p:nvPr/>
                    </p:nvPicPr>
                    <p:blipFill>
                      <a:blip r:embed="rId6"/>
                      <a:srcRect/>
                      <a:stretch>
                        <a:fillRect/>
                      </a:stretch>
                    </p:blipFill>
                    <p:spPr bwMode="auto">
                      <a:xfrm>
                        <a:off x="1199456" y="3322563"/>
                        <a:ext cx="971550" cy="898525"/>
                      </a:xfrm>
                      <a:prstGeom prst="rect">
                        <a:avLst/>
                      </a:prstGeom>
                      <a:noFill/>
                    </p:spPr>
                  </p:pic>
                </p:oleObj>
              </mc:Fallback>
            </mc:AlternateContent>
          </a:graphicData>
        </a:graphic>
      </p:graphicFrame>
      <p:grpSp>
        <p:nvGrpSpPr>
          <p:cNvPr id="52" name="Group 70"/>
          <p:cNvGrpSpPr>
            <a:grpSpLocks noChangeAspect="1"/>
          </p:cNvGrpSpPr>
          <p:nvPr/>
        </p:nvGrpSpPr>
        <p:grpSpPr bwMode="auto">
          <a:xfrm>
            <a:off x="3971432" y="247862"/>
            <a:ext cx="4500667" cy="3448662"/>
            <a:chOff x="2318" y="9434"/>
            <a:chExt cx="7732" cy="4902"/>
          </a:xfrm>
        </p:grpSpPr>
        <p:sp>
          <p:nvSpPr>
            <p:cNvPr id="53" name="AutoShape 87"/>
            <p:cNvSpPr>
              <a:spLocks noChangeAspect="1" noChangeArrowheads="1" noTextEdit="1"/>
            </p:cNvSpPr>
            <p:nvPr/>
          </p:nvSpPr>
          <p:spPr bwMode="auto">
            <a:xfrm>
              <a:off x="2318" y="9434"/>
              <a:ext cx="7200" cy="485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DE" dirty="0"/>
            </a:p>
          </p:txBody>
        </p:sp>
        <p:sp>
          <p:nvSpPr>
            <p:cNvPr id="54" name="Text Box 86"/>
            <p:cNvSpPr txBox="1">
              <a:spLocks noChangeArrowheads="1"/>
            </p:cNvSpPr>
            <p:nvPr/>
          </p:nvSpPr>
          <p:spPr bwMode="auto">
            <a:xfrm>
              <a:off x="2318" y="10096"/>
              <a:ext cx="1016" cy="48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sz="1000" b="0" i="0" u="none" strike="noStrike" cap="none" normalizeH="0" baseline="0" smtClean="0">
                  <a:ln>
                    <a:noFill/>
                  </a:ln>
                  <a:solidFill>
                    <a:schemeClr val="tx1"/>
                  </a:solidFill>
                  <a:effectLst/>
                  <a:ea typeface="Times New Roman" panose="02020603050405020304" pitchFamily="18" charset="0"/>
                  <a:cs typeface="Times New Roman" panose="02020603050405020304" pitchFamily="18" charset="0"/>
                </a:rPr>
                <a:t>4</a:t>
              </a:r>
              <a:endParaRPr kumimoji="0" lang="de-DE" sz="1800" b="0" i="0" u="none" strike="noStrike" cap="none" normalizeH="0" baseline="0" smtClean="0">
                <a:ln>
                  <a:noFill/>
                </a:ln>
                <a:solidFill>
                  <a:schemeClr val="tx1"/>
                </a:solidFill>
                <a:effectLst/>
              </a:endParaRPr>
            </a:p>
          </p:txBody>
        </p:sp>
        <p:sp>
          <p:nvSpPr>
            <p:cNvPr id="55" name="Text Box 85"/>
            <p:cNvSpPr txBox="1">
              <a:spLocks noChangeArrowheads="1"/>
            </p:cNvSpPr>
            <p:nvPr/>
          </p:nvSpPr>
          <p:spPr bwMode="auto">
            <a:xfrm>
              <a:off x="2892" y="9434"/>
              <a:ext cx="2100" cy="73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Pay-off in years (A)</a:t>
              </a:r>
              <a:endParaRPr kumimoji="0" lang="en-US" sz="1800" b="0" i="0" u="none" strike="noStrike" cap="none" normalizeH="0" baseline="0" dirty="0" smtClean="0">
                <a:ln>
                  <a:noFill/>
                </a:ln>
                <a:solidFill>
                  <a:schemeClr val="tx1"/>
                </a:solidFill>
                <a:effectLst/>
              </a:endParaRPr>
            </a:p>
          </p:txBody>
        </p:sp>
        <p:sp>
          <p:nvSpPr>
            <p:cNvPr id="56" name="Text Box 84"/>
            <p:cNvSpPr txBox="1">
              <a:spLocks noChangeArrowheads="1"/>
            </p:cNvSpPr>
            <p:nvPr/>
          </p:nvSpPr>
          <p:spPr bwMode="auto">
            <a:xfrm>
              <a:off x="6804" y="13853"/>
              <a:ext cx="3246" cy="48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sz="1000" b="0"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Investment in Euro (I)</a:t>
              </a:r>
              <a:endParaRPr kumimoji="0" lang="de-DE" sz="1800" b="0" i="0" u="none" strike="noStrike" cap="none" normalizeH="0" baseline="0" dirty="0" smtClean="0">
                <a:ln>
                  <a:noFill/>
                </a:ln>
                <a:solidFill>
                  <a:schemeClr val="tx1"/>
                </a:solidFill>
                <a:effectLst/>
              </a:endParaRPr>
            </a:p>
          </p:txBody>
        </p:sp>
        <p:sp>
          <p:nvSpPr>
            <p:cNvPr id="57" name="Line 83"/>
            <p:cNvSpPr>
              <a:spLocks noChangeShapeType="1"/>
            </p:cNvSpPr>
            <p:nvPr/>
          </p:nvSpPr>
          <p:spPr bwMode="auto">
            <a:xfrm>
              <a:off x="3294" y="13309"/>
              <a:ext cx="6022"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de-DE"/>
            </a:p>
          </p:txBody>
        </p:sp>
        <p:sp>
          <p:nvSpPr>
            <p:cNvPr id="58" name="Text Box 82"/>
            <p:cNvSpPr txBox="1">
              <a:spLocks noChangeArrowheads="1"/>
            </p:cNvSpPr>
            <p:nvPr/>
          </p:nvSpPr>
          <p:spPr bwMode="auto">
            <a:xfrm>
              <a:off x="7105" y="13393"/>
              <a:ext cx="1281" cy="48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sz="1000" b="0"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1,000</a:t>
              </a:r>
              <a:endParaRPr kumimoji="0" lang="de-DE" sz="1800" b="0" i="0" u="none" strike="noStrike" cap="none" normalizeH="0" baseline="0" dirty="0" smtClean="0">
                <a:ln>
                  <a:noFill/>
                </a:ln>
                <a:solidFill>
                  <a:schemeClr val="tx1"/>
                </a:solidFill>
                <a:effectLst/>
              </a:endParaRPr>
            </a:p>
          </p:txBody>
        </p:sp>
        <p:sp>
          <p:nvSpPr>
            <p:cNvPr id="59" name="Text Box 81"/>
            <p:cNvSpPr txBox="1">
              <a:spLocks noChangeArrowheads="1"/>
            </p:cNvSpPr>
            <p:nvPr/>
          </p:nvSpPr>
          <p:spPr bwMode="auto">
            <a:xfrm>
              <a:off x="5161" y="13393"/>
              <a:ext cx="861" cy="48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sz="1000" b="0" i="0" u="none" strike="noStrike" cap="none" normalizeH="0" baseline="0" smtClean="0">
                  <a:ln>
                    <a:noFill/>
                  </a:ln>
                  <a:solidFill>
                    <a:schemeClr val="tx1"/>
                  </a:solidFill>
                  <a:effectLst/>
                  <a:ea typeface="Times New Roman" panose="02020603050405020304" pitchFamily="18" charset="0"/>
                  <a:cs typeface="Times New Roman" panose="02020603050405020304" pitchFamily="18" charset="0"/>
                </a:rPr>
                <a:t>500</a:t>
              </a:r>
              <a:endParaRPr kumimoji="0" lang="de-DE" sz="1800" b="0" i="0" u="none" strike="noStrike" cap="none" normalizeH="0" baseline="0" smtClean="0">
                <a:ln>
                  <a:noFill/>
                </a:ln>
                <a:solidFill>
                  <a:schemeClr val="tx1"/>
                </a:solidFill>
                <a:effectLst/>
              </a:endParaRPr>
            </a:p>
          </p:txBody>
        </p:sp>
        <p:sp>
          <p:nvSpPr>
            <p:cNvPr id="60" name="Text Box 80"/>
            <p:cNvSpPr txBox="1">
              <a:spLocks noChangeArrowheads="1"/>
            </p:cNvSpPr>
            <p:nvPr/>
          </p:nvSpPr>
          <p:spPr bwMode="auto">
            <a:xfrm>
              <a:off x="2318" y="11562"/>
              <a:ext cx="887" cy="48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sz="1000" b="0" i="0" u="none" strike="noStrike" cap="none" normalizeH="0" baseline="0" smtClean="0">
                  <a:ln>
                    <a:noFill/>
                  </a:ln>
                  <a:solidFill>
                    <a:schemeClr val="tx1"/>
                  </a:solidFill>
                  <a:effectLst/>
                  <a:ea typeface="Times New Roman" panose="02020603050405020304" pitchFamily="18" charset="0"/>
                  <a:cs typeface="Times New Roman" panose="02020603050405020304" pitchFamily="18" charset="0"/>
                </a:rPr>
                <a:t>2</a:t>
              </a:r>
              <a:endParaRPr kumimoji="0" lang="de-DE" sz="1800" b="0" i="0" u="none" strike="noStrike" cap="none" normalizeH="0" baseline="0" smtClean="0">
                <a:ln>
                  <a:noFill/>
                </a:ln>
                <a:solidFill>
                  <a:schemeClr val="tx1"/>
                </a:solidFill>
                <a:effectLst/>
              </a:endParaRPr>
            </a:p>
          </p:txBody>
        </p:sp>
        <p:sp>
          <p:nvSpPr>
            <p:cNvPr id="61" name="Text Box 79"/>
            <p:cNvSpPr txBox="1">
              <a:spLocks noChangeArrowheads="1"/>
            </p:cNvSpPr>
            <p:nvPr/>
          </p:nvSpPr>
          <p:spPr bwMode="auto">
            <a:xfrm>
              <a:off x="2318" y="12373"/>
              <a:ext cx="887" cy="4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sz="1000" b="0" i="0" u="none" strike="noStrike" cap="none" normalizeH="0" baseline="0" smtClean="0">
                  <a:ln>
                    <a:noFill/>
                  </a:ln>
                  <a:solidFill>
                    <a:schemeClr val="tx1"/>
                  </a:solidFill>
                  <a:effectLst/>
                  <a:ea typeface="Times New Roman" panose="02020603050405020304" pitchFamily="18" charset="0"/>
                  <a:cs typeface="Times New Roman" panose="02020603050405020304" pitchFamily="18" charset="0"/>
                </a:rPr>
                <a:t>1</a:t>
              </a:r>
              <a:endParaRPr kumimoji="0" lang="de-DE" sz="1800" b="0" i="0" u="none" strike="noStrike" cap="none" normalizeH="0" baseline="0" smtClean="0">
                <a:ln>
                  <a:noFill/>
                </a:ln>
                <a:solidFill>
                  <a:schemeClr val="tx1"/>
                </a:solidFill>
                <a:effectLst/>
              </a:endParaRPr>
            </a:p>
          </p:txBody>
        </p:sp>
        <p:sp>
          <p:nvSpPr>
            <p:cNvPr id="62" name="Line 78"/>
            <p:cNvSpPr>
              <a:spLocks noChangeShapeType="1"/>
            </p:cNvSpPr>
            <p:nvPr/>
          </p:nvSpPr>
          <p:spPr bwMode="auto">
            <a:xfrm flipV="1">
              <a:off x="3294" y="10168"/>
              <a:ext cx="1" cy="3142"/>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de-DE"/>
            </a:p>
          </p:txBody>
        </p:sp>
        <p:sp>
          <p:nvSpPr>
            <p:cNvPr id="63" name="Text Box 77"/>
            <p:cNvSpPr txBox="1">
              <a:spLocks noChangeArrowheads="1"/>
            </p:cNvSpPr>
            <p:nvPr/>
          </p:nvSpPr>
          <p:spPr bwMode="auto">
            <a:xfrm>
              <a:off x="4122" y="13393"/>
              <a:ext cx="870" cy="5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sz="1000" b="0" i="0" u="none" strike="noStrike" cap="none" normalizeH="0" baseline="0" smtClean="0">
                  <a:ln>
                    <a:noFill/>
                  </a:ln>
                  <a:solidFill>
                    <a:schemeClr val="tx1"/>
                  </a:solidFill>
                  <a:effectLst/>
                  <a:ea typeface="Times New Roman" panose="02020603050405020304" pitchFamily="18" charset="0"/>
                  <a:cs typeface="Times New Roman" panose="02020603050405020304" pitchFamily="18" charset="0"/>
                </a:rPr>
                <a:t>250</a:t>
              </a:r>
              <a:endParaRPr kumimoji="0" lang="de-DE" sz="1800" b="0" i="0" u="none" strike="noStrike" cap="none" normalizeH="0" baseline="0" smtClean="0">
                <a:ln>
                  <a:noFill/>
                </a:ln>
                <a:solidFill>
                  <a:schemeClr val="tx1"/>
                </a:solidFill>
                <a:effectLst/>
              </a:endParaRPr>
            </a:p>
          </p:txBody>
        </p:sp>
        <p:sp>
          <p:nvSpPr>
            <p:cNvPr id="64" name="Text Box 76"/>
            <p:cNvSpPr txBox="1">
              <a:spLocks noChangeArrowheads="1"/>
            </p:cNvSpPr>
            <p:nvPr/>
          </p:nvSpPr>
          <p:spPr bwMode="auto">
            <a:xfrm>
              <a:off x="2318" y="10867"/>
              <a:ext cx="887" cy="48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sz="1000" b="0" i="0" u="none" strike="noStrike" cap="none" normalizeH="0" baseline="0" smtClean="0">
                  <a:ln>
                    <a:noFill/>
                  </a:ln>
                  <a:solidFill>
                    <a:schemeClr val="tx1"/>
                  </a:solidFill>
                  <a:effectLst/>
                  <a:ea typeface="Times New Roman" panose="02020603050405020304" pitchFamily="18" charset="0"/>
                  <a:cs typeface="Times New Roman" panose="02020603050405020304" pitchFamily="18" charset="0"/>
                </a:rPr>
                <a:t>3</a:t>
              </a:r>
              <a:endParaRPr kumimoji="0" lang="de-DE" sz="1800" b="0" i="0" u="none" strike="noStrike" cap="none" normalizeH="0" baseline="0" smtClean="0">
                <a:ln>
                  <a:noFill/>
                </a:ln>
                <a:solidFill>
                  <a:schemeClr val="tx1"/>
                </a:solidFill>
                <a:effectLst/>
              </a:endParaRPr>
            </a:p>
          </p:txBody>
        </p:sp>
        <p:sp>
          <p:nvSpPr>
            <p:cNvPr id="65" name="AutoShape 75"/>
            <p:cNvSpPr>
              <a:spLocks noChangeShapeType="1"/>
            </p:cNvSpPr>
            <p:nvPr/>
          </p:nvSpPr>
          <p:spPr bwMode="auto">
            <a:xfrm flipV="1">
              <a:off x="3294" y="10096"/>
              <a:ext cx="4337" cy="3214"/>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de-DE"/>
            </a:p>
          </p:txBody>
        </p:sp>
        <p:sp>
          <p:nvSpPr>
            <p:cNvPr id="66" name="Text Box 74"/>
            <p:cNvSpPr txBox="1">
              <a:spLocks noChangeArrowheads="1"/>
            </p:cNvSpPr>
            <p:nvPr/>
          </p:nvSpPr>
          <p:spPr bwMode="auto">
            <a:xfrm>
              <a:off x="7759" y="9838"/>
              <a:ext cx="1759" cy="79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Cost reduction per year</a:t>
              </a:r>
              <a:r>
                <a:rPr kumimoji="0" lang="en-US" sz="1000" b="0" i="0" u="none" strike="noStrike" cap="none" normalizeH="0" dirty="0" smtClean="0">
                  <a:ln>
                    <a:noFill/>
                  </a:ln>
                  <a:solidFill>
                    <a:schemeClr val="tx1"/>
                  </a:solidFill>
                  <a:effectLst/>
                  <a:ea typeface="Times New Roman" panose="02020603050405020304" pitchFamily="18" charset="0"/>
                  <a:cs typeface="Times New Roman" panose="02020603050405020304" pitchFamily="18" charset="0"/>
                </a:rPr>
                <a:t> </a:t>
              </a:r>
              <a:r>
                <a:rPr kumimoji="0" lang="en-US" sz="1000" b="0"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250 Euro</a:t>
              </a:r>
              <a:endParaRPr kumimoji="0" lang="en-US" sz="1800" b="0" i="0" u="none" strike="noStrike" cap="none" normalizeH="0" baseline="0" dirty="0" smtClean="0">
                <a:ln>
                  <a:noFill/>
                </a:ln>
                <a:solidFill>
                  <a:schemeClr val="tx1"/>
                </a:solidFill>
                <a:effectLst/>
              </a:endParaRPr>
            </a:p>
          </p:txBody>
        </p:sp>
        <p:sp>
          <p:nvSpPr>
            <p:cNvPr id="67" name="Text Box 73"/>
            <p:cNvSpPr txBox="1">
              <a:spLocks noChangeArrowheads="1"/>
            </p:cNvSpPr>
            <p:nvPr/>
          </p:nvSpPr>
          <p:spPr bwMode="auto">
            <a:xfrm>
              <a:off x="7731" y="11356"/>
              <a:ext cx="1759" cy="79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Cost reduction</a:t>
              </a:r>
              <a:r>
                <a:rPr kumimoji="0" lang="en-US" sz="1000" b="0" i="0" u="none" strike="noStrike" cap="none" normalizeH="0" dirty="0" smtClean="0">
                  <a:ln>
                    <a:noFill/>
                  </a:ln>
                  <a:solidFill>
                    <a:schemeClr val="tx1"/>
                  </a:solidFill>
                  <a:effectLst/>
                  <a:ea typeface="Times New Roman" panose="02020603050405020304" pitchFamily="18" charset="0"/>
                  <a:cs typeface="Times New Roman" panose="02020603050405020304" pitchFamily="18" charset="0"/>
                </a:rPr>
                <a:t> per year </a:t>
              </a:r>
              <a:r>
                <a:rPr kumimoji="0" lang="en-US" sz="1000" b="0"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500 Euro</a:t>
              </a:r>
              <a:endParaRPr kumimoji="0" lang="en-US" sz="1800" b="0" i="0" u="none" strike="noStrike" cap="none" normalizeH="0" baseline="0" dirty="0" smtClean="0">
                <a:ln>
                  <a:noFill/>
                </a:ln>
                <a:solidFill>
                  <a:schemeClr val="tx1"/>
                </a:solidFill>
                <a:effectLst/>
              </a:endParaRPr>
            </a:p>
          </p:txBody>
        </p:sp>
        <p:sp>
          <p:nvSpPr>
            <p:cNvPr id="68" name="AutoShape 72"/>
            <p:cNvSpPr>
              <a:spLocks noChangeShapeType="1"/>
            </p:cNvSpPr>
            <p:nvPr/>
          </p:nvSpPr>
          <p:spPr bwMode="auto">
            <a:xfrm flipV="1">
              <a:off x="3294" y="11770"/>
              <a:ext cx="4149" cy="154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de-DE"/>
            </a:p>
          </p:txBody>
        </p:sp>
        <p:sp>
          <p:nvSpPr>
            <p:cNvPr id="69" name="Text Box 71"/>
            <p:cNvSpPr txBox="1">
              <a:spLocks noChangeArrowheads="1"/>
            </p:cNvSpPr>
            <p:nvPr/>
          </p:nvSpPr>
          <p:spPr bwMode="auto">
            <a:xfrm>
              <a:off x="6244" y="13393"/>
              <a:ext cx="861" cy="48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sz="1000" b="0" i="0" u="none" strike="noStrike" cap="none" normalizeH="0" baseline="0" smtClean="0">
                  <a:ln>
                    <a:noFill/>
                  </a:ln>
                  <a:solidFill>
                    <a:schemeClr val="tx1"/>
                  </a:solidFill>
                  <a:effectLst/>
                  <a:ea typeface="Times New Roman" panose="02020603050405020304" pitchFamily="18" charset="0"/>
                  <a:cs typeface="Times New Roman" panose="02020603050405020304" pitchFamily="18" charset="0"/>
                </a:rPr>
                <a:t>750</a:t>
              </a:r>
              <a:endParaRPr kumimoji="0" lang="de-DE" sz="1800" b="0" i="0" u="none" strike="noStrike" cap="none" normalizeH="0" baseline="0" smtClean="0">
                <a:ln>
                  <a:noFill/>
                </a:ln>
                <a:solidFill>
                  <a:schemeClr val="tx1"/>
                </a:solidFill>
                <a:effectLst/>
              </a:endParaRPr>
            </a:p>
          </p:txBody>
        </p:sp>
      </p:grpSp>
      <p:graphicFrame>
        <p:nvGraphicFramePr>
          <p:cNvPr id="71" name="Objekt 70"/>
          <p:cNvGraphicFramePr>
            <a:graphicFrameLocks noChangeAspect="1"/>
          </p:cNvGraphicFramePr>
          <p:nvPr>
            <p:extLst>
              <p:ext uri="{D42A27DB-BD31-4B8C-83A1-F6EECF244321}">
                <p14:modId xmlns:p14="http://schemas.microsoft.com/office/powerpoint/2010/main" val="1749525532"/>
              </p:ext>
            </p:extLst>
          </p:nvPr>
        </p:nvGraphicFramePr>
        <p:xfrm>
          <a:off x="5375920" y="3356992"/>
          <a:ext cx="1083240" cy="974137"/>
        </p:xfrm>
        <a:graphic>
          <a:graphicData uri="http://schemas.openxmlformats.org/presentationml/2006/ole">
            <mc:AlternateContent xmlns:mc="http://schemas.openxmlformats.org/markup-compatibility/2006">
              <mc:Choice xmlns:v="urn:schemas-microsoft-com:vml" Requires="v">
                <p:oleObj spid="_x0000_s2151" name="Formel" r:id="rId7" imgW="444307" imgH="393529" progId="Equation.3">
                  <p:embed/>
                </p:oleObj>
              </mc:Choice>
              <mc:Fallback>
                <p:oleObj name="Formel" r:id="rId7" imgW="444307" imgH="393529"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75920" y="3356992"/>
                        <a:ext cx="1083240" cy="974137"/>
                      </a:xfrm>
                      <a:prstGeom prst="rect">
                        <a:avLst/>
                      </a:prstGeom>
                      <a:noFill/>
                    </p:spPr>
                  </p:pic>
                </p:oleObj>
              </mc:Fallback>
            </mc:AlternateContent>
          </a:graphicData>
        </a:graphic>
      </p:graphicFrame>
      <p:sp>
        <p:nvSpPr>
          <p:cNvPr id="73" name="Text Box 104"/>
          <p:cNvSpPr txBox="1">
            <a:spLocks noChangeArrowheads="1"/>
          </p:cNvSpPr>
          <p:nvPr/>
        </p:nvSpPr>
        <p:spPr bwMode="auto">
          <a:xfrm>
            <a:off x="46934" y="335831"/>
            <a:ext cx="1967476" cy="36709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ts val="600"/>
              </a:spcBef>
              <a:spcAft>
                <a:spcPts val="600"/>
              </a:spcAft>
              <a:buClrTx/>
              <a:buSzTx/>
              <a:buFontTx/>
              <a:buNone/>
              <a:tabLst/>
            </a:pPr>
            <a:r>
              <a:rPr kumimoji="0" lang="en-US" sz="1000" b="0" i="0" u="none" strike="noStrike" cap="none" normalizeH="0" baseline="0" dirty="0" smtClean="0">
                <a:ln>
                  <a:noFill/>
                </a:ln>
                <a:solidFill>
                  <a:schemeClr val="tx1"/>
                </a:solidFill>
                <a:effectLst/>
              </a:rPr>
              <a:t>Cost reduction Euro (E)</a:t>
            </a:r>
            <a:endParaRPr kumimoji="0" lang="en-US" sz="1800" b="0" i="0" u="none" strike="noStrike" cap="none" normalizeH="0" baseline="0" dirty="0" smtClean="0">
              <a:ln>
                <a:noFill/>
              </a:ln>
              <a:solidFill>
                <a:schemeClr val="tx1"/>
              </a:solidFill>
              <a:effectLst/>
            </a:endParaRPr>
          </a:p>
        </p:txBody>
      </p:sp>
      <p:sp>
        <p:nvSpPr>
          <p:cNvPr id="74" name="Text Box 52"/>
          <p:cNvSpPr txBox="1">
            <a:spLocks noChangeArrowheads="1"/>
          </p:cNvSpPr>
          <p:nvPr/>
        </p:nvSpPr>
        <p:spPr bwMode="auto">
          <a:xfrm>
            <a:off x="3055452" y="2371298"/>
            <a:ext cx="1208987" cy="41578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Pay-off 4 years</a:t>
            </a:r>
            <a:endParaRPr kumimoji="0" lang="en-US" sz="1800" b="0" i="0" u="none" strike="noStrike" cap="none" normalizeH="0" baseline="0" dirty="0" smtClean="0">
              <a:ln>
                <a:noFill/>
              </a:ln>
              <a:solidFill>
                <a:schemeClr val="tx1"/>
              </a:solidFill>
              <a:effectLst/>
            </a:endParaRPr>
          </a:p>
        </p:txBody>
      </p:sp>
      <p:sp>
        <p:nvSpPr>
          <p:cNvPr id="75" name="Textfeld 74"/>
          <p:cNvSpPr txBox="1"/>
          <p:nvPr/>
        </p:nvSpPr>
        <p:spPr>
          <a:xfrm>
            <a:off x="502333" y="4548176"/>
            <a:ext cx="3145395" cy="1754326"/>
          </a:xfrm>
          <a:prstGeom prst="rect">
            <a:avLst/>
          </a:prstGeom>
          <a:noFill/>
        </p:spPr>
        <p:txBody>
          <a:bodyPr wrap="square" rtlCol="0">
            <a:spAutoFit/>
          </a:bodyPr>
          <a:lstStyle/>
          <a:p>
            <a:r>
              <a:rPr lang="en-US" dirty="0" smtClean="0"/>
              <a:t>Cost reduction is dependent variable, investment independent variable. For pay-off periods of 1 und 4 years (as figure in the formula) graphs are shown.</a:t>
            </a:r>
            <a:endParaRPr lang="en-US" dirty="0"/>
          </a:p>
        </p:txBody>
      </p:sp>
      <p:sp>
        <p:nvSpPr>
          <p:cNvPr id="76" name="Textfeld 75"/>
          <p:cNvSpPr txBox="1"/>
          <p:nvPr/>
        </p:nvSpPr>
        <p:spPr>
          <a:xfrm>
            <a:off x="4799856" y="4544141"/>
            <a:ext cx="3416177" cy="1477328"/>
          </a:xfrm>
          <a:prstGeom prst="rect">
            <a:avLst/>
          </a:prstGeom>
          <a:noFill/>
        </p:spPr>
        <p:txBody>
          <a:bodyPr wrap="square" rtlCol="0">
            <a:spAutoFit/>
          </a:bodyPr>
          <a:lstStyle/>
          <a:p>
            <a:r>
              <a:rPr lang="en-US" dirty="0" smtClean="0"/>
              <a:t>Pay-off as dependent variable, investment independent variable. Graph is shown for fixed annual cost reductions (250 and 500 Euros) as figures in the formula.</a:t>
            </a:r>
            <a:endParaRPr lang="en-US" dirty="0"/>
          </a:p>
        </p:txBody>
      </p:sp>
      <p:sp>
        <p:nvSpPr>
          <p:cNvPr id="78" name="Textfeld 77"/>
          <p:cNvSpPr txBox="1"/>
          <p:nvPr/>
        </p:nvSpPr>
        <p:spPr>
          <a:xfrm>
            <a:off x="8652267" y="4548176"/>
            <a:ext cx="3145395" cy="1754326"/>
          </a:xfrm>
          <a:prstGeom prst="rect">
            <a:avLst/>
          </a:prstGeom>
          <a:noFill/>
        </p:spPr>
        <p:txBody>
          <a:bodyPr wrap="square" rtlCol="0">
            <a:spAutoFit/>
          </a:bodyPr>
          <a:lstStyle/>
          <a:p>
            <a:r>
              <a:rPr lang="en-US" dirty="0" smtClean="0"/>
              <a:t>Pay-off as dependent variable, cost reduction independent variable. Investment as fixed figure in the formula and exemplary graph for 1,000 Euro.</a:t>
            </a:r>
            <a:endParaRPr lang="en-US" dirty="0"/>
          </a:p>
        </p:txBody>
      </p:sp>
    </p:spTree>
    <p:extLst>
      <p:ext uri="{BB962C8B-B14F-4D97-AF65-F5344CB8AC3E}">
        <p14:creationId xmlns:p14="http://schemas.microsoft.com/office/powerpoint/2010/main" val="320731065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Inhaltsplatzhalter 2"/>
          <p:cNvSpPr>
            <a:spLocks noGrp="1"/>
          </p:cNvSpPr>
          <p:nvPr>
            <p:ph idx="1"/>
          </p:nvPr>
        </p:nvSpPr>
        <p:spPr>
          <a:xfrm>
            <a:off x="335360" y="260648"/>
            <a:ext cx="11521280" cy="6264696"/>
          </a:xfrm>
        </p:spPr>
        <p:txBody>
          <a:bodyPr rtlCol="0">
            <a:noAutofit/>
          </a:bodyPr>
          <a:lstStyle/>
          <a:p>
            <a:pPr>
              <a:buNone/>
              <a:defRPr/>
            </a:pPr>
            <a:r>
              <a:rPr lang="en-US" altLang="de-DE" sz="2400" noProof="0" dirty="0" smtClean="0"/>
              <a:t>Concluding questions and further discussion: </a:t>
            </a:r>
          </a:p>
          <a:p>
            <a:pPr>
              <a:defRPr/>
            </a:pPr>
            <a:r>
              <a:rPr lang="en-US" altLang="de-DE" sz="2400" noProof="0" dirty="0" smtClean="0"/>
              <a:t>Why is the term „investment cost“ wrong?</a:t>
            </a:r>
          </a:p>
          <a:p>
            <a:pPr>
              <a:defRPr/>
            </a:pPr>
            <a:r>
              <a:rPr lang="en-US" altLang="de-DE" sz="2400" noProof="0" dirty="0" smtClean="0"/>
              <a:t>Why is the pay-off period an indicator of risk and not profitability? </a:t>
            </a:r>
          </a:p>
          <a:p>
            <a:pPr>
              <a:defRPr/>
            </a:pPr>
            <a:r>
              <a:rPr lang="en-US" altLang="de-DE" sz="2400" noProof="0" dirty="0" smtClean="0"/>
              <a:t>Pay-off is nevertheless very popular in companies. Why is the pay-off time in companies often very short (less than 10 year, which we as private persons would welcome enthusiastically). Use the concept of opportunity/ alternative costs or shadow prices. </a:t>
            </a:r>
          </a:p>
          <a:p>
            <a:pPr>
              <a:defRPr/>
            </a:pPr>
            <a:r>
              <a:rPr lang="en-US" altLang="de-DE" sz="2400" noProof="0" dirty="0" smtClean="0"/>
              <a:t>Do you know examples for amortization expectancies in practice? May moral considerations be involved?</a:t>
            </a:r>
          </a:p>
          <a:p>
            <a:pPr>
              <a:defRPr/>
            </a:pPr>
            <a:r>
              <a:rPr lang="en-US" altLang="de-DE" sz="2400" noProof="0" dirty="0" smtClean="0"/>
              <a:t>What would change calculation the replacement time if old assets are not fully depreciated? (Think of sunk Costs.)</a:t>
            </a:r>
          </a:p>
          <a:p>
            <a:pPr>
              <a:defRPr/>
            </a:pPr>
            <a:r>
              <a:rPr lang="en-US" altLang="de-DE" sz="2400" noProof="0" dirty="0" smtClean="0"/>
              <a:t>Why do interests and energy prices become more important in long-term calculations?</a:t>
            </a:r>
          </a:p>
          <a:p>
            <a:pPr>
              <a:defRPr/>
            </a:pPr>
            <a:r>
              <a:rPr lang="en-US" altLang="de-DE" sz="2400" noProof="0" dirty="0" smtClean="0"/>
              <a:t>Make plausible that influential factors like height of energy investment, savings, energy cost may be volatile in long-term planning? </a:t>
            </a:r>
          </a:p>
          <a:p>
            <a:pPr>
              <a:defRPr/>
            </a:pPr>
            <a:r>
              <a:rPr lang="en-US" altLang="de-DE" sz="2400" noProof="0" dirty="0" smtClean="0"/>
              <a:t>What is an own example of a sensitivity analysis, maybe beyond energy? </a:t>
            </a:r>
          </a:p>
        </p:txBody>
      </p:sp>
      <p:sp>
        <p:nvSpPr>
          <p:cNvPr id="22532" name="Foliennummernplatzhalter 4"/>
          <p:cNvSpPr>
            <a:spLocks noGrp="1"/>
          </p:cNvSpPr>
          <p:nvPr>
            <p:ph type="sldNum" sz="quarter" idx="12"/>
          </p:nvPr>
        </p:nvSpPr>
        <p:spPr bwMode="auto">
          <a:xfrm>
            <a:off x="4648200" y="6356351"/>
            <a:ext cx="2895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de-DE" altLang="de-DE" sz="1200">
                <a:solidFill>
                  <a:srgbClr val="000000"/>
                </a:solidFill>
                <a:latin typeface="Arial" panose="020B0604020202020204" pitchFamily="34" charset="0"/>
              </a:rPr>
              <a:t>S</a:t>
            </a:r>
            <a:fld id="{4403F136-59AF-4797-BD24-FDF19BA57D24}" type="slidenum">
              <a:rPr lang="de-DE" altLang="de-DE" sz="1200">
                <a:solidFill>
                  <a:srgbClr val="000000"/>
                </a:solidFill>
                <a:latin typeface="Arial" panose="020B0604020202020204" pitchFamily="34" charset="0"/>
              </a:rPr>
              <a:pPr algn="ctr">
                <a:spcBef>
                  <a:spcPct val="0"/>
                </a:spcBef>
                <a:buFontTx/>
                <a:buNone/>
              </a:pPr>
              <a:t>39</a:t>
            </a:fld>
            <a:endParaRPr lang="de-DE" altLang="de-DE" sz="1200">
              <a:solidFill>
                <a:srgbClr val="000000"/>
              </a:solidFill>
              <a:latin typeface="Arial" panose="020B0604020202020204" pitchFamily="34" charset="0"/>
            </a:endParaRPr>
          </a:p>
        </p:txBody>
      </p:sp>
    </p:spTree>
    <p:extLst>
      <p:ext uri="{BB962C8B-B14F-4D97-AF65-F5344CB8AC3E}">
        <p14:creationId xmlns:p14="http://schemas.microsoft.com/office/powerpoint/2010/main" val="5973007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 1"/>
          <p:cNvGraphicFramePr/>
          <p:nvPr>
            <p:extLst>
              <p:ext uri="{D42A27DB-BD31-4B8C-83A1-F6EECF244321}">
                <p14:modId xmlns:p14="http://schemas.microsoft.com/office/powerpoint/2010/main" val="3406628299"/>
              </p:ext>
            </p:extLst>
          </p:nvPr>
        </p:nvGraphicFramePr>
        <p:xfrm>
          <a:off x="407368" y="374310"/>
          <a:ext cx="11089232" cy="47828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feld 3"/>
          <p:cNvSpPr txBox="1"/>
          <p:nvPr/>
        </p:nvSpPr>
        <p:spPr>
          <a:xfrm>
            <a:off x="839416" y="5499229"/>
            <a:ext cx="10657184" cy="954107"/>
          </a:xfrm>
          <a:prstGeom prst="rect">
            <a:avLst/>
          </a:prstGeom>
          <a:noFill/>
        </p:spPr>
        <p:txBody>
          <a:bodyPr wrap="square" rtlCol="0">
            <a:spAutoFit/>
          </a:bodyPr>
          <a:lstStyle/>
          <a:p>
            <a:pPr algn="ctr"/>
            <a:r>
              <a:rPr lang="en-US" sz="2800" dirty="0" smtClean="0"/>
              <a:t>We assume here the TCO definition and consider the hard, quantitative, internal costs of an energy investment. </a:t>
            </a:r>
            <a:endParaRPr lang="en-US" sz="2800" dirty="0"/>
          </a:p>
        </p:txBody>
      </p:sp>
    </p:spTree>
    <p:extLst>
      <p:ext uri="{BB962C8B-B14F-4D97-AF65-F5344CB8AC3E}">
        <p14:creationId xmlns:p14="http://schemas.microsoft.com/office/powerpoint/2010/main" val="166013895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623392" y="-1488"/>
            <a:ext cx="7798161" cy="830997"/>
          </a:xfrm>
          <a:prstGeom prst="rect">
            <a:avLst/>
          </a:prstGeom>
          <a:noFill/>
        </p:spPr>
        <p:txBody>
          <a:bodyPr wrap="square" rtlCol="0">
            <a:spAutoFit/>
          </a:bodyPr>
          <a:lstStyle/>
          <a:p>
            <a:r>
              <a:rPr lang="en-US" sz="2400" dirty="0" smtClean="0"/>
              <a:t>This chart from above shown again reminds us of the scope of this presentation: hard calculation of energy investment</a:t>
            </a:r>
            <a:endParaRPr lang="en-US" sz="2400" dirty="0"/>
          </a:p>
        </p:txBody>
      </p:sp>
      <p:sp>
        <p:nvSpPr>
          <p:cNvPr id="5" name="Titel 1"/>
          <p:cNvSpPr txBox="1">
            <a:spLocks/>
          </p:cNvSpPr>
          <p:nvPr/>
        </p:nvSpPr>
        <p:spPr>
          <a:xfrm>
            <a:off x="7807898" y="892086"/>
            <a:ext cx="4104456" cy="5535488"/>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smtClean="0"/>
              <a:t>In the next presentations: </a:t>
            </a:r>
          </a:p>
          <a:p>
            <a:endParaRPr lang="en-US" sz="2800" dirty="0" smtClean="0"/>
          </a:p>
          <a:p>
            <a:r>
              <a:rPr lang="en-US" sz="2800" dirty="0" smtClean="0"/>
              <a:t>Investment decisions </a:t>
            </a:r>
          </a:p>
          <a:p>
            <a:r>
              <a:rPr lang="en-US" sz="2800" dirty="0" smtClean="0"/>
              <a:t>are evaluated additionally with qualitative, soft, non-tangible information </a:t>
            </a:r>
          </a:p>
          <a:p>
            <a:r>
              <a:rPr lang="en-US" sz="2800" dirty="0" smtClean="0"/>
              <a:t>while </a:t>
            </a:r>
          </a:p>
          <a:p>
            <a:r>
              <a:rPr lang="en-US" sz="2800" dirty="0" smtClean="0"/>
              <a:t>introducing the </a:t>
            </a:r>
          </a:p>
          <a:p>
            <a:r>
              <a:rPr lang="en-US" sz="2800" dirty="0" smtClean="0"/>
              <a:t>strategic and ethical view!</a:t>
            </a:r>
            <a:endParaRPr lang="en-US" sz="2800" dirty="0"/>
          </a:p>
        </p:txBody>
      </p:sp>
      <p:graphicFrame>
        <p:nvGraphicFramePr>
          <p:cNvPr id="6" name="Diagramm 5"/>
          <p:cNvGraphicFramePr/>
          <p:nvPr>
            <p:extLst>
              <p:ext uri="{D42A27DB-BD31-4B8C-83A1-F6EECF244321}">
                <p14:modId xmlns:p14="http://schemas.microsoft.com/office/powerpoint/2010/main" val="203746372"/>
              </p:ext>
            </p:extLst>
          </p:nvPr>
        </p:nvGraphicFramePr>
        <p:xfrm>
          <a:off x="189993" y="980728"/>
          <a:ext cx="7608168" cy="54726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6718223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09600" y="116632"/>
            <a:ext cx="10972800" cy="1143000"/>
          </a:xfrm>
        </p:spPr>
        <p:txBody>
          <a:bodyPr>
            <a:normAutofit/>
          </a:bodyPr>
          <a:lstStyle/>
          <a:p>
            <a:r>
              <a:rPr lang="en-US" sz="4000" b="1" noProof="0" dirty="0" err="1" smtClean="0"/>
              <a:t>Quellen</a:t>
            </a:r>
            <a:endParaRPr lang="en-US" sz="4000" b="1" noProof="0" dirty="0"/>
          </a:p>
        </p:txBody>
      </p:sp>
      <p:sp>
        <p:nvSpPr>
          <p:cNvPr id="3" name="Inhaltsplatzhalter 2"/>
          <p:cNvSpPr>
            <a:spLocks noGrp="1"/>
          </p:cNvSpPr>
          <p:nvPr>
            <p:ph idx="1"/>
          </p:nvPr>
        </p:nvSpPr>
        <p:spPr>
          <a:xfrm>
            <a:off x="623392" y="1196752"/>
            <a:ext cx="10801200" cy="5040560"/>
          </a:xfrm>
        </p:spPr>
        <p:txBody>
          <a:bodyPr>
            <a:noAutofit/>
          </a:bodyPr>
          <a:lstStyle/>
          <a:p>
            <a:pPr>
              <a:lnSpc>
                <a:spcPct val="120000"/>
              </a:lnSpc>
            </a:pPr>
            <a:r>
              <a:rPr lang="en-US" sz="1800" noProof="0" dirty="0" smtClean="0"/>
              <a:t>Bea, F.X.; Schweitzer M.: </a:t>
            </a:r>
            <a:r>
              <a:rPr lang="en-US" sz="1800" noProof="0" dirty="0" err="1" smtClean="0"/>
              <a:t>Allgemeine</a:t>
            </a:r>
            <a:r>
              <a:rPr lang="en-US" sz="1800" noProof="0" dirty="0" smtClean="0"/>
              <a:t> </a:t>
            </a:r>
            <a:r>
              <a:rPr lang="en-US" sz="1800" noProof="0" dirty="0" err="1" smtClean="0"/>
              <a:t>Betriebswirtschaftslehre</a:t>
            </a:r>
            <a:r>
              <a:rPr lang="en-US" sz="1800" noProof="0" dirty="0" smtClean="0"/>
              <a:t>, 7. </a:t>
            </a:r>
            <a:r>
              <a:rPr lang="en-US" sz="1800" noProof="0" dirty="0" err="1" smtClean="0"/>
              <a:t>Auflage</a:t>
            </a:r>
            <a:r>
              <a:rPr lang="en-US" sz="1800" noProof="0" dirty="0" smtClean="0"/>
              <a:t>, Stuttgart 2009</a:t>
            </a:r>
          </a:p>
          <a:p>
            <a:pPr>
              <a:lnSpc>
                <a:spcPct val="120000"/>
              </a:lnSpc>
            </a:pPr>
            <a:r>
              <a:rPr lang="en-US" sz="1800" noProof="0" dirty="0" smtClean="0"/>
              <a:t>Becker, Hans Paul: </a:t>
            </a:r>
            <a:r>
              <a:rPr lang="en-US" sz="1800" noProof="0" dirty="0" err="1" smtClean="0"/>
              <a:t>Investition</a:t>
            </a:r>
            <a:r>
              <a:rPr lang="en-US" sz="1800" noProof="0" dirty="0" smtClean="0"/>
              <a:t> und </a:t>
            </a:r>
            <a:r>
              <a:rPr lang="en-US" sz="1800" noProof="0" dirty="0" err="1" smtClean="0"/>
              <a:t>Finanzierung</a:t>
            </a:r>
            <a:r>
              <a:rPr lang="en-US" sz="1800" noProof="0" dirty="0" smtClean="0"/>
              <a:t>: </a:t>
            </a:r>
            <a:r>
              <a:rPr lang="en-US" sz="1800" noProof="0" dirty="0" err="1" smtClean="0"/>
              <a:t>Grundlagen</a:t>
            </a:r>
            <a:r>
              <a:rPr lang="en-US" sz="1800" noProof="0" dirty="0" smtClean="0"/>
              <a:t> der </a:t>
            </a:r>
            <a:r>
              <a:rPr lang="en-US" sz="1800" noProof="0" dirty="0" err="1" smtClean="0"/>
              <a:t>betrieblichen</a:t>
            </a:r>
            <a:r>
              <a:rPr lang="en-US" sz="1800" noProof="0" dirty="0" smtClean="0"/>
              <a:t> </a:t>
            </a:r>
            <a:r>
              <a:rPr lang="en-US" sz="1800" noProof="0" dirty="0" err="1" smtClean="0"/>
              <a:t>Finanzwirtschaft</a:t>
            </a:r>
            <a:r>
              <a:rPr lang="en-US" sz="1800" noProof="0" dirty="0" smtClean="0"/>
              <a:t>, Wiesbaden 2016</a:t>
            </a:r>
          </a:p>
          <a:p>
            <a:pPr lvl="0">
              <a:lnSpc>
                <a:spcPct val="120000"/>
              </a:lnSpc>
            </a:pPr>
            <a:r>
              <a:rPr lang="en-US" sz="1800" noProof="0" dirty="0" err="1" smtClean="0"/>
              <a:t>Hofman</a:t>
            </a:r>
            <a:r>
              <a:rPr lang="en-US" sz="1800" noProof="0" dirty="0" smtClean="0"/>
              <a:t>, Erik; </a:t>
            </a:r>
            <a:r>
              <a:rPr lang="en-US" sz="1800" noProof="0" dirty="0" err="1" smtClean="0"/>
              <a:t>Maucher</a:t>
            </a:r>
            <a:r>
              <a:rPr lang="en-US" sz="1800" noProof="0" dirty="0" smtClean="0"/>
              <a:t>, Daniel; </a:t>
            </a:r>
            <a:r>
              <a:rPr lang="en-US" sz="1800" noProof="0" dirty="0" err="1" smtClean="0"/>
              <a:t>Hornstein</a:t>
            </a:r>
            <a:r>
              <a:rPr lang="en-US" sz="1800" noProof="0" dirty="0" smtClean="0"/>
              <a:t>, Jens; Den </a:t>
            </a:r>
            <a:r>
              <a:rPr lang="en-US" sz="1800" noProof="0" dirty="0" err="1" smtClean="0"/>
              <a:t>Ouden</a:t>
            </a:r>
            <a:r>
              <a:rPr lang="en-US" sz="1800" noProof="0" dirty="0" smtClean="0"/>
              <a:t>, Rainer: </a:t>
            </a:r>
            <a:r>
              <a:rPr lang="en-US" sz="1800" noProof="0" dirty="0" err="1" smtClean="0"/>
              <a:t>Investitionsgütereinkauf</a:t>
            </a:r>
            <a:r>
              <a:rPr lang="en-US" sz="1800" noProof="0" dirty="0" smtClean="0"/>
              <a:t>: </a:t>
            </a:r>
            <a:r>
              <a:rPr lang="en-US" sz="1800" noProof="0" dirty="0" err="1" smtClean="0"/>
              <a:t>erfolgreiches</a:t>
            </a:r>
            <a:r>
              <a:rPr lang="en-US" sz="1800" noProof="0" dirty="0" smtClean="0"/>
              <a:t> </a:t>
            </a:r>
            <a:r>
              <a:rPr lang="en-US" sz="1800" noProof="0" dirty="0" err="1" smtClean="0"/>
              <a:t>Beschaffungsmanagement</a:t>
            </a:r>
            <a:r>
              <a:rPr lang="en-US" sz="1800" noProof="0" dirty="0" smtClean="0"/>
              <a:t> </a:t>
            </a:r>
            <a:r>
              <a:rPr lang="en-US" sz="1800" noProof="0" dirty="0" err="1" smtClean="0"/>
              <a:t>komplexer</a:t>
            </a:r>
            <a:r>
              <a:rPr lang="en-US" sz="1800" noProof="0" dirty="0" smtClean="0"/>
              <a:t> </a:t>
            </a:r>
            <a:r>
              <a:rPr lang="en-US" sz="1800" noProof="0" dirty="0" err="1" smtClean="0"/>
              <a:t>Leistungen</a:t>
            </a:r>
            <a:r>
              <a:rPr lang="en-US" sz="1800" noProof="0" dirty="0" smtClean="0"/>
              <a:t>, Berlin/Heidelberg 2012, S. 67 ff. </a:t>
            </a:r>
          </a:p>
          <a:p>
            <a:pPr>
              <a:lnSpc>
                <a:spcPct val="120000"/>
              </a:lnSpc>
            </a:pPr>
            <a:r>
              <a:rPr lang="en-US" sz="1800" noProof="0" dirty="0" smtClean="0"/>
              <a:t>Kals, Johannes: ISO 50001 What managers need to know about energy and business administration, New York 2015</a:t>
            </a:r>
          </a:p>
          <a:p>
            <a:pPr>
              <a:lnSpc>
                <a:spcPct val="120000"/>
              </a:lnSpc>
            </a:pPr>
            <a:r>
              <a:rPr lang="en-US" sz="1800" noProof="0" dirty="0" err="1" smtClean="0"/>
              <a:t>Krischum</a:t>
            </a:r>
            <a:r>
              <a:rPr lang="en-US" sz="1800" noProof="0" dirty="0" smtClean="0"/>
              <a:t>, Sascha: Total Cost of Ownership: </a:t>
            </a:r>
            <a:r>
              <a:rPr lang="en-US" sz="1800" noProof="0" dirty="0" err="1" smtClean="0"/>
              <a:t>Bedeutung</a:t>
            </a:r>
            <a:r>
              <a:rPr lang="en-US" sz="1800" noProof="0" dirty="0" smtClean="0"/>
              <a:t> </a:t>
            </a:r>
            <a:r>
              <a:rPr lang="en-US" sz="1800" noProof="0" dirty="0" err="1" smtClean="0"/>
              <a:t>für</a:t>
            </a:r>
            <a:r>
              <a:rPr lang="en-US" sz="1800" noProof="0" dirty="0" smtClean="0"/>
              <a:t> das </a:t>
            </a:r>
            <a:r>
              <a:rPr lang="en-US" sz="1800" noProof="0" dirty="0" err="1" smtClean="0"/>
              <a:t>internationale</a:t>
            </a:r>
            <a:r>
              <a:rPr lang="en-US" sz="1800" noProof="0" dirty="0" smtClean="0"/>
              <a:t> </a:t>
            </a:r>
            <a:r>
              <a:rPr lang="en-US" sz="1800" noProof="0" dirty="0" err="1" smtClean="0"/>
              <a:t>Beschaffungsmanagement</a:t>
            </a:r>
            <a:r>
              <a:rPr lang="en-US" sz="1800" noProof="0" dirty="0" smtClean="0"/>
              <a:t>, Hamburg 2010</a:t>
            </a:r>
          </a:p>
          <a:p>
            <a:pPr>
              <a:lnSpc>
                <a:spcPct val="120000"/>
              </a:lnSpc>
            </a:pPr>
            <a:r>
              <a:rPr lang="en-US" sz="1800" noProof="0" dirty="0" err="1" smtClean="0"/>
              <a:t>Schweiger</a:t>
            </a:r>
            <a:r>
              <a:rPr lang="en-US" sz="1800" noProof="0" dirty="0" smtClean="0"/>
              <a:t>, Stefan: </a:t>
            </a:r>
            <a:r>
              <a:rPr lang="en-US" sz="1800" noProof="0" dirty="0" err="1" smtClean="0"/>
              <a:t>Lebenszykluskosten</a:t>
            </a:r>
            <a:r>
              <a:rPr lang="en-US" sz="1800" noProof="0" dirty="0" smtClean="0"/>
              <a:t> </a:t>
            </a:r>
            <a:r>
              <a:rPr lang="en-US" sz="1800" noProof="0" dirty="0" err="1" smtClean="0"/>
              <a:t>optimieren</a:t>
            </a:r>
            <a:r>
              <a:rPr lang="en-US" sz="1800" noProof="0" dirty="0" smtClean="0"/>
              <a:t>: </a:t>
            </a:r>
            <a:r>
              <a:rPr lang="en-US" sz="1800" noProof="0" dirty="0" err="1" smtClean="0"/>
              <a:t>Paradigmenwechsel</a:t>
            </a:r>
            <a:r>
              <a:rPr lang="en-US" sz="1800" noProof="0" dirty="0" smtClean="0"/>
              <a:t> </a:t>
            </a:r>
            <a:r>
              <a:rPr lang="en-US" sz="1800" noProof="0" dirty="0" err="1" smtClean="0"/>
              <a:t>für</a:t>
            </a:r>
            <a:r>
              <a:rPr lang="en-US" sz="1800" noProof="0" dirty="0" smtClean="0"/>
              <a:t> die </a:t>
            </a:r>
            <a:r>
              <a:rPr lang="en-US" sz="1800" noProof="0" dirty="0" err="1" smtClean="0"/>
              <a:t>Anbieter</a:t>
            </a:r>
            <a:r>
              <a:rPr lang="en-US" sz="1800" noProof="0" dirty="0" smtClean="0"/>
              <a:t> und </a:t>
            </a:r>
            <a:r>
              <a:rPr lang="en-US" sz="1800" noProof="0" dirty="0" err="1" smtClean="0"/>
              <a:t>Nutzer</a:t>
            </a:r>
            <a:r>
              <a:rPr lang="en-US" sz="1800" noProof="0" dirty="0" smtClean="0"/>
              <a:t> von </a:t>
            </a:r>
            <a:r>
              <a:rPr lang="en-US" sz="1800" noProof="0" dirty="0" err="1" smtClean="0"/>
              <a:t>Investitionsgütern</a:t>
            </a:r>
            <a:r>
              <a:rPr lang="en-US" sz="1800" noProof="0" dirty="0" smtClean="0"/>
              <a:t>, Wiesbaden 2009</a:t>
            </a:r>
          </a:p>
          <a:p>
            <a:pPr>
              <a:lnSpc>
                <a:spcPct val="120000"/>
              </a:lnSpc>
            </a:pPr>
            <a:r>
              <a:rPr lang="en-US" sz="1800" noProof="0" dirty="0" smtClean="0"/>
              <a:t>Thommen, Jean-Paul; </a:t>
            </a:r>
            <a:r>
              <a:rPr lang="en-US" sz="1800" noProof="0" dirty="0" err="1" smtClean="0"/>
              <a:t>Achleitner</a:t>
            </a:r>
            <a:r>
              <a:rPr lang="en-US" sz="1800" noProof="0" dirty="0" smtClean="0"/>
              <a:t>, Ann-Kristin: </a:t>
            </a:r>
            <a:r>
              <a:rPr lang="en-US" sz="1800" noProof="0" dirty="0" err="1" smtClean="0"/>
              <a:t>Allgemeine</a:t>
            </a:r>
            <a:r>
              <a:rPr lang="en-US" sz="1800" noProof="0" dirty="0" smtClean="0"/>
              <a:t> </a:t>
            </a:r>
            <a:r>
              <a:rPr lang="en-US" sz="1800" noProof="0" dirty="0" err="1" smtClean="0"/>
              <a:t>Betriebswirtschaftslehre</a:t>
            </a:r>
            <a:r>
              <a:rPr lang="en-US" sz="1800" noProof="0" dirty="0" smtClean="0"/>
              <a:t>: </a:t>
            </a:r>
            <a:r>
              <a:rPr lang="en-US" sz="1800" noProof="0" dirty="0" err="1" smtClean="0"/>
              <a:t>Umfassende</a:t>
            </a:r>
            <a:r>
              <a:rPr lang="en-US" sz="1800" noProof="0" dirty="0" smtClean="0"/>
              <a:t> </a:t>
            </a:r>
            <a:r>
              <a:rPr lang="en-US" sz="1800" noProof="0" dirty="0" err="1" smtClean="0"/>
              <a:t>Einführung</a:t>
            </a:r>
            <a:r>
              <a:rPr lang="en-US" sz="1800" noProof="0" dirty="0" smtClean="0"/>
              <a:t> </a:t>
            </a:r>
            <a:r>
              <a:rPr lang="en-US" sz="1800" noProof="0" dirty="0" err="1" smtClean="0"/>
              <a:t>aus</a:t>
            </a:r>
            <a:r>
              <a:rPr lang="en-US" sz="1800" noProof="0" dirty="0" smtClean="0"/>
              <a:t> </a:t>
            </a:r>
            <a:r>
              <a:rPr lang="en-US" sz="1800" noProof="0" dirty="0" err="1" smtClean="0"/>
              <a:t>managementorientierter</a:t>
            </a:r>
            <a:r>
              <a:rPr lang="en-US" sz="1800" noProof="0" dirty="0" smtClean="0"/>
              <a:t> </a:t>
            </a:r>
            <a:r>
              <a:rPr lang="en-US" sz="1800" noProof="0" dirty="0" err="1" smtClean="0"/>
              <a:t>Sicht</a:t>
            </a:r>
            <a:r>
              <a:rPr lang="en-US" sz="1800" noProof="0" dirty="0" smtClean="0"/>
              <a:t>, 7. </a:t>
            </a:r>
            <a:r>
              <a:rPr lang="en-US" sz="1800" noProof="0" dirty="0" err="1" smtClean="0"/>
              <a:t>Auflage</a:t>
            </a:r>
            <a:r>
              <a:rPr lang="en-US" sz="1800" noProof="0" dirty="0" smtClean="0"/>
              <a:t>, Wiesbaden 2012</a:t>
            </a:r>
            <a:endParaRPr lang="en-US" sz="1800" noProof="0" dirty="0"/>
          </a:p>
        </p:txBody>
      </p:sp>
    </p:spTree>
    <p:extLst>
      <p:ext uri="{BB962C8B-B14F-4D97-AF65-F5344CB8AC3E}">
        <p14:creationId xmlns:p14="http://schemas.microsoft.com/office/powerpoint/2010/main" val="23071533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335360" y="1244947"/>
            <a:ext cx="9145016" cy="2616101"/>
          </a:xfrm>
          <a:prstGeom prst="rect">
            <a:avLst/>
          </a:prstGeom>
          <a:noFill/>
        </p:spPr>
        <p:txBody>
          <a:bodyPr wrap="square" rtlCol="0">
            <a:spAutoFit/>
          </a:bodyPr>
          <a:lstStyle/>
          <a:p>
            <a:pPr algn="ctr"/>
            <a:r>
              <a:rPr lang="en-US" sz="3600" b="1" dirty="0" smtClean="0"/>
              <a:t>TCO was first defined for IT</a:t>
            </a:r>
          </a:p>
          <a:p>
            <a:pPr algn="ctr"/>
            <a:endParaRPr lang="en-US" sz="3200" b="1" dirty="0" smtClean="0"/>
          </a:p>
          <a:p>
            <a:pPr algn="ctr"/>
            <a:endParaRPr lang="en-US" sz="3200" b="1" dirty="0" smtClean="0"/>
          </a:p>
          <a:p>
            <a:pPr algn="ctr"/>
            <a:r>
              <a:rPr lang="en-US" sz="3200" dirty="0" smtClean="0"/>
              <a:t>For example the  </a:t>
            </a:r>
          </a:p>
          <a:p>
            <a:pPr algn="ctr"/>
            <a:r>
              <a:rPr lang="en-US" sz="3200" dirty="0" smtClean="0"/>
              <a:t>„Hey Joe-Effect“ </a:t>
            </a:r>
            <a:endParaRPr lang="en-US" sz="3200" dirty="0"/>
          </a:p>
        </p:txBody>
      </p:sp>
      <p:pic>
        <p:nvPicPr>
          <p:cNvPr id="4098" name="Picture 2" descr="Home Office, Workstation, Office, Business, Notebo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88088" y="2636912"/>
            <a:ext cx="5075548" cy="3383699"/>
          </a:xfrm>
          <a:prstGeom prst="rect">
            <a:avLst/>
          </a:prstGeom>
          <a:noFill/>
          <a:extLst>
            <a:ext uri="{909E8E84-426E-40DD-AFC4-6F175D3DCCD1}">
              <a14:hiddenFill xmlns:a14="http://schemas.microsoft.com/office/drawing/2010/main">
                <a:solidFill>
                  <a:srgbClr val="FFFFFF"/>
                </a:solidFill>
              </a14:hiddenFill>
            </a:ext>
          </a:extLst>
        </p:spPr>
      </p:pic>
      <p:sp>
        <p:nvSpPr>
          <p:cNvPr id="4" name="Textfeld 3"/>
          <p:cNvSpPr txBox="1"/>
          <p:nvPr/>
        </p:nvSpPr>
        <p:spPr>
          <a:xfrm>
            <a:off x="6888088" y="6020611"/>
            <a:ext cx="2232248" cy="276999"/>
          </a:xfrm>
          <a:prstGeom prst="rect">
            <a:avLst/>
          </a:prstGeom>
          <a:noFill/>
        </p:spPr>
        <p:txBody>
          <a:bodyPr wrap="square" rtlCol="0">
            <a:spAutoFit/>
          </a:bodyPr>
          <a:lstStyle/>
          <a:p>
            <a:r>
              <a:rPr lang="de-DE" sz="1200" dirty="0" smtClean="0"/>
              <a:t>Pixabay.com</a:t>
            </a:r>
            <a:endParaRPr lang="de-DE" sz="1200" dirty="0"/>
          </a:p>
        </p:txBody>
      </p:sp>
    </p:spTree>
    <p:extLst>
      <p:ext uri="{BB962C8B-B14F-4D97-AF65-F5344CB8AC3E}">
        <p14:creationId xmlns:p14="http://schemas.microsoft.com/office/powerpoint/2010/main" val="33789870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Inhaltsplatzhalter 2"/>
          <p:cNvSpPr>
            <a:spLocks noGrp="1"/>
          </p:cNvSpPr>
          <p:nvPr>
            <p:ph idx="1"/>
          </p:nvPr>
        </p:nvSpPr>
        <p:spPr>
          <a:xfrm>
            <a:off x="119336" y="0"/>
            <a:ext cx="12072664" cy="1700808"/>
          </a:xfrm>
        </p:spPr>
        <p:txBody>
          <a:bodyPr>
            <a:noAutofit/>
          </a:bodyPr>
          <a:lstStyle/>
          <a:p>
            <a:pPr algn="ctr">
              <a:buFont typeface="Wingdings" panose="05000000000000000000" pitchFamily="2" charset="2"/>
              <a:buNone/>
            </a:pPr>
            <a:r>
              <a:rPr lang="en-US" altLang="de-DE" sz="2800" noProof="0" dirty="0" smtClean="0"/>
              <a:t>	Here, correct calculation of investment goods with relation to energy: </a:t>
            </a:r>
          </a:p>
          <a:p>
            <a:pPr algn="ctr">
              <a:buFont typeface="Wingdings" panose="05000000000000000000" pitchFamily="2" charset="2"/>
              <a:buNone/>
            </a:pPr>
            <a:r>
              <a:rPr lang="en-US" altLang="de-DE" sz="2800" noProof="0" dirty="0" smtClean="0"/>
              <a:t>Heating, air conditioning, vehicles, pumps, drives, machinery etc. </a:t>
            </a:r>
          </a:p>
          <a:p>
            <a:pPr algn="ctr">
              <a:buFont typeface="Wingdings" panose="05000000000000000000" pitchFamily="2" charset="2"/>
              <a:buNone/>
            </a:pPr>
            <a:r>
              <a:rPr lang="en-US" altLang="de-DE" sz="2800" noProof="0" dirty="0" smtClean="0"/>
              <a:t>Mayor steps defining the TCO:</a:t>
            </a:r>
          </a:p>
          <a:p>
            <a:pPr>
              <a:buFont typeface="Wingdings" panose="05000000000000000000" pitchFamily="2" charset="2"/>
              <a:buNone/>
            </a:pPr>
            <a:endParaRPr lang="en-US" altLang="de-DE" sz="2800" noProof="0" dirty="0" smtClean="0"/>
          </a:p>
          <a:p>
            <a:endParaRPr lang="en-US" altLang="de-DE" sz="2800" noProof="0" dirty="0" smtClean="0"/>
          </a:p>
          <a:p>
            <a:pPr>
              <a:buFont typeface="Wingdings" panose="05000000000000000000" pitchFamily="2" charset="2"/>
              <a:buNone/>
            </a:pPr>
            <a:endParaRPr lang="en-US" altLang="de-DE" sz="2800" noProof="0" dirty="0" smtClean="0"/>
          </a:p>
        </p:txBody>
      </p:sp>
      <p:sp>
        <p:nvSpPr>
          <p:cNvPr id="19460" name="Foliennummernplatzhalt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de-DE" altLang="de-DE" sz="1200">
                <a:latin typeface="Arial" panose="020B0604020202020204" pitchFamily="34" charset="0"/>
              </a:rPr>
              <a:t>S</a:t>
            </a:r>
            <a:fld id="{D8165911-1DB3-40A4-AC07-DB454F75D7EC}" type="slidenum">
              <a:rPr lang="de-DE" altLang="de-DE" sz="1200">
                <a:latin typeface="Arial" panose="020B0604020202020204" pitchFamily="34" charset="0"/>
              </a:rPr>
              <a:pPr/>
              <a:t>6</a:t>
            </a:fld>
            <a:endParaRPr lang="de-DE" altLang="de-DE" sz="1200">
              <a:latin typeface="Arial" panose="020B0604020202020204" pitchFamily="34" charset="0"/>
            </a:endParaRPr>
          </a:p>
        </p:txBody>
      </p:sp>
      <p:graphicFrame>
        <p:nvGraphicFramePr>
          <p:cNvPr id="2" name="Diagramm 1"/>
          <p:cNvGraphicFramePr/>
          <p:nvPr>
            <p:extLst>
              <p:ext uri="{D42A27DB-BD31-4B8C-83A1-F6EECF244321}">
                <p14:modId xmlns:p14="http://schemas.microsoft.com/office/powerpoint/2010/main" val="2687987774"/>
              </p:ext>
            </p:extLst>
          </p:nvPr>
        </p:nvGraphicFramePr>
        <p:xfrm>
          <a:off x="2351584" y="1556792"/>
          <a:ext cx="7632848" cy="51354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968447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43472" y="0"/>
            <a:ext cx="9865096" cy="1700808"/>
          </a:xfrm>
        </p:spPr>
        <p:txBody>
          <a:bodyPr>
            <a:noAutofit/>
          </a:bodyPr>
          <a:lstStyle/>
          <a:p>
            <a:r>
              <a:rPr lang="en-US" sz="3200" dirty="0" smtClean="0"/>
              <a:t>60 to 95 percent of TCO of electric drives, pumps, heating, air conditioning etc. may be cost of energy!</a:t>
            </a:r>
            <a:br>
              <a:rPr lang="en-US" sz="3200" dirty="0" smtClean="0"/>
            </a:br>
            <a:endParaRPr lang="en-US" sz="2400" dirty="0"/>
          </a:p>
        </p:txBody>
      </p:sp>
      <p:sp>
        <p:nvSpPr>
          <p:cNvPr id="4" name="Foliennummernplatzhalter 3"/>
          <p:cNvSpPr>
            <a:spLocks noGrp="1"/>
          </p:cNvSpPr>
          <p:nvPr>
            <p:ph type="sldNum" sz="quarter" idx="12"/>
          </p:nvPr>
        </p:nvSpPr>
        <p:spPr/>
        <p:txBody>
          <a:bodyPr/>
          <a:lstStyle/>
          <a:p>
            <a:fld id="{03DF311B-D814-42E3-A9E4-7488A49A210B}" type="slidenum">
              <a:rPr lang="de-DE" smtClean="0"/>
              <a:pPr/>
              <a:t>7</a:t>
            </a:fld>
            <a:endParaRPr lang="de-DE"/>
          </a:p>
        </p:txBody>
      </p:sp>
      <p:graphicFrame>
        <p:nvGraphicFramePr>
          <p:cNvPr id="7" name="Diagramm 6"/>
          <p:cNvGraphicFramePr/>
          <p:nvPr>
            <p:extLst>
              <p:ext uri="{D42A27DB-BD31-4B8C-83A1-F6EECF244321}">
                <p14:modId xmlns:p14="http://schemas.microsoft.com/office/powerpoint/2010/main" val="3059376090"/>
              </p:ext>
            </p:extLst>
          </p:nvPr>
        </p:nvGraphicFramePr>
        <p:xfrm>
          <a:off x="2567608" y="1412776"/>
          <a:ext cx="6336704" cy="3816424"/>
        </p:xfrm>
        <a:graphic>
          <a:graphicData uri="http://schemas.openxmlformats.org/drawingml/2006/chart">
            <c:chart xmlns:c="http://schemas.openxmlformats.org/drawingml/2006/chart" xmlns:r="http://schemas.openxmlformats.org/officeDocument/2006/relationships" r:id="rId2"/>
          </a:graphicData>
        </a:graphic>
      </p:graphicFrame>
      <p:sp>
        <p:nvSpPr>
          <p:cNvPr id="3" name="Rechteck 2"/>
          <p:cNvSpPr/>
          <p:nvPr/>
        </p:nvSpPr>
        <p:spPr>
          <a:xfrm>
            <a:off x="736642" y="5110733"/>
            <a:ext cx="10811651" cy="1569660"/>
          </a:xfrm>
          <a:prstGeom prst="rect">
            <a:avLst/>
          </a:prstGeom>
        </p:spPr>
        <p:txBody>
          <a:bodyPr wrap="square">
            <a:spAutoFit/>
          </a:bodyPr>
          <a:lstStyle/>
          <a:p>
            <a:pPr algn="ctr"/>
            <a:r>
              <a:rPr lang="en-US" sz="3200" dirty="0" smtClean="0">
                <a:solidFill>
                  <a:prstClr val="black"/>
                </a:solidFill>
                <a:ea typeface="+mj-ea"/>
                <a:cs typeface="+mj-cs"/>
              </a:rPr>
              <a:t>Procurement, technical planning, management accounting have to fight against the predominance of investment expenses. </a:t>
            </a:r>
          </a:p>
          <a:p>
            <a:pPr algn="ctr"/>
            <a:r>
              <a:rPr lang="en-US" sz="3200" dirty="0" smtClean="0">
                <a:solidFill>
                  <a:prstClr val="black"/>
                </a:solidFill>
                <a:ea typeface="+mj-ea"/>
                <a:cs typeface="+mj-cs"/>
              </a:rPr>
              <a:t>TCO in stead of expenditures of acquisition! </a:t>
            </a:r>
            <a:endParaRPr lang="en-US" dirty="0"/>
          </a:p>
        </p:txBody>
      </p:sp>
    </p:spTree>
    <p:extLst>
      <p:ext uri="{BB962C8B-B14F-4D97-AF65-F5344CB8AC3E}">
        <p14:creationId xmlns:p14="http://schemas.microsoft.com/office/powerpoint/2010/main" val="38621887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nhaltsplatzhalt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911424" y="620688"/>
            <a:ext cx="4217168" cy="5904656"/>
          </a:xfrm>
        </p:spPr>
      </p:pic>
      <p:sp>
        <p:nvSpPr>
          <p:cNvPr id="5" name="Textfeld 4"/>
          <p:cNvSpPr txBox="1"/>
          <p:nvPr/>
        </p:nvSpPr>
        <p:spPr>
          <a:xfrm>
            <a:off x="6096000" y="116632"/>
            <a:ext cx="5040560" cy="2308324"/>
          </a:xfrm>
          <a:prstGeom prst="rect">
            <a:avLst/>
          </a:prstGeom>
          <a:noFill/>
        </p:spPr>
        <p:txBody>
          <a:bodyPr wrap="square" rtlCol="0">
            <a:spAutoFit/>
          </a:bodyPr>
          <a:lstStyle/>
          <a:p>
            <a:r>
              <a:rPr lang="en-US" sz="2400" b="1" dirty="0" smtClean="0"/>
              <a:t>„visible“ direct costs </a:t>
            </a:r>
            <a:endParaRPr lang="en-US" sz="2400" dirty="0" smtClean="0"/>
          </a:p>
          <a:p>
            <a:pPr marL="285750" indent="-285750">
              <a:buFont typeface="Arial" panose="020B0604020202020204" pitchFamily="34" charset="0"/>
              <a:buChar char="•"/>
            </a:pPr>
            <a:r>
              <a:rPr lang="en-US" sz="2400" dirty="0" smtClean="0"/>
              <a:t>Acquisition</a:t>
            </a:r>
          </a:p>
          <a:p>
            <a:pPr marL="285750" indent="-285750">
              <a:buFont typeface="Arial" panose="020B0604020202020204" pitchFamily="34" charset="0"/>
              <a:buChar char="•"/>
            </a:pPr>
            <a:r>
              <a:rPr lang="en-US" sz="2400" dirty="0" smtClean="0"/>
              <a:t>Capital</a:t>
            </a:r>
          </a:p>
          <a:p>
            <a:pPr marL="285750" indent="-285750">
              <a:buFont typeface="Arial" panose="020B0604020202020204" pitchFamily="34" charset="0"/>
              <a:buChar char="•"/>
            </a:pPr>
            <a:r>
              <a:rPr lang="en-US" sz="2400" dirty="0" smtClean="0"/>
              <a:t>Infrastructure</a:t>
            </a:r>
          </a:p>
          <a:p>
            <a:pPr marL="285750" indent="-285750">
              <a:buFont typeface="Arial" panose="020B0604020202020204" pitchFamily="34" charset="0"/>
              <a:buChar char="•"/>
            </a:pPr>
            <a:r>
              <a:rPr lang="en-US" sz="2400" dirty="0" smtClean="0"/>
              <a:t>Putting into service</a:t>
            </a:r>
          </a:p>
          <a:p>
            <a:pPr marL="285750" indent="-285750">
              <a:buFont typeface="Arial" panose="020B0604020202020204" pitchFamily="34" charset="0"/>
              <a:buChar char="•"/>
            </a:pPr>
            <a:endParaRPr lang="en-US" sz="2400" dirty="0"/>
          </a:p>
        </p:txBody>
      </p:sp>
      <p:sp>
        <p:nvSpPr>
          <p:cNvPr id="6" name="Textfeld 5"/>
          <p:cNvSpPr txBox="1"/>
          <p:nvPr/>
        </p:nvSpPr>
        <p:spPr>
          <a:xfrm>
            <a:off x="6096000" y="2492896"/>
            <a:ext cx="5040560" cy="3785652"/>
          </a:xfrm>
          <a:prstGeom prst="rect">
            <a:avLst/>
          </a:prstGeom>
          <a:noFill/>
        </p:spPr>
        <p:txBody>
          <a:bodyPr wrap="square" rtlCol="0">
            <a:spAutoFit/>
          </a:bodyPr>
          <a:lstStyle/>
          <a:p>
            <a:r>
              <a:rPr lang="en-US" sz="2400" b="1" dirty="0" smtClean="0"/>
              <a:t>„hidden“ indirect costs over lifetime</a:t>
            </a:r>
          </a:p>
          <a:p>
            <a:pPr marL="285750" indent="-285750">
              <a:buFont typeface="Arial" panose="020B0604020202020204" pitchFamily="34" charset="0"/>
              <a:buChar char="•"/>
            </a:pPr>
            <a:r>
              <a:rPr lang="en-US" sz="2400" dirty="0" smtClean="0"/>
              <a:t>Energy </a:t>
            </a:r>
          </a:p>
          <a:p>
            <a:pPr marL="285750" indent="-285750">
              <a:buFont typeface="Arial" panose="020B0604020202020204" pitchFamily="34" charset="0"/>
              <a:buChar char="•"/>
            </a:pPr>
            <a:r>
              <a:rPr lang="en-US" sz="2400" dirty="0" smtClean="0"/>
              <a:t>Personnel and training</a:t>
            </a:r>
          </a:p>
          <a:p>
            <a:pPr marL="285750" indent="-285750">
              <a:buFont typeface="Arial" panose="020B0604020202020204" pitchFamily="34" charset="0"/>
              <a:buChar char="•"/>
            </a:pPr>
            <a:r>
              <a:rPr lang="en-US" sz="2400" dirty="0" smtClean="0"/>
              <a:t>Space</a:t>
            </a:r>
          </a:p>
          <a:p>
            <a:pPr marL="285750" indent="-285750">
              <a:buFont typeface="Arial" panose="020B0604020202020204" pitchFamily="34" charset="0"/>
              <a:buChar char="•"/>
            </a:pPr>
            <a:r>
              <a:rPr lang="en-US" sz="2400" dirty="0" smtClean="0"/>
              <a:t>Maintenance and spare parts</a:t>
            </a:r>
          </a:p>
          <a:p>
            <a:pPr marL="285750" indent="-285750">
              <a:buFont typeface="Arial" panose="020B0604020202020204" pitchFamily="34" charset="0"/>
              <a:buChar char="•"/>
            </a:pPr>
            <a:r>
              <a:rPr lang="en-US" sz="2400" dirty="0" smtClean="0"/>
              <a:t>Interruption of operations </a:t>
            </a:r>
          </a:p>
          <a:p>
            <a:pPr marL="285750" indent="-285750">
              <a:buFont typeface="Arial" panose="020B0604020202020204" pitchFamily="34" charset="0"/>
              <a:buChar char="•"/>
            </a:pPr>
            <a:r>
              <a:rPr lang="en-US" sz="2400" dirty="0" smtClean="0"/>
              <a:t>End of life-cycle with decomposition/ deconstruction, hopefully recycling, cost of disposal and risk of pollution </a:t>
            </a:r>
          </a:p>
        </p:txBody>
      </p:sp>
      <p:cxnSp>
        <p:nvCxnSpPr>
          <p:cNvPr id="20" name="Gerade Verbindung 19"/>
          <p:cNvCxnSpPr/>
          <p:nvPr/>
        </p:nvCxnSpPr>
        <p:spPr>
          <a:xfrm>
            <a:off x="5807968" y="2276872"/>
            <a:ext cx="3384376"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extfeld 1"/>
          <p:cNvSpPr txBox="1"/>
          <p:nvPr/>
        </p:nvSpPr>
        <p:spPr>
          <a:xfrm>
            <a:off x="911424" y="6488668"/>
            <a:ext cx="2088232" cy="276999"/>
          </a:xfrm>
          <a:prstGeom prst="rect">
            <a:avLst/>
          </a:prstGeom>
          <a:noFill/>
        </p:spPr>
        <p:txBody>
          <a:bodyPr wrap="square" rtlCol="0">
            <a:spAutoFit/>
          </a:bodyPr>
          <a:lstStyle/>
          <a:p>
            <a:r>
              <a:rPr lang="de-DE" sz="1200" dirty="0" smtClean="0"/>
              <a:t>Colourbox.de</a:t>
            </a:r>
            <a:endParaRPr lang="de-DE" sz="1200" dirty="0"/>
          </a:p>
        </p:txBody>
      </p:sp>
    </p:spTree>
    <p:extLst>
      <p:ext uri="{BB962C8B-B14F-4D97-AF65-F5344CB8AC3E}">
        <p14:creationId xmlns:p14="http://schemas.microsoft.com/office/powerpoint/2010/main" val="39088938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4"/>
          <p:cNvSpPr>
            <a:spLocks noGrp="1"/>
          </p:cNvSpPr>
          <p:nvPr>
            <p:ph idx="1"/>
          </p:nvPr>
        </p:nvSpPr>
        <p:spPr>
          <a:xfrm>
            <a:off x="31822" y="620688"/>
            <a:ext cx="11809314" cy="5256584"/>
          </a:xfrm>
        </p:spPr>
        <p:txBody>
          <a:bodyPr>
            <a:noAutofit/>
          </a:bodyPr>
          <a:lstStyle/>
          <a:p>
            <a:pPr marL="0" indent="0" algn="ctr">
              <a:buNone/>
            </a:pPr>
            <a:r>
              <a:rPr lang="en-US" b="1" dirty="0" smtClean="0"/>
              <a:t>Content</a:t>
            </a:r>
          </a:p>
          <a:p>
            <a:pPr marL="0" indent="0" algn="ctr">
              <a:buNone/>
            </a:pPr>
            <a:endParaRPr lang="en-US" sz="2800" b="1" dirty="0" smtClean="0"/>
          </a:p>
          <a:p>
            <a:pPr algn="ctr">
              <a:buFont typeface="+mj-lt"/>
              <a:buAutoNum type="arabicPeriod"/>
              <a:defRPr/>
            </a:pPr>
            <a:r>
              <a:rPr lang="en-US" sz="2800" dirty="0" smtClean="0"/>
              <a:t>Total Cost of Ownership (TCO) and Life Cycle Cost (LCC)</a:t>
            </a:r>
          </a:p>
          <a:p>
            <a:pPr algn="ctr">
              <a:buFont typeface="+mj-lt"/>
              <a:buAutoNum type="arabicPeriod"/>
              <a:defRPr/>
            </a:pPr>
            <a:r>
              <a:rPr lang="en-US" sz="2800" b="1" dirty="0" smtClean="0"/>
              <a:t>Pay-off Period versus Return on Investment</a:t>
            </a:r>
          </a:p>
          <a:p>
            <a:pPr algn="ctr">
              <a:buFont typeface="+mj-lt"/>
              <a:buAutoNum type="arabicPeriod"/>
              <a:defRPr/>
            </a:pPr>
            <a:r>
              <a:rPr lang="en-US" sz="2800" dirty="0" smtClean="0"/>
              <a:t>Optimal Replacement Time</a:t>
            </a:r>
          </a:p>
          <a:p>
            <a:pPr algn="ctr">
              <a:buFont typeface="+mj-lt"/>
              <a:buAutoNum type="arabicPeriod"/>
              <a:defRPr/>
            </a:pPr>
            <a:r>
              <a:rPr lang="en-US" sz="2800" dirty="0" smtClean="0"/>
              <a:t>Energy and Carbon Amortization</a:t>
            </a:r>
          </a:p>
          <a:p>
            <a:pPr algn="ctr">
              <a:buFont typeface="+mj-lt"/>
              <a:buAutoNum type="arabicPeriod"/>
              <a:defRPr/>
            </a:pPr>
            <a:r>
              <a:rPr lang="en-US" sz="2800" dirty="0" smtClean="0"/>
              <a:t>External Costs</a:t>
            </a:r>
          </a:p>
          <a:p>
            <a:pPr algn="ctr">
              <a:buFont typeface="+mj-lt"/>
              <a:buAutoNum type="arabicPeriod"/>
              <a:defRPr/>
            </a:pPr>
            <a:r>
              <a:rPr lang="en-US" sz="2800" dirty="0" smtClean="0"/>
              <a:t>Contracting</a:t>
            </a:r>
          </a:p>
          <a:p>
            <a:pPr algn="ctr">
              <a:buFont typeface="+mj-lt"/>
              <a:buAutoNum type="arabicPeriod"/>
              <a:defRPr/>
            </a:pPr>
            <a:r>
              <a:rPr lang="en-US" sz="2800" dirty="0" smtClean="0"/>
              <a:t>Sensitivity Analysis</a:t>
            </a:r>
          </a:p>
          <a:p>
            <a:pPr marL="0" indent="0" algn="ctr">
              <a:buNone/>
            </a:pPr>
            <a:endParaRPr lang="en-US" sz="2800" dirty="0" smtClean="0"/>
          </a:p>
          <a:p>
            <a:pPr marL="0" indent="0" algn="ctr">
              <a:buNone/>
            </a:pPr>
            <a:endParaRPr lang="en-US" sz="2800" dirty="0"/>
          </a:p>
        </p:txBody>
      </p:sp>
    </p:spTree>
    <p:extLst>
      <p:ext uri="{BB962C8B-B14F-4D97-AF65-F5344CB8AC3E}">
        <p14:creationId xmlns:p14="http://schemas.microsoft.com/office/powerpoint/2010/main" val="715289255"/>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5.xml><?xml version="1.0" encoding="utf-8"?>
<EsriMapsInfo xmlns="ESRI.ArcGIS.Mapping.OfficeIntegration.PowerPointInfo">
  <Version>Version1</Version>
  <RequiresSignIn>False</RequiresSignIn>
</EsriMapsInfo>
</file>

<file path=customXml/item6.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3438D2D8-A3ED-4FDE-B9C4-9733E67B9D60}">
  <ds:schemaRefs>
    <ds:schemaRef ds:uri="ESRI.ArcGIS.Mapping.OfficeIntegration.PowerPointInfo"/>
  </ds:schemaRefs>
</ds:datastoreItem>
</file>

<file path=customXml/itemProps2.xml><?xml version="1.0" encoding="utf-8"?>
<ds:datastoreItem xmlns:ds="http://schemas.openxmlformats.org/officeDocument/2006/customXml" ds:itemID="{013BD7E3-218B-4F7F-915B-30EE21140B0E}">
  <ds:schemaRefs>
    <ds:schemaRef ds:uri="ESRI.ArcGIS.Mapping.OfficeIntegration.PowerPointInfo"/>
  </ds:schemaRefs>
</ds:datastoreItem>
</file>

<file path=customXml/itemProps3.xml><?xml version="1.0" encoding="utf-8"?>
<ds:datastoreItem xmlns:ds="http://schemas.openxmlformats.org/officeDocument/2006/customXml" ds:itemID="{34B8CE63-5081-4F23-8581-793FBD4F65D4}">
  <ds:schemaRefs>
    <ds:schemaRef ds:uri="ESRI.ArcGIS.Mapping.OfficeIntegration.PowerPointInfo"/>
  </ds:schemaRefs>
</ds:datastoreItem>
</file>

<file path=customXml/itemProps4.xml><?xml version="1.0" encoding="utf-8"?>
<ds:datastoreItem xmlns:ds="http://schemas.openxmlformats.org/officeDocument/2006/customXml" ds:itemID="{B56853E4-614D-483E-B76C-6D9A7A0D3A05}">
  <ds:schemaRefs>
    <ds:schemaRef ds:uri="ESRI.ArcGIS.Mapping.OfficeIntegration.PowerPointInfo"/>
  </ds:schemaRefs>
</ds:datastoreItem>
</file>

<file path=customXml/itemProps5.xml><?xml version="1.0" encoding="utf-8"?>
<ds:datastoreItem xmlns:ds="http://schemas.openxmlformats.org/officeDocument/2006/customXml" ds:itemID="{C3A09818-9EA8-4C04-A667-2B4DEF422BB5}">
  <ds:schemaRefs>
    <ds:schemaRef ds:uri="ESRI.ArcGIS.Mapping.OfficeIntegration.PowerPointInfo"/>
  </ds:schemaRefs>
</ds:datastoreItem>
</file>

<file path=customXml/itemProps6.xml><?xml version="1.0" encoding="utf-8"?>
<ds:datastoreItem xmlns:ds="http://schemas.openxmlformats.org/officeDocument/2006/customXml" ds:itemID="{A930D310-BBA6-497C-929D-77DCF7259B2C}">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otalTime>0</TotalTime>
  <Words>2677</Words>
  <Application>Microsoft Office PowerPoint</Application>
  <PresentationFormat>Breitbild</PresentationFormat>
  <Paragraphs>490</Paragraphs>
  <Slides>41</Slides>
  <Notes>5</Notes>
  <HiddenSlides>0</HiddenSlides>
  <MMClips>0</MMClips>
  <ScaleCrop>false</ScaleCrop>
  <HeadingPairs>
    <vt:vector size="8" baseType="variant">
      <vt:variant>
        <vt:lpstr>Verwendete Schriftarten</vt:lpstr>
      </vt:variant>
      <vt:variant>
        <vt:i4>5</vt:i4>
      </vt:variant>
      <vt:variant>
        <vt:lpstr>Design</vt:lpstr>
      </vt:variant>
      <vt:variant>
        <vt:i4>1</vt:i4>
      </vt:variant>
      <vt:variant>
        <vt:lpstr>Eingebettete OLE-Server</vt:lpstr>
      </vt:variant>
      <vt:variant>
        <vt:i4>1</vt:i4>
      </vt:variant>
      <vt:variant>
        <vt:lpstr>Folientitel</vt:lpstr>
      </vt:variant>
      <vt:variant>
        <vt:i4>41</vt:i4>
      </vt:variant>
    </vt:vector>
  </HeadingPairs>
  <TitlesOfParts>
    <vt:vector size="48" baseType="lpstr">
      <vt:lpstr>Arial</vt:lpstr>
      <vt:lpstr>Calibri</vt:lpstr>
      <vt:lpstr>Times</vt:lpstr>
      <vt:lpstr>Times New Roman</vt:lpstr>
      <vt:lpstr>Wingdings</vt:lpstr>
      <vt:lpstr>Larissa</vt:lpstr>
      <vt:lpstr>Formel</vt:lpstr>
      <vt:lpstr>Energy Oriented Business Administration  Prof. Dr. Johannes Kals  5.1 Profitability and Investment Appraisal</vt:lpstr>
      <vt:lpstr>PowerPoint-Präsentation</vt:lpstr>
      <vt:lpstr>PowerPoint-Präsentation</vt:lpstr>
      <vt:lpstr>PowerPoint-Präsentation</vt:lpstr>
      <vt:lpstr>PowerPoint-Präsentation</vt:lpstr>
      <vt:lpstr>PowerPoint-Präsentation</vt:lpstr>
      <vt:lpstr>60 to 95 percent of TCO of electric drives, pumps, heating, air conditioning etc. may be cost of energy! </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5 Aufgabe optimaler Ersatzzeitpunkt</vt:lpstr>
      <vt:lpstr>PowerPoint-Präsentation</vt:lpstr>
      <vt:lpstr>5 Aufgabe optimaler Ersatzzeitpunkt</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7 Contracting</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Quellen</vt:lpstr>
    </vt:vector>
  </TitlesOfParts>
  <Company>Hochschule Ludwigshafen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Kunzendorff, Johanna</dc:creator>
  <cp:lastModifiedBy>Kals, Johannes</cp:lastModifiedBy>
  <cp:revision>318</cp:revision>
  <dcterms:created xsi:type="dcterms:W3CDTF">2016-08-11T07:30:15Z</dcterms:created>
  <dcterms:modified xsi:type="dcterms:W3CDTF">2018-09-06T07:08:19Z</dcterms:modified>
</cp:coreProperties>
</file>