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2.xml" ContentType="application/vnd.openxmlformats-officedocument.drawingml.chart+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49"/>
  </p:notesMasterIdLst>
  <p:sldIdLst>
    <p:sldId id="287" r:id="rId8"/>
    <p:sldId id="288" r:id="rId9"/>
    <p:sldId id="321" r:id="rId10"/>
    <p:sldId id="302" r:id="rId11"/>
    <p:sldId id="319" r:id="rId12"/>
    <p:sldId id="291" r:id="rId13"/>
    <p:sldId id="292" r:id="rId14"/>
    <p:sldId id="305" r:id="rId15"/>
    <p:sldId id="320" r:id="rId16"/>
    <p:sldId id="322" r:id="rId17"/>
    <p:sldId id="349" r:id="rId18"/>
    <p:sldId id="325" r:id="rId19"/>
    <p:sldId id="326" r:id="rId20"/>
    <p:sldId id="312" r:id="rId21"/>
    <p:sldId id="327" r:id="rId22"/>
    <p:sldId id="295" r:id="rId23"/>
    <p:sldId id="294" r:id="rId24"/>
    <p:sldId id="348" r:id="rId25"/>
    <p:sldId id="328" r:id="rId26"/>
    <p:sldId id="329" r:id="rId27"/>
    <p:sldId id="297" r:id="rId28"/>
    <p:sldId id="346" r:id="rId29"/>
    <p:sldId id="330" r:id="rId30"/>
    <p:sldId id="331" r:id="rId31"/>
    <p:sldId id="332" r:id="rId32"/>
    <p:sldId id="316" r:id="rId33"/>
    <p:sldId id="336" r:id="rId34"/>
    <p:sldId id="337" r:id="rId35"/>
    <p:sldId id="334" r:id="rId36"/>
    <p:sldId id="339" r:id="rId37"/>
    <p:sldId id="340" r:id="rId38"/>
    <p:sldId id="341" r:id="rId39"/>
    <p:sldId id="318" r:id="rId40"/>
    <p:sldId id="338" r:id="rId41"/>
    <p:sldId id="342" r:id="rId42"/>
    <p:sldId id="335" r:id="rId43"/>
    <p:sldId id="343" r:id="rId44"/>
    <p:sldId id="344" r:id="rId45"/>
    <p:sldId id="345" r:id="rId46"/>
    <p:sldId id="324" r:id="rId47"/>
    <p:sldId id="267" r:id="rId4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11" autoAdjust="0"/>
    <p:restoredTop sz="86917" autoAdjust="0"/>
  </p:normalViewPr>
  <p:slideViewPr>
    <p:cSldViewPr>
      <p:cViewPr varScale="1">
        <p:scale>
          <a:sx n="77" d="100"/>
          <a:sy n="77" d="100"/>
        </p:scale>
        <p:origin x="706" y="67"/>
      </p:cViewPr>
      <p:guideLst>
        <p:guide orient="horz" pos="2160"/>
        <p:guide pos="3840"/>
      </p:guideLst>
    </p:cSldViewPr>
  </p:slideViewPr>
  <p:outlineViewPr>
    <p:cViewPr>
      <p:scale>
        <a:sx n="33" d="100"/>
        <a:sy n="33" d="100"/>
      </p:scale>
      <p:origin x="0" y="1935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Arbeitsblat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Tabelle1!$A$2:$A$5</c:f>
              <c:strCache>
                <c:ptCount val="2"/>
                <c:pt idx="0">
                  <c:v>Sonstige Kosten</c:v>
                </c:pt>
                <c:pt idx="1">
                  <c:v>Energiekosten</c:v>
                </c:pt>
              </c:strCache>
            </c:strRef>
          </c:cat>
          <c:val>
            <c:numRef>
              <c:f>Tabelle1!$B$2:$B$5</c:f>
              <c:numCache>
                <c:formatCode>General</c:formatCode>
                <c:ptCount val="4"/>
                <c:pt idx="0">
                  <c:v>5</c:v>
                </c:pt>
                <c:pt idx="1">
                  <c:v>95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800" b="1" noProof="0"/>
            </a:pPr>
            <a:r>
              <a:rPr lang="en-US" sz="2800" b="0" noProof="0" dirty="0" smtClean="0"/>
              <a:t>Base line to define the success of</a:t>
            </a:r>
            <a:r>
              <a:rPr lang="en-US" sz="2800" b="0" baseline="0" noProof="0" dirty="0" smtClean="0"/>
              <a:t> contracting </a:t>
            </a:r>
            <a:endParaRPr lang="en-US" sz="2800" b="0" noProof="0" dirty="0"/>
          </a:p>
        </c:rich>
      </c:tx>
      <c:layout>
        <c:manualLayout>
          <c:xMode val="edge"/>
          <c:yMode val="edge"/>
          <c:x val="8.940534385068323E-2"/>
          <c:y val="2.5237785349523856E-2"/>
        </c:manualLayout>
      </c:layout>
      <c:overlay val="0"/>
    </c:title>
    <c:autoTitleDeleted val="0"/>
    <c:plotArea>
      <c:layout/>
      <c:lineChart>
        <c:grouping val="standard"/>
        <c:varyColors val="0"/>
        <c:ser>
          <c:idx val="0"/>
          <c:order val="0"/>
          <c:tx>
            <c:strRef>
              <c:f>Tabelle1!$B$1</c:f>
              <c:strCache>
                <c:ptCount val="1"/>
                <c:pt idx="0">
                  <c:v>Energy Cost per Period in1,000 Dollars </c:v>
                </c:pt>
              </c:strCache>
            </c:strRef>
          </c:tx>
          <c:cat>
            <c:numRef>
              <c:f>Tabelle1!$A$2:$A$11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Tabelle1!$B$2:$B$11</c:f>
              <c:numCache>
                <c:formatCode>General</c:formatCode>
                <c:ptCount val="10"/>
                <c:pt idx="0">
                  <c:v>85</c:v>
                </c:pt>
                <c:pt idx="1">
                  <c:v>70</c:v>
                </c:pt>
                <c:pt idx="2">
                  <c:v>90</c:v>
                </c:pt>
                <c:pt idx="3">
                  <c:v>65</c:v>
                </c:pt>
                <c:pt idx="4">
                  <c:v>80</c:v>
                </c:pt>
                <c:pt idx="5">
                  <c:v>90</c:v>
                </c:pt>
                <c:pt idx="6">
                  <c:v>40</c:v>
                </c:pt>
                <c:pt idx="7">
                  <c:v>55</c:v>
                </c:pt>
                <c:pt idx="8">
                  <c:v>60</c:v>
                </c:pt>
                <c:pt idx="9">
                  <c:v>40</c:v>
                </c:pt>
              </c:numCache>
            </c:numRef>
          </c:val>
          <c:smooth val="0"/>
        </c:ser>
        <c:dLbls>
          <c:showLegendKey val="0"/>
          <c:showVal val="0"/>
          <c:showCatName val="0"/>
          <c:showSerName val="0"/>
          <c:showPercent val="0"/>
          <c:showBubbleSize val="0"/>
        </c:dLbls>
        <c:marker val="1"/>
        <c:smooth val="0"/>
        <c:axId val="395841496"/>
        <c:axId val="395841888"/>
      </c:lineChart>
      <c:catAx>
        <c:axId val="395841496"/>
        <c:scaling>
          <c:orientation val="minMax"/>
        </c:scaling>
        <c:delete val="0"/>
        <c:axPos val="b"/>
        <c:numFmt formatCode="General" sourceLinked="1"/>
        <c:majorTickMark val="out"/>
        <c:minorTickMark val="none"/>
        <c:tickLblPos val="nextTo"/>
        <c:crossAx val="395841888"/>
        <c:crosses val="autoZero"/>
        <c:auto val="1"/>
        <c:lblAlgn val="ctr"/>
        <c:lblOffset val="100"/>
        <c:noMultiLvlLbl val="0"/>
      </c:catAx>
      <c:valAx>
        <c:axId val="395841888"/>
        <c:scaling>
          <c:orientation val="minMax"/>
        </c:scaling>
        <c:delete val="0"/>
        <c:axPos val="l"/>
        <c:majorGridlines/>
        <c:numFmt formatCode="General" sourceLinked="1"/>
        <c:majorTickMark val="out"/>
        <c:minorTickMark val="none"/>
        <c:tickLblPos val="nextTo"/>
        <c:crossAx val="395841496"/>
        <c:crosses val="autoZero"/>
        <c:crossBetween val="between"/>
      </c:valAx>
    </c:plotArea>
    <c:plotVisOnly val="1"/>
    <c:dispBlanksAs val="gap"/>
    <c:showDLblsOverMax val="0"/>
  </c:chart>
  <c:txPr>
    <a:bodyPr/>
    <a:lstStyle/>
    <a:p>
      <a:pPr>
        <a:defRPr sz="1800"/>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258608-C84B-44AE-885C-E1F431313CF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de-DE"/>
        </a:p>
      </dgm:t>
    </dgm:pt>
    <dgm:pt modelId="{F3028E51-6778-4A9B-B964-181E6EBD110A}">
      <dgm:prSet phldrT="[Text]" custT="1"/>
      <dgm:spPr/>
      <dgm:t>
        <a:bodyPr/>
        <a:lstStyle/>
        <a:p>
          <a:r>
            <a:rPr lang="en-US" sz="2000" noProof="0" dirty="0" smtClean="0"/>
            <a:t>This presentation is based on balances, cost accounting, smart metering – basic knowledge of investment and finance is helpful, but not mandatory</a:t>
          </a:r>
          <a:endParaRPr lang="en-US" sz="2000" noProof="0" dirty="0"/>
        </a:p>
      </dgm:t>
    </dgm:pt>
    <dgm:pt modelId="{D77F249A-E620-4E86-9F85-A6B2392C8F91}" type="parTrans" cxnId="{2BD76F6E-A61C-4AE1-A750-A00935B30207}">
      <dgm:prSet/>
      <dgm:spPr/>
      <dgm:t>
        <a:bodyPr/>
        <a:lstStyle/>
        <a:p>
          <a:endParaRPr lang="en-US" noProof="0" dirty="0"/>
        </a:p>
      </dgm:t>
    </dgm:pt>
    <dgm:pt modelId="{71D6A4AA-1A08-44C8-BF65-FF4E3DB3B5C9}" type="sibTrans" cxnId="{2BD76F6E-A61C-4AE1-A750-A00935B30207}">
      <dgm:prSet/>
      <dgm:spPr/>
      <dgm:t>
        <a:bodyPr/>
        <a:lstStyle/>
        <a:p>
          <a:endParaRPr lang="en-US" noProof="0" dirty="0"/>
        </a:p>
      </dgm:t>
    </dgm:pt>
    <dgm:pt modelId="{63EF8EC5-B639-4F07-92A8-DD211B28B72D}">
      <dgm:prSet phldrT="[Text]" custT="1"/>
      <dgm:spPr/>
      <dgm:t>
        <a:bodyPr/>
        <a:lstStyle/>
        <a:p>
          <a:r>
            <a:rPr lang="en-US" sz="2000" noProof="0" dirty="0" smtClean="0"/>
            <a:t>Some tips and trick of investment appraisal for energy and carbon are pointed out. </a:t>
          </a:r>
          <a:endParaRPr lang="en-US" sz="2000" noProof="0" dirty="0"/>
        </a:p>
      </dgm:t>
    </dgm:pt>
    <dgm:pt modelId="{CDD5919F-F0F3-4B70-8450-E90184384E4C}" type="parTrans" cxnId="{6764D358-9750-4B1E-9061-66A40A212AF7}">
      <dgm:prSet/>
      <dgm:spPr/>
      <dgm:t>
        <a:bodyPr/>
        <a:lstStyle/>
        <a:p>
          <a:endParaRPr lang="en-US" noProof="0" dirty="0"/>
        </a:p>
      </dgm:t>
    </dgm:pt>
    <dgm:pt modelId="{5E859102-FCE9-4975-B2A5-3B4EE79BB52C}" type="sibTrans" cxnId="{6764D358-9750-4B1E-9061-66A40A212AF7}">
      <dgm:prSet/>
      <dgm:spPr/>
      <dgm:t>
        <a:bodyPr/>
        <a:lstStyle/>
        <a:p>
          <a:endParaRPr lang="en-US" noProof="0" dirty="0"/>
        </a:p>
      </dgm:t>
    </dgm:pt>
    <dgm:pt modelId="{8E209F49-4082-430C-A897-75C3EAB15951}" type="pres">
      <dgm:prSet presAssocID="{5D258608-C84B-44AE-885C-E1F431313CFB}" presName="outerComposite" presStyleCnt="0">
        <dgm:presLayoutVars>
          <dgm:chMax val="5"/>
          <dgm:dir/>
          <dgm:resizeHandles val="exact"/>
        </dgm:presLayoutVars>
      </dgm:prSet>
      <dgm:spPr/>
      <dgm:t>
        <a:bodyPr/>
        <a:lstStyle/>
        <a:p>
          <a:endParaRPr lang="de-DE"/>
        </a:p>
      </dgm:t>
    </dgm:pt>
    <dgm:pt modelId="{F033526F-5EA7-42F1-942E-8F29909D7ECF}" type="pres">
      <dgm:prSet presAssocID="{5D258608-C84B-44AE-885C-E1F431313CFB}" presName="dummyMaxCanvas" presStyleCnt="0">
        <dgm:presLayoutVars/>
      </dgm:prSet>
      <dgm:spPr/>
    </dgm:pt>
    <dgm:pt modelId="{75D541F2-2096-496D-807E-53B8DA3D6404}" type="pres">
      <dgm:prSet presAssocID="{5D258608-C84B-44AE-885C-E1F431313CFB}" presName="TwoNodes_1" presStyleLbl="node1" presStyleIdx="0" presStyleCnt="2">
        <dgm:presLayoutVars>
          <dgm:bulletEnabled val="1"/>
        </dgm:presLayoutVars>
      </dgm:prSet>
      <dgm:spPr/>
      <dgm:t>
        <a:bodyPr/>
        <a:lstStyle/>
        <a:p>
          <a:endParaRPr lang="de-DE"/>
        </a:p>
      </dgm:t>
    </dgm:pt>
    <dgm:pt modelId="{957704BB-AB43-4531-A5D4-9C048E27DAB8}" type="pres">
      <dgm:prSet presAssocID="{5D258608-C84B-44AE-885C-E1F431313CFB}" presName="TwoNodes_2" presStyleLbl="node1" presStyleIdx="1" presStyleCnt="2" custLinFactNeighborY="-10249">
        <dgm:presLayoutVars>
          <dgm:bulletEnabled val="1"/>
        </dgm:presLayoutVars>
      </dgm:prSet>
      <dgm:spPr/>
      <dgm:t>
        <a:bodyPr/>
        <a:lstStyle/>
        <a:p>
          <a:endParaRPr lang="de-DE"/>
        </a:p>
      </dgm:t>
    </dgm:pt>
    <dgm:pt modelId="{A6151CA3-2586-4E33-8D66-904D20037DB1}" type="pres">
      <dgm:prSet presAssocID="{5D258608-C84B-44AE-885C-E1F431313CFB}" presName="TwoConn_1-2" presStyleLbl="fgAccFollowNode1" presStyleIdx="0" presStyleCnt="1">
        <dgm:presLayoutVars>
          <dgm:bulletEnabled val="1"/>
        </dgm:presLayoutVars>
      </dgm:prSet>
      <dgm:spPr/>
      <dgm:t>
        <a:bodyPr/>
        <a:lstStyle/>
        <a:p>
          <a:endParaRPr lang="de-DE"/>
        </a:p>
      </dgm:t>
    </dgm:pt>
    <dgm:pt modelId="{6D1FD97F-ED29-49F5-9E14-8D39DB387F83}" type="pres">
      <dgm:prSet presAssocID="{5D258608-C84B-44AE-885C-E1F431313CFB}" presName="TwoNodes_1_text" presStyleLbl="node1" presStyleIdx="1" presStyleCnt="2">
        <dgm:presLayoutVars>
          <dgm:bulletEnabled val="1"/>
        </dgm:presLayoutVars>
      </dgm:prSet>
      <dgm:spPr/>
      <dgm:t>
        <a:bodyPr/>
        <a:lstStyle/>
        <a:p>
          <a:endParaRPr lang="de-DE"/>
        </a:p>
      </dgm:t>
    </dgm:pt>
    <dgm:pt modelId="{23440324-023F-4805-8BEA-047F9B00BE53}" type="pres">
      <dgm:prSet presAssocID="{5D258608-C84B-44AE-885C-E1F431313CFB}" presName="TwoNodes_2_text" presStyleLbl="node1" presStyleIdx="1" presStyleCnt="2">
        <dgm:presLayoutVars>
          <dgm:bulletEnabled val="1"/>
        </dgm:presLayoutVars>
      </dgm:prSet>
      <dgm:spPr/>
      <dgm:t>
        <a:bodyPr/>
        <a:lstStyle/>
        <a:p>
          <a:endParaRPr lang="de-DE"/>
        </a:p>
      </dgm:t>
    </dgm:pt>
  </dgm:ptLst>
  <dgm:cxnLst>
    <dgm:cxn modelId="{09371069-83DB-4A81-83F9-160F01B2D0BC}" type="presOf" srcId="{5D258608-C84B-44AE-885C-E1F431313CFB}" destId="{8E209F49-4082-430C-A897-75C3EAB15951}" srcOrd="0" destOrd="0" presId="urn:microsoft.com/office/officeart/2005/8/layout/vProcess5"/>
    <dgm:cxn modelId="{55EB2636-48D6-44A7-AF8E-C251C5940614}" type="presOf" srcId="{71D6A4AA-1A08-44C8-BF65-FF4E3DB3B5C9}" destId="{A6151CA3-2586-4E33-8D66-904D20037DB1}" srcOrd="0" destOrd="0" presId="urn:microsoft.com/office/officeart/2005/8/layout/vProcess5"/>
    <dgm:cxn modelId="{A96C2D6B-9341-461A-8F8D-A4EC3DC2963D}" type="presOf" srcId="{63EF8EC5-B639-4F07-92A8-DD211B28B72D}" destId="{23440324-023F-4805-8BEA-047F9B00BE53}" srcOrd="1" destOrd="0" presId="urn:microsoft.com/office/officeart/2005/8/layout/vProcess5"/>
    <dgm:cxn modelId="{2BD76F6E-A61C-4AE1-A750-A00935B30207}" srcId="{5D258608-C84B-44AE-885C-E1F431313CFB}" destId="{F3028E51-6778-4A9B-B964-181E6EBD110A}" srcOrd="0" destOrd="0" parTransId="{D77F249A-E620-4E86-9F85-A6B2392C8F91}" sibTransId="{71D6A4AA-1A08-44C8-BF65-FF4E3DB3B5C9}"/>
    <dgm:cxn modelId="{AD7B136D-629F-4AAA-8AB1-E0CB5C9546BC}" type="presOf" srcId="{F3028E51-6778-4A9B-B964-181E6EBD110A}" destId="{75D541F2-2096-496D-807E-53B8DA3D6404}" srcOrd="0" destOrd="0" presId="urn:microsoft.com/office/officeart/2005/8/layout/vProcess5"/>
    <dgm:cxn modelId="{6764D358-9750-4B1E-9061-66A40A212AF7}" srcId="{5D258608-C84B-44AE-885C-E1F431313CFB}" destId="{63EF8EC5-B639-4F07-92A8-DD211B28B72D}" srcOrd="1" destOrd="0" parTransId="{CDD5919F-F0F3-4B70-8450-E90184384E4C}" sibTransId="{5E859102-FCE9-4975-B2A5-3B4EE79BB52C}"/>
    <dgm:cxn modelId="{2F9B3915-9E2F-402F-A217-CB83BD21DC3D}" type="presOf" srcId="{F3028E51-6778-4A9B-B964-181E6EBD110A}" destId="{6D1FD97F-ED29-49F5-9E14-8D39DB387F83}" srcOrd="1" destOrd="0" presId="urn:microsoft.com/office/officeart/2005/8/layout/vProcess5"/>
    <dgm:cxn modelId="{AB744968-0B29-42EB-9B26-96A5BF8E18E1}" type="presOf" srcId="{63EF8EC5-B639-4F07-92A8-DD211B28B72D}" destId="{957704BB-AB43-4531-A5D4-9C048E27DAB8}" srcOrd="0" destOrd="0" presId="urn:microsoft.com/office/officeart/2005/8/layout/vProcess5"/>
    <dgm:cxn modelId="{686A9C83-AAA4-4E37-9748-B867A650A4D0}" type="presParOf" srcId="{8E209F49-4082-430C-A897-75C3EAB15951}" destId="{F033526F-5EA7-42F1-942E-8F29909D7ECF}" srcOrd="0" destOrd="0" presId="urn:microsoft.com/office/officeart/2005/8/layout/vProcess5"/>
    <dgm:cxn modelId="{BB651FB5-90A5-4839-9D53-577F115B621C}" type="presParOf" srcId="{8E209F49-4082-430C-A897-75C3EAB15951}" destId="{75D541F2-2096-496D-807E-53B8DA3D6404}" srcOrd="1" destOrd="0" presId="urn:microsoft.com/office/officeart/2005/8/layout/vProcess5"/>
    <dgm:cxn modelId="{7672E509-044D-43DC-9C35-20F9032A2C73}" type="presParOf" srcId="{8E209F49-4082-430C-A897-75C3EAB15951}" destId="{957704BB-AB43-4531-A5D4-9C048E27DAB8}" srcOrd="2" destOrd="0" presId="urn:microsoft.com/office/officeart/2005/8/layout/vProcess5"/>
    <dgm:cxn modelId="{C63FCD11-1024-49CD-B743-B160971CB106}" type="presParOf" srcId="{8E209F49-4082-430C-A897-75C3EAB15951}" destId="{A6151CA3-2586-4E33-8D66-904D20037DB1}" srcOrd="3" destOrd="0" presId="urn:microsoft.com/office/officeart/2005/8/layout/vProcess5"/>
    <dgm:cxn modelId="{066F34BF-D68A-4EC6-AB5C-5EE424BF4A49}" type="presParOf" srcId="{8E209F49-4082-430C-A897-75C3EAB15951}" destId="{6D1FD97F-ED29-49F5-9E14-8D39DB387F83}" srcOrd="4" destOrd="0" presId="urn:microsoft.com/office/officeart/2005/8/layout/vProcess5"/>
    <dgm:cxn modelId="{4031BA02-5C43-46F8-90DD-EAD9B60E4F05}" type="presParOf" srcId="{8E209F49-4082-430C-A897-75C3EAB15951}" destId="{23440324-023F-4805-8BEA-047F9B00BE53}" srcOrd="5"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BDCAFBC-6EAF-4586-8268-D60EF3E6E6D8}"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de-DE"/>
        </a:p>
      </dgm:t>
    </dgm:pt>
    <dgm:pt modelId="{16BD33F3-1B86-49F5-ACC2-ABBED70519C4}">
      <dgm:prSet phldrT="[Text]" custT="1"/>
      <dgm:spPr/>
      <dgm:t>
        <a:bodyPr/>
        <a:lstStyle/>
        <a:p>
          <a:r>
            <a:rPr lang="en-US" sz="2400" b="1" noProof="0" dirty="0" smtClean="0"/>
            <a:t>Different views in energy-related investments</a:t>
          </a:r>
          <a:endParaRPr lang="en-US" sz="2400" b="1" noProof="0" dirty="0"/>
        </a:p>
      </dgm:t>
    </dgm:pt>
    <dgm:pt modelId="{14D67129-58F6-44EA-B0C2-CC499C7ECF5A}" type="parTrans" cxnId="{46F5ACFD-D845-47ED-94ED-C5E8812D206C}">
      <dgm:prSet/>
      <dgm:spPr/>
      <dgm:t>
        <a:bodyPr/>
        <a:lstStyle/>
        <a:p>
          <a:endParaRPr lang="en-US" noProof="0" dirty="0"/>
        </a:p>
      </dgm:t>
    </dgm:pt>
    <dgm:pt modelId="{6EEC9E83-9C9D-40D9-A532-599C77F9E989}" type="sibTrans" cxnId="{46F5ACFD-D845-47ED-94ED-C5E8812D206C}">
      <dgm:prSet/>
      <dgm:spPr/>
      <dgm:t>
        <a:bodyPr/>
        <a:lstStyle/>
        <a:p>
          <a:endParaRPr lang="en-US" noProof="0" dirty="0"/>
        </a:p>
      </dgm:t>
    </dgm:pt>
    <dgm:pt modelId="{BD8D7D64-8930-4231-A2FD-1460B5BE1AA6}">
      <dgm:prSet phldrT="[Text]" custT="1"/>
      <dgm:spPr/>
      <dgm:t>
        <a:bodyPr/>
        <a:lstStyle/>
        <a:p>
          <a:r>
            <a:rPr lang="en-US" sz="2400" noProof="0" dirty="0" smtClean="0"/>
            <a:t>Costs – „classical“ investment appraisal</a:t>
          </a:r>
          <a:endParaRPr lang="en-US" sz="2400" noProof="0" dirty="0"/>
        </a:p>
      </dgm:t>
    </dgm:pt>
    <dgm:pt modelId="{D0FAC1D0-65D2-4225-B3D0-A51A152955F2}" type="parTrans" cxnId="{FD6ABA47-34C2-4945-85BE-6EC1EFFA084E}">
      <dgm:prSet/>
      <dgm:spPr/>
      <dgm:t>
        <a:bodyPr/>
        <a:lstStyle/>
        <a:p>
          <a:endParaRPr lang="en-US" noProof="0" dirty="0"/>
        </a:p>
      </dgm:t>
    </dgm:pt>
    <dgm:pt modelId="{DE50A34C-83B9-4F34-85EC-E3001C3F29B5}" type="sibTrans" cxnId="{FD6ABA47-34C2-4945-85BE-6EC1EFFA084E}">
      <dgm:prSet/>
      <dgm:spPr/>
      <dgm:t>
        <a:bodyPr/>
        <a:lstStyle/>
        <a:p>
          <a:endParaRPr lang="en-US" noProof="0" dirty="0"/>
        </a:p>
      </dgm:t>
    </dgm:pt>
    <dgm:pt modelId="{A064DD40-28F9-418B-B00B-8D9FECB83EA1}">
      <dgm:prSet phldrT="[Text]" custT="1"/>
      <dgm:spPr/>
      <dgm:t>
        <a:bodyPr/>
        <a:lstStyle/>
        <a:p>
          <a:r>
            <a:rPr lang="en-US" sz="2400" noProof="0" dirty="0" smtClean="0"/>
            <a:t>Energy – just explained</a:t>
          </a:r>
          <a:endParaRPr lang="en-US" sz="2400" noProof="0" dirty="0"/>
        </a:p>
      </dgm:t>
    </dgm:pt>
    <dgm:pt modelId="{E45B8132-1C8F-4855-B16A-A7777801B35E}" type="parTrans" cxnId="{F1A7F842-D340-4B51-93C1-9C0DCA24EC9D}">
      <dgm:prSet/>
      <dgm:spPr/>
      <dgm:t>
        <a:bodyPr/>
        <a:lstStyle/>
        <a:p>
          <a:endParaRPr lang="en-US" noProof="0" dirty="0"/>
        </a:p>
      </dgm:t>
    </dgm:pt>
    <dgm:pt modelId="{50AC3213-D44C-41DE-B24E-A1FD92A05AD7}" type="sibTrans" cxnId="{F1A7F842-D340-4B51-93C1-9C0DCA24EC9D}">
      <dgm:prSet/>
      <dgm:spPr/>
      <dgm:t>
        <a:bodyPr/>
        <a:lstStyle/>
        <a:p>
          <a:endParaRPr lang="en-US" noProof="0" dirty="0"/>
        </a:p>
      </dgm:t>
    </dgm:pt>
    <dgm:pt modelId="{60E22C33-917E-4EA6-9413-F3095C48DA88}">
      <dgm:prSet phldrT="[Text]" custT="1"/>
      <dgm:spPr/>
      <dgm:t>
        <a:bodyPr/>
        <a:lstStyle/>
        <a:p>
          <a:r>
            <a:rPr lang="en-US" sz="2400" noProof="0" dirty="0" smtClean="0"/>
            <a:t>Carbon – analog to energy, just apply the known emission factors</a:t>
          </a:r>
          <a:endParaRPr lang="en-US" sz="2400" noProof="0" dirty="0"/>
        </a:p>
      </dgm:t>
    </dgm:pt>
    <dgm:pt modelId="{FCE4790D-4721-43AE-AC1D-F56FF325C7A9}" type="parTrans" cxnId="{9482A8E4-932B-40BD-AAE9-9376FA70BDC8}">
      <dgm:prSet/>
      <dgm:spPr/>
      <dgm:t>
        <a:bodyPr/>
        <a:lstStyle/>
        <a:p>
          <a:endParaRPr lang="en-US" noProof="0" dirty="0"/>
        </a:p>
      </dgm:t>
    </dgm:pt>
    <dgm:pt modelId="{750F934A-D975-422F-A487-B02DCBB3D461}" type="sibTrans" cxnId="{9482A8E4-932B-40BD-AAE9-9376FA70BDC8}">
      <dgm:prSet/>
      <dgm:spPr/>
      <dgm:t>
        <a:bodyPr/>
        <a:lstStyle/>
        <a:p>
          <a:endParaRPr lang="en-US" noProof="0" dirty="0"/>
        </a:p>
      </dgm:t>
    </dgm:pt>
    <dgm:pt modelId="{B61B7B4C-F2E4-4CED-A155-1C3FE1E8D66B}">
      <dgm:prSet phldrT="[Text]" custT="1"/>
      <dgm:spPr/>
      <dgm:t>
        <a:bodyPr/>
        <a:lstStyle/>
        <a:p>
          <a:r>
            <a:rPr lang="en-US" sz="2400" noProof="0" smtClean="0"/>
            <a:t>other </a:t>
          </a:r>
          <a:r>
            <a:rPr lang="en-US" sz="2400" noProof="0" dirty="0" smtClean="0"/>
            <a:t>greenhouse</a:t>
          </a:r>
          <a:endParaRPr lang="en-US" sz="2400" noProof="0" dirty="0"/>
        </a:p>
      </dgm:t>
    </dgm:pt>
    <dgm:pt modelId="{829CA235-6C7E-4AB7-B1A2-43DAAB738E9D}" type="parTrans" cxnId="{3324F068-5589-4089-A1F3-E67287862227}">
      <dgm:prSet/>
      <dgm:spPr/>
      <dgm:t>
        <a:bodyPr/>
        <a:lstStyle/>
        <a:p>
          <a:endParaRPr lang="en-US" noProof="0" dirty="0"/>
        </a:p>
      </dgm:t>
    </dgm:pt>
    <dgm:pt modelId="{AF72759F-CAB7-4D08-92E5-CD0B6737523A}" type="sibTrans" cxnId="{3324F068-5589-4089-A1F3-E67287862227}">
      <dgm:prSet/>
      <dgm:spPr/>
      <dgm:t>
        <a:bodyPr/>
        <a:lstStyle/>
        <a:p>
          <a:endParaRPr lang="en-US" noProof="0" dirty="0"/>
        </a:p>
      </dgm:t>
    </dgm:pt>
    <dgm:pt modelId="{AE07B6F5-D6A1-4A04-B243-890C0558E31E}" type="pres">
      <dgm:prSet presAssocID="{2BDCAFBC-6EAF-4586-8268-D60EF3E6E6D8}" presName="Name0" presStyleCnt="0">
        <dgm:presLayoutVars>
          <dgm:chMax val="1"/>
          <dgm:dir/>
          <dgm:animLvl val="ctr"/>
          <dgm:resizeHandles val="exact"/>
        </dgm:presLayoutVars>
      </dgm:prSet>
      <dgm:spPr/>
      <dgm:t>
        <a:bodyPr/>
        <a:lstStyle/>
        <a:p>
          <a:endParaRPr lang="de-DE"/>
        </a:p>
      </dgm:t>
    </dgm:pt>
    <dgm:pt modelId="{DBE2C08A-DDAC-4CF1-86E8-BD3B243C6CF2}" type="pres">
      <dgm:prSet presAssocID="{16BD33F3-1B86-49F5-ACC2-ABBED70519C4}" presName="centerShape" presStyleLbl="node0" presStyleIdx="0" presStyleCnt="1" custScaleX="168305" custScaleY="115421"/>
      <dgm:spPr/>
      <dgm:t>
        <a:bodyPr/>
        <a:lstStyle/>
        <a:p>
          <a:endParaRPr lang="de-DE"/>
        </a:p>
      </dgm:t>
    </dgm:pt>
    <dgm:pt modelId="{54A31088-2411-45E8-B457-369ED9F9E445}" type="pres">
      <dgm:prSet presAssocID="{BD8D7D64-8930-4231-A2FD-1460B5BE1AA6}" presName="node" presStyleLbl="node1" presStyleIdx="0" presStyleCnt="4" custScaleX="260557" custScaleY="154381">
        <dgm:presLayoutVars>
          <dgm:bulletEnabled val="1"/>
        </dgm:presLayoutVars>
      </dgm:prSet>
      <dgm:spPr/>
      <dgm:t>
        <a:bodyPr/>
        <a:lstStyle/>
        <a:p>
          <a:endParaRPr lang="de-DE"/>
        </a:p>
      </dgm:t>
    </dgm:pt>
    <dgm:pt modelId="{5ABFAC66-6C2C-4275-8B1D-1D82AD1971EB}" type="pres">
      <dgm:prSet presAssocID="{BD8D7D64-8930-4231-A2FD-1460B5BE1AA6}" presName="dummy" presStyleCnt="0"/>
      <dgm:spPr/>
    </dgm:pt>
    <dgm:pt modelId="{4104941A-3341-4AF6-81D8-ACA92D76B215}" type="pres">
      <dgm:prSet presAssocID="{DE50A34C-83B9-4F34-85EC-E3001C3F29B5}" presName="sibTrans" presStyleLbl="sibTrans2D1" presStyleIdx="0" presStyleCnt="4"/>
      <dgm:spPr/>
      <dgm:t>
        <a:bodyPr/>
        <a:lstStyle/>
        <a:p>
          <a:endParaRPr lang="de-DE"/>
        </a:p>
      </dgm:t>
    </dgm:pt>
    <dgm:pt modelId="{E15CE7F4-F388-47DE-9BE7-AC292B2A2B4A}" type="pres">
      <dgm:prSet presAssocID="{A064DD40-28F9-418B-B00B-8D9FECB83EA1}" presName="node" presStyleLbl="node1" presStyleIdx="1" presStyleCnt="4" custScaleX="219651" custScaleY="154381" custRadScaleRad="145377" custRadScaleInc="246">
        <dgm:presLayoutVars>
          <dgm:bulletEnabled val="1"/>
        </dgm:presLayoutVars>
      </dgm:prSet>
      <dgm:spPr/>
      <dgm:t>
        <a:bodyPr/>
        <a:lstStyle/>
        <a:p>
          <a:endParaRPr lang="de-DE"/>
        </a:p>
      </dgm:t>
    </dgm:pt>
    <dgm:pt modelId="{D6F170B6-A6D9-40AE-A652-718D8D3E6D02}" type="pres">
      <dgm:prSet presAssocID="{A064DD40-28F9-418B-B00B-8D9FECB83EA1}" presName="dummy" presStyleCnt="0"/>
      <dgm:spPr/>
    </dgm:pt>
    <dgm:pt modelId="{F9C86AA3-3C68-4838-A65F-0469FD4F52C7}" type="pres">
      <dgm:prSet presAssocID="{50AC3213-D44C-41DE-B24E-A1FD92A05AD7}" presName="sibTrans" presStyleLbl="sibTrans2D1" presStyleIdx="1" presStyleCnt="4"/>
      <dgm:spPr/>
      <dgm:t>
        <a:bodyPr/>
        <a:lstStyle/>
        <a:p>
          <a:endParaRPr lang="de-DE"/>
        </a:p>
      </dgm:t>
    </dgm:pt>
    <dgm:pt modelId="{9F9807B1-BBF5-4039-8B90-86563747E1F1}" type="pres">
      <dgm:prSet presAssocID="{60E22C33-917E-4EA6-9413-F3095C48DA88}" presName="node" presStyleLbl="node1" presStyleIdx="2" presStyleCnt="4" custScaleX="272309" custScaleY="154381">
        <dgm:presLayoutVars>
          <dgm:bulletEnabled val="1"/>
        </dgm:presLayoutVars>
      </dgm:prSet>
      <dgm:spPr/>
      <dgm:t>
        <a:bodyPr/>
        <a:lstStyle/>
        <a:p>
          <a:endParaRPr lang="de-DE"/>
        </a:p>
      </dgm:t>
    </dgm:pt>
    <dgm:pt modelId="{304924DE-392A-4EEA-AD11-8DEB5C643683}" type="pres">
      <dgm:prSet presAssocID="{60E22C33-917E-4EA6-9413-F3095C48DA88}" presName="dummy" presStyleCnt="0"/>
      <dgm:spPr/>
    </dgm:pt>
    <dgm:pt modelId="{29AEFD71-CC00-40C7-B7F5-FAF71E9A9354}" type="pres">
      <dgm:prSet presAssocID="{750F934A-D975-422F-A487-B02DCBB3D461}" presName="sibTrans" presStyleLbl="sibTrans2D1" presStyleIdx="2" presStyleCnt="4"/>
      <dgm:spPr/>
      <dgm:t>
        <a:bodyPr/>
        <a:lstStyle/>
        <a:p>
          <a:endParaRPr lang="de-DE"/>
        </a:p>
      </dgm:t>
    </dgm:pt>
    <dgm:pt modelId="{7608F717-D0F3-4BF5-BE7F-FC6C76ADB0BC}" type="pres">
      <dgm:prSet presAssocID="{B61B7B4C-F2E4-4CED-A155-1C3FE1E8D66B}" presName="node" presStyleLbl="node1" presStyleIdx="3" presStyleCnt="4" custScaleX="226122" custScaleY="154381" custRadScaleRad="145376" custRadScaleInc="-246">
        <dgm:presLayoutVars>
          <dgm:bulletEnabled val="1"/>
        </dgm:presLayoutVars>
      </dgm:prSet>
      <dgm:spPr/>
      <dgm:t>
        <a:bodyPr/>
        <a:lstStyle/>
        <a:p>
          <a:endParaRPr lang="de-DE"/>
        </a:p>
      </dgm:t>
    </dgm:pt>
    <dgm:pt modelId="{28A05216-7512-4F0D-A1F4-2F890E29FC28}" type="pres">
      <dgm:prSet presAssocID="{B61B7B4C-F2E4-4CED-A155-1C3FE1E8D66B}" presName="dummy" presStyleCnt="0"/>
      <dgm:spPr/>
    </dgm:pt>
    <dgm:pt modelId="{CAB278B8-9D6B-40AF-9D00-51D294F64F18}" type="pres">
      <dgm:prSet presAssocID="{AF72759F-CAB7-4D08-92E5-CD0B6737523A}" presName="sibTrans" presStyleLbl="sibTrans2D1" presStyleIdx="3" presStyleCnt="4"/>
      <dgm:spPr/>
      <dgm:t>
        <a:bodyPr/>
        <a:lstStyle/>
        <a:p>
          <a:endParaRPr lang="de-DE"/>
        </a:p>
      </dgm:t>
    </dgm:pt>
  </dgm:ptLst>
  <dgm:cxnLst>
    <dgm:cxn modelId="{9482A8E4-932B-40BD-AAE9-9376FA70BDC8}" srcId="{16BD33F3-1B86-49F5-ACC2-ABBED70519C4}" destId="{60E22C33-917E-4EA6-9413-F3095C48DA88}" srcOrd="2" destOrd="0" parTransId="{FCE4790D-4721-43AE-AC1D-F56FF325C7A9}" sibTransId="{750F934A-D975-422F-A487-B02DCBB3D461}"/>
    <dgm:cxn modelId="{5FB881C8-2BF8-48CF-B485-731D58041148}" type="presOf" srcId="{AF72759F-CAB7-4D08-92E5-CD0B6737523A}" destId="{CAB278B8-9D6B-40AF-9D00-51D294F64F18}" srcOrd="0" destOrd="0" presId="urn:microsoft.com/office/officeart/2005/8/layout/radial6"/>
    <dgm:cxn modelId="{3324F068-5589-4089-A1F3-E67287862227}" srcId="{16BD33F3-1B86-49F5-ACC2-ABBED70519C4}" destId="{B61B7B4C-F2E4-4CED-A155-1C3FE1E8D66B}" srcOrd="3" destOrd="0" parTransId="{829CA235-6C7E-4AB7-B1A2-43DAAB738E9D}" sibTransId="{AF72759F-CAB7-4D08-92E5-CD0B6737523A}"/>
    <dgm:cxn modelId="{64AE32A8-BEBC-4A15-9756-2AF3594AAE07}" type="presOf" srcId="{2BDCAFBC-6EAF-4586-8268-D60EF3E6E6D8}" destId="{AE07B6F5-D6A1-4A04-B243-890C0558E31E}" srcOrd="0" destOrd="0" presId="urn:microsoft.com/office/officeart/2005/8/layout/radial6"/>
    <dgm:cxn modelId="{1F70205B-FEDD-45A5-9639-37B84B3A08FE}" type="presOf" srcId="{50AC3213-D44C-41DE-B24E-A1FD92A05AD7}" destId="{F9C86AA3-3C68-4838-A65F-0469FD4F52C7}" srcOrd="0" destOrd="0" presId="urn:microsoft.com/office/officeart/2005/8/layout/radial6"/>
    <dgm:cxn modelId="{D27DACF7-746C-4D87-97FE-DC77A5CD915E}" type="presOf" srcId="{60E22C33-917E-4EA6-9413-F3095C48DA88}" destId="{9F9807B1-BBF5-4039-8B90-86563747E1F1}" srcOrd="0" destOrd="0" presId="urn:microsoft.com/office/officeart/2005/8/layout/radial6"/>
    <dgm:cxn modelId="{46F5ACFD-D845-47ED-94ED-C5E8812D206C}" srcId="{2BDCAFBC-6EAF-4586-8268-D60EF3E6E6D8}" destId="{16BD33F3-1B86-49F5-ACC2-ABBED70519C4}" srcOrd="0" destOrd="0" parTransId="{14D67129-58F6-44EA-B0C2-CC499C7ECF5A}" sibTransId="{6EEC9E83-9C9D-40D9-A532-599C77F9E989}"/>
    <dgm:cxn modelId="{F1A7F842-D340-4B51-93C1-9C0DCA24EC9D}" srcId="{16BD33F3-1B86-49F5-ACC2-ABBED70519C4}" destId="{A064DD40-28F9-418B-B00B-8D9FECB83EA1}" srcOrd="1" destOrd="0" parTransId="{E45B8132-1C8F-4855-B16A-A7777801B35E}" sibTransId="{50AC3213-D44C-41DE-B24E-A1FD92A05AD7}"/>
    <dgm:cxn modelId="{ECA65B3E-A7C8-424A-9C5D-31F3E0492CD4}" type="presOf" srcId="{16BD33F3-1B86-49F5-ACC2-ABBED70519C4}" destId="{DBE2C08A-DDAC-4CF1-86E8-BD3B243C6CF2}" srcOrd="0" destOrd="0" presId="urn:microsoft.com/office/officeart/2005/8/layout/radial6"/>
    <dgm:cxn modelId="{45797A2C-394E-45C0-9A87-72F565906124}" type="presOf" srcId="{750F934A-D975-422F-A487-B02DCBB3D461}" destId="{29AEFD71-CC00-40C7-B7F5-FAF71E9A9354}" srcOrd="0" destOrd="0" presId="urn:microsoft.com/office/officeart/2005/8/layout/radial6"/>
    <dgm:cxn modelId="{FD6ABA47-34C2-4945-85BE-6EC1EFFA084E}" srcId="{16BD33F3-1B86-49F5-ACC2-ABBED70519C4}" destId="{BD8D7D64-8930-4231-A2FD-1460B5BE1AA6}" srcOrd="0" destOrd="0" parTransId="{D0FAC1D0-65D2-4225-B3D0-A51A152955F2}" sibTransId="{DE50A34C-83B9-4F34-85EC-E3001C3F29B5}"/>
    <dgm:cxn modelId="{0C6558CE-7480-4F55-A1F5-E471BDA1E9D1}" type="presOf" srcId="{DE50A34C-83B9-4F34-85EC-E3001C3F29B5}" destId="{4104941A-3341-4AF6-81D8-ACA92D76B215}" srcOrd="0" destOrd="0" presId="urn:microsoft.com/office/officeart/2005/8/layout/radial6"/>
    <dgm:cxn modelId="{B56A41CB-DFB8-4AFC-818B-B37BBF1F0596}" type="presOf" srcId="{A064DD40-28F9-418B-B00B-8D9FECB83EA1}" destId="{E15CE7F4-F388-47DE-9BE7-AC292B2A2B4A}" srcOrd="0" destOrd="0" presId="urn:microsoft.com/office/officeart/2005/8/layout/radial6"/>
    <dgm:cxn modelId="{25B62A22-43E0-469F-99DC-02588ABB3A3F}" type="presOf" srcId="{BD8D7D64-8930-4231-A2FD-1460B5BE1AA6}" destId="{54A31088-2411-45E8-B457-369ED9F9E445}" srcOrd="0" destOrd="0" presId="urn:microsoft.com/office/officeart/2005/8/layout/radial6"/>
    <dgm:cxn modelId="{980EFEF8-384E-46DD-8F4D-308E3F78C5CB}" type="presOf" srcId="{B61B7B4C-F2E4-4CED-A155-1C3FE1E8D66B}" destId="{7608F717-D0F3-4BF5-BE7F-FC6C76ADB0BC}" srcOrd="0" destOrd="0" presId="urn:microsoft.com/office/officeart/2005/8/layout/radial6"/>
    <dgm:cxn modelId="{9FD210EF-9C10-44E5-966D-BCCBDECEF7A9}" type="presParOf" srcId="{AE07B6F5-D6A1-4A04-B243-890C0558E31E}" destId="{DBE2C08A-DDAC-4CF1-86E8-BD3B243C6CF2}" srcOrd="0" destOrd="0" presId="urn:microsoft.com/office/officeart/2005/8/layout/radial6"/>
    <dgm:cxn modelId="{76303223-87F3-4C96-A773-AA89EEEFDFBC}" type="presParOf" srcId="{AE07B6F5-D6A1-4A04-B243-890C0558E31E}" destId="{54A31088-2411-45E8-B457-369ED9F9E445}" srcOrd="1" destOrd="0" presId="urn:microsoft.com/office/officeart/2005/8/layout/radial6"/>
    <dgm:cxn modelId="{E5FD8716-D3D8-4075-89B0-7557341A2290}" type="presParOf" srcId="{AE07B6F5-D6A1-4A04-B243-890C0558E31E}" destId="{5ABFAC66-6C2C-4275-8B1D-1D82AD1971EB}" srcOrd="2" destOrd="0" presId="urn:microsoft.com/office/officeart/2005/8/layout/radial6"/>
    <dgm:cxn modelId="{2C2AD745-19DA-4C0F-86CB-7224C9C47681}" type="presParOf" srcId="{AE07B6F5-D6A1-4A04-B243-890C0558E31E}" destId="{4104941A-3341-4AF6-81D8-ACA92D76B215}" srcOrd="3" destOrd="0" presId="urn:microsoft.com/office/officeart/2005/8/layout/radial6"/>
    <dgm:cxn modelId="{D5872B1F-FB1B-44DF-9605-4F01B808099C}" type="presParOf" srcId="{AE07B6F5-D6A1-4A04-B243-890C0558E31E}" destId="{E15CE7F4-F388-47DE-9BE7-AC292B2A2B4A}" srcOrd="4" destOrd="0" presId="urn:microsoft.com/office/officeart/2005/8/layout/radial6"/>
    <dgm:cxn modelId="{CA44226F-2149-45A1-ACBA-CE84DF226680}" type="presParOf" srcId="{AE07B6F5-D6A1-4A04-B243-890C0558E31E}" destId="{D6F170B6-A6D9-40AE-A652-718D8D3E6D02}" srcOrd="5" destOrd="0" presId="urn:microsoft.com/office/officeart/2005/8/layout/radial6"/>
    <dgm:cxn modelId="{7601C999-62A7-435F-92D6-F728F5EDABFE}" type="presParOf" srcId="{AE07B6F5-D6A1-4A04-B243-890C0558E31E}" destId="{F9C86AA3-3C68-4838-A65F-0469FD4F52C7}" srcOrd="6" destOrd="0" presId="urn:microsoft.com/office/officeart/2005/8/layout/radial6"/>
    <dgm:cxn modelId="{C4F9D6BF-479B-4D60-9B96-E467F1ECA5E1}" type="presParOf" srcId="{AE07B6F5-D6A1-4A04-B243-890C0558E31E}" destId="{9F9807B1-BBF5-4039-8B90-86563747E1F1}" srcOrd="7" destOrd="0" presId="urn:microsoft.com/office/officeart/2005/8/layout/radial6"/>
    <dgm:cxn modelId="{0F324633-952E-4000-B11D-CED2D27FBDC9}" type="presParOf" srcId="{AE07B6F5-D6A1-4A04-B243-890C0558E31E}" destId="{304924DE-392A-4EEA-AD11-8DEB5C643683}" srcOrd="8" destOrd="0" presId="urn:microsoft.com/office/officeart/2005/8/layout/radial6"/>
    <dgm:cxn modelId="{8950D786-0199-4CE3-8F6B-2DA1793D60E5}" type="presParOf" srcId="{AE07B6F5-D6A1-4A04-B243-890C0558E31E}" destId="{29AEFD71-CC00-40C7-B7F5-FAF71E9A9354}" srcOrd="9" destOrd="0" presId="urn:microsoft.com/office/officeart/2005/8/layout/radial6"/>
    <dgm:cxn modelId="{773D6A5C-D5A1-4CA1-A005-1AD2259C7852}" type="presParOf" srcId="{AE07B6F5-D6A1-4A04-B243-890C0558E31E}" destId="{7608F717-D0F3-4BF5-BE7F-FC6C76ADB0BC}" srcOrd="10" destOrd="0" presId="urn:microsoft.com/office/officeart/2005/8/layout/radial6"/>
    <dgm:cxn modelId="{C82C3969-BE67-4C3B-A84A-58A37DFEBC67}" type="presParOf" srcId="{AE07B6F5-D6A1-4A04-B243-890C0558E31E}" destId="{28A05216-7512-4F0D-A1F4-2F890E29FC28}" srcOrd="11" destOrd="0" presId="urn:microsoft.com/office/officeart/2005/8/layout/radial6"/>
    <dgm:cxn modelId="{0833D2A0-7C70-4141-AC1A-2D4AA1030947}" type="presParOf" srcId="{AE07B6F5-D6A1-4A04-B243-890C0558E31E}" destId="{CAB278B8-9D6B-40AF-9D00-51D294F64F18}"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5BA37F5-E361-4AA0-BB5B-C19575593116}" type="doc">
      <dgm:prSet loTypeId="urn:microsoft.com/office/officeart/2005/8/layout/radial3" loCatId="cycle" qsTypeId="urn:microsoft.com/office/officeart/2005/8/quickstyle/simple1" qsCatId="simple" csTypeId="urn:microsoft.com/office/officeart/2005/8/colors/accent1_5" csCatId="accent1" phldr="1"/>
      <dgm:spPr/>
      <dgm:t>
        <a:bodyPr/>
        <a:lstStyle/>
        <a:p>
          <a:endParaRPr lang="de-DE"/>
        </a:p>
      </dgm:t>
    </dgm:pt>
    <dgm:pt modelId="{676EA785-C547-44E1-8A72-145ED1DCBC66}">
      <dgm:prSet phldrT="[Text]" custT="1"/>
      <dgm:spPr/>
      <dgm:t>
        <a:bodyPr/>
        <a:lstStyle/>
        <a:p>
          <a:r>
            <a:rPr lang="en-US" sz="2200" noProof="0" dirty="0" smtClean="0"/>
            <a:t>Why should companies calculate the effect of an internalization tax on their business model?</a:t>
          </a:r>
          <a:endParaRPr lang="en-US" sz="2200" noProof="0" dirty="0"/>
        </a:p>
      </dgm:t>
    </dgm:pt>
    <dgm:pt modelId="{3804A2DC-A114-4901-AAA8-B33D78FF7C5F}" type="parTrans" cxnId="{39C8B756-3B95-47E9-83E7-F811C82A2B0E}">
      <dgm:prSet/>
      <dgm:spPr/>
      <dgm:t>
        <a:bodyPr/>
        <a:lstStyle/>
        <a:p>
          <a:endParaRPr lang="en-US" noProof="0" dirty="0"/>
        </a:p>
      </dgm:t>
    </dgm:pt>
    <dgm:pt modelId="{A83CC004-596A-4D69-9ACC-D1E315FB0819}" type="sibTrans" cxnId="{39C8B756-3B95-47E9-83E7-F811C82A2B0E}">
      <dgm:prSet/>
      <dgm:spPr/>
      <dgm:t>
        <a:bodyPr/>
        <a:lstStyle/>
        <a:p>
          <a:endParaRPr lang="en-US" noProof="0" dirty="0"/>
        </a:p>
      </dgm:t>
    </dgm:pt>
    <dgm:pt modelId="{019EADB9-54DE-4C05-9041-0FE22E3F3064}">
      <dgm:prSet phldrT="[Text]" custT="1"/>
      <dgm:spPr/>
      <dgm:t>
        <a:bodyPr/>
        <a:lstStyle/>
        <a:p>
          <a:r>
            <a:rPr lang="en-US" sz="2400" noProof="0" dirty="0" smtClean="0"/>
            <a:t>Strategic planning</a:t>
          </a:r>
          <a:endParaRPr lang="en-US" sz="2400" noProof="0" dirty="0"/>
        </a:p>
      </dgm:t>
    </dgm:pt>
    <dgm:pt modelId="{E2D434A3-36E3-47DE-AF72-B8EF9DCF8C43}" type="parTrans" cxnId="{A11B8F3F-7EAB-45AD-AF56-386A885C7D2A}">
      <dgm:prSet/>
      <dgm:spPr/>
      <dgm:t>
        <a:bodyPr/>
        <a:lstStyle/>
        <a:p>
          <a:endParaRPr lang="en-US" noProof="0" dirty="0"/>
        </a:p>
      </dgm:t>
    </dgm:pt>
    <dgm:pt modelId="{65B68BE3-009E-4917-ABD1-43DB58C882F2}" type="sibTrans" cxnId="{A11B8F3F-7EAB-45AD-AF56-386A885C7D2A}">
      <dgm:prSet/>
      <dgm:spPr/>
      <dgm:t>
        <a:bodyPr/>
        <a:lstStyle/>
        <a:p>
          <a:endParaRPr lang="en-US" noProof="0" dirty="0"/>
        </a:p>
      </dgm:t>
    </dgm:pt>
    <dgm:pt modelId="{0D670F93-9BC0-4038-9F9B-DEA3DF231130}">
      <dgm:prSet phldrT="[Text]" custT="1"/>
      <dgm:spPr/>
      <dgm:t>
        <a:bodyPr/>
        <a:lstStyle/>
        <a:p>
          <a:r>
            <a:rPr lang="en-US" sz="2400" noProof="0" dirty="0" smtClean="0"/>
            <a:t>Scenario techniques</a:t>
          </a:r>
          <a:endParaRPr lang="en-US" sz="2400" noProof="0" dirty="0"/>
        </a:p>
      </dgm:t>
    </dgm:pt>
    <dgm:pt modelId="{CE6AE31D-1A74-4369-8872-B26232BD7EB0}" type="parTrans" cxnId="{3E2E5DF1-D6C4-4FEB-B371-F686FDB2B37D}">
      <dgm:prSet/>
      <dgm:spPr/>
      <dgm:t>
        <a:bodyPr/>
        <a:lstStyle/>
        <a:p>
          <a:endParaRPr lang="en-US" noProof="0" dirty="0"/>
        </a:p>
      </dgm:t>
    </dgm:pt>
    <dgm:pt modelId="{F835070A-73C0-47AA-9C50-A940B1418A38}" type="sibTrans" cxnId="{3E2E5DF1-D6C4-4FEB-B371-F686FDB2B37D}">
      <dgm:prSet/>
      <dgm:spPr/>
      <dgm:t>
        <a:bodyPr/>
        <a:lstStyle/>
        <a:p>
          <a:endParaRPr lang="en-US" noProof="0" dirty="0"/>
        </a:p>
      </dgm:t>
    </dgm:pt>
    <dgm:pt modelId="{2024DF0B-B435-4BBA-8943-FE5D86819D04}">
      <dgm:prSet phldrT="[Text]" custT="1"/>
      <dgm:spPr/>
      <dgm:t>
        <a:bodyPr/>
        <a:lstStyle/>
        <a:p>
          <a:r>
            <a:rPr lang="en-US" sz="2400" noProof="0" dirty="0" smtClean="0"/>
            <a:t>Business ethics</a:t>
          </a:r>
          <a:endParaRPr lang="en-US" sz="2400" noProof="0" dirty="0"/>
        </a:p>
      </dgm:t>
    </dgm:pt>
    <dgm:pt modelId="{49190BAD-BB5A-45CD-8F68-A972E3F3FB3F}" type="parTrans" cxnId="{208860CE-CC26-4A7F-A3D7-1EE630155355}">
      <dgm:prSet/>
      <dgm:spPr/>
      <dgm:t>
        <a:bodyPr/>
        <a:lstStyle/>
        <a:p>
          <a:endParaRPr lang="en-US" noProof="0" dirty="0"/>
        </a:p>
      </dgm:t>
    </dgm:pt>
    <dgm:pt modelId="{E5A6B0AC-C667-44FB-838D-429F938CC438}" type="sibTrans" cxnId="{208860CE-CC26-4A7F-A3D7-1EE630155355}">
      <dgm:prSet/>
      <dgm:spPr/>
      <dgm:t>
        <a:bodyPr/>
        <a:lstStyle/>
        <a:p>
          <a:endParaRPr lang="en-US" noProof="0" dirty="0"/>
        </a:p>
      </dgm:t>
    </dgm:pt>
    <dgm:pt modelId="{1117DAE6-C3C4-4B7D-A04A-198EE15D8FC5}">
      <dgm:prSet phldrT="[Text]" custT="1"/>
      <dgm:spPr/>
      <dgm:t>
        <a:bodyPr/>
        <a:lstStyle/>
        <a:p>
          <a:r>
            <a:rPr lang="en-US" sz="2400" noProof="0" dirty="0" smtClean="0"/>
            <a:t>Caution and curiosity</a:t>
          </a:r>
          <a:endParaRPr lang="en-US" sz="2400" noProof="0" dirty="0"/>
        </a:p>
      </dgm:t>
    </dgm:pt>
    <dgm:pt modelId="{6803D0A2-8039-41FA-AFDF-8A9694D5A3BA}" type="parTrans" cxnId="{D2C1360E-5300-4191-AF16-1C4C1892A9DE}">
      <dgm:prSet/>
      <dgm:spPr/>
      <dgm:t>
        <a:bodyPr/>
        <a:lstStyle/>
        <a:p>
          <a:endParaRPr lang="en-US" noProof="0" dirty="0"/>
        </a:p>
      </dgm:t>
    </dgm:pt>
    <dgm:pt modelId="{85BAC011-3D62-479E-9052-967A78B8B566}" type="sibTrans" cxnId="{D2C1360E-5300-4191-AF16-1C4C1892A9DE}">
      <dgm:prSet/>
      <dgm:spPr/>
      <dgm:t>
        <a:bodyPr/>
        <a:lstStyle/>
        <a:p>
          <a:endParaRPr lang="en-US" noProof="0" dirty="0"/>
        </a:p>
      </dgm:t>
    </dgm:pt>
    <dgm:pt modelId="{6EAE53CC-AA4D-4725-9745-E705699E3EE3}">
      <dgm:prSet phldrT="[Text]" custT="1"/>
      <dgm:spPr/>
      <dgm:t>
        <a:bodyPr/>
        <a:lstStyle/>
        <a:p>
          <a:r>
            <a:rPr lang="en-US" sz="2400" noProof="0" dirty="0" smtClean="0"/>
            <a:t>Wildcards</a:t>
          </a:r>
          <a:endParaRPr lang="en-US" sz="2400" noProof="0" dirty="0"/>
        </a:p>
      </dgm:t>
    </dgm:pt>
    <dgm:pt modelId="{2612EE44-7AE0-4B10-BE01-1DB0D281EE2B}" type="parTrans" cxnId="{537F219D-E1F7-455B-ADF5-F8431F459AFF}">
      <dgm:prSet/>
      <dgm:spPr/>
      <dgm:t>
        <a:bodyPr/>
        <a:lstStyle/>
        <a:p>
          <a:endParaRPr lang="en-US" noProof="0" dirty="0"/>
        </a:p>
      </dgm:t>
    </dgm:pt>
    <dgm:pt modelId="{DE708D49-99E8-43DF-987E-864FDBE83C34}" type="sibTrans" cxnId="{537F219D-E1F7-455B-ADF5-F8431F459AFF}">
      <dgm:prSet/>
      <dgm:spPr/>
      <dgm:t>
        <a:bodyPr/>
        <a:lstStyle/>
        <a:p>
          <a:endParaRPr lang="en-US" noProof="0" dirty="0"/>
        </a:p>
      </dgm:t>
    </dgm:pt>
    <dgm:pt modelId="{334F1582-AFDC-4DB7-9300-3A2796EEDACF}">
      <dgm:prSet phldrT="[Text]" custT="1"/>
      <dgm:spPr/>
      <dgm:t>
        <a:bodyPr/>
        <a:lstStyle/>
        <a:p>
          <a:r>
            <a:rPr lang="en-US" sz="2400" noProof="0" dirty="0" smtClean="0"/>
            <a:t>Risk management</a:t>
          </a:r>
          <a:endParaRPr lang="en-US" sz="2400" noProof="0" dirty="0"/>
        </a:p>
      </dgm:t>
    </dgm:pt>
    <dgm:pt modelId="{2570283D-E88D-4489-B03A-DC1E43515F59}" type="parTrans" cxnId="{0DADBAFE-8475-4FD7-8705-8EB88C12A73F}">
      <dgm:prSet/>
      <dgm:spPr/>
      <dgm:t>
        <a:bodyPr/>
        <a:lstStyle/>
        <a:p>
          <a:endParaRPr lang="en-US" noProof="0" dirty="0"/>
        </a:p>
      </dgm:t>
    </dgm:pt>
    <dgm:pt modelId="{8C4E2E76-A133-4F70-B751-64B710BD60FC}" type="sibTrans" cxnId="{0DADBAFE-8475-4FD7-8705-8EB88C12A73F}">
      <dgm:prSet/>
      <dgm:spPr/>
      <dgm:t>
        <a:bodyPr/>
        <a:lstStyle/>
        <a:p>
          <a:endParaRPr lang="en-US" noProof="0" dirty="0"/>
        </a:p>
      </dgm:t>
    </dgm:pt>
    <dgm:pt modelId="{E636DB26-041E-4B9A-B4A9-E32297EA4212}" type="pres">
      <dgm:prSet presAssocID="{E5BA37F5-E361-4AA0-BB5B-C19575593116}" presName="composite" presStyleCnt="0">
        <dgm:presLayoutVars>
          <dgm:chMax val="1"/>
          <dgm:dir/>
          <dgm:resizeHandles val="exact"/>
        </dgm:presLayoutVars>
      </dgm:prSet>
      <dgm:spPr/>
      <dgm:t>
        <a:bodyPr/>
        <a:lstStyle/>
        <a:p>
          <a:endParaRPr lang="de-DE"/>
        </a:p>
      </dgm:t>
    </dgm:pt>
    <dgm:pt modelId="{C100239F-1150-4F2A-BBEA-61E29F603278}" type="pres">
      <dgm:prSet presAssocID="{E5BA37F5-E361-4AA0-BB5B-C19575593116}" presName="radial" presStyleCnt="0">
        <dgm:presLayoutVars>
          <dgm:animLvl val="ctr"/>
        </dgm:presLayoutVars>
      </dgm:prSet>
      <dgm:spPr/>
      <dgm:t>
        <a:bodyPr/>
        <a:lstStyle/>
        <a:p>
          <a:endParaRPr lang="de-DE"/>
        </a:p>
      </dgm:t>
    </dgm:pt>
    <dgm:pt modelId="{2514DD33-A653-4A48-A540-F87978218835}" type="pres">
      <dgm:prSet presAssocID="{676EA785-C547-44E1-8A72-145ED1DCBC66}" presName="centerShape" presStyleLbl="vennNode1" presStyleIdx="0" presStyleCnt="7" custScaleX="126868" custScaleY="116882" custLinFactNeighborX="-1064" custLinFactNeighborY="-951"/>
      <dgm:spPr/>
      <dgm:t>
        <a:bodyPr/>
        <a:lstStyle/>
        <a:p>
          <a:endParaRPr lang="de-DE"/>
        </a:p>
      </dgm:t>
    </dgm:pt>
    <dgm:pt modelId="{B8480BD7-756B-457B-B545-B1DBFEB71E67}" type="pres">
      <dgm:prSet presAssocID="{019EADB9-54DE-4C05-9041-0FE22E3F3064}" presName="node" presStyleLbl="vennNode1" presStyleIdx="1" presStyleCnt="7" custScaleX="126868" custScaleY="116882" custRadScaleRad="101925" custRadScaleInc="-1995">
        <dgm:presLayoutVars>
          <dgm:bulletEnabled val="1"/>
        </dgm:presLayoutVars>
      </dgm:prSet>
      <dgm:spPr/>
      <dgm:t>
        <a:bodyPr/>
        <a:lstStyle/>
        <a:p>
          <a:endParaRPr lang="de-DE"/>
        </a:p>
      </dgm:t>
    </dgm:pt>
    <dgm:pt modelId="{DC8A7948-F5D2-41C4-A323-8F88A49FE1CA}" type="pres">
      <dgm:prSet presAssocID="{0D670F93-9BC0-4038-9F9B-DEA3DF231130}" presName="node" presStyleLbl="vennNode1" presStyleIdx="2" presStyleCnt="7" custScaleX="124310" custScaleY="116882" custRadScaleRad="113252" custRadScaleInc="3389">
        <dgm:presLayoutVars>
          <dgm:bulletEnabled val="1"/>
        </dgm:presLayoutVars>
      </dgm:prSet>
      <dgm:spPr/>
      <dgm:t>
        <a:bodyPr/>
        <a:lstStyle/>
        <a:p>
          <a:endParaRPr lang="de-DE"/>
        </a:p>
      </dgm:t>
    </dgm:pt>
    <dgm:pt modelId="{6D4A7A25-7AAE-4881-8E79-BAF7774B334D}" type="pres">
      <dgm:prSet presAssocID="{6EAE53CC-AA4D-4725-9745-E705699E3EE3}" presName="node" presStyleLbl="vennNode1" presStyleIdx="3" presStyleCnt="7" custScaleX="126868" custScaleY="116882" custRadScaleRad="117227" custRadScaleInc="-8340">
        <dgm:presLayoutVars>
          <dgm:bulletEnabled val="1"/>
        </dgm:presLayoutVars>
      </dgm:prSet>
      <dgm:spPr/>
      <dgm:t>
        <a:bodyPr/>
        <a:lstStyle/>
        <a:p>
          <a:endParaRPr lang="de-DE"/>
        </a:p>
      </dgm:t>
    </dgm:pt>
    <dgm:pt modelId="{B47653CC-0A2A-445F-AB8E-B8C13C5A1FED}" type="pres">
      <dgm:prSet presAssocID="{334F1582-AFDC-4DB7-9300-3A2796EEDACF}" presName="node" presStyleLbl="vennNode1" presStyleIdx="4" presStyleCnt="7" custScaleX="139238" custScaleY="116882" custRadScaleRad="98120" custRadScaleInc="2072">
        <dgm:presLayoutVars>
          <dgm:bulletEnabled val="1"/>
        </dgm:presLayoutVars>
      </dgm:prSet>
      <dgm:spPr/>
      <dgm:t>
        <a:bodyPr/>
        <a:lstStyle/>
        <a:p>
          <a:endParaRPr lang="de-DE"/>
        </a:p>
      </dgm:t>
    </dgm:pt>
    <dgm:pt modelId="{4094AD79-64C1-478B-BC68-44AA4EF103FB}" type="pres">
      <dgm:prSet presAssocID="{2024DF0B-B435-4BBA-8943-FE5D86819D04}" presName="node" presStyleLbl="vennNode1" presStyleIdx="5" presStyleCnt="7" custScaleX="126868" custScaleY="116882" custRadScaleRad="121996" custRadScaleInc="10073">
        <dgm:presLayoutVars>
          <dgm:bulletEnabled val="1"/>
        </dgm:presLayoutVars>
      </dgm:prSet>
      <dgm:spPr/>
      <dgm:t>
        <a:bodyPr/>
        <a:lstStyle/>
        <a:p>
          <a:endParaRPr lang="de-DE"/>
        </a:p>
      </dgm:t>
    </dgm:pt>
    <dgm:pt modelId="{CA3A672E-9831-4DC2-8E5A-1DC538F6361B}" type="pres">
      <dgm:prSet presAssocID="{1117DAE6-C3C4-4B7D-A04A-198EE15D8FC5}" presName="node" presStyleLbl="vennNode1" presStyleIdx="6" presStyleCnt="7" custScaleX="126868" custScaleY="116882" custRadScaleRad="126291" custRadScaleInc="-3298">
        <dgm:presLayoutVars>
          <dgm:bulletEnabled val="1"/>
        </dgm:presLayoutVars>
      </dgm:prSet>
      <dgm:spPr/>
      <dgm:t>
        <a:bodyPr/>
        <a:lstStyle/>
        <a:p>
          <a:endParaRPr lang="de-DE"/>
        </a:p>
      </dgm:t>
    </dgm:pt>
  </dgm:ptLst>
  <dgm:cxnLst>
    <dgm:cxn modelId="{3E2E5DF1-D6C4-4FEB-B371-F686FDB2B37D}" srcId="{676EA785-C547-44E1-8A72-145ED1DCBC66}" destId="{0D670F93-9BC0-4038-9F9B-DEA3DF231130}" srcOrd="1" destOrd="0" parTransId="{CE6AE31D-1A74-4369-8872-B26232BD7EB0}" sibTransId="{F835070A-73C0-47AA-9C50-A940B1418A38}"/>
    <dgm:cxn modelId="{208860CE-CC26-4A7F-A3D7-1EE630155355}" srcId="{676EA785-C547-44E1-8A72-145ED1DCBC66}" destId="{2024DF0B-B435-4BBA-8943-FE5D86819D04}" srcOrd="4" destOrd="0" parTransId="{49190BAD-BB5A-45CD-8F68-A972E3F3FB3F}" sibTransId="{E5A6B0AC-C667-44FB-838D-429F938CC438}"/>
    <dgm:cxn modelId="{79D328F9-C9E8-4713-BB87-09603B955956}" type="presOf" srcId="{676EA785-C547-44E1-8A72-145ED1DCBC66}" destId="{2514DD33-A653-4A48-A540-F87978218835}" srcOrd="0" destOrd="0" presId="urn:microsoft.com/office/officeart/2005/8/layout/radial3"/>
    <dgm:cxn modelId="{6C86D6FA-CB6C-4073-9042-28561ECEDB0D}" type="presOf" srcId="{1117DAE6-C3C4-4B7D-A04A-198EE15D8FC5}" destId="{CA3A672E-9831-4DC2-8E5A-1DC538F6361B}" srcOrd="0" destOrd="0" presId="urn:microsoft.com/office/officeart/2005/8/layout/radial3"/>
    <dgm:cxn modelId="{A11B8F3F-7EAB-45AD-AF56-386A885C7D2A}" srcId="{676EA785-C547-44E1-8A72-145ED1DCBC66}" destId="{019EADB9-54DE-4C05-9041-0FE22E3F3064}" srcOrd="0" destOrd="0" parTransId="{E2D434A3-36E3-47DE-AF72-B8EF9DCF8C43}" sibTransId="{65B68BE3-009E-4917-ABD1-43DB58C882F2}"/>
    <dgm:cxn modelId="{D564B6B5-0379-4809-98D8-7A9CBD6E5215}" type="presOf" srcId="{6EAE53CC-AA4D-4725-9745-E705699E3EE3}" destId="{6D4A7A25-7AAE-4881-8E79-BAF7774B334D}" srcOrd="0" destOrd="0" presId="urn:microsoft.com/office/officeart/2005/8/layout/radial3"/>
    <dgm:cxn modelId="{39C8B756-3B95-47E9-83E7-F811C82A2B0E}" srcId="{E5BA37F5-E361-4AA0-BB5B-C19575593116}" destId="{676EA785-C547-44E1-8A72-145ED1DCBC66}" srcOrd="0" destOrd="0" parTransId="{3804A2DC-A114-4901-AAA8-B33D78FF7C5F}" sibTransId="{A83CC004-596A-4D69-9ACC-D1E315FB0819}"/>
    <dgm:cxn modelId="{42CFF1A0-BD2C-4AB6-8672-4E303EE29C61}" type="presOf" srcId="{E5BA37F5-E361-4AA0-BB5B-C19575593116}" destId="{E636DB26-041E-4B9A-B4A9-E32297EA4212}" srcOrd="0" destOrd="0" presId="urn:microsoft.com/office/officeart/2005/8/layout/radial3"/>
    <dgm:cxn modelId="{537F219D-E1F7-455B-ADF5-F8431F459AFF}" srcId="{676EA785-C547-44E1-8A72-145ED1DCBC66}" destId="{6EAE53CC-AA4D-4725-9745-E705699E3EE3}" srcOrd="2" destOrd="0" parTransId="{2612EE44-7AE0-4B10-BE01-1DB0D281EE2B}" sibTransId="{DE708D49-99E8-43DF-987E-864FDBE83C34}"/>
    <dgm:cxn modelId="{D2C1360E-5300-4191-AF16-1C4C1892A9DE}" srcId="{676EA785-C547-44E1-8A72-145ED1DCBC66}" destId="{1117DAE6-C3C4-4B7D-A04A-198EE15D8FC5}" srcOrd="5" destOrd="0" parTransId="{6803D0A2-8039-41FA-AFDF-8A9694D5A3BA}" sibTransId="{85BAC011-3D62-479E-9052-967A78B8B566}"/>
    <dgm:cxn modelId="{9D0FAF74-6C0F-4A1E-B47F-D0012C5C84E3}" type="presOf" srcId="{019EADB9-54DE-4C05-9041-0FE22E3F3064}" destId="{B8480BD7-756B-457B-B545-B1DBFEB71E67}" srcOrd="0" destOrd="0" presId="urn:microsoft.com/office/officeart/2005/8/layout/radial3"/>
    <dgm:cxn modelId="{4AFAD68A-58FE-48F6-85E3-D0D22354ADFC}" type="presOf" srcId="{2024DF0B-B435-4BBA-8943-FE5D86819D04}" destId="{4094AD79-64C1-478B-BC68-44AA4EF103FB}" srcOrd="0" destOrd="0" presId="urn:microsoft.com/office/officeart/2005/8/layout/radial3"/>
    <dgm:cxn modelId="{36C66C3F-67A3-4E94-BFE4-AAB93C2BE447}" type="presOf" srcId="{334F1582-AFDC-4DB7-9300-3A2796EEDACF}" destId="{B47653CC-0A2A-445F-AB8E-B8C13C5A1FED}" srcOrd="0" destOrd="0" presId="urn:microsoft.com/office/officeart/2005/8/layout/radial3"/>
    <dgm:cxn modelId="{59284CB8-AFBC-4F6B-865C-F87F49F80F6D}" type="presOf" srcId="{0D670F93-9BC0-4038-9F9B-DEA3DF231130}" destId="{DC8A7948-F5D2-41C4-A323-8F88A49FE1CA}" srcOrd="0" destOrd="0" presId="urn:microsoft.com/office/officeart/2005/8/layout/radial3"/>
    <dgm:cxn modelId="{0DADBAFE-8475-4FD7-8705-8EB88C12A73F}" srcId="{676EA785-C547-44E1-8A72-145ED1DCBC66}" destId="{334F1582-AFDC-4DB7-9300-3A2796EEDACF}" srcOrd="3" destOrd="0" parTransId="{2570283D-E88D-4489-B03A-DC1E43515F59}" sibTransId="{8C4E2E76-A133-4F70-B751-64B710BD60FC}"/>
    <dgm:cxn modelId="{7998A13B-F04C-4DFE-ABE4-FDD7111D16F7}" type="presParOf" srcId="{E636DB26-041E-4B9A-B4A9-E32297EA4212}" destId="{C100239F-1150-4F2A-BBEA-61E29F603278}" srcOrd="0" destOrd="0" presId="urn:microsoft.com/office/officeart/2005/8/layout/radial3"/>
    <dgm:cxn modelId="{1F6A05DF-B71E-4633-B91B-1F2E36BB4C2B}" type="presParOf" srcId="{C100239F-1150-4F2A-BBEA-61E29F603278}" destId="{2514DD33-A653-4A48-A540-F87978218835}" srcOrd="0" destOrd="0" presId="urn:microsoft.com/office/officeart/2005/8/layout/radial3"/>
    <dgm:cxn modelId="{63BEC861-DF71-438C-8C6A-9079FAB10714}" type="presParOf" srcId="{C100239F-1150-4F2A-BBEA-61E29F603278}" destId="{B8480BD7-756B-457B-B545-B1DBFEB71E67}" srcOrd="1" destOrd="0" presId="urn:microsoft.com/office/officeart/2005/8/layout/radial3"/>
    <dgm:cxn modelId="{45D55FE9-29DE-4FD6-8211-8D58924BACEC}" type="presParOf" srcId="{C100239F-1150-4F2A-BBEA-61E29F603278}" destId="{DC8A7948-F5D2-41C4-A323-8F88A49FE1CA}" srcOrd="2" destOrd="0" presId="urn:microsoft.com/office/officeart/2005/8/layout/radial3"/>
    <dgm:cxn modelId="{8AC456C6-4C6C-4BB9-9232-6D9E590782B6}" type="presParOf" srcId="{C100239F-1150-4F2A-BBEA-61E29F603278}" destId="{6D4A7A25-7AAE-4881-8E79-BAF7774B334D}" srcOrd="3" destOrd="0" presId="urn:microsoft.com/office/officeart/2005/8/layout/radial3"/>
    <dgm:cxn modelId="{4DB4ED60-8FC9-4366-9FD2-BF14ADD0896C}" type="presParOf" srcId="{C100239F-1150-4F2A-BBEA-61E29F603278}" destId="{B47653CC-0A2A-445F-AB8E-B8C13C5A1FED}" srcOrd="4" destOrd="0" presId="urn:microsoft.com/office/officeart/2005/8/layout/radial3"/>
    <dgm:cxn modelId="{9F17072E-0824-46F1-8524-072C1042FF4A}" type="presParOf" srcId="{C100239F-1150-4F2A-BBEA-61E29F603278}" destId="{4094AD79-64C1-478B-BC68-44AA4EF103FB}" srcOrd="5" destOrd="0" presId="urn:microsoft.com/office/officeart/2005/8/layout/radial3"/>
    <dgm:cxn modelId="{7973393C-E650-4ECC-B42C-92511CCD0108}" type="presParOf" srcId="{C100239F-1150-4F2A-BBEA-61E29F603278}" destId="{CA3A672E-9831-4DC2-8E5A-1DC538F6361B}"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0B55968-A426-48CE-BE18-0E58CC39C5A3}"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de-DE"/>
        </a:p>
      </dgm:t>
    </dgm:pt>
    <dgm:pt modelId="{7CF614E6-756E-4ED6-9F4D-B2A3C96A1352}">
      <dgm:prSet phldrT="[Text]" custT="1"/>
      <dgm:spPr/>
      <dgm:t>
        <a:bodyPr/>
        <a:lstStyle/>
        <a:p>
          <a:r>
            <a:rPr lang="en-US" sz="2400" noProof="0" dirty="0" smtClean="0"/>
            <a:t>Traditional: Utility company supplies customer with oil, gas, electricity etc., the customer operates his own heating, air conditioning, compressor, etc.  </a:t>
          </a:r>
          <a:endParaRPr lang="en-US" sz="2400" noProof="0" dirty="0"/>
        </a:p>
      </dgm:t>
    </dgm:pt>
    <dgm:pt modelId="{6E39A49A-901F-46A0-8DA0-02061DDCD111}" type="parTrans" cxnId="{9D965A1D-026E-461C-BCDC-154034D8C0A6}">
      <dgm:prSet/>
      <dgm:spPr/>
      <dgm:t>
        <a:bodyPr/>
        <a:lstStyle/>
        <a:p>
          <a:endParaRPr lang="en-US" noProof="0" dirty="0"/>
        </a:p>
      </dgm:t>
    </dgm:pt>
    <dgm:pt modelId="{091777F0-3B4A-4F40-8D40-CB2B52148E1C}" type="sibTrans" cxnId="{9D965A1D-026E-461C-BCDC-154034D8C0A6}">
      <dgm:prSet/>
      <dgm:spPr/>
      <dgm:t>
        <a:bodyPr/>
        <a:lstStyle/>
        <a:p>
          <a:endParaRPr lang="en-US" noProof="0" dirty="0"/>
        </a:p>
      </dgm:t>
    </dgm:pt>
    <dgm:pt modelId="{A62FAB40-97C3-4BA5-A097-D8575E92AF50}">
      <dgm:prSet phldrT="[Text]" custT="1"/>
      <dgm:spPr/>
      <dgm:t>
        <a:bodyPr/>
        <a:lstStyle/>
        <a:p>
          <a:r>
            <a:rPr lang="en-US" sz="2400" noProof="0" dirty="0" smtClean="0"/>
            <a:t>New business model: Utility company sells end-use energy to customer (heat, steam, compressed air, cooling etc.) and operates own assets in the building of the customer.</a:t>
          </a:r>
          <a:endParaRPr lang="en-US" sz="2400" noProof="0" dirty="0"/>
        </a:p>
      </dgm:t>
    </dgm:pt>
    <dgm:pt modelId="{887F24A4-5D76-4D7D-BCF9-7BED3E34FE25}" type="sibTrans" cxnId="{42F1432D-8FCC-4815-9170-9C2BC2EF9E6A}">
      <dgm:prSet/>
      <dgm:spPr/>
      <dgm:t>
        <a:bodyPr/>
        <a:lstStyle/>
        <a:p>
          <a:endParaRPr lang="en-US" noProof="0" dirty="0"/>
        </a:p>
      </dgm:t>
    </dgm:pt>
    <dgm:pt modelId="{57B7E5FA-547E-4045-8721-6DABF91DC68D}" type="parTrans" cxnId="{42F1432D-8FCC-4815-9170-9C2BC2EF9E6A}">
      <dgm:prSet/>
      <dgm:spPr/>
      <dgm:t>
        <a:bodyPr/>
        <a:lstStyle/>
        <a:p>
          <a:endParaRPr lang="en-US" noProof="0" dirty="0"/>
        </a:p>
      </dgm:t>
    </dgm:pt>
    <dgm:pt modelId="{4382A02B-8779-40B5-9D6E-04ECC83BD59A}" type="pres">
      <dgm:prSet presAssocID="{30B55968-A426-48CE-BE18-0E58CC39C5A3}" presName="Name0" presStyleCnt="0">
        <dgm:presLayoutVars>
          <dgm:chMax val="7"/>
          <dgm:chPref val="7"/>
          <dgm:dir/>
          <dgm:animLvl val="lvl"/>
        </dgm:presLayoutVars>
      </dgm:prSet>
      <dgm:spPr/>
      <dgm:t>
        <a:bodyPr/>
        <a:lstStyle/>
        <a:p>
          <a:endParaRPr lang="de-DE"/>
        </a:p>
      </dgm:t>
    </dgm:pt>
    <dgm:pt modelId="{F7A7B6B5-6645-44FF-A2D9-C9D5C9E0E6FE}" type="pres">
      <dgm:prSet presAssocID="{7CF614E6-756E-4ED6-9F4D-B2A3C96A1352}" presName="Accent1" presStyleCnt="0"/>
      <dgm:spPr/>
    </dgm:pt>
    <dgm:pt modelId="{BAE3EA29-CD51-47EF-A165-5CA41CF6F839}" type="pres">
      <dgm:prSet presAssocID="{7CF614E6-756E-4ED6-9F4D-B2A3C96A1352}" presName="Accent" presStyleLbl="node1" presStyleIdx="0" presStyleCnt="2" custScaleX="394473"/>
      <dgm:spPr/>
    </dgm:pt>
    <dgm:pt modelId="{1F37C51F-6AFB-4A1C-9908-0A682B3B9A98}" type="pres">
      <dgm:prSet presAssocID="{7CF614E6-756E-4ED6-9F4D-B2A3C96A1352}" presName="Parent1" presStyleLbl="revTx" presStyleIdx="0" presStyleCnt="2" custScaleX="538366" custScaleY="162363" custLinFactNeighborY="-17931">
        <dgm:presLayoutVars>
          <dgm:chMax val="1"/>
          <dgm:chPref val="1"/>
          <dgm:bulletEnabled val="1"/>
        </dgm:presLayoutVars>
      </dgm:prSet>
      <dgm:spPr/>
      <dgm:t>
        <a:bodyPr/>
        <a:lstStyle/>
        <a:p>
          <a:endParaRPr lang="de-DE"/>
        </a:p>
      </dgm:t>
    </dgm:pt>
    <dgm:pt modelId="{471D365C-9F7D-42B7-85EE-69C916A5F6A6}" type="pres">
      <dgm:prSet presAssocID="{A62FAB40-97C3-4BA5-A097-D8575E92AF50}" presName="Accent2" presStyleCnt="0"/>
      <dgm:spPr/>
    </dgm:pt>
    <dgm:pt modelId="{908D3122-9A9D-41A9-ABE7-3E2CF0062B2B}" type="pres">
      <dgm:prSet presAssocID="{A62FAB40-97C3-4BA5-A097-D8575E92AF50}" presName="Accent" presStyleLbl="node1" presStyleIdx="1" presStyleCnt="2" custScaleX="395463"/>
      <dgm:spPr/>
    </dgm:pt>
    <dgm:pt modelId="{43691E2F-D176-41B4-A958-3AAE4B6B2D44}" type="pres">
      <dgm:prSet presAssocID="{A62FAB40-97C3-4BA5-A097-D8575E92AF50}" presName="Parent2" presStyleLbl="revTx" presStyleIdx="1" presStyleCnt="2" custScaleX="511853" custScaleY="159997" custLinFactNeighborX="886" custLinFactNeighborY="34481">
        <dgm:presLayoutVars>
          <dgm:chMax val="1"/>
          <dgm:chPref val="1"/>
          <dgm:bulletEnabled val="1"/>
        </dgm:presLayoutVars>
      </dgm:prSet>
      <dgm:spPr/>
      <dgm:t>
        <a:bodyPr/>
        <a:lstStyle/>
        <a:p>
          <a:endParaRPr lang="de-DE"/>
        </a:p>
      </dgm:t>
    </dgm:pt>
  </dgm:ptLst>
  <dgm:cxnLst>
    <dgm:cxn modelId="{42F1432D-8FCC-4815-9170-9C2BC2EF9E6A}" srcId="{30B55968-A426-48CE-BE18-0E58CC39C5A3}" destId="{A62FAB40-97C3-4BA5-A097-D8575E92AF50}" srcOrd="1" destOrd="0" parTransId="{57B7E5FA-547E-4045-8721-6DABF91DC68D}" sibTransId="{887F24A4-5D76-4D7D-BCF9-7BED3E34FE25}"/>
    <dgm:cxn modelId="{5553E17D-C7D1-42E3-A00F-F37E8BC9A8CB}" type="presOf" srcId="{30B55968-A426-48CE-BE18-0E58CC39C5A3}" destId="{4382A02B-8779-40B5-9D6E-04ECC83BD59A}" srcOrd="0" destOrd="0" presId="urn:microsoft.com/office/officeart/2009/layout/CircleArrowProcess"/>
    <dgm:cxn modelId="{AA3F3887-8E70-4F82-A298-33F95811B73E}" type="presOf" srcId="{A62FAB40-97C3-4BA5-A097-D8575E92AF50}" destId="{43691E2F-D176-41B4-A958-3AAE4B6B2D44}" srcOrd="0" destOrd="0" presId="urn:microsoft.com/office/officeart/2009/layout/CircleArrowProcess"/>
    <dgm:cxn modelId="{67706795-36CC-4368-820A-F496B63BACBB}" type="presOf" srcId="{7CF614E6-756E-4ED6-9F4D-B2A3C96A1352}" destId="{1F37C51F-6AFB-4A1C-9908-0A682B3B9A98}" srcOrd="0" destOrd="0" presId="urn:microsoft.com/office/officeart/2009/layout/CircleArrowProcess"/>
    <dgm:cxn modelId="{9D965A1D-026E-461C-BCDC-154034D8C0A6}" srcId="{30B55968-A426-48CE-BE18-0E58CC39C5A3}" destId="{7CF614E6-756E-4ED6-9F4D-B2A3C96A1352}" srcOrd="0" destOrd="0" parTransId="{6E39A49A-901F-46A0-8DA0-02061DDCD111}" sibTransId="{091777F0-3B4A-4F40-8D40-CB2B52148E1C}"/>
    <dgm:cxn modelId="{04FF640A-DE4D-4510-8F71-505FC7016EE3}" type="presParOf" srcId="{4382A02B-8779-40B5-9D6E-04ECC83BD59A}" destId="{F7A7B6B5-6645-44FF-A2D9-C9D5C9E0E6FE}" srcOrd="0" destOrd="0" presId="urn:microsoft.com/office/officeart/2009/layout/CircleArrowProcess"/>
    <dgm:cxn modelId="{B84C4547-8132-4DEE-80AC-478C89CF25A4}" type="presParOf" srcId="{F7A7B6B5-6645-44FF-A2D9-C9D5C9E0E6FE}" destId="{BAE3EA29-CD51-47EF-A165-5CA41CF6F839}" srcOrd="0" destOrd="0" presId="urn:microsoft.com/office/officeart/2009/layout/CircleArrowProcess"/>
    <dgm:cxn modelId="{9F5AEADD-4505-454C-9A1F-F7B5060CC3FB}" type="presParOf" srcId="{4382A02B-8779-40B5-9D6E-04ECC83BD59A}" destId="{1F37C51F-6AFB-4A1C-9908-0A682B3B9A98}" srcOrd="1" destOrd="0" presId="urn:microsoft.com/office/officeart/2009/layout/CircleArrowProcess"/>
    <dgm:cxn modelId="{84B5DA02-FCFF-444E-82CE-C9D6AAAB5C3A}" type="presParOf" srcId="{4382A02B-8779-40B5-9D6E-04ECC83BD59A}" destId="{471D365C-9F7D-42B7-85EE-69C916A5F6A6}" srcOrd="2" destOrd="0" presId="urn:microsoft.com/office/officeart/2009/layout/CircleArrowProcess"/>
    <dgm:cxn modelId="{5A16AC6C-FF6D-4FD4-AD6C-857CD56BFBFD}" type="presParOf" srcId="{471D365C-9F7D-42B7-85EE-69C916A5F6A6}" destId="{908D3122-9A9D-41A9-ABE7-3E2CF0062B2B}" srcOrd="0" destOrd="0" presId="urn:microsoft.com/office/officeart/2009/layout/CircleArrowProcess"/>
    <dgm:cxn modelId="{DD2A4A3F-22A4-43FD-BE43-B17572AC7A23}" type="presParOf" srcId="{4382A02B-8779-40B5-9D6E-04ECC83BD59A}" destId="{43691E2F-D176-41B4-A958-3AAE4B6B2D44}"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FBC897B-777B-4571-8B25-6158C1702319}" type="doc">
      <dgm:prSet loTypeId="urn:microsoft.com/office/officeart/2005/8/layout/hProcess9" loCatId="process" qsTypeId="urn:microsoft.com/office/officeart/2005/8/quickstyle/simple1" qsCatId="simple" csTypeId="urn:microsoft.com/office/officeart/2005/8/colors/accent1_2" csCatId="accent1" phldr="1"/>
      <dgm:spPr/>
    </dgm:pt>
    <dgm:pt modelId="{BF00B312-191E-4FC7-92F1-71B8FDCC9AB3}">
      <dgm:prSet phldrT="[Text]" custT="1"/>
      <dgm:spPr/>
      <dgm:t>
        <a:bodyPr/>
        <a:lstStyle/>
        <a:p>
          <a:r>
            <a:rPr lang="en-US" sz="2800" noProof="0" dirty="0" smtClean="0"/>
            <a:t>Finance</a:t>
          </a:r>
          <a:endParaRPr lang="en-US" sz="2800" noProof="0" dirty="0"/>
        </a:p>
      </dgm:t>
    </dgm:pt>
    <dgm:pt modelId="{DE796A73-4F3A-4279-A714-4A1A5DD1922B}" type="parTrans" cxnId="{92DBF375-4FB7-4889-9B4E-E107B5F5A607}">
      <dgm:prSet/>
      <dgm:spPr/>
      <dgm:t>
        <a:bodyPr/>
        <a:lstStyle/>
        <a:p>
          <a:endParaRPr lang="en-US" noProof="0" dirty="0"/>
        </a:p>
      </dgm:t>
    </dgm:pt>
    <dgm:pt modelId="{EE1C3340-EE75-4CA2-97CA-19B80FF28763}" type="sibTrans" cxnId="{92DBF375-4FB7-4889-9B4E-E107B5F5A607}">
      <dgm:prSet/>
      <dgm:spPr/>
      <dgm:t>
        <a:bodyPr/>
        <a:lstStyle/>
        <a:p>
          <a:endParaRPr lang="en-US" noProof="0" dirty="0"/>
        </a:p>
      </dgm:t>
    </dgm:pt>
    <dgm:pt modelId="{7CFBEC26-29EB-41FD-A314-C5B2A4AB79E7}">
      <dgm:prSet phldrT="[Text]" custT="1"/>
      <dgm:spPr/>
      <dgm:t>
        <a:bodyPr/>
        <a:lstStyle/>
        <a:p>
          <a:r>
            <a:rPr lang="en-US" sz="2800" noProof="0" dirty="0" smtClean="0"/>
            <a:t>Planning</a:t>
          </a:r>
          <a:endParaRPr lang="en-US" sz="2800" noProof="0" dirty="0"/>
        </a:p>
      </dgm:t>
    </dgm:pt>
    <dgm:pt modelId="{2E53A8E6-4694-451D-B319-1DD55A146FA7}" type="parTrans" cxnId="{1DD5280D-E893-4561-92EE-14568C3C4C6D}">
      <dgm:prSet/>
      <dgm:spPr/>
      <dgm:t>
        <a:bodyPr/>
        <a:lstStyle/>
        <a:p>
          <a:endParaRPr lang="en-US" noProof="0" dirty="0"/>
        </a:p>
      </dgm:t>
    </dgm:pt>
    <dgm:pt modelId="{73D99E59-172D-480E-A387-FB8AC7998DF5}" type="sibTrans" cxnId="{1DD5280D-E893-4561-92EE-14568C3C4C6D}">
      <dgm:prSet/>
      <dgm:spPr/>
      <dgm:t>
        <a:bodyPr/>
        <a:lstStyle/>
        <a:p>
          <a:endParaRPr lang="en-US" noProof="0" dirty="0"/>
        </a:p>
      </dgm:t>
    </dgm:pt>
    <dgm:pt modelId="{7B0A26CA-B3FD-4DB2-8F03-37DAF000367C}">
      <dgm:prSet phldrT="[Text]" custT="1"/>
      <dgm:spPr/>
      <dgm:t>
        <a:bodyPr/>
        <a:lstStyle/>
        <a:p>
          <a:r>
            <a:rPr lang="en-US" sz="2800" noProof="0" dirty="0" smtClean="0"/>
            <a:t>Operation and </a:t>
          </a:r>
          <a:r>
            <a:rPr lang="en-US" sz="2800" noProof="0" dirty="0" err="1" smtClean="0"/>
            <a:t>mainte-nance</a:t>
          </a:r>
          <a:endParaRPr lang="en-US" sz="2800" noProof="0" dirty="0"/>
        </a:p>
      </dgm:t>
    </dgm:pt>
    <dgm:pt modelId="{8735BC0C-37CA-4923-BCC4-AFEC8EC8764E}" type="parTrans" cxnId="{B5306F4A-20E1-45A5-9217-4AB87B235D1D}">
      <dgm:prSet/>
      <dgm:spPr/>
      <dgm:t>
        <a:bodyPr/>
        <a:lstStyle/>
        <a:p>
          <a:endParaRPr lang="en-US" noProof="0" dirty="0"/>
        </a:p>
      </dgm:t>
    </dgm:pt>
    <dgm:pt modelId="{FC22F633-7839-46CB-9546-22998161A646}" type="sibTrans" cxnId="{B5306F4A-20E1-45A5-9217-4AB87B235D1D}">
      <dgm:prSet/>
      <dgm:spPr/>
      <dgm:t>
        <a:bodyPr/>
        <a:lstStyle/>
        <a:p>
          <a:endParaRPr lang="en-US" noProof="0" dirty="0"/>
        </a:p>
      </dgm:t>
    </dgm:pt>
    <dgm:pt modelId="{83215FA7-5422-494E-9E4C-9D9E5C21806B}">
      <dgm:prSet phldrT="[Text]" custT="1"/>
      <dgm:spPr/>
      <dgm:t>
        <a:bodyPr/>
        <a:lstStyle/>
        <a:p>
          <a:r>
            <a:rPr lang="en-US" sz="2800" noProof="0" dirty="0" smtClean="0"/>
            <a:t>De-</a:t>
          </a:r>
          <a:r>
            <a:rPr lang="en-US" sz="2800" noProof="0" dirty="0" err="1" smtClean="0"/>
            <a:t>constrution</a:t>
          </a:r>
          <a:endParaRPr lang="en-US" sz="2800" noProof="0" dirty="0"/>
        </a:p>
      </dgm:t>
    </dgm:pt>
    <dgm:pt modelId="{BB2536FC-F990-45E3-B9C7-94BBE317E5E3}" type="parTrans" cxnId="{F06791BD-F5D6-44D9-8ECC-38A82B091B73}">
      <dgm:prSet/>
      <dgm:spPr/>
      <dgm:t>
        <a:bodyPr/>
        <a:lstStyle/>
        <a:p>
          <a:endParaRPr lang="en-US" noProof="0" dirty="0"/>
        </a:p>
      </dgm:t>
    </dgm:pt>
    <dgm:pt modelId="{1C6DC23D-804F-4D12-9F26-D07CE5F67900}" type="sibTrans" cxnId="{F06791BD-F5D6-44D9-8ECC-38A82B091B73}">
      <dgm:prSet/>
      <dgm:spPr/>
      <dgm:t>
        <a:bodyPr/>
        <a:lstStyle/>
        <a:p>
          <a:endParaRPr lang="en-US" noProof="0" dirty="0"/>
        </a:p>
      </dgm:t>
    </dgm:pt>
    <dgm:pt modelId="{D951F0ED-6253-49B0-BCC2-95607EA04DFA}">
      <dgm:prSet phldrT="[Text]" custT="1"/>
      <dgm:spPr/>
      <dgm:t>
        <a:bodyPr/>
        <a:lstStyle/>
        <a:p>
          <a:r>
            <a:rPr lang="en-US" sz="2800" noProof="0" dirty="0" err="1" smtClean="0"/>
            <a:t>Construc-tion</a:t>
          </a:r>
          <a:r>
            <a:rPr lang="en-US" sz="2800" noProof="0" dirty="0" smtClean="0"/>
            <a:t> </a:t>
          </a:r>
          <a:endParaRPr lang="en-US" sz="2800" noProof="0" dirty="0"/>
        </a:p>
      </dgm:t>
    </dgm:pt>
    <dgm:pt modelId="{E5EC1BEB-F9F0-4261-BF9F-8D8E216AB464}" type="parTrans" cxnId="{EBDB1123-E4F5-424A-AE23-479D7BEC3B16}">
      <dgm:prSet/>
      <dgm:spPr/>
      <dgm:t>
        <a:bodyPr/>
        <a:lstStyle/>
        <a:p>
          <a:endParaRPr lang="en-US" noProof="0" dirty="0"/>
        </a:p>
      </dgm:t>
    </dgm:pt>
    <dgm:pt modelId="{3086A1C6-C6B7-44A0-BE8C-CEEDE1D68746}" type="sibTrans" cxnId="{EBDB1123-E4F5-424A-AE23-479D7BEC3B16}">
      <dgm:prSet/>
      <dgm:spPr/>
      <dgm:t>
        <a:bodyPr/>
        <a:lstStyle/>
        <a:p>
          <a:endParaRPr lang="en-US" noProof="0" dirty="0"/>
        </a:p>
      </dgm:t>
    </dgm:pt>
    <dgm:pt modelId="{53666897-DD7D-410F-8539-BD97AAC73301}" type="pres">
      <dgm:prSet presAssocID="{EFBC897B-777B-4571-8B25-6158C1702319}" presName="CompostProcess" presStyleCnt="0">
        <dgm:presLayoutVars>
          <dgm:dir/>
          <dgm:resizeHandles val="exact"/>
        </dgm:presLayoutVars>
      </dgm:prSet>
      <dgm:spPr/>
    </dgm:pt>
    <dgm:pt modelId="{FBB5E25D-11C8-4512-B3B1-9A6BD571CC94}" type="pres">
      <dgm:prSet presAssocID="{EFBC897B-777B-4571-8B25-6158C1702319}" presName="arrow" presStyleLbl="bgShp" presStyleIdx="0" presStyleCnt="1"/>
      <dgm:spPr/>
    </dgm:pt>
    <dgm:pt modelId="{D232CFB6-7F1D-4A0D-B311-7EFA234D62C8}" type="pres">
      <dgm:prSet presAssocID="{EFBC897B-777B-4571-8B25-6158C1702319}" presName="linearProcess" presStyleCnt="0"/>
      <dgm:spPr/>
    </dgm:pt>
    <dgm:pt modelId="{1412AB7B-A519-445D-8069-55CB6805B838}" type="pres">
      <dgm:prSet presAssocID="{BF00B312-191E-4FC7-92F1-71B8FDCC9AB3}" presName="textNode" presStyleLbl="node1" presStyleIdx="0" presStyleCnt="5">
        <dgm:presLayoutVars>
          <dgm:bulletEnabled val="1"/>
        </dgm:presLayoutVars>
      </dgm:prSet>
      <dgm:spPr/>
      <dgm:t>
        <a:bodyPr/>
        <a:lstStyle/>
        <a:p>
          <a:endParaRPr lang="de-DE"/>
        </a:p>
      </dgm:t>
    </dgm:pt>
    <dgm:pt modelId="{D8BB41AB-FB0D-4695-95BE-034431F8B062}" type="pres">
      <dgm:prSet presAssocID="{EE1C3340-EE75-4CA2-97CA-19B80FF28763}" presName="sibTrans" presStyleCnt="0"/>
      <dgm:spPr/>
    </dgm:pt>
    <dgm:pt modelId="{605F74DD-4A2A-4D3D-BAEE-FA1C4D2E7070}" type="pres">
      <dgm:prSet presAssocID="{7CFBEC26-29EB-41FD-A314-C5B2A4AB79E7}" presName="textNode" presStyleLbl="node1" presStyleIdx="1" presStyleCnt="5">
        <dgm:presLayoutVars>
          <dgm:bulletEnabled val="1"/>
        </dgm:presLayoutVars>
      </dgm:prSet>
      <dgm:spPr/>
      <dgm:t>
        <a:bodyPr/>
        <a:lstStyle/>
        <a:p>
          <a:endParaRPr lang="de-DE"/>
        </a:p>
      </dgm:t>
    </dgm:pt>
    <dgm:pt modelId="{08043C3A-A34E-4028-8E45-55A4935258CF}" type="pres">
      <dgm:prSet presAssocID="{73D99E59-172D-480E-A387-FB8AC7998DF5}" presName="sibTrans" presStyleCnt="0"/>
      <dgm:spPr/>
    </dgm:pt>
    <dgm:pt modelId="{4B2D9F78-419E-4773-A048-44472B13EB55}" type="pres">
      <dgm:prSet presAssocID="{D951F0ED-6253-49B0-BCC2-95607EA04DFA}" presName="textNode" presStyleLbl="node1" presStyleIdx="2" presStyleCnt="5">
        <dgm:presLayoutVars>
          <dgm:bulletEnabled val="1"/>
        </dgm:presLayoutVars>
      </dgm:prSet>
      <dgm:spPr/>
      <dgm:t>
        <a:bodyPr/>
        <a:lstStyle/>
        <a:p>
          <a:endParaRPr lang="en-US"/>
        </a:p>
      </dgm:t>
    </dgm:pt>
    <dgm:pt modelId="{2A21D189-0850-49FA-8DE5-F2E132C7F532}" type="pres">
      <dgm:prSet presAssocID="{3086A1C6-C6B7-44A0-BE8C-CEEDE1D68746}" presName="sibTrans" presStyleCnt="0"/>
      <dgm:spPr/>
    </dgm:pt>
    <dgm:pt modelId="{721F989A-F6B8-42B2-AF01-8BD2149A17DA}" type="pres">
      <dgm:prSet presAssocID="{7B0A26CA-B3FD-4DB2-8F03-37DAF000367C}" presName="textNode" presStyleLbl="node1" presStyleIdx="3" presStyleCnt="5">
        <dgm:presLayoutVars>
          <dgm:bulletEnabled val="1"/>
        </dgm:presLayoutVars>
      </dgm:prSet>
      <dgm:spPr/>
      <dgm:t>
        <a:bodyPr/>
        <a:lstStyle/>
        <a:p>
          <a:endParaRPr lang="de-DE"/>
        </a:p>
      </dgm:t>
    </dgm:pt>
    <dgm:pt modelId="{3FD594BF-BD52-40E1-8883-D3702E6ED93C}" type="pres">
      <dgm:prSet presAssocID="{FC22F633-7839-46CB-9546-22998161A646}" presName="sibTrans" presStyleCnt="0"/>
      <dgm:spPr/>
    </dgm:pt>
    <dgm:pt modelId="{0D9DCC87-CF4C-432B-9B58-D17898D70CBA}" type="pres">
      <dgm:prSet presAssocID="{83215FA7-5422-494E-9E4C-9D9E5C21806B}" presName="textNode" presStyleLbl="node1" presStyleIdx="4" presStyleCnt="5">
        <dgm:presLayoutVars>
          <dgm:bulletEnabled val="1"/>
        </dgm:presLayoutVars>
      </dgm:prSet>
      <dgm:spPr/>
      <dgm:t>
        <a:bodyPr/>
        <a:lstStyle/>
        <a:p>
          <a:endParaRPr lang="de-DE"/>
        </a:p>
      </dgm:t>
    </dgm:pt>
  </dgm:ptLst>
  <dgm:cxnLst>
    <dgm:cxn modelId="{5E2E6A91-CDB6-4709-883B-F9FF88133CA4}" type="presOf" srcId="{83215FA7-5422-494E-9E4C-9D9E5C21806B}" destId="{0D9DCC87-CF4C-432B-9B58-D17898D70CBA}" srcOrd="0" destOrd="0" presId="urn:microsoft.com/office/officeart/2005/8/layout/hProcess9"/>
    <dgm:cxn modelId="{D5E27C9B-3170-4A4C-AFB3-CADB3AD3D3C7}" type="presOf" srcId="{D951F0ED-6253-49B0-BCC2-95607EA04DFA}" destId="{4B2D9F78-419E-4773-A048-44472B13EB55}" srcOrd="0" destOrd="0" presId="urn:microsoft.com/office/officeart/2005/8/layout/hProcess9"/>
    <dgm:cxn modelId="{B3CEE603-2C84-444D-BDBE-0834E567CE2F}" type="presOf" srcId="{7CFBEC26-29EB-41FD-A314-C5B2A4AB79E7}" destId="{605F74DD-4A2A-4D3D-BAEE-FA1C4D2E7070}" srcOrd="0" destOrd="0" presId="urn:microsoft.com/office/officeart/2005/8/layout/hProcess9"/>
    <dgm:cxn modelId="{B5306F4A-20E1-45A5-9217-4AB87B235D1D}" srcId="{EFBC897B-777B-4571-8B25-6158C1702319}" destId="{7B0A26CA-B3FD-4DB2-8F03-37DAF000367C}" srcOrd="3" destOrd="0" parTransId="{8735BC0C-37CA-4923-BCC4-AFEC8EC8764E}" sibTransId="{FC22F633-7839-46CB-9546-22998161A646}"/>
    <dgm:cxn modelId="{29C130E5-8978-4193-8B8D-15FCE79108E0}" type="presOf" srcId="{7B0A26CA-B3FD-4DB2-8F03-37DAF000367C}" destId="{721F989A-F6B8-42B2-AF01-8BD2149A17DA}" srcOrd="0" destOrd="0" presId="urn:microsoft.com/office/officeart/2005/8/layout/hProcess9"/>
    <dgm:cxn modelId="{F06791BD-F5D6-44D9-8ECC-38A82B091B73}" srcId="{EFBC897B-777B-4571-8B25-6158C1702319}" destId="{83215FA7-5422-494E-9E4C-9D9E5C21806B}" srcOrd="4" destOrd="0" parTransId="{BB2536FC-F990-45E3-B9C7-94BBE317E5E3}" sibTransId="{1C6DC23D-804F-4D12-9F26-D07CE5F67900}"/>
    <dgm:cxn modelId="{92DBF375-4FB7-4889-9B4E-E107B5F5A607}" srcId="{EFBC897B-777B-4571-8B25-6158C1702319}" destId="{BF00B312-191E-4FC7-92F1-71B8FDCC9AB3}" srcOrd="0" destOrd="0" parTransId="{DE796A73-4F3A-4279-A714-4A1A5DD1922B}" sibTransId="{EE1C3340-EE75-4CA2-97CA-19B80FF28763}"/>
    <dgm:cxn modelId="{EBDB1123-E4F5-424A-AE23-479D7BEC3B16}" srcId="{EFBC897B-777B-4571-8B25-6158C1702319}" destId="{D951F0ED-6253-49B0-BCC2-95607EA04DFA}" srcOrd="2" destOrd="0" parTransId="{E5EC1BEB-F9F0-4261-BF9F-8D8E216AB464}" sibTransId="{3086A1C6-C6B7-44A0-BE8C-CEEDE1D68746}"/>
    <dgm:cxn modelId="{1F8E3829-30C0-4294-AF70-03AF8841306B}" type="presOf" srcId="{BF00B312-191E-4FC7-92F1-71B8FDCC9AB3}" destId="{1412AB7B-A519-445D-8069-55CB6805B838}" srcOrd="0" destOrd="0" presId="urn:microsoft.com/office/officeart/2005/8/layout/hProcess9"/>
    <dgm:cxn modelId="{5E6C28DB-84CB-4805-990B-0EA4CB5BEB98}" type="presOf" srcId="{EFBC897B-777B-4571-8B25-6158C1702319}" destId="{53666897-DD7D-410F-8539-BD97AAC73301}" srcOrd="0" destOrd="0" presId="urn:microsoft.com/office/officeart/2005/8/layout/hProcess9"/>
    <dgm:cxn modelId="{1DD5280D-E893-4561-92EE-14568C3C4C6D}" srcId="{EFBC897B-777B-4571-8B25-6158C1702319}" destId="{7CFBEC26-29EB-41FD-A314-C5B2A4AB79E7}" srcOrd="1" destOrd="0" parTransId="{2E53A8E6-4694-451D-B319-1DD55A146FA7}" sibTransId="{73D99E59-172D-480E-A387-FB8AC7998DF5}"/>
    <dgm:cxn modelId="{E907EA07-0793-45D0-BD03-994B6FD2F58C}" type="presParOf" srcId="{53666897-DD7D-410F-8539-BD97AAC73301}" destId="{FBB5E25D-11C8-4512-B3B1-9A6BD571CC94}" srcOrd="0" destOrd="0" presId="urn:microsoft.com/office/officeart/2005/8/layout/hProcess9"/>
    <dgm:cxn modelId="{3AC72D86-3DDE-46A7-85BF-9936C9F098CB}" type="presParOf" srcId="{53666897-DD7D-410F-8539-BD97AAC73301}" destId="{D232CFB6-7F1D-4A0D-B311-7EFA234D62C8}" srcOrd="1" destOrd="0" presId="urn:microsoft.com/office/officeart/2005/8/layout/hProcess9"/>
    <dgm:cxn modelId="{C8659E02-97FC-48A0-9982-5725E6C674AE}" type="presParOf" srcId="{D232CFB6-7F1D-4A0D-B311-7EFA234D62C8}" destId="{1412AB7B-A519-445D-8069-55CB6805B838}" srcOrd="0" destOrd="0" presId="urn:microsoft.com/office/officeart/2005/8/layout/hProcess9"/>
    <dgm:cxn modelId="{17DA5436-0362-40C8-B3FB-1E498A7AC617}" type="presParOf" srcId="{D232CFB6-7F1D-4A0D-B311-7EFA234D62C8}" destId="{D8BB41AB-FB0D-4695-95BE-034431F8B062}" srcOrd="1" destOrd="0" presId="urn:microsoft.com/office/officeart/2005/8/layout/hProcess9"/>
    <dgm:cxn modelId="{D6592319-8B3D-4095-8CA0-BE93F5D3E2B9}" type="presParOf" srcId="{D232CFB6-7F1D-4A0D-B311-7EFA234D62C8}" destId="{605F74DD-4A2A-4D3D-BAEE-FA1C4D2E7070}" srcOrd="2" destOrd="0" presId="urn:microsoft.com/office/officeart/2005/8/layout/hProcess9"/>
    <dgm:cxn modelId="{1315BC07-6C5C-401D-9909-2C2B4B4CD28D}" type="presParOf" srcId="{D232CFB6-7F1D-4A0D-B311-7EFA234D62C8}" destId="{08043C3A-A34E-4028-8E45-55A4935258CF}" srcOrd="3" destOrd="0" presId="urn:microsoft.com/office/officeart/2005/8/layout/hProcess9"/>
    <dgm:cxn modelId="{F2E01BF7-A181-45AC-AB47-8B98ED8382BF}" type="presParOf" srcId="{D232CFB6-7F1D-4A0D-B311-7EFA234D62C8}" destId="{4B2D9F78-419E-4773-A048-44472B13EB55}" srcOrd="4" destOrd="0" presId="urn:microsoft.com/office/officeart/2005/8/layout/hProcess9"/>
    <dgm:cxn modelId="{B1080C4C-5CFA-4FD7-8721-CD0A916C11D2}" type="presParOf" srcId="{D232CFB6-7F1D-4A0D-B311-7EFA234D62C8}" destId="{2A21D189-0850-49FA-8DE5-F2E132C7F532}" srcOrd="5" destOrd="0" presId="urn:microsoft.com/office/officeart/2005/8/layout/hProcess9"/>
    <dgm:cxn modelId="{84490DF0-10A7-453F-AE13-6DFE9BF9FA87}" type="presParOf" srcId="{D232CFB6-7F1D-4A0D-B311-7EFA234D62C8}" destId="{721F989A-F6B8-42B2-AF01-8BD2149A17DA}" srcOrd="6" destOrd="0" presId="urn:microsoft.com/office/officeart/2005/8/layout/hProcess9"/>
    <dgm:cxn modelId="{7202733E-95C4-412C-A312-2E825BC1556C}" type="presParOf" srcId="{D232CFB6-7F1D-4A0D-B311-7EFA234D62C8}" destId="{3FD594BF-BD52-40E1-8883-D3702E6ED93C}" srcOrd="7" destOrd="0" presId="urn:microsoft.com/office/officeart/2005/8/layout/hProcess9"/>
    <dgm:cxn modelId="{AC1A069F-73C5-4948-BF0B-9BE57EEC7798}" type="presParOf" srcId="{D232CFB6-7F1D-4A0D-B311-7EFA234D62C8}" destId="{0D9DCC87-CF4C-432B-9B58-D17898D70CBA}"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31A677A-A13A-4388-B2BC-DAC41055226D}"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de-DE"/>
        </a:p>
      </dgm:t>
    </dgm:pt>
    <dgm:pt modelId="{C6CE38DD-13D0-41C5-B6F7-BF3FF5D9B7E8}">
      <dgm:prSet phldrT="[Text]" custT="1"/>
      <dgm:spPr/>
      <dgm:t>
        <a:bodyPr/>
        <a:lstStyle/>
        <a:p>
          <a:r>
            <a:rPr lang="en-US" sz="2400" noProof="0" dirty="0" smtClean="0"/>
            <a:t>Industry company (customer) may concentrate on core business and benefits from the  expertise of utility company. Often remote control of assets. Energy and carbon saved for the benefit of the environment.</a:t>
          </a:r>
        </a:p>
      </dgm:t>
    </dgm:pt>
    <dgm:pt modelId="{454FFD67-91E8-4995-88E2-8208398D0B10}" type="parTrans" cxnId="{1471C2EB-DAB0-4C13-8405-FF050EA54C06}">
      <dgm:prSet/>
      <dgm:spPr/>
      <dgm:t>
        <a:bodyPr/>
        <a:lstStyle/>
        <a:p>
          <a:endParaRPr lang="en-US" noProof="0" dirty="0"/>
        </a:p>
      </dgm:t>
    </dgm:pt>
    <dgm:pt modelId="{08E3E019-040F-4CB1-A592-34DF3AD5330D}" type="sibTrans" cxnId="{1471C2EB-DAB0-4C13-8405-FF050EA54C06}">
      <dgm:prSet/>
      <dgm:spPr/>
      <dgm:t>
        <a:bodyPr/>
        <a:lstStyle/>
        <a:p>
          <a:endParaRPr lang="en-US" noProof="0" dirty="0"/>
        </a:p>
      </dgm:t>
    </dgm:pt>
    <dgm:pt modelId="{DAEF5334-DD4A-4B6E-ACCE-D7AF36910B16}">
      <dgm:prSet phldrT="[Text]" custT="1"/>
      <dgm:spPr/>
      <dgm:t>
        <a:bodyPr/>
        <a:lstStyle/>
        <a:p>
          <a:r>
            <a:rPr lang="en-US" sz="2400" noProof="0" dirty="0" smtClean="0"/>
            <a:t>Mutual long-term dependency and list of possible conflicts and risks: Access to plant, safety, compliance, service level , inflexibility, blockage of technical progress …</a:t>
          </a:r>
          <a:endParaRPr lang="en-US" sz="2400" noProof="0" dirty="0"/>
        </a:p>
      </dgm:t>
    </dgm:pt>
    <dgm:pt modelId="{24C54FFE-DC59-4F92-BBED-81C1BB4F6D03}" type="parTrans" cxnId="{1295F818-BFBC-4E60-B1D8-8530B0E91599}">
      <dgm:prSet/>
      <dgm:spPr/>
      <dgm:t>
        <a:bodyPr/>
        <a:lstStyle/>
        <a:p>
          <a:endParaRPr lang="en-US" noProof="0" dirty="0"/>
        </a:p>
      </dgm:t>
    </dgm:pt>
    <dgm:pt modelId="{95872D53-8BAA-427B-A109-F9D3DE63D5C6}" type="sibTrans" cxnId="{1295F818-BFBC-4E60-B1D8-8530B0E91599}">
      <dgm:prSet/>
      <dgm:spPr/>
      <dgm:t>
        <a:bodyPr/>
        <a:lstStyle/>
        <a:p>
          <a:endParaRPr lang="en-US" noProof="0" dirty="0"/>
        </a:p>
      </dgm:t>
    </dgm:pt>
    <dgm:pt modelId="{5763AFB8-A5B3-4462-A331-381C25D3DCB6}" type="pres">
      <dgm:prSet presAssocID="{B31A677A-A13A-4388-B2BC-DAC41055226D}" presName="diagram" presStyleCnt="0">
        <dgm:presLayoutVars>
          <dgm:dir/>
          <dgm:resizeHandles val="exact"/>
        </dgm:presLayoutVars>
      </dgm:prSet>
      <dgm:spPr/>
      <dgm:t>
        <a:bodyPr/>
        <a:lstStyle/>
        <a:p>
          <a:endParaRPr lang="de-DE"/>
        </a:p>
      </dgm:t>
    </dgm:pt>
    <dgm:pt modelId="{4FFB8DE8-553E-4A9B-9618-E443AFC1F05D}" type="pres">
      <dgm:prSet presAssocID="{C6CE38DD-13D0-41C5-B6F7-BF3FF5D9B7E8}" presName="arrow" presStyleLbl="node1" presStyleIdx="0" presStyleCnt="2" custScaleX="153732">
        <dgm:presLayoutVars>
          <dgm:bulletEnabled val="1"/>
        </dgm:presLayoutVars>
      </dgm:prSet>
      <dgm:spPr/>
      <dgm:t>
        <a:bodyPr/>
        <a:lstStyle/>
        <a:p>
          <a:endParaRPr lang="de-DE"/>
        </a:p>
      </dgm:t>
    </dgm:pt>
    <dgm:pt modelId="{22AF601B-F765-4BB0-872F-00D53A5F61A6}" type="pres">
      <dgm:prSet presAssocID="{DAEF5334-DD4A-4B6E-ACCE-D7AF36910B16}" presName="arrow" presStyleLbl="node1" presStyleIdx="1" presStyleCnt="2" custScaleX="153732">
        <dgm:presLayoutVars>
          <dgm:bulletEnabled val="1"/>
        </dgm:presLayoutVars>
      </dgm:prSet>
      <dgm:spPr/>
      <dgm:t>
        <a:bodyPr/>
        <a:lstStyle/>
        <a:p>
          <a:endParaRPr lang="de-DE"/>
        </a:p>
      </dgm:t>
    </dgm:pt>
  </dgm:ptLst>
  <dgm:cxnLst>
    <dgm:cxn modelId="{03327717-84BA-4654-97EA-305AFDD9EEAE}" type="presOf" srcId="{B31A677A-A13A-4388-B2BC-DAC41055226D}" destId="{5763AFB8-A5B3-4462-A331-381C25D3DCB6}" srcOrd="0" destOrd="0" presId="urn:microsoft.com/office/officeart/2005/8/layout/arrow5"/>
    <dgm:cxn modelId="{C84C06F7-C5EC-4B40-AB52-913CBB45E344}" type="presOf" srcId="{C6CE38DD-13D0-41C5-B6F7-BF3FF5D9B7E8}" destId="{4FFB8DE8-553E-4A9B-9618-E443AFC1F05D}" srcOrd="0" destOrd="0" presId="urn:microsoft.com/office/officeart/2005/8/layout/arrow5"/>
    <dgm:cxn modelId="{1295F818-BFBC-4E60-B1D8-8530B0E91599}" srcId="{B31A677A-A13A-4388-B2BC-DAC41055226D}" destId="{DAEF5334-DD4A-4B6E-ACCE-D7AF36910B16}" srcOrd="1" destOrd="0" parTransId="{24C54FFE-DC59-4F92-BBED-81C1BB4F6D03}" sibTransId="{95872D53-8BAA-427B-A109-F9D3DE63D5C6}"/>
    <dgm:cxn modelId="{1471C2EB-DAB0-4C13-8405-FF050EA54C06}" srcId="{B31A677A-A13A-4388-B2BC-DAC41055226D}" destId="{C6CE38DD-13D0-41C5-B6F7-BF3FF5D9B7E8}" srcOrd="0" destOrd="0" parTransId="{454FFD67-91E8-4995-88E2-8208398D0B10}" sibTransId="{08E3E019-040F-4CB1-A592-34DF3AD5330D}"/>
    <dgm:cxn modelId="{E1F483CA-9C58-4561-BFE0-28D5B59BC297}" type="presOf" srcId="{DAEF5334-DD4A-4B6E-ACCE-D7AF36910B16}" destId="{22AF601B-F765-4BB0-872F-00D53A5F61A6}" srcOrd="0" destOrd="0" presId="urn:microsoft.com/office/officeart/2005/8/layout/arrow5"/>
    <dgm:cxn modelId="{561E0F58-767F-4D50-AFBE-F55D36816E35}" type="presParOf" srcId="{5763AFB8-A5B3-4462-A331-381C25D3DCB6}" destId="{4FFB8DE8-553E-4A9B-9618-E443AFC1F05D}" srcOrd="0" destOrd="0" presId="urn:microsoft.com/office/officeart/2005/8/layout/arrow5"/>
    <dgm:cxn modelId="{47185775-572C-4A5D-8A04-49DFAEF78AF2}" type="presParOf" srcId="{5763AFB8-A5B3-4462-A331-381C25D3DCB6}" destId="{22AF601B-F765-4BB0-872F-00D53A5F61A6}"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999C067-8390-4999-9B2C-544F29E6DE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7E1D7F16-CBFD-48A3-97C1-3EA51F5AA35B}">
      <dgm:prSet phldrT="[Text]" custT="1"/>
      <dgm:spPr/>
      <dgm:t>
        <a:bodyPr/>
        <a:lstStyle/>
        <a:p>
          <a:r>
            <a:rPr lang="en-US" sz="2800" noProof="0" dirty="0" smtClean="0"/>
            <a:t>Applying in the energy investment field: </a:t>
          </a:r>
          <a:endParaRPr lang="en-US" sz="2800" noProof="0" dirty="0"/>
        </a:p>
      </dgm:t>
    </dgm:pt>
    <dgm:pt modelId="{77C15DD2-8E27-4B8C-9134-B3913EE88A3D}" type="parTrans" cxnId="{9B90F2DA-6E0D-4D66-A8AA-5115CE212D2A}">
      <dgm:prSet/>
      <dgm:spPr/>
      <dgm:t>
        <a:bodyPr/>
        <a:lstStyle/>
        <a:p>
          <a:endParaRPr lang="en-US" noProof="0" dirty="0"/>
        </a:p>
      </dgm:t>
    </dgm:pt>
    <dgm:pt modelId="{B2D36B4A-9DCD-4029-9E2F-A13C808FF60D}" type="sibTrans" cxnId="{9B90F2DA-6E0D-4D66-A8AA-5115CE212D2A}">
      <dgm:prSet/>
      <dgm:spPr/>
      <dgm:t>
        <a:bodyPr/>
        <a:lstStyle/>
        <a:p>
          <a:endParaRPr lang="en-US" noProof="0" dirty="0"/>
        </a:p>
      </dgm:t>
    </dgm:pt>
    <dgm:pt modelId="{1B68C92E-A738-4006-91D7-C3A189487A2A}">
      <dgm:prSet phldrT="[Text]" custT="1"/>
      <dgm:spPr/>
      <dgm:t>
        <a:bodyPr/>
        <a:lstStyle/>
        <a:p>
          <a:r>
            <a:rPr lang="en-US" sz="2800" noProof="0" dirty="0" smtClean="0"/>
            <a:t>Investment expenditure (I)</a:t>
          </a:r>
          <a:endParaRPr lang="en-US" sz="2800" noProof="0" dirty="0"/>
        </a:p>
      </dgm:t>
    </dgm:pt>
    <dgm:pt modelId="{C51747B6-F6FF-444D-B992-6949193BA59B}" type="parTrans" cxnId="{DF3A90D1-BB15-409F-8613-1F7240B1274D}">
      <dgm:prSet/>
      <dgm:spPr/>
      <dgm:t>
        <a:bodyPr/>
        <a:lstStyle/>
        <a:p>
          <a:endParaRPr lang="en-US" noProof="0" dirty="0"/>
        </a:p>
      </dgm:t>
    </dgm:pt>
    <dgm:pt modelId="{4296F9B3-52C6-4480-8CF7-349F7B1C58DF}" type="sibTrans" cxnId="{DF3A90D1-BB15-409F-8613-1F7240B1274D}">
      <dgm:prSet/>
      <dgm:spPr/>
      <dgm:t>
        <a:bodyPr/>
        <a:lstStyle/>
        <a:p>
          <a:endParaRPr lang="en-US" noProof="0" dirty="0"/>
        </a:p>
      </dgm:t>
    </dgm:pt>
    <dgm:pt modelId="{232C5BD9-038A-4B9A-8D21-C60FFDAFF47B}">
      <dgm:prSet phldrT="[Text]" custT="1"/>
      <dgm:spPr/>
      <dgm:t>
        <a:bodyPr/>
        <a:lstStyle/>
        <a:p>
          <a:r>
            <a:rPr lang="en-US" sz="2800" noProof="0" dirty="0" smtClean="0"/>
            <a:t>Cost savings per year in Euro (E)</a:t>
          </a:r>
          <a:endParaRPr lang="en-US" sz="2800" noProof="0" dirty="0"/>
        </a:p>
      </dgm:t>
    </dgm:pt>
    <dgm:pt modelId="{D56DF792-D8CF-4B3D-9F58-45CCF7364231}" type="parTrans" cxnId="{5070AD7E-D48B-48B4-A353-1E9BDDB30CE8}">
      <dgm:prSet/>
      <dgm:spPr/>
      <dgm:t>
        <a:bodyPr/>
        <a:lstStyle/>
        <a:p>
          <a:endParaRPr lang="en-US" noProof="0" dirty="0"/>
        </a:p>
      </dgm:t>
    </dgm:pt>
    <dgm:pt modelId="{2274F273-630E-4093-AAC9-ED641E2075E8}" type="sibTrans" cxnId="{5070AD7E-D48B-48B4-A353-1E9BDDB30CE8}">
      <dgm:prSet/>
      <dgm:spPr/>
      <dgm:t>
        <a:bodyPr/>
        <a:lstStyle/>
        <a:p>
          <a:endParaRPr lang="en-US" noProof="0" dirty="0"/>
        </a:p>
      </dgm:t>
    </dgm:pt>
    <dgm:pt modelId="{5A04F33B-BD74-403E-B3DD-0FD6C5AB16CD}">
      <dgm:prSet phldrT="[Text]" custT="1"/>
      <dgm:spPr/>
      <dgm:t>
        <a:bodyPr/>
        <a:lstStyle/>
        <a:p>
          <a:r>
            <a:rPr lang="en-US" sz="2800" noProof="0" dirty="0" smtClean="0"/>
            <a:t>Pay-off/ Pay-back, amortization (A)</a:t>
          </a:r>
          <a:endParaRPr lang="en-US" sz="2800" noProof="0" dirty="0"/>
        </a:p>
      </dgm:t>
    </dgm:pt>
    <dgm:pt modelId="{6C4AD878-0D22-4BFC-97F7-AA27A5C7AF86}" type="parTrans" cxnId="{865950A3-DBCE-44B7-B6BD-144F63502364}">
      <dgm:prSet/>
      <dgm:spPr/>
      <dgm:t>
        <a:bodyPr/>
        <a:lstStyle/>
        <a:p>
          <a:endParaRPr lang="en-US" noProof="0" dirty="0"/>
        </a:p>
      </dgm:t>
    </dgm:pt>
    <dgm:pt modelId="{27970F3C-AC47-405F-B993-D6950BA59916}" type="sibTrans" cxnId="{865950A3-DBCE-44B7-B6BD-144F63502364}">
      <dgm:prSet/>
      <dgm:spPr/>
      <dgm:t>
        <a:bodyPr/>
        <a:lstStyle/>
        <a:p>
          <a:endParaRPr lang="en-US" noProof="0" dirty="0"/>
        </a:p>
      </dgm:t>
    </dgm:pt>
    <dgm:pt modelId="{D854FBE3-6FEC-49C9-A387-E232FB301FB6}" type="pres">
      <dgm:prSet presAssocID="{D999C067-8390-4999-9B2C-544F29E6DE6A}" presName="hierChild1" presStyleCnt="0">
        <dgm:presLayoutVars>
          <dgm:orgChart val="1"/>
          <dgm:chPref val="1"/>
          <dgm:dir/>
          <dgm:animOne val="branch"/>
          <dgm:animLvl val="lvl"/>
          <dgm:resizeHandles/>
        </dgm:presLayoutVars>
      </dgm:prSet>
      <dgm:spPr/>
      <dgm:t>
        <a:bodyPr/>
        <a:lstStyle/>
        <a:p>
          <a:endParaRPr lang="de-DE"/>
        </a:p>
      </dgm:t>
    </dgm:pt>
    <dgm:pt modelId="{83A28D1A-0D29-4BA2-B330-4343E223929C}" type="pres">
      <dgm:prSet presAssocID="{7E1D7F16-CBFD-48A3-97C1-3EA51F5AA35B}" presName="hierRoot1" presStyleCnt="0">
        <dgm:presLayoutVars>
          <dgm:hierBranch val="init"/>
        </dgm:presLayoutVars>
      </dgm:prSet>
      <dgm:spPr/>
    </dgm:pt>
    <dgm:pt modelId="{153E1533-3F82-455E-BFAC-FAE8791B914F}" type="pres">
      <dgm:prSet presAssocID="{7E1D7F16-CBFD-48A3-97C1-3EA51F5AA35B}" presName="rootComposite1" presStyleCnt="0"/>
      <dgm:spPr/>
    </dgm:pt>
    <dgm:pt modelId="{6EB9840F-4619-4D7E-B019-63C146002509}" type="pres">
      <dgm:prSet presAssocID="{7E1D7F16-CBFD-48A3-97C1-3EA51F5AA35B}" presName="rootText1" presStyleLbl="node0" presStyleIdx="0" presStyleCnt="1" custScaleX="205228">
        <dgm:presLayoutVars>
          <dgm:chPref val="3"/>
        </dgm:presLayoutVars>
      </dgm:prSet>
      <dgm:spPr/>
      <dgm:t>
        <a:bodyPr/>
        <a:lstStyle/>
        <a:p>
          <a:endParaRPr lang="de-DE"/>
        </a:p>
      </dgm:t>
    </dgm:pt>
    <dgm:pt modelId="{F575B613-C4B6-4F52-9E19-A923255AE0A0}" type="pres">
      <dgm:prSet presAssocID="{7E1D7F16-CBFD-48A3-97C1-3EA51F5AA35B}" presName="rootConnector1" presStyleLbl="node1" presStyleIdx="0" presStyleCnt="0"/>
      <dgm:spPr/>
      <dgm:t>
        <a:bodyPr/>
        <a:lstStyle/>
        <a:p>
          <a:endParaRPr lang="de-DE"/>
        </a:p>
      </dgm:t>
    </dgm:pt>
    <dgm:pt modelId="{FECCFAE2-13A6-47B4-ADC6-63A4AB33A24A}" type="pres">
      <dgm:prSet presAssocID="{7E1D7F16-CBFD-48A3-97C1-3EA51F5AA35B}" presName="hierChild2" presStyleCnt="0"/>
      <dgm:spPr/>
    </dgm:pt>
    <dgm:pt modelId="{562A9985-CD15-46B8-81A0-F9CC279EC07E}" type="pres">
      <dgm:prSet presAssocID="{C51747B6-F6FF-444D-B992-6949193BA59B}" presName="Name37" presStyleLbl="parChTrans1D2" presStyleIdx="0" presStyleCnt="3"/>
      <dgm:spPr/>
      <dgm:t>
        <a:bodyPr/>
        <a:lstStyle/>
        <a:p>
          <a:endParaRPr lang="de-DE"/>
        </a:p>
      </dgm:t>
    </dgm:pt>
    <dgm:pt modelId="{0F76ED2D-B4A4-4807-BC87-9F7689E52EF6}" type="pres">
      <dgm:prSet presAssocID="{1B68C92E-A738-4006-91D7-C3A189487A2A}" presName="hierRoot2" presStyleCnt="0">
        <dgm:presLayoutVars>
          <dgm:hierBranch val="init"/>
        </dgm:presLayoutVars>
      </dgm:prSet>
      <dgm:spPr/>
    </dgm:pt>
    <dgm:pt modelId="{E492C0DB-21C0-4DEC-8B5E-23D34B4D5236}" type="pres">
      <dgm:prSet presAssocID="{1B68C92E-A738-4006-91D7-C3A189487A2A}" presName="rootComposite" presStyleCnt="0"/>
      <dgm:spPr/>
    </dgm:pt>
    <dgm:pt modelId="{2F1D7B79-0DD1-4A29-9F98-AE34A724FEE0}" type="pres">
      <dgm:prSet presAssocID="{1B68C92E-A738-4006-91D7-C3A189487A2A}" presName="rootText" presStyleLbl="node2" presStyleIdx="0" presStyleCnt="3">
        <dgm:presLayoutVars>
          <dgm:chPref val="3"/>
        </dgm:presLayoutVars>
      </dgm:prSet>
      <dgm:spPr/>
      <dgm:t>
        <a:bodyPr/>
        <a:lstStyle/>
        <a:p>
          <a:endParaRPr lang="de-DE"/>
        </a:p>
      </dgm:t>
    </dgm:pt>
    <dgm:pt modelId="{946F849C-2357-43E5-9398-6FB511F810B4}" type="pres">
      <dgm:prSet presAssocID="{1B68C92E-A738-4006-91D7-C3A189487A2A}" presName="rootConnector" presStyleLbl="node2" presStyleIdx="0" presStyleCnt="3"/>
      <dgm:spPr/>
      <dgm:t>
        <a:bodyPr/>
        <a:lstStyle/>
        <a:p>
          <a:endParaRPr lang="de-DE"/>
        </a:p>
      </dgm:t>
    </dgm:pt>
    <dgm:pt modelId="{E7C299EB-E361-4BFC-9FE9-996BCFCA598C}" type="pres">
      <dgm:prSet presAssocID="{1B68C92E-A738-4006-91D7-C3A189487A2A}" presName="hierChild4" presStyleCnt="0"/>
      <dgm:spPr/>
    </dgm:pt>
    <dgm:pt modelId="{B5A4AE19-197E-4EC4-AA59-4A91BF254F69}" type="pres">
      <dgm:prSet presAssocID="{1B68C92E-A738-4006-91D7-C3A189487A2A}" presName="hierChild5" presStyleCnt="0"/>
      <dgm:spPr/>
    </dgm:pt>
    <dgm:pt modelId="{73174E87-CC86-45DD-B8FD-54DA9A7C62EC}" type="pres">
      <dgm:prSet presAssocID="{D56DF792-D8CF-4B3D-9F58-45CCF7364231}" presName="Name37" presStyleLbl="parChTrans1D2" presStyleIdx="1" presStyleCnt="3"/>
      <dgm:spPr/>
      <dgm:t>
        <a:bodyPr/>
        <a:lstStyle/>
        <a:p>
          <a:endParaRPr lang="de-DE"/>
        </a:p>
      </dgm:t>
    </dgm:pt>
    <dgm:pt modelId="{AA3E7AD1-FAC5-44FD-B1CB-709D51A56133}" type="pres">
      <dgm:prSet presAssocID="{232C5BD9-038A-4B9A-8D21-C60FFDAFF47B}" presName="hierRoot2" presStyleCnt="0">
        <dgm:presLayoutVars>
          <dgm:hierBranch val="init"/>
        </dgm:presLayoutVars>
      </dgm:prSet>
      <dgm:spPr/>
    </dgm:pt>
    <dgm:pt modelId="{E1271F7C-546B-4CBF-9EDC-F2B9EE1ACD57}" type="pres">
      <dgm:prSet presAssocID="{232C5BD9-038A-4B9A-8D21-C60FFDAFF47B}" presName="rootComposite" presStyleCnt="0"/>
      <dgm:spPr/>
    </dgm:pt>
    <dgm:pt modelId="{50D75C1E-4F92-42EC-9F80-AC2AFC6F7622}" type="pres">
      <dgm:prSet presAssocID="{232C5BD9-038A-4B9A-8D21-C60FFDAFF47B}" presName="rootText" presStyleLbl="node2" presStyleIdx="1" presStyleCnt="3">
        <dgm:presLayoutVars>
          <dgm:chPref val="3"/>
        </dgm:presLayoutVars>
      </dgm:prSet>
      <dgm:spPr/>
      <dgm:t>
        <a:bodyPr/>
        <a:lstStyle/>
        <a:p>
          <a:endParaRPr lang="de-DE"/>
        </a:p>
      </dgm:t>
    </dgm:pt>
    <dgm:pt modelId="{3DEBA204-A724-42D0-BE38-1FEB55AFC7D7}" type="pres">
      <dgm:prSet presAssocID="{232C5BD9-038A-4B9A-8D21-C60FFDAFF47B}" presName="rootConnector" presStyleLbl="node2" presStyleIdx="1" presStyleCnt="3"/>
      <dgm:spPr/>
      <dgm:t>
        <a:bodyPr/>
        <a:lstStyle/>
        <a:p>
          <a:endParaRPr lang="de-DE"/>
        </a:p>
      </dgm:t>
    </dgm:pt>
    <dgm:pt modelId="{4E441B15-0340-4393-85DB-D3CABD54743A}" type="pres">
      <dgm:prSet presAssocID="{232C5BD9-038A-4B9A-8D21-C60FFDAFF47B}" presName="hierChild4" presStyleCnt="0"/>
      <dgm:spPr/>
    </dgm:pt>
    <dgm:pt modelId="{0558A9C2-B5AF-42FB-AD36-C7FE0916B400}" type="pres">
      <dgm:prSet presAssocID="{232C5BD9-038A-4B9A-8D21-C60FFDAFF47B}" presName="hierChild5" presStyleCnt="0"/>
      <dgm:spPr/>
    </dgm:pt>
    <dgm:pt modelId="{4F53B2ED-28D6-4100-84C1-859955815AEF}" type="pres">
      <dgm:prSet presAssocID="{6C4AD878-0D22-4BFC-97F7-AA27A5C7AF86}" presName="Name37" presStyleLbl="parChTrans1D2" presStyleIdx="2" presStyleCnt="3"/>
      <dgm:spPr/>
      <dgm:t>
        <a:bodyPr/>
        <a:lstStyle/>
        <a:p>
          <a:endParaRPr lang="de-DE"/>
        </a:p>
      </dgm:t>
    </dgm:pt>
    <dgm:pt modelId="{557073E4-1F07-403C-AF98-DFBD5B6D88EB}" type="pres">
      <dgm:prSet presAssocID="{5A04F33B-BD74-403E-B3DD-0FD6C5AB16CD}" presName="hierRoot2" presStyleCnt="0">
        <dgm:presLayoutVars>
          <dgm:hierBranch val="init"/>
        </dgm:presLayoutVars>
      </dgm:prSet>
      <dgm:spPr/>
    </dgm:pt>
    <dgm:pt modelId="{AA3265C9-DBF6-4096-B90E-10161A54EE50}" type="pres">
      <dgm:prSet presAssocID="{5A04F33B-BD74-403E-B3DD-0FD6C5AB16CD}" presName="rootComposite" presStyleCnt="0"/>
      <dgm:spPr/>
    </dgm:pt>
    <dgm:pt modelId="{72D9F13A-3859-4004-B108-6989DD8E152C}" type="pres">
      <dgm:prSet presAssocID="{5A04F33B-BD74-403E-B3DD-0FD6C5AB16CD}" presName="rootText" presStyleLbl="node2" presStyleIdx="2" presStyleCnt="3">
        <dgm:presLayoutVars>
          <dgm:chPref val="3"/>
        </dgm:presLayoutVars>
      </dgm:prSet>
      <dgm:spPr/>
      <dgm:t>
        <a:bodyPr/>
        <a:lstStyle/>
        <a:p>
          <a:endParaRPr lang="de-DE"/>
        </a:p>
      </dgm:t>
    </dgm:pt>
    <dgm:pt modelId="{53B4E20C-438E-4F48-A29F-8CDC667B7D93}" type="pres">
      <dgm:prSet presAssocID="{5A04F33B-BD74-403E-B3DD-0FD6C5AB16CD}" presName="rootConnector" presStyleLbl="node2" presStyleIdx="2" presStyleCnt="3"/>
      <dgm:spPr/>
      <dgm:t>
        <a:bodyPr/>
        <a:lstStyle/>
        <a:p>
          <a:endParaRPr lang="de-DE"/>
        </a:p>
      </dgm:t>
    </dgm:pt>
    <dgm:pt modelId="{287976A0-0947-44A1-A843-E03F579B2E7D}" type="pres">
      <dgm:prSet presAssocID="{5A04F33B-BD74-403E-B3DD-0FD6C5AB16CD}" presName="hierChild4" presStyleCnt="0"/>
      <dgm:spPr/>
    </dgm:pt>
    <dgm:pt modelId="{15B13C14-D9DD-474B-81F1-6131FBA313AB}" type="pres">
      <dgm:prSet presAssocID="{5A04F33B-BD74-403E-B3DD-0FD6C5AB16CD}" presName="hierChild5" presStyleCnt="0"/>
      <dgm:spPr/>
    </dgm:pt>
    <dgm:pt modelId="{E1D07CE0-C9DF-479C-A226-DAA18B641A5F}" type="pres">
      <dgm:prSet presAssocID="{7E1D7F16-CBFD-48A3-97C1-3EA51F5AA35B}" presName="hierChild3" presStyleCnt="0"/>
      <dgm:spPr/>
    </dgm:pt>
  </dgm:ptLst>
  <dgm:cxnLst>
    <dgm:cxn modelId="{0C978CD8-D1F5-42F2-8BC6-B13E56D33318}" type="presOf" srcId="{1B68C92E-A738-4006-91D7-C3A189487A2A}" destId="{2F1D7B79-0DD1-4A29-9F98-AE34A724FEE0}" srcOrd="0" destOrd="0" presId="urn:microsoft.com/office/officeart/2005/8/layout/orgChart1"/>
    <dgm:cxn modelId="{8315A8F3-36C6-40BC-ACA9-B3DC62EA65FE}" type="presOf" srcId="{5A04F33B-BD74-403E-B3DD-0FD6C5AB16CD}" destId="{53B4E20C-438E-4F48-A29F-8CDC667B7D93}" srcOrd="1" destOrd="0" presId="urn:microsoft.com/office/officeart/2005/8/layout/orgChart1"/>
    <dgm:cxn modelId="{5120D888-3D2A-48C1-A8A9-7CA86DA67F05}" type="presOf" srcId="{5A04F33B-BD74-403E-B3DD-0FD6C5AB16CD}" destId="{72D9F13A-3859-4004-B108-6989DD8E152C}" srcOrd="0" destOrd="0" presId="urn:microsoft.com/office/officeart/2005/8/layout/orgChart1"/>
    <dgm:cxn modelId="{A10962D5-9EF6-42E4-A649-627714670CBF}" type="presOf" srcId="{D56DF792-D8CF-4B3D-9F58-45CCF7364231}" destId="{73174E87-CC86-45DD-B8FD-54DA9A7C62EC}" srcOrd="0" destOrd="0" presId="urn:microsoft.com/office/officeart/2005/8/layout/orgChart1"/>
    <dgm:cxn modelId="{B2B30705-6F5B-4BB6-BD4A-53BA6F07774D}" type="presOf" srcId="{232C5BD9-038A-4B9A-8D21-C60FFDAFF47B}" destId="{50D75C1E-4F92-42EC-9F80-AC2AFC6F7622}" srcOrd="0" destOrd="0" presId="urn:microsoft.com/office/officeart/2005/8/layout/orgChart1"/>
    <dgm:cxn modelId="{FC0DA899-3241-4581-AB36-AE1FA864B76C}" type="presOf" srcId="{C51747B6-F6FF-444D-B992-6949193BA59B}" destId="{562A9985-CD15-46B8-81A0-F9CC279EC07E}" srcOrd="0" destOrd="0" presId="urn:microsoft.com/office/officeart/2005/8/layout/orgChart1"/>
    <dgm:cxn modelId="{9B90F2DA-6E0D-4D66-A8AA-5115CE212D2A}" srcId="{D999C067-8390-4999-9B2C-544F29E6DE6A}" destId="{7E1D7F16-CBFD-48A3-97C1-3EA51F5AA35B}" srcOrd="0" destOrd="0" parTransId="{77C15DD2-8E27-4B8C-9134-B3913EE88A3D}" sibTransId="{B2D36B4A-9DCD-4029-9E2F-A13C808FF60D}"/>
    <dgm:cxn modelId="{A1259313-CA9F-4757-8C29-9AA8ED859181}" type="presOf" srcId="{232C5BD9-038A-4B9A-8D21-C60FFDAFF47B}" destId="{3DEBA204-A724-42D0-BE38-1FEB55AFC7D7}" srcOrd="1" destOrd="0" presId="urn:microsoft.com/office/officeart/2005/8/layout/orgChart1"/>
    <dgm:cxn modelId="{5070AD7E-D48B-48B4-A353-1E9BDDB30CE8}" srcId="{7E1D7F16-CBFD-48A3-97C1-3EA51F5AA35B}" destId="{232C5BD9-038A-4B9A-8D21-C60FFDAFF47B}" srcOrd="1" destOrd="0" parTransId="{D56DF792-D8CF-4B3D-9F58-45CCF7364231}" sibTransId="{2274F273-630E-4093-AAC9-ED641E2075E8}"/>
    <dgm:cxn modelId="{A6FF53D9-5313-45DE-9AC1-6E8762DD5CE7}" type="presOf" srcId="{1B68C92E-A738-4006-91D7-C3A189487A2A}" destId="{946F849C-2357-43E5-9398-6FB511F810B4}" srcOrd="1" destOrd="0" presId="urn:microsoft.com/office/officeart/2005/8/layout/orgChart1"/>
    <dgm:cxn modelId="{D6D9CB39-7BEE-4AC0-85CC-42B464610981}" type="presOf" srcId="{D999C067-8390-4999-9B2C-544F29E6DE6A}" destId="{D854FBE3-6FEC-49C9-A387-E232FB301FB6}" srcOrd="0" destOrd="0" presId="urn:microsoft.com/office/officeart/2005/8/layout/orgChart1"/>
    <dgm:cxn modelId="{DF3A90D1-BB15-409F-8613-1F7240B1274D}" srcId="{7E1D7F16-CBFD-48A3-97C1-3EA51F5AA35B}" destId="{1B68C92E-A738-4006-91D7-C3A189487A2A}" srcOrd="0" destOrd="0" parTransId="{C51747B6-F6FF-444D-B992-6949193BA59B}" sibTransId="{4296F9B3-52C6-4480-8CF7-349F7B1C58DF}"/>
    <dgm:cxn modelId="{D3A37767-D45C-4104-86BD-920D6ECF2020}" type="presOf" srcId="{7E1D7F16-CBFD-48A3-97C1-3EA51F5AA35B}" destId="{F575B613-C4B6-4F52-9E19-A923255AE0A0}" srcOrd="1" destOrd="0" presId="urn:microsoft.com/office/officeart/2005/8/layout/orgChart1"/>
    <dgm:cxn modelId="{1B16263B-E016-490D-9901-10D217C4F20E}" type="presOf" srcId="{6C4AD878-0D22-4BFC-97F7-AA27A5C7AF86}" destId="{4F53B2ED-28D6-4100-84C1-859955815AEF}" srcOrd="0" destOrd="0" presId="urn:microsoft.com/office/officeart/2005/8/layout/orgChart1"/>
    <dgm:cxn modelId="{372AB21C-FE31-4FDC-8B96-6D8889D03FFD}" type="presOf" srcId="{7E1D7F16-CBFD-48A3-97C1-3EA51F5AA35B}" destId="{6EB9840F-4619-4D7E-B019-63C146002509}" srcOrd="0" destOrd="0" presId="urn:microsoft.com/office/officeart/2005/8/layout/orgChart1"/>
    <dgm:cxn modelId="{865950A3-DBCE-44B7-B6BD-144F63502364}" srcId="{7E1D7F16-CBFD-48A3-97C1-3EA51F5AA35B}" destId="{5A04F33B-BD74-403E-B3DD-0FD6C5AB16CD}" srcOrd="2" destOrd="0" parTransId="{6C4AD878-0D22-4BFC-97F7-AA27A5C7AF86}" sibTransId="{27970F3C-AC47-405F-B993-D6950BA59916}"/>
    <dgm:cxn modelId="{F70207A3-48E6-4D18-A5E9-2C627918CDFE}" type="presParOf" srcId="{D854FBE3-6FEC-49C9-A387-E232FB301FB6}" destId="{83A28D1A-0D29-4BA2-B330-4343E223929C}" srcOrd="0" destOrd="0" presId="urn:microsoft.com/office/officeart/2005/8/layout/orgChart1"/>
    <dgm:cxn modelId="{351FEDB3-AE5D-43ED-BA09-2A7215CA0EAA}" type="presParOf" srcId="{83A28D1A-0D29-4BA2-B330-4343E223929C}" destId="{153E1533-3F82-455E-BFAC-FAE8791B914F}" srcOrd="0" destOrd="0" presId="urn:microsoft.com/office/officeart/2005/8/layout/orgChart1"/>
    <dgm:cxn modelId="{53B46106-DE99-4811-872E-8A5EDB6ADD88}" type="presParOf" srcId="{153E1533-3F82-455E-BFAC-FAE8791B914F}" destId="{6EB9840F-4619-4D7E-B019-63C146002509}" srcOrd="0" destOrd="0" presId="urn:microsoft.com/office/officeart/2005/8/layout/orgChart1"/>
    <dgm:cxn modelId="{4AEF6F11-D247-4C60-9764-23937C9A3F5D}" type="presParOf" srcId="{153E1533-3F82-455E-BFAC-FAE8791B914F}" destId="{F575B613-C4B6-4F52-9E19-A923255AE0A0}" srcOrd="1" destOrd="0" presId="urn:microsoft.com/office/officeart/2005/8/layout/orgChart1"/>
    <dgm:cxn modelId="{04D16A3B-42AB-4D62-8678-F82B99C31225}" type="presParOf" srcId="{83A28D1A-0D29-4BA2-B330-4343E223929C}" destId="{FECCFAE2-13A6-47B4-ADC6-63A4AB33A24A}" srcOrd="1" destOrd="0" presId="urn:microsoft.com/office/officeart/2005/8/layout/orgChart1"/>
    <dgm:cxn modelId="{24C26D28-C2B8-453B-AF1E-CF08896DAF41}" type="presParOf" srcId="{FECCFAE2-13A6-47B4-ADC6-63A4AB33A24A}" destId="{562A9985-CD15-46B8-81A0-F9CC279EC07E}" srcOrd="0" destOrd="0" presId="urn:microsoft.com/office/officeart/2005/8/layout/orgChart1"/>
    <dgm:cxn modelId="{DDB288A0-13F8-43CC-8700-80884700D5E8}" type="presParOf" srcId="{FECCFAE2-13A6-47B4-ADC6-63A4AB33A24A}" destId="{0F76ED2D-B4A4-4807-BC87-9F7689E52EF6}" srcOrd="1" destOrd="0" presId="urn:microsoft.com/office/officeart/2005/8/layout/orgChart1"/>
    <dgm:cxn modelId="{A2AD784C-AE88-42D3-BBB6-A9257EF30919}" type="presParOf" srcId="{0F76ED2D-B4A4-4807-BC87-9F7689E52EF6}" destId="{E492C0DB-21C0-4DEC-8B5E-23D34B4D5236}" srcOrd="0" destOrd="0" presId="urn:microsoft.com/office/officeart/2005/8/layout/orgChart1"/>
    <dgm:cxn modelId="{A376DA99-1B04-4794-AB10-E1D0CF2EFDA6}" type="presParOf" srcId="{E492C0DB-21C0-4DEC-8B5E-23D34B4D5236}" destId="{2F1D7B79-0DD1-4A29-9F98-AE34A724FEE0}" srcOrd="0" destOrd="0" presId="urn:microsoft.com/office/officeart/2005/8/layout/orgChart1"/>
    <dgm:cxn modelId="{FA974D54-27DE-4A74-9E52-E658275EC35C}" type="presParOf" srcId="{E492C0DB-21C0-4DEC-8B5E-23D34B4D5236}" destId="{946F849C-2357-43E5-9398-6FB511F810B4}" srcOrd="1" destOrd="0" presId="urn:microsoft.com/office/officeart/2005/8/layout/orgChart1"/>
    <dgm:cxn modelId="{A9C0CBC1-B084-4FC0-8787-84DDC419EF89}" type="presParOf" srcId="{0F76ED2D-B4A4-4807-BC87-9F7689E52EF6}" destId="{E7C299EB-E361-4BFC-9FE9-996BCFCA598C}" srcOrd="1" destOrd="0" presId="urn:microsoft.com/office/officeart/2005/8/layout/orgChart1"/>
    <dgm:cxn modelId="{88C7F8F0-0153-40AB-B8AF-53D03AE9C588}" type="presParOf" srcId="{0F76ED2D-B4A4-4807-BC87-9F7689E52EF6}" destId="{B5A4AE19-197E-4EC4-AA59-4A91BF254F69}" srcOrd="2" destOrd="0" presId="urn:microsoft.com/office/officeart/2005/8/layout/orgChart1"/>
    <dgm:cxn modelId="{FEC8FEE6-E50D-4D5A-ACF0-97CEE73F976F}" type="presParOf" srcId="{FECCFAE2-13A6-47B4-ADC6-63A4AB33A24A}" destId="{73174E87-CC86-45DD-B8FD-54DA9A7C62EC}" srcOrd="2" destOrd="0" presId="urn:microsoft.com/office/officeart/2005/8/layout/orgChart1"/>
    <dgm:cxn modelId="{E482DA6E-4032-4457-B23E-9806BC07712B}" type="presParOf" srcId="{FECCFAE2-13A6-47B4-ADC6-63A4AB33A24A}" destId="{AA3E7AD1-FAC5-44FD-B1CB-709D51A56133}" srcOrd="3" destOrd="0" presId="urn:microsoft.com/office/officeart/2005/8/layout/orgChart1"/>
    <dgm:cxn modelId="{C0388326-6499-4668-BD06-82DF6C0FDC9B}" type="presParOf" srcId="{AA3E7AD1-FAC5-44FD-B1CB-709D51A56133}" destId="{E1271F7C-546B-4CBF-9EDC-F2B9EE1ACD57}" srcOrd="0" destOrd="0" presId="urn:microsoft.com/office/officeart/2005/8/layout/orgChart1"/>
    <dgm:cxn modelId="{F3C1CB50-F239-4B70-9579-629BDEF5FBCD}" type="presParOf" srcId="{E1271F7C-546B-4CBF-9EDC-F2B9EE1ACD57}" destId="{50D75C1E-4F92-42EC-9F80-AC2AFC6F7622}" srcOrd="0" destOrd="0" presId="urn:microsoft.com/office/officeart/2005/8/layout/orgChart1"/>
    <dgm:cxn modelId="{ADD5D192-51AD-462B-900F-DB3B586B64CE}" type="presParOf" srcId="{E1271F7C-546B-4CBF-9EDC-F2B9EE1ACD57}" destId="{3DEBA204-A724-42D0-BE38-1FEB55AFC7D7}" srcOrd="1" destOrd="0" presId="urn:microsoft.com/office/officeart/2005/8/layout/orgChart1"/>
    <dgm:cxn modelId="{61A95D01-1360-4968-A42F-205265318080}" type="presParOf" srcId="{AA3E7AD1-FAC5-44FD-B1CB-709D51A56133}" destId="{4E441B15-0340-4393-85DB-D3CABD54743A}" srcOrd="1" destOrd="0" presId="urn:microsoft.com/office/officeart/2005/8/layout/orgChart1"/>
    <dgm:cxn modelId="{CCF99FA0-C8AE-4996-94E1-80680B71EF33}" type="presParOf" srcId="{AA3E7AD1-FAC5-44FD-B1CB-709D51A56133}" destId="{0558A9C2-B5AF-42FB-AD36-C7FE0916B400}" srcOrd="2" destOrd="0" presId="urn:microsoft.com/office/officeart/2005/8/layout/orgChart1"/>
    <dgm:cxn modelId="{80BEAB6C-84E9-4EDF-A45A-CBF5BCD43042}" type="presParOf" srcId="{FECCFAE2-13A6-47B4-ADC6-63A4AB33A24A}" destId="{4F53B2ED-28D6-4100-84C1-859955815AEF}" srcOrd="4" destOrd="0" presId="urn:microsoft.com/office/officeart/2005/8/layout/orgChart1"/>
    <dgm:cxn modelId="{A3B720A8-15A2-435E-BBC2-FE94822DA663}" type="presParOf" srcId="{FECCFAE2-13A6-47B4-ADC6-63A4AB33A24A}" destId="{557073E4-1F07-403C-AF98-DFBD5B6D88EB}" srcOrd="5" destOrd="0" presId="urn:microsoft.com/office/officeart/2005/8/layout/orgChart1"/>
    <dgm:cxn modelId="{4D093158-B33A-47D6-87FE-580D91B89705}" type="presParOf" srcId="{557073E4-1F07-403C-AF98-DFBD5B6D88EB}" destId="{AA3265C9-DBF6-4096-B90E-10161A54EE50}" srcOrd="0" destOrd="0" presId="urn:microsoft.com/office/officeart/2005/8/layout/orgChart1"/>
    <dgm:cxn modelId="{16F63D38-E742-4EAF-81DF-3070085B818E}" type="presParOf" srcId="{AA3265C9-DBF6-4096-B90E-10161A54EE50}" destId="{72D9F13A-3859-4004-B108-6989DD8E152C}" srcOrd="0" destOrd="0" presId="urn:microsoft.com/office/officeart/2005/8/layout/orgChart1"/>
    <dgm:cxn modelId="{BA274B87-FC6A-49E5-8030-83AF6D83B160}" type="presParOf" srcId="{AA3265C9-DBF6-4096-B90E-10161A54EE50}" destId="{53B4E20C-438E-4F48-A29F-8CDC667B7D93}" srcOrd="1" destOrd="0" presId="urn:microsoft.com/office/officeart/2005/8/layout/orgChart1"/>
    <dgm:cxn modelId="{BD86A2C3-5614-4E24-9214-81431163533E}" type="presParOf" srcId="{557073E4-1F07-403C-AF98-DFBD5B6D88EB}" destId="{287976A0-0947-44A1-A843-E03F579B2E7D}" srcOrd="1" destOrd="0" presId="urn:microsoft.com/office/officeart/2005/8/layout/orgChart1"/>
    <dgm:cxn modelId="{96470315-6C3F-420E-892F-EB5BA71ECECE}" type="presParOf" srcId="{557073E4-1F07-403C-AF98-DFBD5B6D88EB}" destId="{15B13C14-D9DD-474B-81F1-6131FBA313AB}" srcOrd="2" destOrd="0" presId="urn:microsoft.com/office/officeart/2005/8/layout/orgChart1"/>
    <dgm:cxn modelId="{74C2EE71-D44C-46B2-875F-9E7C27E3F16F}" type="presParOf" srcId="{83A28D1A-0D29-4BA2-B330-4343E223929C}" destId="{E1D07CE0-C9DF-479C-A226-DAA18B641A5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FC6A17D-6FE3-4EF3-96F3-B142DEF8C77E}"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de-DE"/>
        </a:p>
      </dgm:t>
    </dgm:pt>
    <dgm:pt modelId="{741F8E6A-87B5-4BC3-A75E-78540EBB56AD}">
      <dgm:prSet phldrT="[Text]" custT="1"/>
      <dgm:spPr/>
      <dgm:t>
        <a:bodyPr/>
        <a:lstStyle/>
        <a:p>
          <a:r>
            <a:rPr lang="en-US" sz="1600" noProof="0" dirty="0" smtClean="0"/>
            <a:t>Important decision criteria and indicators for investment appraisal</a:t>
          </a:r>
          <a:endParaRPr lang="en-US" sz="1600" noProof="0" dirty="0"/>
        </a:p>
      </dgm:t>
    </dgm:pt>
    <dgm:pt modelId="{5A3F53CB-FEFC-487F-8E99-BD7508A2C473}" type="parTrans" cxnId="{A6FE0201-7D69-4C14-A1E6-4C06FE8CCBCA}">
      <dgm:prSet/>
      <dgm:spPr/>
      <dgm:t>
        <a:bodyPr/>
        <a:lstStyle/>
        <a:p>
          <a:endParaRPr lang="en-US" noProof="0" dirty="0"/>
        </a:p>
      </dgm:t>
    </dgm:pt>
    <dgm:pt modelId="{C4737579-9BDF-405A-A413-77C9405A475C}" type="sibTrans" cxnId="{A6FE0201-7D69-4C14-A1E6-4C06FE8CCBCA}">
      <dgm:prSet/>
      <dgm:spPr/>
      <dgm:t>
        <a:bodyPr/>
        <a:lstStyle/>
        <a:p>
          <a:endParaRPr lang="en-US" noProof="0" dirty="0"/>
        </a:p>
      </dgm:t>
    </dgm:pt>
    <dgm:pt modelId="{2773656D-CEC9-4777-806C-4651A0AB920B}">
      <dgm:prSet phldrT="[Text]" custT="1"/>
      <dgm:spPr/>
      <dgm:t>
        <a:bodyPr/>
        <a:lstStyle/>
        <a:p>
          <a:r>
            <a:rPr lang="en-US" sz="1600" noProof="0" dirty="0" smtClean="0"/>
            <a:t>Internal rate </a:t>
          </a:r>
          <a:r>
            <a:rPr lang="en-US" sz="1600" b="1" noProof="0" dirty="0" smtClean="0"/>
            <a:t>of </a:t>
          </a:r>
          <a:r>
            <a:rPr lang="en-US" sz="1600" noProof="0" dirty="0" smtClean="0"/>
            <a:t>return (how high may interest be to break-even?)</a:t>
          </a:r>
          <a:endParaRPr lang="en-US" sz="1600" noProof="0" dirty="0"/>
        </a:p>
      </dgm:t>
    </dgm:pt>
    <dgm:pt modelId="{5E3F1E08-9E9B-44DD-BEAD-942C1F484E97}" type="parTrans" cxnId="{5E6274C5-035A-4431-98D9-C1E914925016}">
      <dgm:prSet/>
      <dgm:spPr/>
      <dgm:t>
        <a:bodyPr/>
        <a:lstStyle/>
        <a:p>
          <a:endParaRPr lang="en-US" noProof="0" dirty="0"/>
        </a:p>
      </dgm:t>
    </dgm:pt>
    <dgm:pt modelId="{9466D32A-D7AE-4742-9E23-A8ABA4447C71}" type="sibTrans" cxnId="{5E6274C5-035A-4431-98D9-C1E914925016}">
      <dgm:prSet/>
      <dgm:spPr/>
      <dgm:t>
        <a:bodyPr/>
        <a:lstStyle/>
        <a:p>
          <a:endParaRPr lang="en-US" noProof="0" dirty="0"/>
        </a:p>
      </dgm:t>
    </dgm:pt>
    <dgm:pt modelId="{578194A5-FF8D-43C3-9592-24A0880EDEA5}">
      <dgm:prSet phldrT="[Text]" custT="1"/>
      <dgm:spPr/>
      <dgm:t>
        <a:bodyPr/>
        <a:lstStyle/>
        <a:p>
          <a:r>
            <a:rPr lang="en-US" sz="1600" noProof="0" dirty="0" smtClean="0"/>
            <a:t>Pay-off/ -back period (Investment divided by annual backflow)</a:t>
          </a:r>
          <a:endParaRPr lang="en-US" sz="1600" noProof="0" dirty="0"/>
        </a:p>
      </dgm:t>
    </dgm:pt>
    <dgm:pt modelId="{51662896-5D33-4204-9AB0-433BCDD158C6}" type="parTrans" cxnId="{3856330C-EB4B-48A4-8CE5-92ADD626990B}">
      <dgm:prSet/>
      <dgm:spPr/>
      <dgm:t>
        <a:bodyPr/>
        <a:lstStyle/>
        <a:p>
          <a:endParaRPr lang="en-US" noProof="0" dirty="0"/>
        </a:p>
      </dgm:t>
    </dgm:pt>
    <dgm:pt modelId="{6EA3F675-1DB1-48DE-8F03-027E916F68E2}" type="sibTrans" cxnId="{3856330C-EB4B-48A4-8CE5-92ADD626990B}">
      <dgm:prSet/>
      <dgm:spPr/>
      <dgm:t>
        <a:bodyPr/>
        <a:lstStyle/>
        <a:p>
          <a:endParaRPr lang="en-US" noProof="0" dirty="0"/>
        </a:p>
      </dgm:t>
    </dgm:pt>
    <dgm:pt modelId="{E15BCDCF-6B01-47E7-83EC-491000AEAD87}">
      <dgm:prSet phldrT="[Text]" custT="1"/>
      <dgm:spPr/>
      <dgm:t>
        <a:bodyPr/>
        <a:lstStyle/>
        <a:p>
          <a:r>
            <a:rPr lang="en-US" sz="1600" noProof="0" dirty="0" smtClean="0"/>
            <a:t>TCO, LCC</a:t>
          </a:r>
          <a:br>
            <a:rPr lang="en-US" sz="1600" noProof="0" dirty="0" smtClean="0"/>
          </a:br>
          <a:r>
            <a:rPr lang="en-US" sz="1600" noProof="0" dirty="0" smtClean="0"/>
            <a:t> (just explained before)</a:t>
          </a:r>
          <a:endParaRPr lang="en-US" sz="1600" noProof="0" dirty="0"/>
        </a:p>
      </dgm:t>
    </dgm:pt>
    <dgm:pt modelId="{51D113AB-ED9B-455F-AE64-C37C139D3214}" type="parTrans" cxnId="{4664666E-F834-4D06-AF74-3C91B8BC006E}">
      <dgm:prSet/>
      <dgm:spPr/>
      <dgm:t>
        <a:bodyPr/>
        <a:lstStyle/>
        <a:p>
          <a:endParaRPr lang="en-US" noProof="0" dirty="0"/>
        </a:p>
      </dgm:t>
    </dgm:pt>
    <dgm:pt modelId="{3A537406-0C50-4D41-BFC5-4D5E12F4768A}" type="sibTrans" cxnId="{4664666E-F834-4D06-AF74-3C91B8BC006E}">
      <dgm:prSet/>
      <dgm:spPr/>
      <dgm:t>
        <a:bodyPr/>
        <a:lstStyle/>
        <a:p>
          <a:endParaRPr lang="en-US" noProof="0" dirty="0"/>
        </a:p>
      </dgm:t>
    </dgm:pt>
    <dgm:pt modelId="{ED9955A5-4122-40AC-81E7-294CC2AB1FDC}">
      <dgm:prSet phldrT="[Text]" custT="1"/>
      <dgm:spPr/>
      <dgm:t>
        <a:bodyPr/>
        <a:lstStyle/>
        <a:p>
          <a:r>
            <a:rPr lang="en-US" sz="1600" noProof="0" dirty="0" smtClean="0"/>
            <a:t>End or capital value (Value of investment calculating interest at the end or beginning)</a:t>
          </a:r>
          <a:endParaRPr lang="en-US" sz="1600" noProof="0" dirty="0"/>
        </a:p>
      </dgm:t>
    </dgm:pt>
    <dgm:pt modelId="{3C2E7AFB-8D01-44DE-8F6D-EF6BBDB26046}" type="parTrans" cxnId="{A21236F4-00D0-4447-AB34-AD2DE3E71261}">
      <dgm:prSet/>
      <dgm:spPr/>
      <dgm:t>
        <a:bodyPr/>
        <a:lstStyle/>
        <a:p>
          <a:endParaRPr lang="en-US" noProof="0" dirty="0"/>
        </a:p>
      </dgm:t>
    </dgm:pt>
    <dgm:pt modelId="{8F536BC7-8B0D-4D8F-BC76-85273A0DD508}" type="sibTrans" cxnId="{A21236F4-00D0-4447-AB34-AD2DE3E71261}">
      <dgm:prSet/>
      <dgm:spPr/>
      <dgm:t>
        <a:bodyPr/>
        <a:lstStyle/>
        <a:p>
          <a:endParaRPr lang="en-US" noProof="0" dirty="0"/>
        </a:p>
      </dgm:t>
    </dgm:pt>
    <dgm:pt modelId="{E8158190-81C1-4B10-B399-51D0B0D93C95}">
      <dgm:prSet phldrT="[Text]" custT="1"/>
      <dgm:spPr/>
      <dgm:t>
        <a:bodyPr/>
        <a:lstStyle/>
        <a:p>
          <a:r>
            <a:rPr lang="en-US" sz="1600" noProof="0" dirty="0" smtClean="0"/>
            <a:t>Return on Investment (ROI – percent profit on capital invested per year)</a:t>
          </a:r>
          <a:endParaRPr lang="en-US" sz="1600" noProof="0" dirty="0"/>
        </a:p>
      </dgm:t>
    </dgm:pt>
    <dgm:pt modelId="{17A6A75E-8F67-4022-9A6B-7B861C436BB3}" type="parTrans" cxnId="{01D24E69-6C60-41D1-B148-E5908E81445C}">
      <dgm:prSet/>
      <dgm:spPr/>
      <dgm:t>
        <a:bodyPr/>
        <a:lstStyle/>
        <a:p>
          <a:endParaRPr lang="en-US" noProof="0" dirty="0"/>
        </a:p>
      </dgm:t>
    </dgm:pt>
    <dgm:pt modelId="{7B816FB4-D472-4147-8D87-EAAE49294604}" type="sibTrans" cxnId="{01D24E69-6C60-41D1-B148-E5908E81445C}">
      <dgm:prSet/>
      <dgm:spPr/>
      <dgm:t>
        <a:bodyPr/>
        <a:lstStyle/>
        <a:p>
          <a:endParaRPr lang="en-US" noProof="0" dirty="0"/>
        </a:p>
      </dgm:t>
    </dgm:pt>
    <dgm:pt modelId="{C84ED65E-7B9B-431D-9355-F1303AF8BE9F}">
      <dgm:prSet phldrT="[Text]" custT="1"/>
      <dgm:spPr/>
      <dgm:t>
        <a:bodyPr/>
        <a:lstStyle/>
        <a:p>
          <a:r>
            <a:rPr lang="en-US" sz="1600" noProof="0" dirty="0" smtClean="0"/>
            <a:t>Profitability (whole return flow through whole financial investment)</a:t>
          </a:r>
          <a:endParaRPr lang="en-US" sz="1600" noProof="0" dirty="0"/>
        </a:p>
      </dgm:t>
    </dgm:pt>
    <dgm:pt modelId="{332CE094-3F7B-4720-8488-43303FFBA395}" type="parTrans" cxnId="{0001E02C-46A8-48C3-9D09-20E38D9F262D}">
      <dgm:prSet/>
      <dgm:spPr/>
      <dgm:t>
        <a:bodyPr/>
        <a:lstStyle/>
        <a:p>
          <a:endParaRPr lang="en-US" noProof="0" dirty="0"/>
        </a:p>
      </dgm:t>
    </dgm:pt>
    <dgm:pt modelId="{F3538C05-C2A3-4A46-B2BE-D78BCE159E99}" type="sibTrans" cxnId="{0001E02C-46A8-48C3-9D09-20E38D9F262D}">
      <dgm:prSet/>
      <dgm:spPr/>
      <dgm:t>
        <a:bodyPr/>
        <a:lstStyle/>
        <a:p>
          <a:endParaRPr lang="en-US" noProof="0" dirty="0"/>
        </a:p>
      </dgm:t>
    </dgm:pt>
    <dgm:pt modelId="{B5157F17-D34E-4622-996E-F06D32579484}" type="pres">
      <dgm:prSet presAssocID="{FFC6A17D-6FE3-4EF3-96F3-B142DEF8C77E}" presName="Name0" presStyleCnt="0">
        <dgm:presLayoutVars>
          <dgm:chMax val="1"/>
          <dgm:dir/>
          <dgm:animLvl val="ctr"/>
          <dgm:resizeHandles val="exact"/>
        </dgm:presLayoutVars>
      </dgm:prSet>
      <dgm:spPr/>
      <dgm:t>
        <a:bodyPr/>
        <a:lstStyle/>
        <a:p>
          <a:endParaRPr lang="de-DE"/>
        </a:p>
      </dgm:t>
    </dgm:pt>
    <dgm:pt modelId="{3ACD2789-B3C7-48E0-B740-073B20E73365}" type="pres">
      <dgm:prSet presAssocID="{741F8E6A-87B5-4BC3-A75E-78540EBB56AD}" presName="centerShape" presStyleLbl="node0" presStyleIdx="0" presStyleCnt="1" custScaleX="159219" custScaleY="131946"/>
      <dgm:spPr/>
      <dgm:t>
        <a:bodyPr/>
        <a:lstStyle/>
        <a:p>
          <a:endParaRPr lang="de-DE"/>
        </a:p>
      </dgm:t>
    </dgm:pt>
    <dgm:pt modelId="{48CAF68D-8C69-48C6-90A8-A0CB7C13205A}" type="pres">
      <dgm:prSet presAssocID="{17A6A75E-8F67-4022-9A6B-7B861C436BB3}" presName="parTrans" presStyleLbl="sibTrans2D1" presStyleIdx="0" presStyleCnt="6"/>
      <dgm:spPr/>
      <dgm:t>
        <a:bodyPr/>
        <a:lstStyle/>
        <a:p>
          <a:endParaRPr lang="en-US"/>
        </a:p>
      </dgm:t>
    </dgm:pt>
    <dgm:pt modelId="{2264DDDE-C306-4393-807A-58B0DBC6675B}" type="pres">
      <dgm:prSet presAssocID="{17A6A75E-8F67-4022-9A6B-7B861C436BB3}" presName="connectorText" presStyleLbl="sibTrans2D1" presStyleIdx="0" presStyleCnt="6"/>
      <dgm:spPr/>
      <dgm:t>
        <a:bodyPr/>
        <a:lstStyle/>
        <a:p>
          <a:endParaRPr lang="en-US"/>
        </a:p>
      </dgm:t>
    </dgm:pt>
    <dgm:pt modelId="{A7C3F965-FD5B-40A6-86F8-4DCF8F167A54}" type="pres">
      <dgm:prSet presAssocID="{E8158190-81C1-4B10-B399-51D0B0D93C95}" presName="node" presStyleLbl="node1" presStyleIdx="0" presStyleCnt="6" custScaleX="152247" custScaleY="138102">
        <dgm:presLayoutVars>
          <dgm:bulletEnabled val="1"/>
        </dgm:presLayoutVars>
      </dgm:prSet>
      <dgm:spPr/>
      <dgm:t>
        <a:bodyPr/>
        <a:lstStyle/>
        <a:p>
          <a:endParaRPr lang="en-US"/>
        </a:p>
      </dgm:t>
    </dgm:pt>
    <dgm:pt modelId="{3ABA7499-51A6-420B-B689-B1CACC60F8F8}" type="pres">
      <dgm:prSet presAssocID="{332CE094-3F7B-4720-8488-43303FFBA395}" presName="parTrans" presStyleLbl="sibTrans2D1" presStyleIdx="1" presStyleCnt="6"/>
      <dgm:spPr/>
      <dgm:t>
        <a:bodyPr/>
        <a:lstStyle/>
        <a:p>
          <a:endParaRPr lang="en-US"/>
        </a:p>
      </dgm:t>
    </dgm:pt>
    <dgm:pt modelId="{1E1B0FD6-FEE1-4352-AA45-762F31CD64A6}" type="pres">
      <dgm:prSet presAssocID="{332CE094-3F7B-4720-8488-43303FFBA395}" presName="connectorText" presStyleLbl="sibTrans2D1" presStyleIdx="1" presStyleCnt="6"/>
      <dgm:spPr/>
      <dgm:t>
        <a:bodyPr/>
        <a:lstStyle/>
        <a:p>
          <a:endParaRPr lang="en-US"/>
        </a:p>
      </dgm:t>
    </dgm:pt>
    <dgm:pt modelId="{A4676DC5-FFE2-4A5A-A09B-0DEF3884775F}" type="pres">
      <dgm:prSet presAssocID="{C84ED65E-7B9B-431D-9355-F1303AF8BE9F}" presName="node" presStyleLbl="node1" presStyleIdx="1" presStyleCnt="6" custScaleX="148829" custScaleY="137270" custRadScaleRad="124875" custRadScaleInc="16319">
        <dgm:presLayoutVars>
          <dgm:bulletEnabled val="1"/>
        </dgm:presLayoutVars>
      </dgm:prSet>
      <dgm:spPr/>
      <dgm:t>
        <a:bodyPr/>
        <a:lstStyle/>
        <a:p>
          <a:endParaRPr lang="en-US"/>
        </a:p>
      </dgm:t>
    </dgm:pt>
    <dgm:pt modelId="{08EC8C45-C449-41DB-82E6-6177D45D364D}" type="pres">
      <dgm:prSet presAssocID="{5E3F1E08-9E9B-44DD-BEAD-942C1F484E97}" presName="parTrans" presStyleLbl="sibTrans2D1" presStyleIdx="2" presStyleCnt="6"/>
      <dgm:spPr/>
      <dgm:t>
        <a:bodyPr/>
        <a:lstStyle/>
        <a:p>
          <a:endParaRPr lang="de-DE"/>
        </a:p>
      </dgm:t>
    </dgm:pt>
    <dgm:pt modelId="{1167E6A0-3D9F-457D-83AA-EA731B719C7E}" type="pres">
      <dgm:prSet presAssocID="{5E3F1E08-9E9B-44DD-BEAD-942C1F484E97}" presName="connectorText" presStyleLbl="sibTrans2D1" presStyleIdx="2" presStyleCnt="6"/>
      <dgm:spPr/>
      <dgm:t>
        <a:bodyPr/>
        <a:lstStyle/>
        <a:p>
          <a:endParaRPr lang="de-DE"/>
        </a:p>
      </dgm:t>
    </dgm:pt>
    <dgm:pt modelId="{23098C58-F0BA-4C1C-AD91-3535A28EE430}" type="pres">
      <dgm:prSet presAssocID="{2773656D-CEC9-4777-806C-4651A0AB920B}" presName="node" presStyleLbl="node1" presStyleIdx="2" presStyleCnt="6" custScaleX="159219" custScaleY="131946" custRadScaleRad="124695" custRadScaleInc="-20092">
        <dgm:presLayoutVars>
          <dgm:bulletEnabled val="1"/>
        </dgm:presLayoutVars>
      </dgm:prSet>
      <dgm:spPr/>
      <dgm:t>
        <a:bodyPr/>
        <a:lstStyle/>
        <a:p>
          <a:endParaRPr lang="de-DE"/>
        </a:p>
      </dgm:t>
    </dgm:pt>
    <dgm:pt modelId="{57F98E1C-C8DA-4D67-9C3F-5118DF979FCA}" type="pres">
      <dgm:prSet presAssocID="{3C2E7AFB-8D01-44DE-8F6D-EF6BBDB26046}" presName="parTrans" presStyleLbl="sibTrans2D1" presStyleIdx="3" presStyleCnt="6"/>
      <dgm:spPr/>
      <dgm:t>
        <a:bodyPr/>
        <a:lstStyle/>
        <a:p>
          <a:endParaRPr lang="de-DE"/>
        </a:p>
      </dgm:t>
    </dgm:pt>
    <dgm:pt modelId="{54A257F2-A277-4132-9F22-5D7A94B0276A}" type="pres">
      <dgm:prSet presAssocID="{3C2E7AFB-8D01-44DE-8F6D-EF6BBDB26046}" presName="connectorText" presStyleLbl="sibTrans2D1" presStyleIdx="3" presStyleCnt="6"/>
      <dgm:spPr/>
      <dgm:t>
        <a:bodyPr/>
        <a:lstStyle/>
        <a:p>
          <a:endParaRPr lang="de-DE"/>
        </a:p>
      </dgm:t>
    </dgm:pt>
    <dgm:pt modelId="{7AA2C1EF-3193-4CEC-92B5-D8D0D0F52F28}" type="pres">
      <dgm:prSet presAssocID="{ED9955A5-4122-40AC-81E7-294CC2AB1FDC}" presName="node" presStyleLbl="node1" presStyleIdx="3" presStyleCnt="6" custScaleX="159219" custScaleY="131946">
        <dgm:presLayoutVars>
          <dgm:bulletEnabled val="1"/>
        </dgm:presLayoutVars>
      </dgm:prSet>
      <dgm:spPr/>
      <dgm:t>
        <a:bodyPr/>
        <a:lstStyle/>
        <a:p>
          <a:endParaRPr lang="de-DE"/>
        </a:p>
      </dgm:t>
    </dgm:pt>
    <dgm:pt modelId="{84ADDED3-5B2F-4E5E-8008-583D170CCAF9}" type="pres">
      <dgm:prSet presAssocID="{51662896-5D33-4204-9AB0-433BCDD158C6}" presName="parTrans" presStyleLbl="sibTrans2D1" presStyleIdx="4" presStyleCnt="6"/>
      <dgm:spPr/>
      <dgm:t>
        <a:bodyPr/>
        <a:lstStyle/>
        <a:p>
          <a:endParaRPr lang="de-DE"/>
        </a:p>
      </dgm:t>
    </dgm:pt>
    <dgm:pt modelId="{2A4F94E4-171F-41FC-A84F-BA9F74C2B0B5}" type="pres">
      <dgm:prSet presAssocID="{51662896-5D33-4204-9AB0-433BCDD158C6}" presName="connectorText" presStyleLbl="sibTrans2D1" presStyleIdx="4" presStyleCnt="6"/>
      <dgm:spPr/>
      <dgm:t>
        <a:bodyPr/>
        <a:lstStyle/>
        <a:p>
          <a:endParaRPr lang="de-DE"/>
        </a:p>
      </dgm:t>
    </dgm:pt>
    <dgm:pt modelId="{A1418DE5-53A4-4AFB-8A17-26DEF9D34619}" type="pres">
      <dgm:prSet presAssocID="{578194A5-FF8D-43C3-9592-24A0880EDEA5}" presName="node" presStyleLbl="node1" presStyleIdx="4" presStyleCnt="6" custScaleX="159219" custScaleY="131946" custRadScaleRad="127610" custRadScaleInc="22027">
        <dgm:presLayoutVars>
          <dgm:bulletEnabled val="1"/>
        </dgm:presLayoutVars>
      </dgm:prSet>
      <dgm:spPr/>
      <dgm:t>
        <a:bodyPr/>
        <a:lstStyle/>
        <a:p>
          <a:endParaRPr lang="de-DE"/>
        </a:p>
      </dgm:t>
    </dgm:pt>
    <dgm:pt modelId="{B43676BB-7483-402C-BF1D-833F31E8F0D6}" type="pres">
      <dgm:prSet presAssocID="{51D113AB-ED9B-455F-AE64-C37C139D3214}" presName="parTrans" presStyleLbl="sibTrans2D1" presStyleIdx="5" presStyleCnt="6"/>
      <dgm:spPr/>
      <dgm:t>
        <a:bodyPr/>
        <a:lstStyle/>
        <a:p>
          <a:endParaRPr lang="de-DE"/>
        </a:p>
      </dgm:t>
    </dgm:pt>
    <dgm:pt modelId="{FAE86829-8989-459A-A6B5-23BEF6F37760}" type="pres">
      <dgm:prSet presAssocID="{51D113AB-ED9B-455F-AE64-C37C139D3214}" presName="connectorText" presStyleLbl="sibTrans2D1" presStyleIdx="5" presStyleCnt="6"/>
      <dgm:spPr/>
      <dgm:t>
        <a:bodyPr/>
        <a:lstStyle/>
        <a:p>
          <a:endParaRPr lang="de-DE"/>
        </a:p>
      </dgm:t>
    </dgm:pt>
    <dgm:pt modelId="{C0F9C1FE-CC13-47E6-B8AB-90271B35D587}" type="pres">
      <dgm:prSet presAssocID="{E15BCDCF-6B01-47E7-83EC-491000AEAD87}" presName="node" presStyleLbl="node1" presStyleIdx="5" presStyleCnt="6" custScaleX="159219" custScaleY="131946" custRadScaleRad="128026" custRadScaleInc="-10648">
        <dgm:presLayoutVars>
          <dgm:bulletEnabled val="1"/>
        </dgm:presLayoutVars>
      </dgm:prSet>
      <dgm:spPr/>
      <dgm:t>
        <a:bodyPr/>
        <a:lstStyle/>
        <a:p>
          <a:endParaRPr lang="de-DE"/>
        </a:p>
      </dgm:t>
    </dgm:pt>
  </dgm:ptLst>
  <dgm:cxnLst>
    <dgm:cxn modelId="{115C08A9-1A95-432B-A439-611BA2F097CB}" type="presOf" srcId="{2773656D-CEC9-4777-806C-4651A0AB920B}" destId="{23098C58-F0BA-4C1C-AD91-3535A28EE430}" srcOrd="0" destOrd="0" presId="urn:microsoft.com/office/officeart/2005/8/layout/radial5"/>
    <dgm:cxn modelId="{0A6D5B99-D057-4EAB-A214-2D495499D238}" type="presOf" srcId="{332CE094-3F7B-4720-8488-43303FFBA395}" destId="{1E1B0FD6-FEE1-4352-AA45-762F31CD64A6}" srcOrd="1" destOrd="0" presId="urn:microsoft.com/office/officeart/2005/8/layout/radial5"/>
    <dgm:cxn modelId="{7018B850-82D1-4FC3-84E4-C7C83EC02E25}" type="presOf" srcId="{E15BCDCF-6B01-47E7-83EC-491000AEAD87}" destId="{C0F9C1FE-CC13-47E6-B8AB-90271B35D587}" srcOrd="0" destOrd="0" presId="urn:microsoft.com/office/officeart/2005/8/layout/radial5"/>
    <dgm:cxn modelId="{CEB57016-4B12-4904-B43E-7B2332D29D17}" type="presOf" srcId="{FFC6A17D-6FE3-4EF3-96F3-B142DEF8C77E}" destId="{B5157F17-D34E-4622-996E-F06D32579484}" srcOrd="0" destOrd="0" presId="urn:microsoft.com/office/officeart/2005/8/layout/radial5"/>
    <dgm:cxn modelId="{B6EA993F-8A17-47D9-BFC1-F33218A4F838}" type="presOf" srcId="{E8158190-81C1-4B10-B399-51D0B0D93C95}" destId="{A7C3F965-FD5B-40A6-86F8-4DCF8F167A54}" srcOrd="0" destOrd="0" presId="urn:microsoft.com/office/officeart/2005/8/layout/radial5"/>
    <dgm:cxn modelId="{BE67FBB5-233A-4240-ADF3-9DA54C442228}" type="presOf" srcId="{C84ED65E-7B9B-431D-9355-F1303AF8BE9F}" destId="{A4676DC5-FFE2-4A5A-A09B-0DEF3884775F}" srcOrd="0" destOrd="0" presId="urn:microsoft.com/office/officeart/2005/8/layout/radial5"/>
    <dgm:cxn modelId="{32CF0C5B-D866-4C24-9E20-0814C5E215D8}" type="presOf" srcId="{332CE094-3F7B-4720-8488-43303FFBA395}" destId="{3ABA7499-51A6-420B-B689-B1CACC60F8F8}" srcOrd="0" destOrd="0" presId="urn:microsoft.com/office/officeart/2005/8/layout/radial5"/>
    <dgm:cxn modelId="{BE3D9EC2-78E3-43D8-8A85-615C3371B270}" type="presOf" srcId="{51662896-5D33-4204-9AB0-433BCDD158C6}" destId="{84ADDED3-5B2F-4E5E-8008-583D170CCAF9}" srcOrd="0" destOrd="0" presId="urn:microsoft.com/office/officeart/2005/8/layout/radial5"/>
    <dgm:cxn modelId="{A21236F4-00D0-4447-AB34-AD2DE3E71261}" srcId="{741F8E6A-87B5-4BC3-A75E-78540EBB56AD}" destId="{ED9955A5-4122-40AC-81E7-294CC2AB1FDC}" srcOrd="3" destOrd="0" parTransId="{3C2E7AFB-8D01-44DE-8F6D-EF6BBDB26046}" sibTransId="{8F536BC7-8B0D-4D8F-BC76-85273A0DD508}"/>
    <dgm:cxn modelId="{4A6A261A-2622-4390-8F51-B4A46A98A7D8}" type="presOf" srcId="{3C2E7AFB-8D01-44DE-8F6D-EF6BBDB26046}" destId="{54A257F2-A277-4132-9F22-5D7A94B0276A}" srcOrd="1" destOrd="0" presId="urn:microsoft.com/office/officeart/2005/8/layout/radial5"/>
    <dgm:cxn modelId="{6000F409-F423-46C1-AA37-03A575BA985B}" type="presOf" srcId="{3C2E7AFB-8D01-44DE-8F6D-EF6BBDB26046}" destId="{57F98E1C-C8DA-4D67-9C3F-5118DF979FCA}" srcOrd="0" destOrd="0" presId="urn:microsoft.com/office/officeart/2005/8/layout/radial5"/>
    <dgm:cxn modelId="{0001E02C-46A8-48C3-9D09-20E38D9F262D}" srcId="{741F8E6A-87B5-4BC3-A75E-78540EBB56AD}" destId="{C84ED65E-7B9B-431D-9355-F1303AF8BE9F}" srcOrd="1" destOrd="0" parTransId="{332CE094-3F7B-4720-8488-43303FFBA395}" sibTransId="{F3538C05-C2A3-4A46-B2BE-D78BCE159E99}"/>
    <dgm:cxn modelId="{87E2E1E8-9DC1-4348-B48D-1C3C1A28821E}" type="presOf" srcId="{51D113AB-ED9B-455F-AE64-C37C139D3214}" destId="{FAE86829-8989-459A-A6B5-23BEF6F37760}" srcOrd="1" destOrd="0" presId="urn:microsoft.com/office/officeart/2005/8/layout/radial5"/>
    <dgm:cxn modelId="{01D24E69-6C60-41D1-B148-E5908E81445C}" srcId="{741F8E6A-87B5-4BC3-A75E-78540EBB56AD}" destId="{E8158190-81C1-4B10-B399-51D0B0D93C95}" srcOrd="0" destOrd="0" parTransId="{17A6A75E-8F67-4022-9A6B-7B861C436BB3}" sibTransId="{7B816FB4-D472-4147-8D87-EAAE49294604}"/>
    <dgm:cxn modelId="{3856330C-EB4B-48A4-8CE5-92ADD626990B}" srcId="{741F8E6A-87B5-4BC3-A75E-78540EBB56AD}" destId="{578194A5-FF8D-43C3-9592-24A0880EDEA5}" srcOrd="4" destOrd="0" parTransId="{51662896-5D33-4204-9AB0-433BCDD158C6}" sibTransId="{6EA3F675-1DB1-48DE-8F03-027E916F68E2}"/>
    <dgm:cxn modelId="{7BC4CB7D-D879-4D87-B840-CC16DBFD0922}" type="presOf" srcId="{578194A5-FF8D-43C3-9592-24A0880EDEA5}" destId="{A1418DE5-53A4-4AFB-8A17-26DEF9D34619}" srcOrd="0" destOrd="0" presId="urn:microsoft.com/office/officeart/2005/8/layout/radial5"/>
    <dgm:cxn modelId="{31B2851B-7520-428A-8C9C-42B91F31FF96}" type="presOf" srcId="{17A6A75E-8F67-4022-9A6B-7B861C436BB3}" destId="{48CAF68D-8C69-48C6-90A8-A0CB7C13205A}" srcOrd="0" destOrd="0" presId="urn:microsoft.com/office/officeart/2005/8/layout/radial5"/>
    <dgm:cxn modelId="{502FF657-62C3-46D0-B5C9-186E2B9C5D7D}" type="presOf" srcId="{ED9955A5-4122-40AC-81E7-294CC2AB1FDC}" destId="{7AA2C1EF-3193-4CEC-92B5-D8D0D0F52F28}" srcOrd="0" destOrd="0" presId="urn:microsoft.com/office/officeart/2005/8/layout/radial5"/>
    <dgm:cxn modelId="{A6FE0201-7D69-4C14-A1E6-4C06FE8CCBCA}" srcId="{FFC6A17D-6FE3-4EF3-96F3-B142DEF8C77E}" destId="{741F8E6A-87B5-4BC3-A75E-78540EBB56AD}" srcOrd="0" destOrd="0" parTransId="{5A3F53CB-FEFC-487F-8E99-BD7508A2C473}" sibTransId="{C4737579-9BDF-405A-A413-77C9405A475C}"/>
    <dgm:cxn modelId="{249C12C2-7D31-40B0-ABB3-91E8EF8AAE14}" type="presOf" srcId="{741F8E6A-87B5-4BC3-A75E-78540EBB56AD}" destId="{3ACD2789-B3C7-48E0-B740-073B20E73365}" srcOrd="0" destOrd="0" presId="urn:microsoft.com/office/officeart/2005/8/layout/radial5"/>
    <dgm:cxn modelId="{4B0E9338-7D99-448C-9408-EF38597D8393}" type="presOf" srcId="{5E3F1E08-9E9B-44DD-BEAD-942C1F484E97}" destId="{08EC8C45-C449-41DB-82E6-6177D45D364D}" srcOrd="0" destOrd="0" presId="urn:microsoft.com/office/officeart/2005/8/layout/radial5"/>
    <dgm:cxn modelId="{35891395-13BB-4B08-8763-CBA6E09E3EAE}" type="presOf" srcId="{17A6A75E-8F67-4022-9A6B-7B861C436BB3}" destId="{2264DDDE-C306-4393-807A-58B0DBC6675B}" srcOrd="1" destOrd="0" presId="urn:microsoft.com/office/officeart/2005/8/layout/radial5"/>
    <dgm:cxn modelId="{4664666E-F834-4D06-AF74-3C91B8BC006E}" srcId="{741F8E6A-87B5-4BC3-A75E-78540EBB56AD}" destId="{E15BCDCF-6B01-47E7-83EC-491000AEAD87}" srcOrd="5" destOrd="0" parTransId="{51D113AB-ED9B-455F-AE64-C37C139D3214}" sibTransId="{3A537406-0C50-4D41-BFC5-4D5E12F4768A}"/>
    <dgm:cxn modelId="{1F80E8BA-99F7-4304-85C8-E46A9629B6C7}" type="presOf" srcId="{51D113AB-ED9B-455F-AE64-C37C139D3214}" destId="{B43676BB-7483-402C-BF1D-833F31E8F0D6}" srcOrd="0" destOrd="0" presId="urn:microsoft.com/office/officeart/2005/8/layout/radial5"/>
    <dgm:cxn modelId="{86766E85-7DEF-45C2-95AE-441CE94DC2E4}" type="presOf" srcId="{5E3F1E08-9E9B-44DD-BEAD-942C1F484E97}" destId="{1167E6A0-3D9F-457D-83AA-EA731B719C7E}" srcOrd="1" destOrd="0" presId="urn:microsoft.com/office/officeart/2005/8/layout/radial5"/>
    <dgm:cxn modelId="{5E6274C5-035A-4431-98D9-C1E914925016}" srcId="{741F8E6A-87B5-4BC3-A75E-78540EBB56AD}" destId="{2773656D-CEC9-4777-806C-4651A0AB920B}" srcOrd="2" destOrd="0" parTransId="{5E3F1E08-9E9B-44DD-BEAD-942C1F484E97}" sibTransId="{9466D32A-D7AE-4742-9E23-A8ABA4447C71}"/>
    <dgm:cxn modelId="{92DFE87E-12C9-49F4-9876-7CD6C51D26F4}" type="presOf" srcId="{51662896-5D33-4204-9AB0-433BCDD158C6}" destId="{2A4F94E4-171F-41FC-A84F-BA9F74C2B0B5}" srcOrd="1" destOrd="0" presId="urn:microsoft.com/office/officeart/2005/8/layout/radial5"/>
    <dgm:cxn modelId="{F391E832-4B75-4183-A06B-4914AD1B60E1}" type="presParOf" srcId="{B5157F17-D34E-4622-996E-F06D32579484}" destId="{3ACD2789-B3C7-48E0-B740-073B20E73365}" srcOrd="0" destOrd="0" presId="urn:microsoft.com/office/officeart/2005/8/layout/radial5"/>
    <dgm:cxn modelId="{B58EE6C7-26AE-43A9-8EFE-328B6CED3B0E}" type="presParOf" srcId="{B5157F17-D34E-4622-996E-F06D32579484}" destId="{48CAF68D-8C69-48C6-90A8-A0CB7C13205A}" srcOrd="1" destOrd="0" presId="urn:microsoft.com/office/officeart/2005/8/layout/radial5"/>
    <dgm:cxn modelId="{FB007D90-411F-4E56-8DF6-CEFC1DB63B58}" type="presParOf" srcId="{48CAF68D-8C69-48C6-90A8-A0CB7C13205A}" destId="{2264DDDE-C306-4393-807A-58B0DBC6675B}" srcOrd="0" destOrd="0" presId="urn:microsoft.com/office/officeart/2005/8/layout/radial5"/>
    <dgm:cxn modelId="{CBFC21D4-B1D7-4AC5-BCB9-97D621723349}" type="presParOf" srcId="{B5157F17-D34E-4622-996E-F06D32579484}" destId="{A7C3F965-FD5B-40A6-86F8-4DCF8F167A54}" srcOrd="2" destOrd="0" presId="urn:microsoft.com/office/officeart/2005/8/layout/radial5"/>
    <dgm:cxn modelId="{7F99264E-FBB7-4231-9146-488B6BF51A1F}" type="presParOf" srcId="{B5157F17-D34E-4622-996E-F06D32579484}" destId="{3ABA7499-51A6-420B-B689-B1CACC60F8F8}" srcOrd="3" destOrd="0" presId="urn:microsoft.com/office/officeart/2005/8/layout/radial5"/>
    <dgm:cxn modelId="{694BE8A7-721A-4A63-893C-7EC1DA712FF2}" type="presParOf" srcId="{3ABA7499-51A6-420B-B689-B1CACC60F8F8}" destId="{1E1B0FD6-FEE1-4352-AA45-762F31CD64A6}" srcOrd="0" destOrd="0" presId="urn:microsoft.com/office/officeart/2005/8/layout/radial5"/>
    <dgm:cxn modelId="{E7677BD5-B1C2-4E6A-BDC3-33B40AFA78A2}" type="presParOf" srcId="{B5157F17-D34E-4622-996E-F06D32579484}" destId="{A4676DC5-FFE2-4A5A-A09B-0DEF3884775F}" srcOrd="4" destOrd="0" presId="urn:microsoft.com/office/officeart/2005/8/layout/radial5"/>
    <dgm:cxn modelId="{F0147AED-5A0E-4BD8-BBBA-6F7D10054A72}" type="presParOf" srcId="{B5157F17-D34E-4622-996E-F06D32579484}" destId="{08EC8C45-C449-41DB-82E6-6177D45D364D}" srcOrd="5" destOrd="0" presId="urn:microsoft.com/office/officeart/2005/8/layout/radial5"/>
    <dgm:cxn modelId="{FE892FE4-1CFC-4AAD-9A59-F712F13AB856}" type="presParOf" srcId="{08EC8C45-C449-41DB-82E6-6177D45D364D}" destId="{1167E6A0-3D9F-457D-83AA-EA731B719C7E}" srcOrd="0" destOrd="0" presId="urn:microsoft.com/office/officeart/2005/8/layout/radial5"/>
    <dgm:cxn modelId="{4D27CCEC-7DA4-4C7E-BFF4-5BC313E8C893}" type="presParOf" srcId="{B5157F17-D34E-4622-996E-F06D32579484}" destId="{23098C58-F0BA-4C1C-AD91-3535A28EE430}" srcOrd="6" destOrd="0" presId="urn:microsoft.com/office/officeart/2005/8/layout/radial5"/>
    <dgm:cxn modelId="{F823B737-5BE9-476B-A2C8-55BDEFC582F1}" type="presParOf" srcId="{B5157F17-D34E-4622-996E-F06D32579484}" destId="{57F98E1C-C8DA-4D67-9C3F-5118DF979FCA}" srcOrd="7" destOrd="0" presId="urn:microsoft.com/office/officeart/2005/8/layout/radial5"/>
    <dgm:cxn modelId="{F800843E-0F49-41F0-BAA4-482C2CCAB1AA}" type="presParOf" srcId="{57F98E1C-C8DA-4D67-9C3F-5118DF979FCA}" destId="{54A257F2-A277-4132-9F22-5D7A94B0276A}" srcOrd="0" destOrd="0" presId="urn:microsoft.com/office/officeart/2005/8/layout/radial5"/>
    <dgm:cxn modelId="{22589816-7E1F-4EF8-BD40-D5EDB1DBAFE7}" type="presParOf" srcId="{B5157F17-D34E-4622-996E-F06D32579484}" destId="{7AA2C1EF-3193-4CEC-92B5-D8D0D0F52F28}" srcOrd="8" destOrd="0" presId="urn:microsoft.com/office/officeart/2005/8/layout/radial5"/>
    <dgm:cxn modelId="{E3DA485F-1F95-4976-B530-68EE59EA826A}" type="presParOf" srcId="{B5157F17-D34E-4622-996E-F06D32579484}" destId="{84ADDED3-5B2F-4E5E-8008-583D170CCAF9}" srcOrd="9" destOrd="0" presId="urn:microsoft.com/office/officeart/2005/8/layout/radial5"/>
    <dgm:cxn modelId="{91614C23-B724-4E7A-92BF-2D6A8BC4FAE3}" type="presParOf" srcId="{84ADDED3-5B2F-4E5E-8008-583D170CCAF9}" destId="{2A4F94E4-171F-41FC-A84F-BA9F74C2B0B5}" srcOrd="0" destOrd="0" presId="urn:microsoft.com/office/officeart/2005/8/layout/radial5"/>
    <dgm:cxn modelId="{67F85B1E-4F39-4A05-A41C-CEBB898D0CA8}" type="presParOf" srcId="{B5157F17-D34E-4622-996E-F06D32579484}" destId="{A1418DE5-53A4-4AFB-8A17-26DEF9D34619}" srcOrd="10" destOrd="0" presId="urn:microsoft.com/office/officeart/2005/8/layout/radial5"/>
    <dgm:cxn modelId="{D5345BEC-2823-4498-A5F5-FAF3EFE0CED4}" type="presParOf" srcId="{B5157F17-D34E-4622-996E-F06D32579484}" destId="{B43676BB-7483-402C-BF1D-833F31E8F0D6}" srcOrd="11" destOrd="0" presId="urn:microsoft.com/office/officeart/2005/8/layout/radial5"/>
    <dgm:cxn modelId="{A6F6CBF2-BAB4-41A5-997E-45C6A7A6E263}" type="presParOf" srcId="{B43676BB-7483-402C-BF1D-833F31E8F0D6}" destId="{FAE86829-8989-459A-A6B5-23BEF6F37760}" srcOrd="0" destOrd="0" presId="urn:microsoft.com/office/officeart/2005/8/layout/radial5"/>
    <dgm:cxn modelId="{FA475555-DEFE-42B0-824D-AF3B13A4BEB8}" type="presParOf" srcId="{B5157F17-D34E-4622-996E-F06D32579484}" destId="{C0F9C1FE-CC13-47E6-B8AB-90271B35D587}"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12C8AF-C672-48A0-A0C0-8A9DED579D55}"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33F83FC6-6FC6-4CF0-8968-33F7A3AD029C}">
      <dgm:prSet phldrT="[Text]" custT="1"/>
      <dgm:spPr/>
      <dgm:t>
        <a:bodyPr/>
        <a:lstStyle/>
        <a:p>
          <a:r>
            <a:rPr lang="en-US" sz="3200" noProof="0" dirty="0" smtClean="0"/>
            <a:t>Life-Cycle Cost (LCC) or Whole-Life Costs</a:t>
          </a:r>
          <a:endParaRPr lang="en-US" sz="3200" noProof="0" dirty="0"/>
        </a:p>
      </dgm:t>
    </dgm:pt>
    <dgm:pt modelId="{CAD51B0C-CE96-4FDB-98E3-38CCADDA1C56}" type="parTrans" cxnId="{D8D98FA8-0E7E-4942-BA09-669071B06DD3}">
      <dgm:prSet/>
      <dgm:spPr/>
      <dgm:t>
        <a:bodyPr/>
        <a:lstStyle/>
        <a:p>
          <a:endParaRPr lang="de-DE" sz="2800"/>
        </a:p>
      </dgm:t>
    </dgm:pt>
    <dgm:pt modelId="{3BE7D22B-9361-4939-8813-8141B7D63620}" type="sibTrans" cxnId="{D8D98FA8-0E7E-4942-BA09-669071B06DD3}">
      <dgm:prSet/>
      <dgm:spPr/>
      <dgm:t>
        <a:bodyPr/>
        <a:lstStyle/>
        <a:p>
          <a:endParaRPr lang="de-DE" sz="2800"/>
        </a:p>
      </dgm:t>
    </dgm:pt>
    <dgm:pt modelId="{EC075DC8-BAC6-473D-84A8-E9A769C188BA}">
      <dgm:prSet phldrT="[Text]" custT="1"/>
      <dgm:spPr/>
      <dgm:t>
        <a:bodyPr/>
        <a:lstStyle/>
        <a:p>
          <a:r>
            <a:rPr lang="en-US" sz="2800" noProof="0" dirty="0" smtClean="0"/>
            <a:t>Normally defined synonym to TCO. But exact would be TCO AND costs in other phases of life-cycle</a:t>
          </a:r>
          <a:endParaRPr lang="en-US" sz="2800" noProof="0" dirty="0"/>
        </a:p>
      </dgm:t>
    </dgm:pt>
    <dgm:pt modelId="{66D36ED8-6907-4898-B829-14D36ADB1C62}" type="parTrans" cxnId="{D329BE1B-AEAE-4AD5-A504-8757D4C4AA6B}">
      <dgm:prSet/>
      <dgm:spPr/>
      <dgm:t>
        <a:bodyPr/>
        <a:lstStyle/>
        <a:p>
          <a:endParaRPr lang="de-DE" sz="2800"/>
        </a:p>
      </dgm:t>
    </dgm:pt>
    <dgm:pt modelId="{3E5CE01F-91ED-405D-A43B-00683EFABDE0}" type="sibTrans" cxnId="{D329BE1B-AEAE-4AD5-A504-8757D4C4AA6B}">
      <dgm:prSet/>
      <dgm:spPr/>
      <dgm:t>
        <a:bodyPr/>
        <a:lstStyle/>
        <a:p>
          <a:endParaRPr lang="de-DE" sz="2800"/>
        </a:p>
      </dgm:t>
    </dgm:pt>
    <dgm:pt modelId="{63B22B6D-ECA2-4F6E-99B8-439944404D90}">
      <dgm:prSet phldrT="[Text]" custT="1"/>
      <dgm:spPr/>
      <dgm:t>
        <a:bodyPr/>
        <a:lstStyle/>
        <a:p>
          <a:r>
            <a:rPr lang="en-US" sz="3200" noProof="0" dirty="0" smtClean="0"/>
            <a:t>Total Cost of Ownership (TCO)</a:t>
          </a:r>
          <a:endParaRPr lang="en-US" sz="3200" noProof="0" dirty="0"/>
        </a:p>
      </dgm:t>
    </dgm:pt>
    <dgm:pt modelId="{867DF07E-572A-43A8-8D02-EEC8F4189018}" type="parTrans" cxnId="{5429B457-56E3-443E-9337-72D5BD0B5A26}">
      <dgm:prSet/>
      <dgm:spPr/>
      <dgm:t>
        <a:bodyPr/>
        <a:lstStyle/>
        <a:p>
          <a:endParaRPr lang="de-DE" sz="2800"/>
        </a:p>
      </dgm:t>
    </dgm:pt>
    <dgm:pt modelId="{45DE97EA-7BA0-46BF-947B-9B520B23000C}" type="sibTrans" cxnId="{5429B457-56E3-443E-9337-72D5BD0B5A26}">
      <dgm:prSet/>
      <dgm:spPr/>
      <dgm:t>
        <a:bodyPr/>
        <a:lstStyle/>
        <a:p>
          <a:endParaRPr lang="de-DE" sz="2800"/>
        </a:p>
      </dgm:t>
    </dgm:pt>
    <dgm:pt modelId="{BC36301A-E81A-445C-825C-0E3D14CBF475}">
      <dgm:prSet phldrT="[Text]" custT="1"/>
      <dgm:spPr/>
      <dgm:t>
        <a:bodyPr/>
        <a:lstStyle/>
        <a:p>
          <a:r>
            <a:rPr lang="en-US" sz="2800" noProof="0" dirty="0" smtClean="0"/>
            <a:t>All costs caused by ownership of an (investment) good/ asset</a:t>
          </a:r>
          <a:endParaRPr lang="en-US" sz="2800" noProof="0" dirty="0"/>
        </a:p>
      </dgm:t>
    </dgm:pt>
    <dgm:pt modelId="{4E541E6E-89F5-4D61-82A7-872DE0362E15}" type="parTrans" cxnId="{36CC7954-55E1-4B63-8AB2-FD3079EBE126}">
      <dgm:prSet/>
      <dgm:spPr/>
      <dgm:t>
        <a:bodyPr/>
        <a:lstStyle/>
        <a:p>
          <a:endParaRPr lang="de-DE" sz="2800"/>
        </a:p>
      </dgm:t>
    </dgm:pt>
    <dgm:pt modelId="{C3A8A42E-2F0C-48A6-87C2-FCA78D72625E}" type="sibTrans" cxnId="{36CC7954-55E1-4B63-8AB2-FD3079EBE126}">
      <dgm:prSet/>
      <dgm:spPr/>
      <dgm:t>
        <a:bodyPr/>
        <a:lstStyle/>
        <a:p>
          <a:endParaRPr lang="de-DE" sz="2800"/>
        </a:p>
      </dgm:t>
    </dgm:pt>
    <dgm:pt modelId="{55021284-BC97-4F78-9442-7BE42128282A}" type="pres">
      <dgm:prSet presAssocID="{1612C8AF-C672-48A0-A0C0-8A9DED579D55}" presName="Name0" presStyleCnt="0">
        <dgm:presLayoutVars>
          <dgm:chMax val="7"/>
          <dgm:dir/>
          <dgm:animLvl val="lvl"/>
          <dgm:resizeHandles val="exact"/>
        </dgm:presLayoutVars>
      </dgm:prSet>
      <dgm:spPr/>
      <dgm:t>
        <a:bodyPr/>
        <a:lstStyle/>
        <a:p>
          <a:endParaRPr lang="de-DE"/>
        </a:p>
      </dgm:t>
    </dgm:pt>
    <dgm:pt modelId="{90EBE33A-0CAE-4108-ADDA-3EF7E4E468FA}" type="pres">
      <dgm:prSet presAssocID="{33F83FC6-6FC6-4CF0-8968-33F7A3AD029C}" presName="circle1" presStyleLbl="node1" presStyleIdx="0" presStyleCnt="2"/>
      <dgm:spPr/>
    </dgm:pt>
    <dgm:pt modelId="{7C26931A-B1FF-4542-9FDE-925D4BE7C626}" type="pres">
      <dgm:prSet presAssocID="{33F83FC6-6FC6-4CF0-8968-33F7A3AD029C}" presName="space" presStyleCnt="0"/>
      <dgm:spPr/>
    </dgm:pt>
    <dgm:pt modelId="{1A717908-576F-4E10-9F04-FA7100811556}" type="pres">
      <dgm:prSet presAssocID="{33F83FC6-6FC6-4CF0-8968-33F7A3AD029C}" presName="rect1" presStyleLbl="alignAcc1" presStyleIdx="0" presStyleCnt="2" custLinFactNeighborX="19695" custLinFactNeighborY="635"/>
      <dgm:spPr/>
      <dgm:t>
        <a:bodyPr/>
        <a:lstStyle/>
        <a:p>
          <a:endParaRPr lang="de-DE"/>
        </a:p>
      </dgm:t>
    </dgm:pt>
    <dgm:pt modelId="{4117004E-70D4-4433-B94B-0F355335D843}" type="pres">
      <dgm:prSet presAssocID="{63B22B6D-ECA2-4F6E-99B8-439944404D90}" presName="vertSpace2" presStyleLbl="node1" presStyleIdx="0" presStyleCnt="2"/>
      <dgm:spPr/>
    </dgm:pt>
    <dgm:pt modelId="{00BEF1D6-7F96-4F3E-ADB0-0921F7C5AAAC}" type="pres">
      <dgm:prSet presAssocID="{63B22B6D-ECA2-4F6E-99B8-439944404D90}" presName="circle2" presStyleLbl="node1" presStyleIdx="1" presStyleCnt="2"/>
      <dgm:spPr/>
    </dgm:pt>
    <dgm:pt modelId="{FA072D9E-C501-4A45-939A-D689D0BBCEDA}" type="pres">
      <dgm:prSet presAssocID="{63B22B6D-ECA2-4F6E-99B8-439944404D90}" presName="rect2" presStyleLbl="alignAcc1" presStyleIdx="1" presStyleCnt="2" custLinFactNeighborX="5621" custLinFactNeighborY="-408"/>
      <dgm:spPr/>
      <dgm:t>
        <a:bodyPr/>
        <a:lstStyle/>
        <a:p>
          <a:endParaRPr lang="de-DE"/>
        </a:p>
      </dgm:t>
    </dgm:pt>
    <dgm:pt modelId="{A54EA016-B74E-4B5A-BF11-B3CE9BCB3E18}" type="pres">
      <dgm:prSet presAssocID="{33F83FC6-6FC6-4CF0-8968-33F7A3AD029C}" presName="rect1ParTx" presStyleLbl="alignAcc1" presStyleIdx="1" presStyleCnt="2">
        <dgm:presLayoutVars>
          <dgm:chMax val="1"/>
          <dgm:bulletEnabled val="1"/>
        </dgm:presLayoutVars>
      </dgm:prSet>
      <dgm:spPr/>
      <dgm:t>
        <a:bodyPr/>
        <a:lstStyle/>
        <a:p>
          <a:endParaRPr lang="de-DE"/>
        </a:p>
      </dgm:t>
    </dgm:pt>
    <dgm:pt modelId="{098E0552-3FFF-47D7-BCE6-881674A2160B}" type="pres">
      <dgm:prSet presAssocID="{33F83FC6-6FC6-4CF0-8968-33F7A3AD029C}" presName="rect1ChTx" presStyleLbl="alignAcc1" presStyleIdx="1" presStyleCnt="2">
        <dgm:presLayoutVars>
          <dgm:bulletEnabled val="1"/>
        </dgm:presLayoutVars>
      </dgm:prSet>
      <dgm:spPr/>
      <dgm:t>
        <a:bodyPr/>
        <a:lstStyle/>
        <a:p>
          <a:endParaRPr lang="de-DE"/>
        </a:p>
      </dgm:t>
    </dgm:pt>
    <dgm:pt modelId="{4F7D1CAF-97C4-47A8-90E4-86E19CF3C3A4}" type="pres">
      <dgm:prSet presAssocID="{63B22B6D-ECA2-4F6E-99B8-439944404D90}" presName="rect2ParTx" presStyleLbl="alignAcc1" presStyleIdx="1" presStyleCnt="2">
        <dgm:presLayoutVars>
          <dgm:chMax val="1"/>
          <dgm:bulletEnabled val="1"/>
        </dgm:presLayoutVars>
      </dgm:prSet>
      <dgm:spPr/>
      <dgm:t>
        <a:bodyPr/>
        <a:lstStyle/>
        <a:p>
          <a:endParaRPr lang="de-DE"/>
        </a:p>
      </dgm:t>
    </dgm:pt>
    <dgm:pt modelId="{E40801DC-2EFA-44DF-B7A4-7CB0B014BAF8}" type="pres">
      <dgm:prSet presAssocID="{63B22B6D-ECA2-4F6E-99B8-439944404D90}" presName="rect2ChTx" presStyleLbl="alignAcc1" presStyleIdx="1" presStyleCnt="2">
        <dgm:presLayoutVars>
          <dgm:bulletEnabled val="1"/>
        </dgm:presLayoutVars>
      </dgm:prSet>
      <dgm:spPr/>
      <dgm:t>
        <a:bodyPr/>
        <a:lstStyle/>
        <a:p>
          <a:endParaRPr lang="de-DE"/>
        </a:p>
      </dgm:t>
    </dgm:pt>
  </dgm:ptLst>
  <dgm:cxnLst>
    <dgm:cxn modelId="{15A1399B-552C-4E41-801D-0D6BEA8A87AF}" type="presOf" srcId="{EC075DC8-BAC6-473D-84A8-E9A769C188BA}" destId="{098E0552-3FFF-47D7-BCE6-881674A2160B}" srcOrd="0" destOrd="0" presId="urn:microsoft.com/office/officeart/2005/8/layout/target3"/>
    <dgm:cxn modelId="{4C71BF9A-384B-45DE-A88A-458DF080DF44}" type="presOf" srcId="{BC36301A-E81A-445C-825C-0E3D14CBF475}" destId="{E40801DC-2EFA-44DF-B7A4-7CB0B014BAF8}" srcOrd="0" destOrd="0" presId="urn:microsoft.com/office/officeart/2005/8/layout/target3"/>
    <dgm:cxn modelId="{BA9C7C82-1F42-4538-89B4-62A77D90CA64}" type="presOf" srcId="{63B22B6D-ECA2-4F6E-99B8-439944404D90}" destId="{FA072D9E-C501-4A45-939A-D689D0BBCEDA}" srcOrd="0" destOrd="0" presId="urn:microsoft.com/office/officeart/2005/8/layout/target3"/>
    <dgm:cxn modelId="{547F4406-8CE5-4B3A-BCE2-413A91053BA1}" type="presOf" srcId="{1612C8AF-C672-48A0-A0C0-8A9DED579D55}" destId="{55021284-BC97-4F78-9442-7BE42128282A}" srcOrd="0" destOrd="0" presId="urn:microsoft.com/office/officeart/2005/8/layout/target3"/>
    <dgm:cxn modelId="{36CC7954-55E1-4B63-8AB2-FD3079EBE126}" srcId="{63B22B6D-ECA2-4F6E-99B8-439944404D90}" destId="{BC36301A-E81A-445C-825C-0E3D14CBF475}" srcOrd="0" destOrd="0" parTransId="{4E541E6E-89F5-4D61-82A7-872DE0362E15}" sibTransId="{C3A8A42E-2F0C-48A6-87C2-FCA78D72625E}"/>
    <dgm:cxn modelId="{D8D98FA8-0E7E-4942-BA09-669071B06DD3}" srcId="{1612C8AF-C672-48A0-A0C0-8A9DED579D55}" destId="{33F83FC6-6FC6-4CF0-8968-33F7A3AD029C}" srcOrd="0" destOrd="0" parTransId="{CAD51B0C-CE96-4FDB-98E3-38CCADDA1C56}" sibTransId="{3BE7D22B-9361-4939-8813-8141B7D63620}"/>
    <dgm:cxn modelId="{D329BE1B-AEAE-4AD5-A504-8757D4C4AA6B}" srcId="{33F83FC6-6FC6-4CF0-8968-33F7A3AD029C}" destId="{EC075DC8-BAC6-473D-84A8-E9A769C188BA}" srcOrd="0" destOrd="0" parTransId="{66D36ED8-6907-4898-B829-14D36ADB1C62}" sibTransId="{3E5CE01F-91ED-405D-A43B-00683EFABDE0}"/>
    <dgm:cxn modelId="{5429B457-56E3-443E-9337-72D5BD0B5A26}" srcId="{1612C8AF-C672-48A0-A0C0-8A9DED579D55}" destId="{63B22B6D-ECA2-4F6E-99B8-439944404D90}" srcOrd="1" destOrd="0" parTransId="{867DF07E-572A-43A8-8D02-EEC8F4189018}" sibTransId="{45DE97EA-7BA0-46BF-947B-9B520B23000C}"/>
    <dgm:cxn modelId="{07546300-85A7-43D7-9D4B-892BBDB2B759}" type="presOf" srcId="{33F83FC6-6FC6-4CF0-8968-33F7A3AD029C}" destId="{A54EA016-B74E-4B5A-BF11-B3CE9BCB3E18}" srcOrd="1" destOrd="0" presId="urn:microsoft.com/office/officeart/2005/8/layout/target3"/>
    <dgm:cxn modelId="{19F88218-C3A6-4FEB-9ACD-5330B55D81F8}" type="presOf" srcId="{63B22B6D-ECA2-4F6E-99B8-439944404D90}" destId="{4F7D1CAF-97C4-47A8-90E4-86E19CF3C3A4}" srcOrd="1" destOrd="0" presId="urn:microsoft.com/office/officeart/2005/8/layout/target3"/>
    <dgm:cxn modelId="{284C2AB9-295D-425C-997B-A0C6E238E9D0}" type="presOf" srcId="{33F83FC6-6FC6-4CF0-8968-33F7A3AD029C}" destId="{1A717908-576F-4E10-9F04-FA7100811556}" srcOrd="0" destOrd="0" presId="urn:microsoft.com/office/officeart/2005/8/layout/target3"/>
    <dgm:cxn modelId="{1986700D-4E19-4A8B-8205-0F2F438DCB83}" type="presParOf" srcId="{55021284-BC97-4F78-9442-7BE42128282A}" destId="{90EBE33A-0CAE-4108-ADDA-3EF7E4E468FA}" srcOrd="0" destOrd="0" presId="urn:microsoft.com/office/officeart/2005/8/layout/target3"/>
    <dgm:cxn modelId="{CBE4A069-4EDC-40F8-A482-3CB987E3B30C}" type="presParOf" srcId="{55021284-BC97-4F78-9442-7BE42128282A}" destId="{7C26931A-B1FF-4542-9FDE-925D4BE7C626}" srcOrd="1" destOrd="0" presId="urn:microsoft.com/office/officeart/2005/8/layout/target3"/>
    <dgm:cxn modelId="{0CED798A-2F87-481C-AFA6-AFED9E7593C4}" type="presParOf" srcId="{55021284-BC97-4F78-9442-7BE42128282A}" destId="{1A717908-576F-4E10-9F04-FA7100811556}" srcOrd="2" destOrd="0" presId="urn:microsoft.com/office/officeart/2005/8/layout/target3"/>
    <dgm:cxn modelId="{0A55D9E0-0805-4D20-9244-99C079FE439E}" type="presParOf" srcId="{55021284-BC97-4F78-9442-7BE42128282A}" destId="{4117004E-70D4-4433-B94B-0F355335D843}" srcOrd="3" destOrd="0" presId="urn:microsoft.com/office/officeart/2005/8/layout/target3"/>
    <dgm:cxn modelId="{6E36A29E-FF3A-4C8A-BC2C-3FEEFDC2DE76}" type="presParOf" srcId="{55021284-BC97-4F78-9442-7BE42128282A}" destId="{00BEF1D6-7F96-4F3E-ADB0-0921F7C5AAAC}" srcOrd="4" destOrd="0" presId="urn:microsoft.com/office/officeart/2005/8/layout/target3"/>
    <dgm:cxn modelId="{45520CF1-B4C6-4CB9-8349-55E403DA1A4D}" type="presParOf" srcId="{55021284-BC97-4F78-9442-7BE42128282A}" destId="{FA072D9E-C501-4A45-939A-D689D0BBCEDA}" srcOrd="5" destOrd="0" presId="urn:microsoft.com/office/officeart/2005/8/layout/target3"/>
    <dgm:cxn modelId="{6D82E799-0C31-4231-ABF5-B035709728EC}" type="presParOf" srcId="{55021284-BC97-4F78-9442-7BE42128282A}" destId="{A54EA016-B74E-4B5A-BF11-B3CE9BCB3E18}" srcOrd="6" destOrd="0" presId="urn:microsoft.com/office/officeart/2005/8/layout/target3"/>
    <dgm:cxn modelId="{1FDA7468-E901-4DDB-8FF2-47F62C26739B}" type="presParOf" srcId="{55021284-BC97-4F78-9442-7BE42128282A}" destId="{098E0552-3FFF-47D7-BCE6-881674A2160B}" srcOrd="7" destOrd="0" presId="urn:microsoft.com/office/officeart/2005/8/layout/target3"/>
    <dgm:cxn modelId="{47897926-8379-4083-8535-50E17E0C4FC6}" type="presParOf" srcId="{55021284-BC97-4F78-9442-7BE42128282A}" destId="{4F7D1CAF-97C4-47A8-90E4-86E19CF3C3A4}" srcOrd="8" destOrd="0" presId="urn:microsoft.com/office/officeart/2005/8/layout/target3"/>
    <dgm:cxn modelId="{B359D93A-9A6C-47B6-AECD-316B440EC7D5}" type="presParOf" srcId="{55021284-BC97-4F78-9442-7BE42128282A}" destId="{E40801DC-2EFA-44DF-B7A4-7CB0B014BAF8}"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A83425-0588-4206-97CD-8D1510F02143}"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de-DE"/>
        </a:p>
      </dgm:t>
    </dgm:pt>
    <dgm:pt modelId="{DD333D52-9443-489E-8E1A-47DF20BBF625}">
      <dgm:prSet phldrT="[Text]" custT="1"/>
      <dgm:spPr/>
      <dgm:t>
        <a:bodyPr/>
        <a:lstStyle/>
        <a:p>
          <a:r>
            <a:rPr lang="en-US" sz="2800" noProof="0" dirty="0" smtClean="0"/>
            <a:t>Preparation of procurement</a:t>
          </a:r>
          <a:endParaRPr lang="en-US" sz="2800" noProof="0" dirty="0"/>
        </a:p>
      </dgm:t>
    </dgm:pt>
    <dgm:pt modelId="{DDF2802F-C2C1-4B55-870F-56C76E910427}" type="parTrans" cxnId="{C54FB3C8-DFE0-4FEF-8136-F248D5D38338}">
      <dgm:prSet/>
      <dgm:spPr/>
      <dgm:t>
        <a:bodyPr/>
        <a:lstStyle/>
        <a:p>
          <a:endParaRPr lang="en-US" sz="1800" noProof="0" dirty="0"/>
        </a:p>
      </dgm:t>
    </dgm:pt>
    <dgm:pt modelId="{9D665C25-D03C-4748-B3D1-212B3EB8BF73}" type="sibTrans" cxnId="{C54FB3C8-DFE0-4FEF-8136-F248D5D38338}">
      <dgm:prSet custT="1"/>
      <dgm:spPr/>
      <dgm:t>
        <a:bodyPr/>
        <a:lstStyle/>
        <a:p>
          <a:endParaRPr lang="en-US" sz="1600" noProof="0" dirty="0"/>
        </a:p>
      </dgm:t>
    </dgm:pt>
    <dgm:pt modelId="{538579D3-98BA-4AA6-BF84-0DC77A81E0F3}">
      <dgm:prSet phldrT="[Text]" custT="1"/>
      <dgm:spPr/>
      <dgm:t>
        <a:bodyPr/>
        <a:lstStyle/>
        <a:p>
          <a:r>
            <a:rPr lang="en-US" sz="2800" noProof="0" dirty="0" smtClean="0"/>
            <a:t>Procurement, installation/ construction, test operation </a:t>
          </a:r>
          <a:endParaRPr lang="en-US" sz="2800" noProof="0" dirty="0"/>
        </a:p>
      </dgm:t>
    </dgm:pt>
    <dgm:pt modelId="{B95BC29F-F3C9-4BC0-84EA-2DB55E7565D2}" type="parTrans" cxnId="{44D31FD9-7E79-49A8-90F0-871B4142CE4E}">
      <dgm:prSet/>
      <dgm:spPr/>
      <dgm:t>
        <a:bodyPr/>
        <a:lstStyle/>
        <a:p>
          <a:endParaRPr lang="en-US" sz="1800" noProof="0" dirty="0"/>
        </a:p>
      </dgm:t>
    </dgm:pt>
    <dgm:pt modelId="{73EFBF1F-98CD-4731-BD1A-61BC1DB6EFED}" type="sibTrans" cxnId="{44D31FD9-7E79-49A8-90F0-871B4142CE4E}">
      <dgm:prSet custT="1"/>
      <dgm:spPr/>
      <dgm:t>
        <a:bodyPr/>
        <a:lstStyle/>
        <a:p>
          <a:endParaRPr lang="en-US" sz="2000" noProof="0" dirty="0"/>
        </a:p>
      </dgm:t>
    </dgm:pt>
    <dgm:pt modelId="{8854EB67-64C6-414D-B868-5F51377C3FA3}">
      <dgm:prSet phldrT="[Text]" custT="1"/>
      <dgm:spPr/>
      <dgm:t>
        <a:bodyPr/>
        <a:lstStyle/>
        <a:p>
          <a:r>
            <a:rPr lang="en-US" sz="2800" noProof="0" dirty="0" smtClean="0"/>
            <a:t>Demolition, disposal, recycling</a:t>
          </a:r>
          <a:endParaRPr lang="en-US" sz="2800" noProof="0" dirty="0"/>
        </a:p>
      </dgm:t>
    </dgm:pt>
    <dgm:pt modelId="{31BCC2F0-C9A8-4BBB-A064-E6330691999D}" type="parTrans" cxnId="{AB095AB2-C5AB-46AA-BCEF-806E9ADCB755}">
      <dgm:prSet/>
      <dgm:spPr/>
      <dgm:t>
        <a:bodyPr/>
        <a:lstStyle/>
        <a:p>
          <a:endParaRPr lang="en-US" sz="1800" noProof="0" dirty="0"/>
        </a:p>
      </dgm:t>
    </dgm:pt>
    <dgm:pt modelId="{F02F2179-7E2E-4066-A241-F81B9428A55B}" type="sibTrans" cxnId="{AB095AB2-C5AB-46AA-BCEF-806E9ADCB755}">
      <dgm:prSet/>
      <dgm:spPr/>
      <dgm:t>
        <a:bodyPr/>
        <a:lstStyle/>
        <a:p>
          <a:endParaRPr lang="en-US" sz="1800" noProof="0" dirty="0"/>
        </a:p>
      </dgm:t>
    </dgm:pt>
    <dgm:pt modelId="{1D819DBE-78B9-452F-956D-AD05914345E4}">
      <dgm:prSet phldrT="[Text]" custT="1"/>
      <dgm:spPr>
        <a:solidFill>
          <a:schemeClr val="accent2"/>
        </a:solidFill>
      </dgm:spPr>
      <dgm:t>
        <a:bodyPr/>
        <a:lstStyle/>
        <a:p>
          <a:r>
            <a:rPr lang="en-US" sz="2800" noProof="0" dirty="0" smtClean="0"/>
            <a:t>Operations, maintenance, refurbishment</a:t>
          </a:r>
          <a:endParaRPr lang="en-US" sz="2800" noProof="0" dirty="0"/>
        </a:p>
      </dgm:t>
    </dgm:pt>
    <dgm:pt modelId="{9006089A-8BD9-4A10-9101-1A48F8AA7914}" type="sibTrans" cxnId="{20003790-AFB5-4FFD-B733-78E0537AD059}">
      <dgm:prSet custT="1"/>
      <dgm:spPr/>
      <dgm:t>
        <a:bodyPr/>
        <a:lstStyle/>
        <a:p>
          <a:endParaRPr lang="en-US" sz="1800" noProof="0" dirty="0"/>
        </a:p>
      </dgm:t>
    </dgm:pt>
    <dgm:pt modelId="{03B24E79-8EFF-4B60-AC00-9691D3DB7DF0}" type="parTrans" cxnId="{20003790-AFB5-4FFD-B733-78E0537AD059}">
      <dgm:prSet/>
      <dgm:spPr/>
      <dgm:t>
        <a:bodyPr/>
        <a:lstStyle/>
        <a:p>
          <a:endParaRPr lang="en-US" sz="1800" noProof="0" dirty="0"/>
        </a:p>
      </dgm:t>
    </dgm:pt>
    <dgm:pt modelId="{5E9605E9-8523-4B43-B23D-5AEB2BA875BE}" type="pres">
      <dgm:prSet presAssocID="{18A83425-0588-4206-97CD-8D1510F02143}" presName="linearFlow" presStyleCnt="0">
        <dgm:presLayoutVars>
          <dgm:resizeHandles val="exact"/>
        </dgm:presLayoutVars>
      </dgm:prSet>
      <dgm:spPr/>
      <dgm:t>
        <a:bodyPr/>
        <a:lstStyle/>
        <a:p>
          <a:endParaRPr lang="de-DE"/>
        </a:p>
      </dgm:t>
    </dgm:pt>
    <dgm:pt modelId="{2DF309C9-E839-48A2-A264-6F6C1407D53C}" type="pres">
      <dgm:prSet presAssocID="{DD333D52-9443-489E-8E1A-47DF20BBF625}" presName="node" presStyleLbl="node1" presStyleIdx="0" presStyleCnt="4" custScaleX="286665" custScaleY="173987" custLinFactNeighborX="-1429" custLinFactNeighborY="-2436">
        <dgm:presLayoutVars>
          <dgm:bulletEnabled val="1"/>
        </dgm:presLayoutVars>
      </dgm:prSet>
      <dgm:spPr/>
      <dgm:t>
        <a:bodyPr/>
        <a:lstStyle/>
        <a:p>
          <a:endParaRPr lang="de-DE"/>
        </a:p>
      </dgm:t>
    </dgm:pt>
    <dgm:pt modelId="{4B9B9E06-6262-4C27-BF6F-14AFE01348ED}" type="pres">
      <dgm:prSet presAssocID="{9D665C25-D03C-4748-B3D1-212B3EB8BF73}" presName="sibTrans" presStyleLbl="sibTrans2D1" presStyleIdx="0" presStyleCnt="3" custScaleX="138895" custScaleY="844572"/>
      <dgm:spPr/>
      <dgm:t>
        <a:bodyPr/>
        <a:lstStyle/>
        <a:p>
          <a:endParaRPr lang="de-DE"/>
        </a:p>
      </dgm:t>
    </dgm:pt>
    <dgm:pt modelId="{975D9695-9E7A-44D8-9188-60B343C668E0}" type="pres">
      <dgm:prSet presAssocID="{9D665C25-D03C-4748-B3D1-212B3EB8BF73}" presName="connectorText" presStyleLbl="sibTrans2D1" presStyleIdx="0" presStyleCnt="3"/>
      <dgm:spPr/>
      <dgm:t>
        <a:bodyPr/>
        <a:lstStyle/>
        <a:p>
          <a:endParaRPr lang="de-DE"/>
        </a:p>
      </dgm:t>
    </dgm:pt>
    <dgm:pt modelId="{06ED11F7-9E8D-4811-81DF-16BF53F0DE70}" type="pres">
      <dgm:prSet presAssocID="{538579D3-98BA-4AA6-BF84-0DC77A81E0F3}" presName="node" presStyleLbl="node1" presStyleIdx="1" presStyleCnt="4" custScaleX="286665" custScaleY="173987">
        <dgm:presLayoutVars>
          <dgm:bulletEnabled val="1"/>
        </dgm:presLayoutVars>
      </dgm:prSet>
      <dgm:spPr/>
      <dgm:t>
        <a:bodyPr/>
        <a:lstStyle/>
        <a:p>
          <a:endParaRPr lang="de-DE"/>
        </a:p>
      </dgm:t>
    </dgm:pt>
    <dgm:pt modelId="{20E093AC-7173-491A-9895-ADEBEF9C5480}" type="pres">
      <dgm:prSet presAssocID="{73EFBF1F-98CD-4731-BD1A-61BC1DB6EFED}" presName="sibTrans" presStyleLbl="sibTrans2D1" presStyleIdx="1" presStyleCnt="3" custScaleX="161679" custScaleY="928681"/>
      <dgm:spPr/>
      <dgm:t>
        <a:bodyPr/>
        <a:lstStyle/>
        <a:p>
          <a:endParaRPr lang="de-DE"/>
        </a:p>
      </dgm:t>
    </dgm:pt>
    <dgm:pt modelId="{51CDCE61-3D22-45F5-9D27-67E8B6FDA7DE}" type="pres">
      <dgm:prSet presAssocID="{73EFBF1F-98CD-4731-BD1A-61BC1DB6EFED}" presName="connectorText" presStyleLbl="sibTrans2D1" presStyleIdx="1" presStyleCnt="3"/>
      <dgm:spPr/>
      <dgm:t>
        <a:bodyPr/>
        <a:lstStyle/>
        <a:p>
          <a:endParaRPr lang="de-DE"/>
        </a:p>
      </dgm:t>
    </dgm:pt>
    <dgm:pt modelId="{5F524E8C-AE4A-4E85-B767-FB7C5AA1BF8A}" type="pres">
      <dgm:prSet presAssocID="{1D819DBE-78B9-452F-956D-AD05914345E4}" presName="node" presStyleLbl="node1" presStyleIdx="2" presStyleCnt="4" custScaleX="286665" custScaleY="173987">
        <dgm:presLayoutVars>
          <dgm:bulletEnabled val="1"/>
        </dgm:presLayoutVars>
      </dgm:prSet>
      <dgm:spPr/>
      <dgm:t>
        <a:bodyPr/>
        <a:lstStyle/>
        <a:p>
          <a:endParaRPr lang="de-DE"/>
        </a:p>
      </dgm:t>
    </dgm:pt>
    <dgm:pt modelId="{7BBE00A1-82E7-4CEF-B499-9A42C854DAD7}" type="pres">
      <dgm:prSet presAssocID="{9006089A-8BD9-4A10-9101-1A48F8AA7914}" presName="sibTrans" presStyleLbl="sibTrans2D1" presStyleIdx="2" presStyleCnt="3" custScaleX="155517" custScaleY="928681"/>
      <dgm:spPr/>
      <dgm:t>
        <a:bodyPr/>
        <a:lstStyle/>
        <a:p>
          <a:endParaRPr lang="de-DE"/>
        </a:p>
      </dgm:t>
    </dgm:pt>
    <dgm:pt modelId="{AB448F6A-A805-42A0-920C-8BBE3F503694}" type="pres">
      <dgm:prSet presAssocID="{9006089A-8BD9-4A10-9101-1A48F8AA7914}" presName="connectorText" presStyleLbl="sibTrans2D1" presStyleIdx="2" presStyleCnt="3"/>
      <dgm:spPr/>
      <dgm:t>
        <a:bodyPr/>
        <a:lstStyle/>
        <a:p>
          <a:endParaRPr lang="de-DE"/>
        </a:p>
      </dgm:t>
    </dgm:pt>
    <dgm:pt modelId="{A67A60EB-880E-45D3-BA77-5C1EFAA7EDD0}" type="pres">
      <dgm:prSet presAssocID="{8854EB67-64C6-414D-B868-5F51377C3FA3}" presName="node" presStyleLbl="node1" presStyleIdx="3" presStyleCnt="4" custScaleX="286665" custScaleY="173987">
        <dgm:presLayoutVars>
          <dgm:bulletEnabled val="1"/>
        </dgm:presLayoutVars>
      </dgm:prSet>
      <dgm:spPr/>
      <dgm:t>
        <a:bodyPr/>
        <a:lstStyle/>
        <a:p>
          <a:endParaRPr lang="de-DE"/>
        </a:p>
      </dgm:t>
    </dgm:pt>
  </dgm:ptLst>
  <dgm:cxnLst>
    <dgm:cxn modelId="{C54FB3C8-DFE0-4FEF-8136-F248D5D38338}" srcId="{18A83425-0588-4206-97CD-8D1510F02143}" destId="{DD333D52-9443-489E-8E1A-47DF20BBF625}" srcOrd="0" destOrd="0" parTransId="{DDF2802F-C2C1-4B55-870F-56C76E910427}" sibTransId="{9D665C25-D03C-4748-B3D1-212B3EB8BF73}"/>
    <dgm:cxn modelId="{6954ADF9-7BAE-4AD4-90F2-DBE12A5EB1CA}" type="presOf" srcId="{1D819DBE-78B9-452F-956D-AD05914345E4}" destId="{5F524E8C-AE4A-4E85-B767-FB7C5AA1BF8A}" srcOrd="0" destOrd="0" presId="urn:microsoft.com/office/officeart/2005/8/layout/process2"/>
    <dgm:cxn modelId="{524F524E-FB03-49B1-951F-82A25FFC37E1}" type="presOf" srcId="{DD333D52-9443-489E-8E1A-47DF20BBF625}" destId="{2DF309C9-E839-48A2-A264-6F6C1407D53C}" srcOrd="0" destOrd="0" presId="urn:microsoft.com/office/officeart/2005/8/layout/process2"/>
    <dgm:cxn modelId="{667C8F36-0A08-40D7-A126-F309BC960118}" type="presOf" srcId="{9D665C25-D03C-4748-B3D1-212B3EB8BF73}" destId="{4B9B9E06-6262-4C27-BF6F-14AFE01348ED}" srcOrd="0" destOrd="0" presId="urn:microsoft.com/office/officeart/2005/8/layout/process2"/>
    <dgm:cxn modelId="{AE44B674-9919-4B5C-A82B-29A2DD798F14}" type="presOf" srcId="{9D665C25-D03C-4748-B3D1-212B3EB8BF73}" destId="{975D9695-9E7A-44D8-9188-60B343C668E0}" srcOrd="1" destOrd="0" presId="urn:microsoft.com/office/officeart/2005/8/layout/process2"/>
    <dgm:cxn modelId="{6EE9D5FF-17C8-4E51-982A-A1AA647E5A32}" type="presOf" srcId="{18A83425-0588-4206-97CD-8D1510F02143}" destId="{5E9605E9-8523-4B43-B23D-5AEB2BA875BE}" srcOrd="0" destOrd="0" presId="urn:microsoft.com/office/officeart/2005/8/layout/process2"/>
    <dgm:cxn modelId="{BF11930B-3BA9-4368-901D-2ABE0C67567D}" type="presOf" srcId="{9006089A-8BD9-4A10-9101-1A48F8AA7914}" destId="{AB448F6A-A805-42A0-920C-8BBE3F503694}" srcOrd="1" destOrd="0" presId="urn:microsoft.com/office/officeart/2005/8/layout/process2"/>
    <dgm:cxn modelId="{7912EFBF-8115-4D6D-8AD9-0A382BA86B04}" type="presOf" srcId="{538579D3-98BA-4AA6-BF84-0DC77A81E0F3}" destId="{06ED11F7-9E8D-4811-81DF-16BF53F0DE70}" srcOrd="0" destOrd="0" presId="urn:microsoft.com/office/officeart/2005/8/layout/process2"/>
    <dgm:cxn modelId="{44D31FD9-7E79-49A8-90F0-871B4142CE4E}" srcId="{18A83425-0588-4206-97CD-8D1510F02143}" destId="{538579D3-98BA-4AA6-BF84-0DC77A81E0F3}" srcOrd="1" destOrd="0" parTransId="{B95BC29F-F3C9-4BC0-84EA-2DB55E7565D2}" sibTransId="{73EFBF1F-98CD-4731-BD1A-61BC1DB6EFED}"/>
    <dgm:cxn modelId="{F18E316F-CB1B-4F79-B6C2-AF5EB92B65C2}" type="presOf" srcId="{73EFBF1F-98CD-4731-BD1A-61BC1DB6EFED}" destId="{20E093AC-7173-491A-9895-ADEBEF9C5480}" srcOrd="0" destOrd="0" presId="urn:microsoft.com/office/officeart/2005/8/layout/process2"/>
    <dgm:cxn modelId="{052A35B9-2FFF-43B4-8FC8-CB1655D3B7F8}" type="presOf" srcId="{8854EB67-64C6-414D-B868-5F51377C3FA3}" destId="{A67A60EB-880E-45D3-BA77-5C1EFAA7EDD0}" srcOrd="0" destOrd="0" presId="urn:microsoft.com/office/officeart/2005/8/layout/process2"/>
    <dgm:cxn modelId="{20003790-AFB5-4FFD-B733-78E0537AD059}" srcId="{18A83425-0588-4206-97CD-8D1510F02143}" destId="{1D819DBE-78B9-452F-956D-AD05914345E4}" srcOrd="2" destOrd="0" parTransId="{03B24E79-8EFF-4B60-AC00-9691D3DB7DF0}" sibTransId="{9006089A-8BD9-4A10-9101-1A48F8AA7914}"/>
    <dgm:cxn modelId="{7E38221E-1FE9-44D5-B9D0-CB720A719AB0}" type="presOf" srcId="{73EFBF1F-98CD-4731-BD1A-61BC1DB6EFED}" destId="{51CDCE61-3D22-45F5-9D27-67E8B6FDA7DE}" srcOrd="1" destOrd="0" presId="urn:microsoft.com/office/officeart/2005/8/layout/process2"/>
    <dgm:cxn modelId="{BC2ECD5D-BB7F-4ADF-9C83-327C6040378E}" type="presOf" srcId="{9006089A-8BD9-4A10-9101-1A48F8AA7914}" destId="{7BBE00A1-82E7-4CEF-B499-9A42C854DAD7}" srcOrd="0" destOrd="0" presId="urn:microsoft.com/office/officeart/2005/8/layout/process2"/>
    <dgm:cxn modelId="{AB095AB2-C5AB-46AA-BCEF-806E9ADCB755}" srcId="{18A83425-0588-4206-97CD-8D1510F02143}" destId="{8854EB67-64C6-414D-B868-5F51377C3FA3}" srcOrd="3" destOrd="0" parTransId="{31BCC2F0-C9A8-4BBB-A064-E6330691999D}" sibTransId="{F02F2179-7E2E-4066-A241-F81B9428A55B}"/>
    <dgm:cxn modelId="{3AE122D2-18D4-4D68-8110-9747EEA6CAC9}" type="presParOf" srcId="{5E9605E9-8523-4B43-B23D-5AEB2BA875BE}" destId="{2DF309C9-E839-48A2-A264-6F6C1407D53C}" srcOrd="0" destOrd="0" presId="urn:microsoft.com/office/officeart/2005/8/layout/process2"/>
    <dgm:cxn modelId="{AFB3B197-E633-4DD7-B682-39951957D475}" type="presParOf" srcId="{5E9605E9-8523-4B43-B23D-5AEB2BA875BE}" destId="{4B9B9E06-6262-4C27-BF6F-14AFE01348ED}" srcOrd="1" destOrd="0" presId="urn:microsoft.com/office/officeart/2005/8/layout/process2"/>
    <dgm:cxn modelId="{75AFBD22-AA55-4FDC-91D3-54E4858BA303}" type="presParOf" srcId="{4B9B9E06-6262-4C27-BF6F-14AFE01348ED}" destId="{975D9695-9E7A-44D8-9188-60B343C668E0}" srcOrd="0" destOrd="0" presId="urn:microsoft.com/office/officeart/2005/8/layout/process2"/>
    <dgm:cxn modelId="{7C817BE1-2A53-4F04-990C-1727F6F33330}" type="presParOf" srcId="{5E9605E9-8523-4B43-B23D-5AEB2BA875BE}" destId="{06ED11F7-9E8D-4811-81DF-16BF53F0DE70}" srcOrd="2" destOrd="0" presId="urn:microsoft.com/office/officeart/2005/8/layout/process2"/>
    <dgm:cxn modelId="{1212A61A-161B-498C-A870-104CC8D3ACF6}" type="presParOf" srcId="{5E9605E9-8523-4B43-B23D-5AEB2BA875BE}" destId="{20E093AC-7173-491A-9895-ADEBEF9C5480}" srcOrd="3" destOrd="0" presId="urn:microsoft.com/office/officeart/2005/8/layout/process2"/>
    <dgm:cxn modelId="{50D45B81-6EDB-473A-BD58-0F33807028B1}" type="presParOf" srcId="{20E093AC-7173-491A-9895-ADEBEF9C5480}" destId="{51CDCE61-3D22-45F5-9D27-67E8B6FDA7DE}" srcOrd="0" destOrd="0" presId="urn:microsoft.com/office/officeart/2005/8/layout/process2"/>
    <dgm:cxn modelId="{FCEEB1C2-2D75-4D8A-A332-84F01FC9359B}" type="presParOf" srcId="{5E9605E9-8523-4B43-B23D-5AEB2BA875BE}" destId="{5F524E8C-AE4A-4E85-B767-FB7C5AA1BF8A}" srcOrd="4" destOrd="0" presId="urn:microsoft.com/office/officeart/2005/8/layout/process2"/>
    <dgm:cxn modelId="{64BB1DC6-4550-4E81-A724-A13CD3D0D9AC}" type="presParOf" srcId="{5E9605E9-8523-4B43-B23D-5AEB2BA875BE}" destId="{7BBE00A1-82E7-4CEF-B499-9A42C854DAD7}" srcOrd="5" destOrd="0" presId="urn:microsoft.com/office/officeart/2005/8/layout/process2"/>
    <dgm:cxn modelId="{1575A586-7BEE-4DD2-8757-0541B1BDF236}" type="presParOf" srcId="{7BBE00A1-82E7-4CEF-B499-9A42C854DAD7}" destId="{AB448F6A-A805-42A0-920C-8BBE3F503694}" srcOrd="0" destOrd="0" presId="urn:microsoft.com/office/officeart/2005/8/layout/process2"/>
    <dgm:cxn modelId="{89AB0398-B516-47A3-99C8-15F79CDDC730}" type="presParOf" srcId="{5E9605E9-8523-4B43-B23D-5AEB2BA875BE}" destId="{A67A60EB-880E-45D3-BA77-5C1EFAA7EDD0}"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C6A17D-6FE3-4EF3-96F3-B142DEF8C77E}"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de-DE"/>
        </a:p>
      </dgm:t>
    </dgm:pt>
    <dgm:pt modelId="{741F8E6A-87B5-4BC3-A75E-78540EBB56AD}">
      <dgm:prSet phldrT="[Text]" custT="1"/>
      <dgm:spPr/>
      <dgm:t>
        <a:bodyPr/>
        <a:lstStyle/>
        <a:p>
          <a:r>
            <a:rPr lang="en-US" sz="2000" noProof="0" dirty="0" smtClean="0"/>
            <a:t>Important decision criteria and indicators of investment appraisal</a:t>
          </a:r>
          <a:endParaRPr lang="en-US" sz="2000" noProof="0" dirty="0"/>
        </a:p>
      </dgm:t>
    </dgm:pt>
    <dgm:pt modelId="{5A3F53CB-FEFC-487F-8E99-BD7508A2C473}" type="parTrans" cxnId="{A6FE0201-7D69-4C14-A1E6-4C06FE8CCBCA}">
      <dgm:prSet/>
      <dgm:spPr/>
      <dgm:t>
        <a:bodyPr/>
        <a:lstStyle/>
        <a:p>
          <a:endParaRPr lang="en-US" noProof="0" dirty="0"/>
        </a:p>
      </dgm:t>
    </dgm:pt>
    <dgm:pt modelId="{C4737579-9BDF-405A-A413-77C9405A475C}" type="sibTrans" cxnId="{A6FE0201-7D69-4C14-A1E6-4C06FE8CCBCA}">
      <dgm:prSet/>
      <dgm:spPr/>
      <dgm:t>
        <a:bodyPr/>
        <a:lstStyle/>
        <a:p>
          <a:endParaRPr lang="en-US" noProof="0" dirty="0"/>
        </a:p>
      </dgm:t>
    </dgm:pt>
    <dgm:pt modelId="{2773656D-CEC9-4777-806C-4651A0AB920B}">
      <dgm:prSet phldrT="[Text]" custT="1"/>
      <dgm:spPr/>
      <dgm:t>
        <a:bodyPr/>
        <a:lstStyle/>
        <a:p>
          <a:r>
            <a:rPr lang="en-US" sz="2000" noProof="0" dirty="0" smtClean="0"/>
            <a:t>Internal rate </a:t>
          </a:r>
          <a:r>
            <a:rPr lang="en-US" sz="2000" b="1" noProof="0" dirty="0" smtClean="0"/>
            <a:t>of </a:t>
          </a:r>
          <a:r>
            <a:rPr lang="en-US" sz="2000" noProof="0" dirty="0" smtClean="0"/>
            <a:t>return (how high may interest be to break-even?)</a:t>
          </a:r>
          <a:endParaRPr lang="en-US" sz="2000" noProof="0" dirty="0"/>
        </a:p>
      </dgm:t>
    </dgm:pt>
    <dgm:pt modelId="{5E3F1E08-9E9B-44DD-BEAD-942C1F484E97}" type="parTrans" cxnId="{5E6274C5-035A-4431-98D9-C1E914925016}">
      <dgm:prSet/>
      <dgm:spPr/>
      <dgm:t>
        <a:bodyPr/>
        <a:lstStyle/>
        <a:p>
          <a:endParaRPr lang="en-US" noProof="0" dirty="0"/>
        </a:p>
      </dgm:t>
    </dgm:pt>
    <dgm:pt modelId="{9466D32A-D7AE-4742-9E23-A8ABA4447C71}" type="sibTrans" cxnId="{5E6274C5-035A-4431-98D9-C1E914925016}">
      <dgm:prSet/>
      <dgm:spPr/>
      <dgm:t>
        <a:bodyPr/>
        <a:lstStyle/>
        <a:p>
          <a:endParaRPr lang="en-US" noProof="0" dirty="0"/>
        </a:p>
      </dgm:t>
    </dgm:pt>
    <dgm:pt modelId="{578194A5-FF8D-43C3-9592-24A0880EDEA5}">
      <dgm:prSet phldrT="[Text]" custT="1"/>
      <dgm:spPr/>
      <dgm:t>
        <a:bodyPr/>
        <a:lstStyle/>
        <a:p>
          <a:r>
            <a:rPr lang="en-US" sz="2000" noProof="0" dirty="0" smtClean="0"/>
            <a:t>Pay-off/ -back period (investment divided by annual backflow)</a:t>
          </a:r>
          <a:endParaRPr lang="en-US" sz="2000" noProof="0" dirty="0"/>
        </a:p>
      </dgm:t>
    </dgm:pt>
    <dgm:pt modelId="{51662896-5D33-4204-9AB0-433BCDD158C6}" type="parTrans" cxnId="{3856330C-EB4B-48A4-8CE5-92ADD626990B}">
      <dgm:prSet/>
      <dgm:spPr/>
      <dgm:t>
        <a:bodyPr/>
        <a:lstStyle/>
        <a:p>
          <a:endParaRPr lang="en-US" noProof="0" dirty="0"/>
        </a:p>
      </dgm:t>
    </dgm:pt>
    <dgm:pt modelId="{6EA3F675-1DB1-48DE-8F03-027E916F68E2}" type="sibTrans" cxnId="{3856330C-EB4B-48A4-8CE5-92ADD626990B}">
      <dgm:prSet/>
      <dgm:spPr/>
      <dgm:t>
        <a:bodyPr/>
        <a:lstStyle/>
        <a:p>
          <a:endParaRPr lang="en-US" noProof="0" dirty="0"/>
        </a:p>
      </dgm:t>
    </dgm:pt>
    <dgm:pt modelId="{E15BCDCF-6B01-47E7-83EC-491000AEAD87}">
      <dgm:prSet phldrT="[Text]" custT="1"/>
      <dgm:spPr/>
      <dgm:t>
        <a:bodyPr/>
        <a:lstStyle/>
        <a:p>
          <a:r>
            <a:rPr lang="en-US" sz="2000" noProof="0" dirty="0" smtClean="0"/>
            <a:t>TCO, LCC</a:t>
          </a:r>
          <a:br>
            <a:rPr lang="en-US" sz="2000" noProof="0" dirty="0" smtClean="0"/>
          </a:br>
          <a:r>
            <a:rPr lang="en-US" sz="2000" noProof="0" dirty="0" smtClean="0"/>
            <a:t> (just explained before)</a:t>
          </a:r>
          <a:endParaRPr lang="en-US" sz="2000" noProof="0" dirty="0"/>
        </a:p>
      </dgm:t>
    </dgm:pt>
    <dgm:pt modelId="{51D113AB-ED9B-455F-AE64-C37C139D3214}" type="parTrans" cxnId="{4664666E-F834-4D06-AF74-3C91B8BC006E}">
      <dgm:prSet/>
      <dgm:spPr/>
      <dgm:t>
        <a:bodyPr/>
        <a:lstStyle/>
        <a:p>
          <a:endParaRPr lang="en-US" noProof="0" dirty="0"/>
        </a:p>
      </dgm:t>
    </dgm:pt>
    <dgm:pt modelId="{3A537406-0C50-4D41-BFC5-4D5E12F4768A}" type="sibTrans" cxnId="{4664666E-F834-4D06-AF74-3C91B8BC006E}">
      <dgm:prSet/>
      <dgm:spPr/>
      <dgm:t>
        <a:bodyPr/>
        <a:lstStyle/>
        <a:p>
          <a:endParaRPr lang="en-US" noProof="0" dirty="0"/>
        </a:p>
      </dgm:t>
    </dgm:pt>
    <dgm:pt modelId="{ED9955A5-4122-40AC-81E7-294CC2AB1FDC}">
      <dgm:prSet phldrT="[Text]" custT="1"/>
      <dgm:spPr/>
      <dgm:t>
        <a:bodyPr/>
        <a:lstStyle/>
        <a:p>
          <a:r>
            <a:rPr lang="en-US" sz="2000" noProof="0" dirty="0" smtClean="0"/>
            <a:t>End or capital value (value of investment calculating interest at the end or beginning)</a:t>
          </a:r>
          <a:endParaRPr lang="en-US" sz="2000" noProof="0" dirty="0"/>
        </a:p>
      </dgm:t>
    </dgm:pt>
    <dgm:pt modelId="{3C2E7AFB-8D01-44DE-8F6D-EF6BBDB26046}" type="parTrans" cxnId="{A21236F4-00D0-4447-AB34-AD2DE3E71261}">
      <dgm:prSet/>
      <dgm:spPr/>
      <dgm:t>
        <a:bodyPr/>
        <a:lstStyle/>
        <a:p>
          <a:endParaRPr lang="en-US" noProof="0" dirty="0"/>
        </a:p>
      </dgm:t>
    </dgm:pt>
    <dgm:pt modelId="{8F536BC7-8B0D-4D8F-BC76-85273A0DD508}" type="sibTrans" cxnId="{A21236F4-00D0-4447-AB34-AD2DE3E71261}">
      <dgm:prSet/>
      <dgm:spPr/>
      <dgm:t>
        <a:bodyPr/>
        <a:lstStyle/>
        <a:p>
          <a:endParaRPr lang="en-US" noProof="0" dirty="0"/>
        </a:p>
      </dgm:t>
    </dgm:pt>
    <dgm:pt modelId="{E8158190-81C1-4B10-B399-51D0B0D93C95}">
      <dgm:prSet phldrT="[Text]" custT="1"/>
      <dgm:spPr/>
      <dgm:t>
        <a:bodyPr/>
        <a:lstStyle/>
        <a:p>
          <a:r>
            <a:rPr lang="en-US" sz="2000" noProof="0" dirty="0" smtClean="0"/>
            <a:t>Return on Investment (ROI – percent profit on capital invested per year)</a:t>
          </a:r>
          <a:endParaRPr lang="en-US" sz="2000" noProof="0" dirty="0"/>
        </a:p>
      </dgm:t>
    </dgm:pt>
    <dgm:pt modelId="{17A6A75E-8F67-4022-9A6B-7B861C436BB3}" type="parTrans" cxnId="{01D24E69-6C60-41D1-B148-E5908E81445C}">
      <dgm:prSet/>
      <dgm:spPr/>
      <dgm:t>
        <a:bodyPr/>
        <a:lstStyle/>
        <a:p>
          <a:endParaRPr lang="en-US" noProof="0" dirty="0"/>
        </a:p>
      </dgm:t>
    </dgm:pt>
    <dgm:pt modelId="{7B816FB4-D472-4147-8D87-EAAE49294604}" type="sibTrans" cxnId="{01D24E69-6C60-41D1-B148-E5908E81445C}">
      <dgm:prSet/>
      <dgm:spPr/>
      <dgm:t>
        <a:bodyPr/>
        <a:lstStyle/>
        <a:p>
          <a:endParaRPr lang="en-US" noProof="0" dirty="0"/>
        </a:p>
      </dgm:t>
    </dgm:pt>
    <dgm:pt modelId="{C84ED65E-7B9B-431D-9355-F1303AF8BE9F}">
      <dgm:prSet phldrT="[Text]" custT="1"/>
      <dgm:spPr/>
      <dgm:t>
        <a:bodyPr/>
        <a:lstStyle/>
        <a:p>
          <a:r>
            <a:rPr lang="en-US" sz="2000" noProof="0" dirty="0" smtClean="0"/>
            <a:t>Profitability (whole return flow through whole financial investment)</a:t>
          </a:r>
          <a:endParaRPr lang="en-US" sz="2000" noProof="0" dirty="0"/>
        </a:p>
      </dgm:t>
    </dgm:pt>
    <dgm:pt modelId="{332CE094-3F7B-4720-8488-43303FFBA395}" type="parTrans" cxnId="{0001E02C-46A8-48C3-9D09-20E38D9F262D}">
      <dgm:prSet/>
      <dgm:spPr/>
      <dgm:t>
        <a:bodyPr/>
        <a:lstStyle/>
        <a:p>
          <a:endParaRPr lang="en-US" noProof="0" dirty="0"/>
        </a:p>
      </dgm:t>
    </dgm:pt>
    <dgm:pt modelId="{F3538C05-C2A3-4A46-B2BE-D78BCE159E99}" type="sibTrans" cxnId="{0001E02C-46A8-48C3-9D09-20E38D9F262D}">
      <dgm:prSet/>
      <dgm:spPr/>
      <dgm:t>
        <a:bodyPr/>
        <a:lstStyle/>
        <a:p>
          <a:endParaRPr lang="en-US" noProof="0" dirty="0"/>
        </a:p>
      </dgm:t>
    </dgm:pt>
    <dgm:pt modelId="{B5157F17-D34E-4622-996E-F06D32579484}" type="pres">
      <dgm:prSet presAssocID="{FFC6A17D-6FE3-4EF3-96F3-B142DEF8C77E}" presName="Name0" presStyleCnt="0">
        <dgm:presLayoutVars>
          <dgm:chMax val="1"/>
          <dgm:dir/>
          <dgm:animLvl val="ctr"/>
          <dgm:resizeHandles val="exact"/>
        </dgm:presLayoutVars>
      </dgm:prSet>
      <dgm:spPr/>
      <dgm:t>
        <a:bodyPr/>
        <a:lstStyle/>
        <a:p>
          <a:endParaRPr lang="de-DE"/>
        </a:p>
      </dgm:t>
    </dgm:pt>
    <dgm:pt modelId="{3ACD2789-B3C7-48E0-B740-073B20E73365}" type="pres">
      <dgm:prSet presAssocID="{741F8E6A-87B5-4BC3-A75E-78540EBB56AD}" presName="centerShape" presStyleLbl="node0" presStyleIdx="0" presStyleCnt="1" custScaleX="159219" custScaleY="131946"/>
      <dgm:spPr/>
      <dgm:t>
        <a:bodyPr/>
        <a:lstStyle/>
        <a:p>
          <a:endParaRPr lang="de-DE"/>
        </a:p>
      </dgm:t>
    </dgm:pt>
    <dgm:pt modelId="{48CAF68D-8C69-48C6-90A8-A0CB7C13205A}" type="pres">
      <dgm:prSet presAssocID="{17A6A75E-8F67-4022-9A6B-7B861C436BB3}" presName="parTrans" presStyleLbl="sibTrans2D1" presStyleIdx="0" presStyleCnt="6"/>
      <dgm:spPr/>
      <dgm:t>
        <a:bodyPr/>
        <a:lstStyle/>
        <a:p>
          <a:endParaRPr lang="en-US"/>
        </a:p>
      </dgm:t>
    </dgm:pt>
    <dgm:pt modelId="{2264DDDE-C306-4393-807A-58B0DBC6675B}" type="pres">
      <dgm:prSet presAssocID="{17A6A75E-8F67-4022-9A6B-7B861C436BB3}" presName="connectorText" presStyleLbl="sibTrans2D1" presStyleIdx="0" presStyleCnt="6"/>
      <dgm:spPr/>
      <dgm:t>
        <a:bodyPr/>
        <a:lstStyle/>
        <a:p>
          <a:endParaRPr lang="en-US"/>
        </a:p>
      </dgm:t>
    </dgm:pt>
    <dgm:pt modelId="{A7C3F965-FD5B-40A6-86F8-4DCF8F167A54}" type="pres">
      <dgm:prSet presAssocID="{E8158190-81C1-4B10-B399-51D0B0D93C95}" presName="node" presStyleLbl="node1" presStyleIdx="0" presStyleCnt="6" custScaleX="152247" custScaleY="138102">
        <dgm:presLayoutVars>
          <dgm:bulletEnabled val="1"/>
        </dgm:presLayoutVars>
      </dgm:prSet>
      <dgm:spPr/>
      <dgm:t>
        <a:bodyPr/>
        <a:lstStyle/>
        <a:p>
          <a:endParaRPr lang="en-US"/>
        </a:p>
      </dgm:t>
    </dgm:pt>
    <dgm:pt modelId="{3ABA7499-51A6-420B-B689-B1CACC60F8F8}" type="pres">
      <dgm:prSet presAssocID="{332CE094-3F7B-4720-8488-43303FFBA395}" presName="parTrans" presStyleLbl="sibTrans2D1" presStyleIdx="1" presStyleCnt="6"/>
      <dgm:spPr/>
      <dgm:t>
        <a:bodyPr/>
        <a:lstStyle/>
        <a:p>
          <a:endParaRPr lang="en-US"/>
        </a:p>
      </dgm:t>
    </dgm:pt>
    <dgm:pt modelId="{1E1B0FD6-FEE1-4352-AA45-762F31CD64A6}" type="pres">
      <dgm:prSet presAssocID="{332CE094-3F7B-4720-8488-43303FFBA395}" presName="connectorText" presStyleLbl="sibTrans2D1" presStyleIdx="1" presStyleCnt="6"/>
      <dgm:spPr/>
      <dgm:t>
        <a:bodyPr/>
        <a:lstStyle/>
        <a:p>
          <a:endParaRPr lang="en-US"/>
        </a:p>
      </dgm:t>
    </dgm:pt>
    <dgm:pt modelId="{A4676DC5-FFE2-4A5A-A09B-0DEF3884775F}" type="pres">
      <dgm:prSet presAssocID="{C84ED65E-7B9B-431D-9355-F1303AF8BE9F}" presName="node" presStyleLbl="node1" presStyleIdx="1" presStyleCnt="6" custScaleX="148829" custScaleY="137270" custRadScaleRad="124875" custRadScaleInc="16319">
        <dgm:presLayoutVars>
          <dgm:bulletEnabled val="1"/>
        </dgm:presLayoutVars>
      </dgm:prSet>
      <dgm:spPr/>
      <dgm:t>
        <a:bodyPr/>
        <a:lstStyle/>
        <a:p>
          <a:endParaRPr lang="en-US"/>
        </a:p>
      </dgm:t>
    </dgm:pt>
    <dgm:pt modelId="{08EC8C45-C449-41DB-82E6-6177D45D364D}" type="pres">
      <dgm:prSet presAssocID="{5E3F1E08-9E9B-44DD-BEAD-942C1F484E97}" presName="parTrans" presStyleLbl="sibTrans2D1" presStyleIdx="2" presStyleCnt="6"/>
      <dgm:spPr/>
      <dgm:t>
        <a:bodyPr/>
        <a:lstStyle/>
        <a:p>
          <a:endParaRPr lang="de-DE"/>
        </a:p>
      </dgm:t>
    </dgm:pt>
    <dgm:pt modelId="{1167E6A0-3D9F-457D-83AA-EA731B719C7E}" type="pres">
      <dgm:prSet presAssocID="{5E3F1E08-9E9B-44DD-BEAD-942C1F484E97}" presName="connectorText" presStyleLbl="sibTrans2D1" presStyleIdx="2" presStyleCnt="6"/>
      <dgm:spPr/>
      <dgm:t>
        <a:bodyPr/>
        <a:lstStyle/>
        <a:p>
          <a:endParaRPr lang="de-DE"/>
        </a:p>
      </dgm:t>
    </dgm:pt>
    <dgm:pt modelId="{23098C58-F0BA-4C1C-AD91-3535A28EE430}" type="pres">
      <dgm:prSet presAssocID="{2773656D-CEC9-4777-806C-4651A0AB920B}" presName="node" presStyleLbl="node1" presStyleIdx="2" presStyleCnt="6" custScaleX="159219" custScaleY="131946" custRadScaleRad="124695" custRadScaleInc="-20092">
        <dgm:presLayoutVars>
          <dgm:bulletEnabled val="1"/>
        </dgm:presLayoutVars>
      </dgm:prSet>
      <dgm:spPr/>
      <dgm:t>
        <a:bodyPr/>
        <a:lstStyle/>
        <a:p>
          <a:endParaRPr lang="de-DE"/>
        </a:p>
      </dgm:t>
    </dgm:pt>
    <dgm:pt modelId="{57F98E1C-C8DA-4D67-9C3F-5118DF979FCA}" type="pres">
      <dgm:prSet presAssocID="{3C2E7AFB-8D01-44DE-8F6D-EF6BBDB26046}" presName="parTrans" presStyleLbl="sibTrans2D1" presStyleIdx="3" presStyleCnt="6"/>
      <dgm:spPr/>
      <dgm:t>
        <a:bodyPr/>
        <a:lstStyle/>
        <a:p>
          <a:endParaRPr lang="de-DE"/>
        </a:p>
      </dgm:t>
    </dgm:pt>
    <dgm:pt modelId="{54A257F2-A277-4132-9F22-5D7A94B0276A}" type="pres">
      <dgm:prSet presAssocID="{3C2E7AFB-8D01-44DE-8F6D-EF6BBDB26046}" presName="connectorText" presStyleLbl="sibTrans2D1" presStyleIdx="3" presStyleCnt="6"/>
      <dgm:spPr/>
      <dgm:t>
        <a:bodyPr/>
        <a:lstStyle/>
        <a:p>
          <a:endParaRPr lang="de-DE"/>
        </a:p>
      </dgm:t>
    </dgm:pt>
    <dgm:pt modelId="{7AA2C1EF-3193-4CEC-92B5-D8D0D0F52F28}" type="pres">
      <dgm:prSet presAssocID="{ED9955A5-4122-40AC-81E7-294CC2AB1FDC}" presName="node" presStyleLbl="node1" presStyleIdx="3" presStyleCnt="6" custScaleX="159219" custScaleY="131946">
        <dgm:presLayoutVars>
          <dgm:bulletEnabled val="1"/>
        </dgm:presLayoutVars>
      </dgm:prSet>
      <dgm:spPr/>
      <dgm:t>
        <a:bodyPr/>
        <a:lstStyle/>
        <a:p>
          <a:endParaRPr lang="de-DE"/>
        </a:p>
      </dgm:t>
    </dgm:pt>
    <dgm:pt modelId="{84ADDED3-5B2F-4E5E-8008-583D170CCAF9}" type="pres">
      <dgm:prSet presAssocID="{51662896-5D33-4204-9AB0-433BCDD158C6}" presName="parTrans" presStyleLbl="sibTrans2D1" presStyleIdx="4" presStyleCnt="6"/>
      <dgm:spPr/>
      <dgm:t>
        <a:bodyPr/>
        <a:lstStyle/>
        <a:p>
          <a:endParaRPr lang="de-DE"/>
        </a:p>
      </dgm:t>
    </dgm:pt>
    <dgm:pt modelId="{2A4F94E4-171F-41FC-A84F-BA9F74C2B0B5}" type="pres">
      <dgm:prSet presAssocID="{51662896-5D33-4204-9AB0-433BCDD158C6}" presName="connectorText" presStyleLbl="sibTrans2D1" presStyleIdx="4" presStyleCnt="6"/>
      <dgm:spPr/>
      <dgm:t>
        <a:bodyPr/>
        <a:lstStyle/>
        <a:p>
          <a:endParaRPr lang="de-DE"/>
        </a:p>
      </dgm:t>
    </dgm:pt>
    <dgm:pt modelId="{A1418DE5-53A4-4AFB-8A17-26DEF9D34619}" type="pres">
      <dgm:prSet presAssocID="{578194A5-FF8D-43C3-9592-24A0880EDEA5}" presName="node" presStyleLbl="node1" presStyleIdx="4" presStyleCnt="6" custScaleX="159219" custScaleY="131946" custRadScaleRad="127610" custRadScaleInc="22027">
        <dgm:presLayoutVars>
          <dgm:bulletEnabled val="1"/>
        </dgm:presLayoutVars>
      </dgm:prSet>
      <dgm:spPr/>
      <dgm:t>
        <a:bodyPr/>
        <a:lstStyle/>
        <a:p>
          <a:endParaRPr lang="de-DE"/>
        </a:p>
      </dgm:t>
    </dgm:pt>
    <dgm:pt modelId="{B43676BB-7483-402C-BF1D-833F31E8F0D6}" type="pres">
      <dgm:prSet presAssocID="{51D113AB-ED9B-455F-AE64-C37C139D3214}" presName="parTrans" presStyleLbl="sibTrans2D1" presStyleIdx="5" presStyleCnt="6"/>
      <dgm:spPr/>
      <dgm:t>
        <a:bodyPr/>
        <a:lstStyle/>
        <a:p>
          <a:endParaRPr lang="de-DE"/>
        </a:p>
      </dgm:t>
    </dgm:pt>
    <dgm:pt modelId="{FAE86829-8989-459A-A6B5-23BEF6F37760}" type="pres">
      <dgm:prSet presAssocID="{51D113AB-ED9B-455F-AE64-C37C139D3214}" presName="connectorText" presStyleLbl="sibTrans2D1" presStyleIdx="5" presStyleCnt="6"/>
      <dgm:spPr/>
      <dgm:t>
        <a:bodyPr/>
        <a:lstStyle/>
        <a:p>
          <a:endParaRPr lang="de-DE"/>
        </a:p>
      </dgm:t>
    </dgm:pt>
    <dgm:pt modelId="{C0F9C1FE-CC13-47E6-B8AB-90271B35D587}" type="pres">
      <dgm:prSet presAssocID="{E15BCDCF-6B01-47E7-83EC-491000AEAD87}" presName="node" presStyleLbl="node1" presStyleIdx="5" presStyleCnt="6" custScaleX="159219" custScaleY="131946" custRadScaleRad="128026" custRadScaleInc="-10648">
        <dgm:presLayoutVars>
          <dgm:bulletEnabled val="1"/>
        </dgm:presLayoutVars>
      </dgm:prSet>
      <dgm:spPr/>
      <dgm:t>
        <a:bodyPr/>
        <a:lstStyle/>
        <a:p>
          <a:endParaRPr lang="de-DE"/>
        </a:p>
      </dgm:t>
    </dgm:pt>
  </dgm:ptLst>
  <dgm:cxnLst>
    <dgm:cxn modelId="{2786A02C-F854-4281-A690-983AF6D2A1F2}" type="presOf" srcId="{332CE094-3F7B-4720-8488-43303FFBA395}" destId="{1E1B0FD6-FEE1-4352-AA45-762F31CD64A6}" srcOrd="1" destOrd="0" presId="urn:microsoft.com/office/officeart/2005/8/layout/radial5"/>
    <dgm:cxn modelId="{3F2F8B67-6F94-4965-9C3E-D9D24C64B177}" type="presOf" srcId="{741F8E6A-87B5-4BC3-A75E-78540EBB56AD}" destId="{3ACD2789-B3C7-48E0-B740-073B20E73365}" srcOrd="0" destOrd="0" presId="urn:microsoft.com/office/officeart/2005/8/layout/radial5"/>
    <dgm:cxn modelId="{61A13B1A-0821-4530-8C1A-C4AB000BDBCB}" type="presOf" srcId="{51662896-5D33-4204-9AB0-433BCDD158C6}" destId="{2A4F94E4-171F-41FC-A84F-BA9F74C2B0B5}" srcOrd="1" destOrd="0" presId="urn:microsoft.com/office/officeart/2005/8/layout/radial5"/>
    <dgm:cxn modelId="{B77D97D1-E666-4EE5-B9CD-18925E184FDD}" type="presOf" srcId="{51D113AB-ED9B-455F-AE64-C37C139D3214}" destId="{FAE86829-8989-459A-A6B5-23BEF6F37760}" srcOrd="1" destOrd="0" presId="urn:microsoft.com/office/officeart/2005/8/layout/radial5"/>
    <dgm:cxn modelId="{A21236F4-00D0-4447-AB34-AD2DE3E71261}" srcId="{741F8E6A-87B5-4BC3-A75E-78540EBB56AD}" destId="{ED9955A5-4122-40AC-81E7-294CC2AB1FDC}" srcOrd="3" destOrd="0" parTransId="{3C2E7AFB-8D01-44DE-8F6D-EF6BBDB26046}" sibTransId="{8F536BC7-8B0D-4D8F-BC76-85273A0DD508}"/>
    <dgm:cxn modelId="{47774330-CA80-46A4-83FD-A70E356C3731}" type="presOf" srcId="{E8158190-81C1-4B10-B399-51D0B0D93C95}" destId="{A7C3F965-FD5B-40A6-86F8-4DCF8F167A54}" srcOrd="0" destOrd="0" presId="urn:microsoft.com/office/officeart/2005/8/layout/radial5"/>
    <dgm:cxn modelId="{0001E02C-46A8-48C3-9D09-20E38D9F262D}" srcId="{741F8E6A-87B5-4BC3-A75E-78540EBB56AD}" destId="{C84ED65E-7B9B-431D-9355-F1303AF8BE9F}" srcOrd="1" destOrd="0" parTransId="{332CE094-3F7B-4720-8488-43303FFBA395}" sibTransId="{F3538C05-C2A3-4A46-B2BE-D78BCE159E99}"/>
    <dgm:cxn modelId="{7ABE93BA-7BA0-413F-AEBE-ACFAD04DDB6C}" type="presOf" srcId="{17A6A75E-8F67-4022-9A6B-7B861C436BB3}" destId="{2264DDDE-C306-4393-807A-58B0DBC6675B}" srcOrd="1" destOrd="0" presId="urn:microsoft.com/office/officeart/2005/8/layout/radial5"/>
    <dgm:cxn modelId="{32E8524C-A32A-49D4-B5A4-5B0433B9ED84}" type="presOf" srcId="{17A6A75E-8F67-4022-9A6B-7B861C436BB3}" destId="{48CAF68D-8C69-48C6-90A8-A0CB7C13205A}" srcOrd="0" destOrd="0" presId="urn:microsoft.com/office/officeart/2005/8/layout/radial5"/>
    <dgm:cxn modelId="{01D24E69-6C60-41D1-B148-E5908E81445C}" srcId="{741F8E6A-87B5-4BC3-A75E-78540EBB56AD}" destId="{E8158190-81C1-4B10-B399-51D0B0D93C95}" srcOrd="0" destOrd="0" parTransId="{17A6A75E-8F67-4022-9A6B-7B861C436BB3}" sibTransId="{7B816FB4-D472-4147-8D87-EAAE49294604}"/>
    <dgm:cxn modelId="{3AA90D8F-4ABC-47C5-9C92-A53694A9D674}" type="presOf" srcId="{332CE094-3F7B-4720-8488-43303FFBA395}" destId="{3ABA7499-51A6-420B-B689-B1CACC60F8F8}" srcOrd="0" destOrd="0" presId="urn:microsoft.com/office/officeart/2005/8/layout/radial5"/>
    <dgm:cxn modelId="{B5D052DE-2B37-4DDE-B5C2-81C44AA4B150}" type="presOf" srcId="{51662896-5D33-4204-9AB0-433BCDD158C6}" destId="{84ADDED3-5B2F-4E5E-8008-583D170CCAF9}" srcOrd="0" destOrd="0" presId="urn:microsoft.com/office/officeart/2005/8/layout/radial5"/>
    <dgm:cxn modelId="{3856330C-EB4B-48A4-8CE5-92ADD626990B}" srcId="{741F8E6A-87B5-4BC3-A75E-78540EBB56AD}" destId="{578194A5-FF8D-43C3-9592-24A0880EDEA5}" srcOrd="4" destOrd="0" parTransId="{51662896-5D33-4204-9AB0-433BCDD158C6}" sibTransId="{6EA3F675-1DB1-48DE-8F03-027E916F68E2}"/>
    <dgm:cxn modelId="{5A01F40A-D5E3-48C4-981E-B48C1576FE8C}" type="presOf" srcId="{C84ED65E-7B9B-431D-9355-F1303AF8BE9F}" destId="{A4676DC5-FFE2-4A5A-A09B-0DEF3884775F}" srcOrd="0" destOrd="0" presId="urn:microsoft.com/office/officeart/2005/8/layout/radial5"/>
    <dgm:cxn modelId="{D9B99A9A-B6C5-4B16-8492-FBFB837CAF77}" type="presOf" srcId="{2773656D-CEC9-4777-806C-4651A0AB920B}" destId="{23098C58-F0BA-4C1C-AD91-3535A28EE430}" srcOrd="0" destOrd="0" presId="urn:microsoft.com/office/officeart/2005/8/layout/radial5"/>
    <dgm:cxn modelId="{A6FE0201-7D69-4C14-A1E6-4C06FE8CCBCA}" srcId="{FFC6A17D-6FE3-4EF3-96F3-B142DEF8C77E}" destId="{741F8E6A-87B5-4BC3-A75E-78540EBB56AD}" srcOrd="0" destOrd="0" parTransId="{5A3F53CB-FEFC-487F-8E99-BD7508A2C473}" sibTransId="{C4737579-9BDF-405A-A413-77C9405A475C}"/>
    <dgm:cxn modelId="{BBE1B387-F132-4C13-8971-EFF0F2851761}" type="presOf" srcId="{51D113AB-ED9B-455F-AE64-C37C139D3214}" destId="{B43676BB-7483-402C-BF1D-833F31E8F0D6}" srcOrd="0" destOrd="0" presId="urn:microsoft.com/office/officeart/2005/8/layout/radial5"/>
    <dgm:cxn modelId="{BD36353C-3C82-47B1-9B26-D88735F46C88}" type="presOf" srcId="{5E3F1E08-9E9B-44DD-BEAD-942C1F484E97}" destId="{08EC8C45-C449-41DB-82E6-6177D45D364D}" srcOrd="0" destOrd="0" presId="urn:microsoft.com/office/officeart/2005/8/layout/radial5"/>
    <dgm:cxn modelId="{4664666E-F834-4D06-AF74-3C91B8BC006E}" srcId="{741F8E6A-87B5-4BC3-A75E-78540EBB56AD}" destId="{E15BCDCF-6B01-47E7-83EC-491000AEAD87}" srcOrd="5" destOrd="0" parTransId="{51D113AB-ED9B-455F-AE64-C37C139D3214}" sibTransId="{3A537406-0C50-4D41-BFC5-4D5E12F4768A}"/>
    <dgm:cxn modelId="{E19BFE2D-2A15-4299-8D4F-4C7E3000547B}" type="presOf" srcId="{E15BCDCF-6B01-47E7-83EC-491000AEAD87}" destId="{C0F9C1FE-CC13-47E6-B8AB-90271B35D587}" srcOrd="0" destOrd="0" presId="urn:microsoft.com/office/officeart/2005/8/layout/radial5"/>
    <dgm:cxn modelId="{0BB566F2-EE66-4D32-A292-9FD5E0096822}" type="presOf" srcId="{5E3F1E08-9E9B-44DD-BEAD-942C1F484E97}" destId="{1167E6A0-3D9F-457D-83AA-EA731B719C7E}" srcOrd="1" destOrd="0" presId="urn:microsoft.com/office/officeart/2005/8/layout/radial5"/>
    <dgm:cxn modelId="{A6EEDDA5-3076-4338-9F9F-7FE3B3A7547D}" type="presOf" srcId="{3C2E7AFB-8D01-44DE-8F6D-EF6BBDB26046}" destId="{54A257F2-A277-4132-9F22-5D7A94B0276A}" srcOrd="1" destOrd="0" presId="urn:microsoft.com/office/officeart/2005/8/layout/radial5"/>
    <dgm:cxn modelId="{77A547C0-8BCE-44CE-8D7F-F4BA4244F8AA}" type="presOf" srcId="{578194A5-FF8D-43C3-9592-24A0880EDEA5}" destId="{A1418DE5-53A4-4AFB-8A17-26DEF9D34619}" srcOrd="0" destOrd="0" presId="urn:microsoft.com/office/officeart/2005/8/layout/radial5"/>
    <dgm:cxn modelId="{C43FFDCE-FC5B-4DD6-9E4D-CA50C7271432}" type="presOf" srcId="{ED9955A5-4122-40AC-81E7-294CC2AB1FDC}" destId="{7AA2C1EF-3193-4CEC-92B5-D8D0D0F52F28}" srcOrd="0" destOrd="0" presId="urn:microsoft.com/office/officeart/2005/8/layout/radial5"/>
    <dgm:cxn modelId="{5E6274C5-035A-4431-98D9-C1E914925016}" srcId="{741F8E6A-87B5-4BC3-A75E-78540EBB56AD}" destId="{2773656D-CEC9-4777-806C-4651A0AB920B}" srcOrd="2" destOrd="0" parTransId="{5E3F1E08-9E9B-44DD-BEAD-942C1F484E97}" sibTransId="{9466D32A-D7AE-4742-9E23-A8ABA4447C71}"/>
    <dgm:cxn modelId="{359F22F0-6B83-4CE1-93D5-D7636A90FBF1}" type="presOf" srcId="{FFC6A17D-6FE3-4EF3-96F3-B142DEF8C77E}" destId="{B5157F17-D34E-4622-996E-F06D32579484}" srcOrd="0" destOrd="0" presId="urn:microsoft.com/office/officeart/2005/8/layout/radial5"/>
    <dgm:cxn modelId="{3904CEF8-090C-4E47-B2EF-C0AE4314383F}" type="presOf" srcId="{3C2E7AFB-8D01-44DE-8F6D-EF6BBDB26046}" destId="{57F98E1C-C8DA-4D67-9C3F-5118DF979FCA}" srcOrd="0" destOrd="0" presId="urn:microsoft.com/office/officeart/2005/8/layout/radial5"/>
    <dgm:cxn modelId="{AA202C0B-2293-48EB-95F3-FF0712722AA3}" type="presParOf" srcId="{B5157F17-D34E-4622-996E-F06D32579484}" destId="{3ACD2789-B3C7-48E0-B740-073B20E73365}" srcOrd="0" destOrd="0" presId="urn:microsoft.com/office/officeart/2005/8/layout/radial5"/>
    <dgm:cxn modelId="{E48D9827-7452-4F4F-85EF-987683864D30}" type="presParOf" srcId="{B5157F17-D34E-4622-996E-F06D32579484}" destId="{48CAF68D-8C69-48C6-90A8-A0CB7C13205A}" srcOrd="1" destOrd="0" presId="urn:microsoft.com/office/officeart/2005/8/layout/radial5"/>
    <dgm:cxn modelId="{BDEBC8FE-8918-4E5D-A341-A3D28B0328B1}" type="presParOf" srcId="{48CAF68D-8C69-48C6-90A8-A0CB7C13205A}" destId="{2264DDDE-C306-4393-807A-58B0DBC6675B}" srcOrd="0" destOrd="0" presId="urn:microsoft.com/office/officeart/2005/8/layout/radial5"/>
    <dgm:cxn modelId="{D1B17FF2-5181-4343-808C-1597742AA6F0}" type="presParOf" srcId="{B5157F17-D34E-4622-996E-F06D32579484}" destId="{A7C3F965-FD5B-40A6-86F8-4DCF8F167A54}" srcOrd="2" destOrd="0" presId="urn:microsoft.com/office/officeart/2005/8/layout/radial5"/>
    <dgm:cxn modelId="{867B9214-676B-4D54-ABC2-EE08C436B5F8}" type="presParOf" srcId="{B5157F17-D34E-4622-996E-F06D32579484}" destId="{3ABA7499-51A6-420B-B689-B1CACC60F8F8}" srcOrd="3" destOrd="0" presId="urn:microsoft.com/office/officeart/2005/8/layout/radial5"/>
    <dgm:cxn modelId="{B781F848-1275-4614-9E25-680B9CA6F93F}" type="presParOf" srcId="{3ABA7499-51A6-420B-B689-B1CACC60F8F8}" destId="{1E1B0FD6-FEE1-4352-AA45-762F31CD64A6}" srcOrd="0" destOrd="0" presId="urn:microsoft.com/office/officeart/2005/8/layout/radial5"/>
    <dgm:cxn modelId="{71D5ED36-7ABA-40B0-BB1F-D06C386BC6D0}" type="presParOf" srcId="{B5157F17-D34E-4622-996E-F06D32579484}" destId="{A4676DC5-FFE2-4A5A-A09B-0DEF3884775F}" srcOrd="4" destOrd="0" presId="urn:microsoft.com/office/officeart/2005/8/layout/radial5"/>
    <dgm:cxn modelId="{12964508-721A-4D2A-B348-B9423363E15A}" type="presParOf" srcId="{B5157F17-D34E-4622-996E-F06D32579484}" destId="{08EC8C45-C449-41DB-82E6-6177D45D364D}" srcOrd="5" destOrd="0" presId="urn:microsoft.com/office/officeart/2005/8/layout/radial5"/>
    <dgm:cxn modelId="{AA5888A8-C7B1-4728-A194-178053256F4F}" type="presParOf" srcId="{08EC8C45-C449-41DB-82E6-6177D45D364D}" destId="{1167E6A0-3D9F-457D-83AA-EA731B719C7E}" srcOrd="0" destOrd="0" presId="urn:microsoft.com/office/officeart/2005/8/layout/radial5"/>
    <dgm:cxn modelId="{98E6D84D-1D5A-461A-B379-D869A22A7BC0}" type="presParOf" srcId="{B5157F17-D34E-4622-996E-F06D32579484}" destId="{23098C58-F0BA-4C1C-AD91-3535A28EE430}" srcOrd="6" destOrd="0" presId="urn:microsoft.com/office/officeart/2005/8/layout/radial5"/>
    <dgm:cxn modelId="{5A2BE06B-9B65-4B46-AD79-EFB12C170A25}" type="presParOf" srcId="{B5157F17-D34E-4622-996E-F06D32579484}" destId="{57F98E1C-C8DA-4D67-9C3F-5118DF979FCA}" srcOrd="7" destOrd="0" presId="urn:microsoft.com/office/officeart/2005/8/layout/radial5"/>
    <dgm:cxn modelId="{087D36A8-5C45-42B9-A57A-AB123DCE2546}" type="presParOf" srcId="{57F98E1C-C8DA-4D67-9C3F-5118DF979FCA}" destId="{54A257F2-A277-4132-9F22-5D7A94B0276A}" srcOrd="0" destOrd="0" presId="urn:microsoft.com/office/officeart/2005/8/layout/radial5"/>
    <dgm:cxn modelId="{EE3619A7-C292-4023-8135-8BC10C7ED515}" type="presParOf" srcId="{B5157F17-D34E-4622-996E-F06D32579484}" destId="{7AA2C1EF-3193-4CEC-92B5-D8D0D0F52F28}" srcOrd="8" destOrd="0" presId="urn:microsoft.com/office/officeart/2005/8/layout/radial5"/>
    <dgm:cxn modelId="{3E6C7836-6910-4F90-BA22-7E03CC4A2CF6}" type="presParOf" srcId="{B5157F17-D34E-4622-996E-F06D32579484}" destId="{84ADDED3-5B2F-4E5E-8008-583D170CCAF9}" srcOrd="9" destOrd="0" presId="urn:microsoft.com/office/officeart/2005/8/layout/radial5"/>
    <dgm:cxn modelId="{1C6601DF-EAFA-40A1-ADEE-2E116B66740C}" type="presParOf" srcId="{84ADDED3-5B2F-4E5E-8008-583D170CCAF9}" destId="{2A4F94E4-171F-41FC-A84F-BA9F74C2B0B5}" srcOrd="0" destOrd="0" presId="urn:microsoft.com/office/officeart/2005/8/layout/radial5"/>
    <dgm:cxn modelId="{201B6126-9B81-4785-B91B-1551E8110644}" type="presParOf" srcId="{B5157F17-D34E-4622-996E-F06D32579484}" destId="{A1418DE5-53A4-4AFB-8A17-26DEF9D34619}" srcOrd="10" destOrd="0" presId="urn:microsoft.com/office/officeart/2005/8/layout/radial5"/>
    <dgm:cxn modelId="{E37EEA7B-A806-4D33-A3B9-9B14070CE62B}" type="presParOf" srcId="{B5157F17-D34E-4622-996E-F06D32579484}" destId="{B43676BB-7483-402C-BF1D-833F31E8F0D6}" srcOrd="11" destOrd="0" presId="urn:microsoft.com/office/officeart/2005/8/layout/radial5"/>
    <dgm:cxn modelId="{D85D24A0-672F-4D6D-AE0B-8C1F4BE21608}" type="presParOf" srcId="{B43676BB-7483-402C-BF1D-833F31E8F0D6}" destId="{FAE86829-8989-459A-A6B5-23BEF6F37760}" srcOrd="0" destOrd="0" presId="urn:microsoft.com/office/officeart/2005/8/layout/radial5"/>
    <dgm:cxn modelId="{AAE98785-D1DE-4242-B199-B31EF22AD01F}" type="presParOf" srcId="{B5157F17-D34E-4622-996E-F06D32579484}" destId="{C0F9C1FE-CC13-47E6-B8AB-90271B35D587}"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4E3C6D-CDC1-45C1-AF3E-C42BD5960C64}"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C3C82857-D305-4F75-9474-3F7368D6A89E}">
      <dgm:prSet phldrT="[Text]"/>
      <dgm:spPr/>
      <dgm:t>
        <a:bodyPr/>
        <a:lstStyle/>
        <a:p>
          <a:r>
            <a:rPr lang="en-US" noProof="0" dirty="0" smtClean="0"/>
            <a:t>Many companies: </a:t>
          </a:r>
        </a:p>
        <a:p>
          <a:r>
            <a:rPr lang="en-US" noProof="0" dirty="0" smtClean="0"/>
            <a:t>4 years pay-off, </a:t>
          </a:r>
          <a:br>
            <a:rPr lang="en-US" noProof="0" dirty="0" smtClean="0"/>
          </a:br>
          <a:r>
            <a:rPr lang="en-US" noProof="0" dirty="0" smtClean="0"/>
            <a:t>25 percent ROI,</a:t>
          </a:r>
          <a:br>
            <a:rPr lang="en-US" noProof="0" dirty="0" smtClean="0"/>
          </a:br>
          <a:r>
            <a:rPr lang="en-US" noProof="0" dirty="0" smtClean="0"/>
            <a:t>maximize profits quarterly</a:t>
          </a:r>
          <a:endParaRPr lang="en-US" noProof="0" dirty="0"/>
        </a:p>
      </dgm:t>
    </dgm:pt>
    <dgm:pt modelId="{3864DC87-22D8-4477-AF32-951F0CF4B971}" type="parTrans" cxnId="{4D4CED18-E876-4487-8D0D-D0905C7FDD11}">
      <dgm:prSet/>
      <dgm:spPr/>
      <dgm:t>
        <a:bodyPr/>
        <a:lstStyle/>
        <a:p>
          <a:endParaRPr lang="de-DE"/>
        </a:p>
      </dgm:t>
    </dgm:pt>
    <dgm:pt modelId="{75BD40C0-783F-43D9-A44F-A9A665B1ED4A}" type="sibTrans" cxnId="{4D4CED18-E876-4487-8D0D-D0905C7FDD11}">
      <dgm:prSet/>
      <dgm:spPr/>
      <dgm:t>
        <a:bodyPr/>
        <a:lstStyle/>
        <a:p>
          <a:endParaRPr lang="de-DE"/>
        </a:p>
      </dgm:t>
    </dgm:pt>
    <dgm:pt modelId="{8A63EE8A-F05E-4E47-A1D7-2F68C474FCA1}">
      <dgm:prSet phldrT="[Text]"/>
      <dgm:spPr/>
      <dgm:t>
        <a:bodyPr/>
        <a:lstStyle/>
        <a:p>
          <a:r>
            <a:rPr lang="en-US" noProof="0" dirty="0" smtClean="0"/>
            <a:t>Privileging long term energy investments:</a:t>
          </a:r>
          <a:br>
            <a:rPr lang="en-US" noProof="0" dirty="0" smtClean="0"/>
          </a:br>
          <a:r>
            <a:rPr lang="en-US" noProof="0" dirty="0" smtClean="0"/>
            <a:t>10-12 years pay-off, </a:t>
          </a:r>
          <a:br>
            <a:rPr lang="en-US" noProof="0" dirty="0" smtClean="0"/>
          </a:br>
          <a:r>
            <a:rPr lang="en-US" noProof="0" dirty="0" smtClean="0"/>
            <a:t>5-10 percent ROI</a:t>
          </a:r>
          <a:br>
            <a:rPr lang="en-US" noProof="0" dirty="0" smtClean="0"/>
          </a:br>
          <a:r>
            <a:rPr lang="en-US" noProof="0" dirty="0" smtClean="0"/>
            <a:t>thinking for the next generation</a:t>
          </a:r>
          <a:endParaRPr lang="en-US" noProof="0" dirty="0"/>
        </a:p>
      </dgm:t>
    </dgm:pt>
    <dgm:pt modelId="{E9EC6B3F-5088-413B-B96C-7FFE85FC20A4}" type="parTrans" cxnId="{157FF300-8AF6-416A-AF52-AD1E2C51902C}">
      <dgm:prSet/>
      <dgm:spPr/>
      <dgm:t>
        <a:bodyPr/>
        <a:lstStyle/>
        <a:p>
          <a:endParaRPr lang="de-DE"/>
        </a:p>
      </dgm:t>
    </dgm:pt>
    <dgm:pt modelId="{4D3E46B7-9196-4D04-B859-67563A5EB50B}" type="sibTrans" cxnId="{157FF300-8AF6-416A-AF52-AD1E2C51902C}">
      <dgm:prSet/>
      <dgm:spPr/>
      <dgm:t>
        <a:bodyPr/>
        <a:lstStyle/>
        <a:p>
          <a:endParaRPr lang="de-DE"/>
        </a:p>
      </dgm:t>
    </dgm:pt>
    <dgm:pt modelId="{7E986A42-6324-4C55-B50A-B9FF056C8F0A}" type="pres">
      <dgm:prSet presAssocID="{8C4E3C6D-CDC1-45C1-AF3E-C42BD5960C64}" presName="diagram" presStyleCnt="0">
        <dgm:presLayoutVars>
          <dgm:dir/>
          <dgm:resizeHandles val="exact"/>
        </dgm:presLayoutVars>
      </dgm:prSet>
      <dgm:spPr/>
      <dgm:t>
        <a:bodyPr/>
        <a:lstStyle/>
        <a:p>
          <a:endParaRPr lang="de-DE"/>
        </a:p>
      </dgm:t>
    </dgm:pt>
    <dgm:pt modelId="{2BD17674-AFAE-4A37-8FA4-101AFB954C4B}" type="pres">
      <dgm:prSet presAssocID="{C3C82857-D305-4F75-9474-3F7368D6A89E}" presName="arrow" presStyleLbl="node1" presStyleIdx="0" presStyleCnt="2" custScaleY="100066">
        <dgm:presLayoutVars>
          <dgm:bulletEnabled val="1"/>
        </dgm:presLayoutVars>
      </dgm:prSet>
      <dgm:spPr/>
      <dgm:t>
        <a:bodyPr/>
        <a:lstStyle/>
        <a:p>
          <a:endParaRPr lang="de-DE"/>
        </a:p>
      </dgm:t>
    </dgm:pt>
    <dgm:pt modelId="{9F39AFF2-69D5-4C6F-A066-F64736B52606}" type="pres">
      <dgm:prSet presAssocID="{8A63EE8A-F05E-4E47-A1D7-2F68C474FCA1}" presName="arrow" presStyleLbl="node1" presStyleIdx="1" presStyleCnt="2" custScaleY="100066">
        <dgm:presLayoutVars>
          <dgm:bulletEnabled val="1"/>
        </dgm:presLayoutVars>
      </dgm:prSet>
      <dgm:spPr/>
      <dgm:t>
        <a:bodyPr/>
        <a:lstStyle/>
        <a:p>
          <a:endParaRPr lang="de-DE"/>
        </a:p>
      </dgm:t>
    </dgm:pt>
  </dgm:ptLst>
  <dgm:cxnLst>
    <dgm:cxn modelId="{157FF300-8AF6-416A-AF52-AD1E2C51902C}" srcId="{8C4E3C6D-CDC1-45C1-AF3E-C42BD5960C64}" destId="{8A63EE8A-F05E-4E47-A1D7-2F68C474FCA1}" srcOrd="1" destOrd="0" parTransId="{E9EC6B3F-5088-413B-B96C-7FFE85FC20A4}" sibTransId="{4D3E46B7-9196-4D04-B859-67563A5EB50B}"/>
    <dgm:cxn modelId="{18E2D6A9-B7CB-4583-AEB1-E46A7D1DB9E6}" type="presOf" srcId="{8A63EE8A-F05E-4E47-A1D7-2F68C474FCA1}" destId="{9F39AFF2-69D5-4C6F-A066-F64736B52606}" srcOrd="0" destOrd="0" presId="urn:microsoft.com/office/officeart/2005/8/layout/arrow5"/>
    <dgm:cxn modelId="{4D4CED18-E876-4487-8D0D-D0905C7FDD11}" srcId="{8C4E3C6D-CDC1-45C1-AF3E-C42BD5960C64}" destId="{C3C82857-D305-4F75-9474-3F7368D6A89E}" srcOrd="0" destOrd="0" parTransId="{3864DC87-22D8-4477-AF32-951F0CF4B971}" sibTransId="{75BD40C0-783F-43D9-A44F-A9A665B1ED4A}"/>
    <dgm:cxn modelId="{455D1682-F328-4B0A-A233-FD7B36E37892}" type="presOf" srcId="{C3C82857-D305-4F75-9474-3F7368D6A89E}" destId="{2BD17674-AFAE-4A37-8FA4-101AFB954C4B}" srcOrd="0" destOrd="0" presId="urn:microsoft.com/office/officeart/2005/8/layout/arrow5"/>
    <dgm:cxn modelId="{B84CFC60-BF9E-4ADC-9215-F51758AC75A2}" type="presOf" srcId="{8C4E3C6D-CDC1-45C1-AF3E-C42BD5960C64}" destId="{7E986A42-6324-4C55-B50A-B9FF056C8F0A}" srcOrd="0" destOrd="0" presId="urn:microsoft.com/office/officeart/2005/8/layout/arrow5"/>
    <dgm:cxn modelId="{5B78F01E-B123-4D63-877C-BE52CA7D3B22}" type="presParOf" srcId="{7E986A42-6324-4C55-B50A-B9FF056C8F0A}" destId="{2BD17674-AFAE-4A37-8FA4-101AFB954C4B}" srcOrd="0" destOrd="0" presId="urn:microsoft.com/office/officeart/2005/8/layout/arrow5"/>
    <dgm:cxn modelId="{2704915B-7846-47D2-BE5A-524B7DE39839}" type="presParOf" srcId="{7E986A42-6324-4C55-B50A-B9FF056C8F0A}" destId="{9F39AFF2-69D5-4C6F-A066-F64736B52606}"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747BF3-CDAB-4FFD-B085-52701267671B}" type="doc">
      <dgm:prSet loTypeId="urn:microsoft.com/office/officeart/2005/8/layout/equation2" loCatId="process" qsTypeId="urn:microsoft.com/office/officeart/2005/8/quickstyle/simple1" qsCatId="simple" csTypeId="urn:microsoft.com/office/officeart/2005/8/colors/accent1_2" csCatId="accent1" phldr="1"/>
      <dgm:spPr/>
      <dgm:t>
        <a:bodyPr/>
        <a:lstStyle/>
        <a:p>
          <a:endParaRPr lang="en-GB"/>
        </a:p>
      </dgm:t>
    </dgm:pt>
    <dgm:pt modelId="{EED4FEA0-D12A-40AE-A357-98D1B93B2A2D}">
      <dgm:prSet phldrT="[Text]" custT="1"/>
      <dgm:spPr/>
      <dgm:t>
        <a:bodyPr/>
        <a:lstStyle/>
        <a:p>
          <a:r>
            <a:rPr lang="en-US" sz="2400" b="1" noProof="0" dirty="0" smtClean="0"/>
            <a:t>Technical useful life</a:t>
          </a:r>
          <a:endParaRPr lang="en-US" sz="2400" b="1" noProof="0" dirty="0"/>
        </a:p>
      </dgm:t>
    </dgm:pt>
    <dgm:pt modelId="{831E360F-0D62-43D4-8E41-0C9D50B39095}" type="parTrans" cxnId="{55CDC047-BC5D-4CDF-BA09-F3CBAA7E2A76}">
      <dgm:prSet/>
      <dgm:spPr/>
      <dgm:t>
        <a:bodyPr/>
        <a:lstStyle/>
        <a:p>
          <a:endParaRPr lang="en-US" noProof="0" dirty="0"/>
        </a:p>
      </dgm:t>
    </dgm:pt>
    <dgm:pt modelId="{BD1AA6D7-EA96-4D48-A942-9B802ADC06BE}" type="sibTrans" cxnId="{55CDC047-BC5D-4CDF-BA09-F3CBAA7E2A76}">
      <dgm:prSet/>
      <dgm:spPr/>
      <dgm:t>
        <a:bodyPr/>
        <a:lstStyle/>
        <a:p>
          <a:endParaRPr lang="en-US" noProof="0" dirty="0"/>
        </a:p>
      </dgm:t>
    </dgm:pt>
    <dgm:pt modelId="{172EEE1E-AEBE-4D84-8CBE-DED9828EC51F}">
      <dgm:prSet phldrT="[Text]" custT="1"/>
      <dgm:spPr/>
      <dgm:t>
        <a:bodyPr/>
        <a:lstStyle/>
        <a:p>
          <a:r>
            <a:rPr lang="en-US" sz="2400" b="1" noProof="0" dirty="0" smtClean="0"/>
            <a:t>Economic useful life</a:t>
          </a:r>
          <a:endParaRPr lang="en-US" sz="2400" b="1" noProof="0" dirty="0"/>
        </a:p>
      </dgm:t>
    </dgm:pt>
    <dgm:pt modelId="{B47F61AC-A92A-4C1D-8657-9154C63002A7}" type="parTrans" cxnId="{2FA29F64-0002-47B7-A765-056FDC9A8964}">
      <dgm:prSet/>
      <dgm:spPr/>
      <dgm:t>
        <a:bodyPr/>
        <a:lstStyle/>
        <a:p>
          <a:endParaRPr lang="en-US" noProof="0" dirty="0"/>
        </a:p>
      </dgm:t>
    </dgm:pt>
    <dgm:pt modelId="{255CA419-9DF3-4AB7-AA3B-5B90A2372BFD}" type="sibTrans" cxnId="{2FA29F64-0002-47B7-A765-056FDC9A8964}">
      <dgm:prSet/>
      <dgm:spPr/>
      <dgm:t>
        <a:bodyPr/>
        <a:lstStyle/>
        <a:p>
          <a:endParaRPr lang="en-US" noProof="0" dirty="0"/>
        </a:p>
      </dgm:t>
    </dgm:pt>
    <dgm:pt modelId="{2EDFF198-2CFD-4DC6-9FCA-C026D1CE1F8D}">
      <dgm:prSet custT="1"/>
      <dgm:spPr/>
      <dgm:t>
        <a:bodyPr/>
        <a:lstStyle/>
        <a:p>
          <a:pPr algn="ctr"/>
          <a:r>
            <a:rPr lang="en-US" sz="2800" b="1" noProof="0" dirty="0" smtClean="0"/>
            <a:t>Optimal replacement point</a:t>
          </a:r>
          <a:endParaRPr lang="en-US" sz="2800" b="1" noProof="0" dirty="0"/>
        </a:p>
      </dgm:t>
    </dgm:pt>
    <dgm:pt modelId="{4A7684DA-B3D1-45EA-8EB8-F61A4499ED85}" type="parTrans" cxnId="{B4371B3C-1650-4FE7-A027-D3A767185728}">
      <dgm:prSet/>
      <dgm:spPr/>
      <dgm:t>
        <a:bodyPr/>
        <a:lstStyle/>
        <a:p>
          <a:endParaRPr lang="en-US" noProof="0" dirty="0"/>
        </a:p>
      </dgm:t>
    </dgm:pt>
    <dgm:pt modelId="{A5CE4911-0FC9-45B6-AC1B-CD7F18C1E5F0}" type="sibTrans" cxnId="{B4371B3C-1650-4FE7-A027-D3A767185728}">
      <dgm:prSet/>
      <dgm:spPr/>
      <dgm:t>
        <a:bodyPr/>
        <a:lstStyle/>
        <a:p>
          <a:endParaRPr lang="en-US" noProof="0" dirty="0"/>
        </a:p>
      </dgm:t>
    </dgm:pt>
    <dgm:pt modelId="{5401CD4F-036F-40AF-9FB9-C50736B26774}" type="pres">
      <dgm:prSet presAssocID="{DF747BF3-CDAB-4FFD-B085-52701267671B}" presName="Name0" presStyleCnt="0">
        <dgm:presLayoutVars>
          <dgm:dir/>
          <dgm:resizeHandles val="exact"/>
        </dgm:presLayoutVars>
      </dgm:prSet>
      <dgm:spPr/>
      <dgm:t>
        <a:bodyPr/>
        <a:lstStyle/>
        <a:p>
          <a:endParaRPr lang="en-GB"/>
        </a:p>
      </dgm:t>
    </dgm:pt>
    <dgm:pt modelId="{3F5F4DAA-CCA6-4065-996C-8E2057436C11}" type="pres">
      <dgm:prSet presAssocID="{DF747BF3-CDAB-4FFD-B085-52701267671B}" presName="vNodes" presStyleCnt="0"/>
      <dgm:spPr/>
    </dgm:pt>
    <dgm:pt modelId="{D98D02B7-97DD-4657-9B99-0C0DF64CD0CE}" type="pres">
      <dgm:prSet presAssocID="{EED4FEA0-D12A-40AE-A357-98D1B93B2A2D}" presName="node" presStyleLbl="node1" presStyleIdx="0" presStyleCnt="3" custScaleX="151349" custScaleY="142687">
        <dgm:presLayoutVars>
          <dgm:bulletEnabled val="1"/>
        </dgm:presLayoutVars>
      </dgm:prSet>
      <dgm:spPr/>
      <dgm:t>
        <a:bodyPr/>
        <a:lstStyle/>
        <a:p>
          <a:endParaRPr lang="en-GB"/>
        </a:p>
      </dgm:t>
    </dgm:pt>
    <dgm:pt modelId="{391F362C-C749-448B-9D5B-5CE49FE10C3B}" type="pres">
      <dgm:prSet presAssocID="{BD1AA6D7-EA96-4D48-A942-9B802ADC06BE}" presName="spacerT" presStyleCnt="0"/>
      <dgm:spPr/>
    </dgm:pt>
    <dgm:pt modelId="{BBBA9047-3210-4D80-BFBA-6090C10617C7}" type="pres">
      <dgm:prSet presAssocID="{BD1AA6D7-EA96-4D48-A942-9B802ADC06BE}" presName="sibTrans" presStyleLbl="sibTrans2D1" presStyleIdx="0" presStyleCnt="2"/>
      <dgm:spPr/>
      <dgm:t>
        <a:bodyPr/>
        <a:lstStyle/>
        <a:p>
          <a:endParaRPr lang="en-GB"/>
        </a:p>
      </dgm:t>
    </dgm:pt>
    <dgm:pt modelId="{4F1DED9C-D921-459F-BA89-38EBCCC71C62}" type="pres">
      <dgm:prSet presAssocID="{BD1AA6D7-EA96-4D48-A942-9B802ADC06BE}" presName="spacerB" presStyleCnt="0"/>
      <dgm:spPr/>
    </dgm:pt>
    <dgm:pt modelId="{96E1DE06-53A3-4171-8F2D-9CA9FC273BCB}" type="pres">
      <dgm:prSet presAssocID="{172EEE1E-AEBE-4D84-8CBE-DED9828EC51F}" presName="node" presStyleLbl="node1" presStyleIdx="1" presStyleCnt="3" custScaleX="155458" custScaleY="153547" custLinFactY="3701" custLinFactNeighborX="2412" custLinFactNeighborY="100000">
        <dgm:presLayoutVars>
          <dgm:bulletEnabled val="1"/>
        </dgm:presLayoutVars>
      </dgm:prSet>
      <dgm:spPr/>
      <dgm:t>
        <a:bodyPr/>
        <a:lstStyle/>
        <a:p>
          <a:endParaRPr lang="en-GB"/>
        </a:p>
      </dgm:t>
    </dgm:pt>
    <dgm:pt modelId="{F4153F51-0D87-4590-9693-B16AB136FC13}" type="pres">
      <dgm:prSet presAssocID="{DF747BF3-CDAB-4FFD-B085-52701267671B}" presName="sibTransLast" presStyleLbl="sibTrans2D1" presStyleIdx="1" presStyleCnt="2" custScaleX="149398" custScaleY="146128"/>
      <dgm:spPr/>
      <dgm:t>
        <a:bodyPr/>
        <a:lstStyle/>
        <a:p>
          <a:endParaRPr lang="en-GB"/>
        </a:p>
      </dgm:t>
    </dgm:pt>
    <dgm:pt modelId="{400B5860-C87A-4E24-8267-E2F983191EE4}" type="pres">
      <dgm:prSet presAssocID="{DF747BF3-CDAB-4FFD-B085-52701267671B}" presName="connectorText" presStyleLbl="sibTrans2D1" presStyleIdx="1" presStyleCnt="2"/>
      <dgm:spPr/>
      <dgm:t>
        <a:bodyPr/>
        <a:lstStyle/>
        <a:p>
          <a:endParaRPr lang="en-GB"/>
        </a:p>
      </dgm:t>
    </dgm:pt>
    <dgm:pt modelId="{F3B9EC3A-73A8-4E0D-AC75-F8160D13C153}" type="pres">
      <dgm:prSet presAssocID="{DF747BF3-CDAB-4FFD-B085-52701267671B}" presName="lastNode" presStyleLbl="node1" presStyleIdx="2" presStyleCnt="3" custScaleX="108167" custScaleY="89411">
        <dgm:presLayoutVars>
          <dgm:bulletEnabled val="1"/>
        </dgm:presLayoutVars>
      </dgm:prSet>
      <dgm:spPr/>
      <dgm:t>
        <a:bodyPr/>
        <a:lstStyle/>
        <a:p>
          <a:endParaRPr lang="en-GB"/>
        </a:p>
      </dgm:t>
    </dgm:pt>
  </dgm:ptLst>
  <dgm:cxnLst>
    <dgm:cxn modelId="{2FA29F64-0002-47B7-A765-056FDC9A8964}" srcId="{DF747BF3-CDAB-4FFD-B085-52701267671B}" destId="{172EEE1E-AEBE-4D84-8CBE-DED9828EC51F}" srcOrd="1" destOrd="0" parTransId="{B47F61AC-A92A-4C1D-8657-9154C63002A7}" sibTransId="{255CA419-9DF3-4AB7-AA3B-5B90A2372BFD}"/>
    <dgm:cxn modelId="{0FA41223-598D-4C27-B89B-D42C6CAF2EB3}" type="presOf" srcId="{255CA419-9DF3-4AB7-AA3B-5B90A2372BFD}" destId="{400B5860-C87A-4E24-8267-E2F983191EE4}" srcOrd="1" destOrd="0" presId="urn:microsoft.com/office/officeart/2005/8/layout/equation2"/>
    <dgm:cxn modelId="{FCED72F5-6481-402A-9620-5507BBCF5BA3}" type="presOf" srcId="{255CA419-9DF3-4AB7-AA3B-5B90A2372BFD}" destId="{F4153F51-0D87-4590-9693-B16AB136FC13}" srcOrd="0" destOrd="0" presId="urn:microsoft.com/office/officeart/2005/8/layout/equation2"/>
    <dgm:cxn modelId="{BA992D09-E494-423E-ACA0-585E6E833E7A}" type="presOf" srcId="{EED4FEA0-D12A-40AE-A357-98D1B93B2A2D}" destId="{D98D02B7-97DD-4657-9B99-0C0DF64CD0CE}" srcOrd="0" destOrd="0" presId="urn:microsoft.com/office/officeart/2005/8/layout/equation2"/>
    <dgm:cxn modelId="{06076451-33FA-4802-BB23-2C060E90D033}" type="presOf" srcId="{2EDFF198-2CFD-4DC6-9FCA-C026D1CE1F8D}" destId="{F3B9EC3A-73A8-4E0D-AC75-F8160D13C153}" srcOrd="0" destOrd="0" presId="urn:microsoft.com/office/officeart/2005/8/layout/equation2"/>
    <dgm:cxn modelId="{B4371B3C-1650-4FE7-A027-D3A767185728}" srcId="{DF747BF3-CDAB-4FFD-B085-52701267671B}" destId="{2EDFF198-2CFD-4DC6-9FCA-C026D1CE1F8D}" srcOrd="2" destOrd="0" parTransId="{4A7684DA-B3D1-45EA-8EB8-F61A4499ED85}" sibTransId="{A5CE4911-0FC9-45B6-AC1B-CD7F18C1E5F0}"/>
    <dgm:cxn modelId="{9D819FBE-3E5B-4B5C-8EC2-D948CDDE8008}" type="presOf" srcId="{DF747BF3-CDAB-4FFD-B085-52701267671B}" destId="{5401CD4F-036F-40AF-9FB9-C50736B26774}" srcOrd="0" destOrd="0" presId="urn:microsoft.com/office/officeart/2005/8/layout/equation2"/>
    <dgm:cxn modelId="{31004CC6-FCDD-426C-8AAB-2669F9D3BED4}" type="presOf" srcId="{BD1AA6D7-EA96-4D48-A942-9B802ADC06BE}" destId="{BBBA9047-3210-4D80-BFBA-6090C10617C7}" srcOrd="0" destOrd="0" presId="urn:microsoft.com/office/officeart/2005/8/layout/equation2"/>
    <dgm:cxn modelId="{6608AA05-E600-47F9-8121-6D3299B68673}" type="presOf" srcId="{172EEE1E-AEBE-4D84-8CBE-DED9828EC51F}" destId="{96E1DE06-53A3-4171-8F2D-9CA9FC273BCB}" srcOrd="0" destOrd="0" presId="urn:microsoft.com/office/officeart/2005/8/layout/equation2"/>
    <dgm:cxn modelId="{55CDC047-BC5D-4CDF-BA09-F3CBAA7E2A76}" srcId="{DF747BF3-CDAB-4FFD-B085-52701267671B}" destId="{EED4FEA0-D12A-40AE-A357-98D1B93B2A2D}" srcOrd="0" destOrd="0" parTransId="{831E360F-0D62-43D4-8E41-0C9D50B39095}" sibTransId="{BD1AA6D7-EA96-4D48-A942-9B802ADC06BE}"/>
    <dgm:cxn modelId="{56EE2E6F-1E02-432D-92E8-6C1F2DB0B5F3}" type="presParOf" srcId="{5401CD4F-036F-40AF-9FB9-C50736B26774}" destId="{3F5F4DAA-CCA6-4065-996C-8E2057436C11}" srcOrd="0" destOrd="0" presId="urn:microsoft.com/office/officeart/2005/8/layout/equation2"/>
    <dgm:cxn modelId="{E1600A01-426F-4561-992E-31A495F8E4E7}" type="presParOf" srcId="{3F5F4DAA-CCA6-4065-996C-8E2057436C11}" destId="{D98D02B7-97DD-4657-9B99-0C0DF64CD0CE}" srcOrd="0" destOrd="0" presId="urn:microsoft.com/office/officeart/2005/8/layout/equation2"/>
    <dgm:cxn modelId="{04499363-0FAF-4731-89B5-E880DE22A80B}" type="presParOf" srcId="{3F5F4DAA-CCA6-4065-996C-8E2057436C11}" destId="{391F362C-C749-448B-9D5B-5CE49FE10C3B}" srcOrd="1" destOrd="0" presId="urn:microsoft.com/office/officeart/2005/8/layout/equation2"/>
    <dgm:cxn modelId="{34DB49B4-69B2-4749-8E22-3A05CC0BA087}" type="presParOf" srcId="{3F5F4DAA-CCA6-4065-996C-8E2057436C11}" destId="{BBBA9047-3210-4D80-BFBA-6090C10617C7}" srcOrd="2" destOrd="0" presId="urn:microsoft.com/office/officeart/2005/8/layout/equation2"/>
    <dgm:cxn modelId="{1472648B-DE05-43D1-9AD8-18D908307CCA}" type="presParOf" srcId="{3F5F4DAA-CCA6-4065-996C-8E2057436C11}" destId="{4F1DED9C-D921-459F-BA89-38EBCCC71C62}" srcOrd="3" destOrd="0" presId="urn:microsoft.com/office/officeart/2005/8/layout/equation2"/>
    <dgm:cxn modelId="{D58AEBE8-E2D5-48D1-A4CA-8D8D7175FB56}" type="presParOf" srcId="{3F5F4DAA-CCA6-4065-996C-8E2057436C11}" destId="{96E1DE06-53A3-4171-8F2D-9CA9FC273BCB}" srcOrd="4" destOrd="0" presId="urn:microsoft.com/office/officeart/2005/8/layout/equation2"/>
    <dgm:cxn modelId="{02A6E81A-2280-4003-A72C-BC1A8595CCC6}" type="presParOf" srcId="{5401CD4F-036F-40AF-9FB9-C50736B26774}" destId="{F4153F51-0D87-4590-9693-B16AB136FC13}" srcOrd="1" destOrd="0" presId="urn:microsoft.com/office/officeart/2005/8/layout/equation2"/>
    <dgm:cxn modelId="{204AE29A-34E8-4A1C-862F-B253C1860A57}" type="presParOf" srcId="{F4153F51-0D87-4590-9693-B16AB136FC13}" destId="{400B5860-C87A-4E24-8267-E2F983191EE4}" srcOrd="0" destOrd="0" presId="urn:microsoft.com/office/officeart/2005/8/layout/equation2"/>
    <dgm:cxn modelId="{D017BFCB-496A-4086-8DC8-35565B18AACF}" type="presParOf" srcId="{5401CD4F-036F-40AF-9FB9-C50736B26774}" destId="{F3B9EC3A-73A8-4E0D-AC75-F8160D13C153}"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4C583A-F705-4C86-A738-DDFC6967BA7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A8623610-4B25-4123-8515-82167594B41E}">
      <dgm:prSet phldrT="[Text]" custT="1"/>
      <dgm:spPr/>
      <dgm:t>
        <a:bodyPr/>
        <a:lstStyle/>
        <a:p>
          <a:r>
            <a:rPr lang="en-US" sz="4000" noProof="0" dirty="0" smtClean="0"/>
            <a:t>Important methods</a:t>
          </a:r>
          <a:endParaRPr lang="en-US" sz="4000" noProof="0" dirty="0"/>
        </a:p>
      </dgm:t>
    </dgm:pt>
    <dgm:pt modelId="{D1DA6D2E-BB0E-4D22-8201-618510C4B117}" type="parTrans" cxnId="{BDA87CB8-2351-4B1D-974E-21F46BA5ADBE}">
      <dgm:prSet/>
      <dgm:spPr/>
      <dgm:t>
        <a:bodyPr/>
        <a:lstStyle/>
        <a:p>
          <a:endParaRPr lang="en-US" noProof="0" dirty="0"/>
        </a:p>
      </dgm:t>
    </dgm:pt>
    <dgm:pt modelId="{E577969A-F9B2-47C6-BA94-FD99B72CF0E3}" type="sibTrans" cxnId="{BDA87CB8-2351-4B1D-974E-21F46BA5ADBE}">
      <dgm:prSet/>
      <dgm:spPr/>
      <dgm:t>
        <a:bodyPr/>
        <a:lstStyle/>
        <a:p>
          <a:endParaRPr lang="en-US" noProof="0" dirty="0"/>
        </a:p>
      </dgm:t>
    </dgm:pt>
    <dgm:pt modelId="{4B58D4E9-5C4B-4123-8E7D-0FBA6BA5624E}">
      <dgm:prSet phldrT="[Text]" custT="1"/>
      <dgm:spPr/>
      <dgm:t>
        <a:bodyPr/>
        <a:lstStyle/>
        <a:p>
          <a:r>
            <a:rPr lang="en-US" sz="2800" noProof="0" dirty="0" smtClean="0"/>
            <a:t>Calculating the replacement with a complete investment appraisal for each year of possible replacement</a:t>
          </a:r>
          <a:endParaRPr lang="en-US" sz="2800" noProof="0" dirty="0"/>
        </a:p>
      </dgm:t>
    </dgm:pt>
    <dgm:pt modelId="{B0DF2192-71CE-4485-A237-775F94DF6823}" type="parTrans" cxnId="{2BC962DA-CA6D-4976-AAE6-6D5A474D13B5}">
      <dgm:prSet/>
      <dgm:spPr/>
      <dgm:t>
        <a:bodyPr/>
        <a:lstStyle/>
        <a:p>
          <a:endParaRPr lang="en-US" noProof="0" dirty="0"/>
        </a:p>
      </dgm:t>
    </dgm:pt>
    <dgm:pt modelId="{D47BFC66-0FB6-4DE5-9DDF-7F360C4BFFA4}" type="sibTrans" cxnId="{2BC962DA-CA6D-4976-AAE6-6D5A474D13B5}">
      <dgm:prSet/>
      <dgm:spPr/>
      <dgm:t>
        <a:bodyPr/>
        <a:lstStyle/>
        <a:p>
          <a:endParaRPr lang="en-US" noProof="0" dirty="0"/>
        </a:p>
      </dgm:t>
    </dgm:pt>
    <dgm:pt modelId="{012262B7-4DBE-4615-858D-33CE8D8EFF62}">
      <dgm:prSet phldrT="[Text]" custT="1"/>
      <dgm:spPr/>
      <dgm:t>
        <a:bodyPr/>
        <a:lstStyle/>
        <a:p>
          <a:r>
            <a:rPr lang="en-US" sz="2800" noProof="0" dirty="0" smtClean="0"/>
            <a:t>Marginal calculation: What would change in the next year? (Savings-method)</a:t>
          </a:r>
          <a:endParaRPr lang="en-US" sz="2800" noProof="0" dirty="0"/>
        </a:p>
      </dgm:t>
    </dgm:pt>
    <dgm:pt modelId="{D5390C0E-EFF1-4038-AC96-0F19D818E09F}" type="parTrans" cxnId="{B3F81AD7-3A23-4B26-857E-B78C7B119A03}">
      <dgm:prSet/>
      <dgm:spPr/>
      <dgm:t>
        <a:bodyPr/>
        <a:lstStyle/>
        <a:p>
          <a:endParaRPr lang="en-US" noProof="0" dirty="0"/>
        </a:p>
      </dgm:t>
    </dgm:pt>
    <dgm:pt modelId="{D5324823-9392-45D0-BBE1-8BACA5F0ECAC}" type="sibTrans" cxnId="{B3F81AD7-3A23-4B26-857E-B78C7B119A03}">
      <dgm:prSet/>
      <dgm:spPr/>
      <dgm:t>
        <a:bodyPr/>
        <a:lstStyle/>
        <a:p>
          <a:endParaRPr lang="en-US" noProof="0" dirty="0"/>
        </a:p>
      </dgm:t>
    </dgm:pt>
    <dgm:pt modelId="{DDB6FFF5-2FF6-42E8-A5E8-B512AD4064C5}" type="pres">
      <dgm:prSet presAssocID="{264C583A-F705-4C86-A738-DDFC6967BA7A}" presName="hierChild1" presStyleCnt="0">
        <dgm:presLayoutVars>
          <dgm:orgChart val="1"/>
          <dgm:chPref val="1"/>
          <dgm:dir/>
          <dgm:animOne val="branch"/>
          <dgm:animLvl val="lvl"/>
          <dgm:resizeHandles/>
        </dgm:presLayoutVars>
      </dgm:prSet>
      <dgm:spPr/>
      <dgm:t>
        <a:bodyPr/>
        <a:lstStyle/>
        <a:p>
          <a:endParaRPr lang="de-DE"/>
        </a:p>
      </dgm:t>
    </dgm:pt>
    <dgm:pt modelId="{3153F919-CB7A-4F8B-9EA1-F4BE59433783}" type="pres">
      <dgm:prSet presAssocID="{A8623610-4B25-4123-8515-82167594B41E}" presName="hierRoot1" presStyleCnt="0">
        <dgm:presLayoutVars>
          <dgm:hierBranch val="init"/>
        </dgm:presLayoutVars>
      </dgm:prSet>
      <dgm:spPr/>
    </dgm:pt>
    <dgm:pt modelId="{C24502B0-0B92-484E-9F3E-6783E0B83E12}" type="pres">
      <dgm:prSet presAssocID="{A8623610-4B25-4123-8515-82167594B41E}" presName="rootComposite1" presStyleCnt="0"/>
      <dgm:spPr/>
    </dgm:pt>
    <dgm:pt modelId="{FE593356-FCD9-49D8-BE0B-CC4027CDEBC0}" type="pres">
      <dgm:prSet presAssocID="{A8623610-4B25-4123-8515-82167594B41E}" presName="rootText1" presStyleLbl="node0" presStyleIdx="0" presStyleCnt="1" custScaleY="61719">
        <dgm:presLayoutVars>
          <dgm:chPref val="3"/>
        </dgm:presLayoutVars>
      </dgm:prSet>
      <dgm:spPr/>
      <dgm:t>
        <a:bodyPr/>
        <a:lstStyle/>
        <a:p>
          <a:endParaRPr lang="de-DE"/>
        </a:p>
      </dgm:t>
    </dgm:pt>
    <dgm:pt modelId="{043653F3-5EE0-43FE-8EB7-70D501D9F58D}" type="pres">
      <dgm:prSet presAssocID="{A8623610-4B25-4123-8515-82167594B41E}" presName="rootConnector1" presStyleLbl="node1" presStyleIdx="0" presStyleCnt="0"/>
      <dgm:spPr/>
      <dgm:t>
        <a:bodyPr/>
        <a:lstStyle/>
        <a:p>
          <a:endParaRPr lang="de-DE"/>
        </a:p>
      </dgm:t>
    </dgm:pt>
    <dgm:pt modelId="{2DD6870F-8F85-4E32-980A-71B67055DC9F}" type="pres">
      <dgm:prSet presAssocID="{A8623610-4B25-4123-8515-82167594B41E}" presName="hierChild2" presStyleCnt="0"/>
      <dgm:spPr/>
    </dgm:pt>
    <dgm:pt modelId="{98F2DE03-FB53-48BF-B93B-CE7BDB30EF1F}" type="pres">
      <dgm:prSet presAssocID="{B0DF2192-71CE-4485-A237-775F94DF6823}" presName="Name37" presStyleLbl="parChTrans1D2" presStyleIdx="0" presStyleCnt="2"/>
      <dgm:spPr/>
      <dgm:t>
        <a:bodyPr/>
        <a:lstStyle/>
        <a:p>
          <a:endParaRPr lang="de-DE"/>
        </a:p>
      </dgm:t>
    </dgm:pt>
    <dgm:pt modelId="{670D3FFB-D90C-4839-848C-FE34EBD7A5F5}" type="pres">
      <dgm:prSet presAssocID="{4B58D4E9-5C4B-4123-8E7D-0FBA6BA5624E}" presName="hierRoot2" presStyleCnt="0">
        <dgm:presLayoutVars>
          <dgm:hierBranch val="init"/>
        </dgm:presLayoutVars>
      </dgm:prSet>
      <dgm:spPr/>
    </dgm:pt>
    <dgm:pt modelId="{4CB7AFD6-7D67-4FB4-A2F0-D3069B63AB00}" type="pres">
      <dgm:prSet presAssocID="{4B58D4E9-5C4B-4123-8E7D-0FBA6BA5624E}" presName="rootComposite" presStyleCnt="0"/>
      <dgm:spPr/>
    </dgm:pt>
    <dgm:pt modelId="{FDDCFD54-E517-48D1-A9A5-4F74E699DDE8}" type="pres">
      <dgm:prSet presAssocID="{4B58D4E9-5C4B-4123-8E7D-0FBA6BA5624E}" presName="rootText" presStyleLbl="node2" presStyleIdx="0" presStyleCnt="2">
        <dgm:presLayoutVars>
          <dgm:chPref val="3"/>
        </dgm:presLayoutVars>
      </dgm:prSet>
      <dgm:spPr/>
      <dgm:t>
        <a:bodyPr/>
        <a:lstStyle/>
        <a:p>
          <a:endParaRPr lang="de-DE"/>
        </a:p>
      </dgm:t>
    </dgm:pt>
    <dgm:pt modelId="{78029ED1-48A8-436B-9BF3-57B9D98B5738}" type="pres">
      <dgm:prSet presAssocID="{4B58D4E9-5C4B-4123-8E7D-0FBA6BA5624E}" presName="rootConnector" presStyleLbl="node2" presStyleIdx="0" presStyleCnt="2"/>
      <dgm:spPr/>
      <dgm:t>
        <a:bodyPr/>
        <a:lstStyle/>
        <a:p>
          <a:endParaRPr lang="de-DE"/>
        </a:p>
      </dgm:t>
    </dgm:pt>
    <dgm:pt modelId="{3ADF6184-4725-4FBD-8CAE-329B8DAABBEC}" type="pres">
      <dgm:prSet presAssocID="{4B58D4E9-5C4B-4123-8E7D-0FBA6BA5624E}" presName="hierChild4" presStyleCnt="0"/>
      <dgm:spPr/>
    </dgm:pt>
    <dgm:pt modelId="{69EB7D17-249E-4F71-B359-9BADC3596595}" type="pres">
      <dgm:prSet presAssocID="{4B58D4E9-5C4B-4123-8E7D-0FBA6BA5624E}" presName="hierChild5" presStyleCnt="0"/>
      <dgm:spPr/>
    </dgm:pt>
    <dgm:pt modelId="{BE3BF6BD-3EFF-494D-BF66-A986EE17C064}" type="pres">
      <dgm:prSet presAssocID="{D5390C0E-EFF1-4038-AC96-0F19D818E09F}" presName="Name37" presStyleLbl="parChTrans1D2" presStyleIdx="1" presStyleCnt="2"/>
      <dgm:spPr/>
      <dgm:t>
        <a:bodyPr/>
        <a:lstStyle/>
        <a:p>
          <a:endParaRPr lang="de-DE"/>
        </a:p>
      </dgm:t>
    </dgm:pt>
    <dgm:pt modelId="{3C9BB950-0008-45C1-8A8E-AC3C042B59BC}" type="pres">
      <dgm:prSet presAssocID="{012262B7-4DBE-4615-858D-33CE8D8EFF62}" presName="hierRoot2" presStyleCnt="0">
        <dgm:presLayoutVars>
          <dgm:hierBranch val="init"/>
        </dgm:presLayoutVars>
      </dgm:prSet>
      <dgm:spPr/>
    </dgm:pt>
    <dgm:pt modelId="{46CDA736-70F0-47B3-85C2-6B269695413A}" type="pres">
      <dgm:prSet presAssocID="{012262B7-4DBE-4615-858D-33CE8D8EFF62}" presName="rootComposite" presStyleCnt="0"/>
      <dgm:spPr/>
    </dgm:pt>
    <dgm:pt modelId="{BA25FAC4-C2C0-4D8C-B237-8D9A996F2A35}" type="pres">
      <dgm:prSet presAssocID="{012262B7-4DBE-4615-858D-33CE8D8EFF62}" presName="rootText" presStyleLbl="node2" presStyleIdx="1" presStyleCnt="2">
        <dgm:presLayoutVars>
          <dgm:chPref val="3"/>
        </dgm:presLayoutVars>
      </dgm:prSet>
      <dgm:spPr/>
      <dgm:t>
        <a:bodyPr/>
        <a:lstStyle/>
        <a:p>
          <a:endParaRPr lang="de-DE"/>
        </a:p>
      </dgm:t>
    </dgm:pt>
    <dgm:pt modelId="{7959A688-8D01-4D0F-B798-66615A916DB5}" type="pres">
      <dgm:prSet presAssocID="{012262B7-4DBE-4615-858D-33CE8D8EFF62}" presName="rootConnector" presStyleLbl="node2" presStyleIdx="1" presStyleCnt="2"/>
      <dgm:spPr/>
      <dgm:t>
        <a:bodyPr/>
        <a:lstStyle/>
        <a:p>
          <a:endParaRPr lang="de-DE"/>
        </a:p>
      </dgm:t>
    </dgm:pt>
    <dgm:pt modelId="{801AFBDE-8FC7-44F7-BC47-72D0C4172357}" type="pres">
      <dgm:prSet presAssocID="{012262B7-4DBE-4615-858D-33CE8D8EFF62}" presName="hierChild4" presStyleCnt="0"/>
      <dgm:spPr/>
    </dgm:pt>
    <dgm:pt modelId="{EFDF4972-946E-4BB9-A804-5A3686667E00}" type="pres">
      <dgm:prSet presAssocID="{012262B7-4DBE-4615-858D-33CE8D8EFF62}" presName="hierChild5" presStyleCnt="0"/>
      <dgm:spPr/>
    </dgm:pt>
    <dgm:pt modelId="{05A50744-0798-4B84-A64D-0DFBEC8D4EBF}" type="pres">
      <dgm:prSet presAssocID="{A8623610-4B25-4123-8515-82167594B41E}" presName="hierChild3" presStyleCnt="0"/>
      <dgm:spPr/>
    </dgm:pt>
  </dgm:ptLst>
  <dgm:cxnLst>
    <dgm:cxn modelId="{A4902B31-E6EE-4A8E-8B19-0F02E808691D}" type="presOf" srcId="{A8623610-4B25-4123-8515-82167594B41E}" destId="{043653F3-5EE0-43FE-8EB7-70D501D9F58D}" srcOrd="1" destOrd="0" presId="urn:microsoft.com/office/officeart/2005/8/layout/orgChart1"/>
    <dgm:cxn modelId="{2BC962DA-CA6D-4976-AAE6-6D5A474D13B5}" srcId="{A8623610-4B25-4123-8515-82167594B41E}" destId="{4B58D4E9-5C4B-4123-8E7D-0FBA6BA5624E}" srcOrd="0" destOrd="0" parTransId="{B0DF2192-71CE-4485-A237-775F94DF6823}" sibTransId="{D47BFC66-0FB6-4DE5-9DDF-7F360C4BFFA4}"/>
    <dgm:cxn modelId="{A5EE521D-1CBB-4038-998F-F020A6C4C714}" type="presOf" srcId="{D5390C0E-EFF1-4038-AC96-0F19D818E09F}" destId="{BE3BF6BD-3EFF-494D-BF66-A986EE17C064}" srcOrd="0" destOrd="0" presId="urn:microsoft.com/office/officeart/2005/8/layout/orgChart1"/>
    <dgm:cxn modelId="{B1A1408D-7FFA-4664-942B-D348A2EC305C}" type="presOf" srcId="{4B58D4E9-5C4B-4123-8E7D-0FBA6BA5624E}" destId="{FDDCFD54-E517-48D1-A9A5-4F74E699DDE8}" srcOrd="0" destOrd="0" presId="urn:microsoft.com/office/officeart/2005/8/layout/orgChart1"/>
    <dgm:cxn modelId="{FD91D1CA-3F49-4863-8C3E-2F673ADDA19A}" type="presOf" srcId="{4B58D4E9-5C4B-4123-8E7D-0FBA6BA5624E}" destId="{78029ED1-48A8-436B-9BF3-57B9D98B5738}" srcOrd="1" destOrd="0" presId="urn:microsoft.com/office/officeart/2005/8/layout/orgChart1"/>
    <dgm:cxn modelId="{D7832EE7-1AA1-48D0-BA92-29082CB5D862}" type="presOf" srcId="{012262B7-4DBE-4615-858D-33CE8D8EFF62}" destId="{7959A688-8D01-4D0F-B798-66615A916DB5}" srcOrd="1" destOrd="0" presId="urn:microsoft.com/office/officeart/2005/8/layout/orgChart1"/>
    <dgm:cxn modelId="{EDE96543-DC23-400C-9337-548C28CDF6A9}" type="presOf" srcId="{012262B7-4DBE-4615-858D-33CE8D8EFF62}" destId="{BA25FAC4-C2C0-4D8C-B237-8D9A996F2A35}" srcOrd="0" destOrd="0" presId="urn:microsoft.com/office/officeart/2005/8/layout/orgChart1"/>
    <dgm:cxn modelId="{FAF46DBA-BA24-4227-9E1D-93A31D9CEA7E}" type="presOf" srcId="{A8623610-4B25-4123-8515-82167594B41E}" destId="{FE593356-FCD9-49D8-BE0B-CC4027CDEBC0}" srcOrd="0" destOrd="0" presId="urn:microsoft.com/office/officeart/2005/8/layout/orgChart1"/>
    <dgm:cxn modelId="{B3F81AD7-3A23-4B26-857E-B78C7B119A03}" srcId="{A8623610-4B25-4123-8515-82167594B41E}" destId="{012262B7-4DBE-4615-858D-33CE8D8EFF62}" srcOrd="1" destOrd="0" parTransId="{D5390C0E-EFF1-4038-AC96-0F19D818E09F}" sibTransId="{D5324823-9392-45D0-BBE1-8BACA5F0ECAC}"/>
    <dgm:cxn modelId="{43E03A84-D791-4043-BCC7-AF9859308DA6}" type="presOf" srcId="{264C583A-F705-4C86-A738-DDFC6967BA7A}" destId="{DDB6FFF5-2FF6-42E8-A5E8-B512AD4064C5}" srcOrd="0" destOrd="0" presId="urn:microsoft.com/office/officeart/2005/8/layout/orgChart1"/>
    <dgm:cxn modelId="{92C3E417-1A59-47C5-9250-0090709DA063}" type="presOf" srcId="{B0DF2192-71CE-4485-A237-775F94DF6823}" destId="{98F2DE03-FB53-48BF-B93B-CE7BDB30EF1F}" srcOrd="0" destOrd="0" presId="urn:microsoft.com/office/officeart/2005/8/layout/orgChart1"/>
    <dgm:cxn modelId="{BDA87CB8-2351-4B1D-974E-21F46BA5ADBE}" srcId="{264C583A-F705-4C86-A738-DDFC6967BA7A}" destId="{A8623610-4B25-4123-8515-82167594B41E}" srcOrd="0" destOrd="0" parTransId="{D1DA6D2E-BB0E-4D22-8201-618510C4B117}" sibTransId="{E577969A-F9B2-47C6-BA94-FD99B72CF0E3}"/>
    <dgm:cxn modelId="{5797036F-539A-49FE-B6B9-81BB90FA7041}" type="presParOf" srcId="{DDB6FFF5-2FF6-42E8-A5E8-B512AD4064C5}" destId="{3153F919-CB7A-4F8B-9EA1-F4BE59433783}" srcOrd="0" destOrd="0" presId="urn:microsoft.com/office/officeart/2005/8/layout/orgChart1"/>
    <dgm:cxn modelId="{1A3A9598-4855-4FCD-BAA5-45B5DAAA7639}" type="presParOf" srcId="{3153F919-CB7A-4F8B-9EA1-F4BE59433783}" destId="{C24502B0-0B92-484E-9F3E-6783E0B83E12}" srcOrd="0" destOrd="0" presId="urn:microsoft.com/office/officeart/2005/8/layout/orgChart1"/>
    <dgm:cxn modelId="{90702179-9E8F-4723-A70A-CC76D6773722}" type="presParOf" srcId="{C24502B0-0B92-484E-9F3E-6783E0B83E12}" destId="{FE593356-FCD9-49D8-BE0B-CC4027CDEBC0}" srcOrd="0" destOrd="0" presId="urn:microsoft.com/office/officeart/2005/8/layout/orgChart1"/>
    <dgm:cxn modelId="{88FBEFE8-63FE-4F06-A7B5-05D852BF4885}" type="presParOf" srcId="{C24502B0-0B92-484E-9F3E-6783E0B83E12}" destId="{043653F3-5EE0-43FE-8EB7-70D501D9F58D}" srcOrd="1" destOrd="0" presId="urn:microsoft.com/office/officeart/2005/8/layout/orgChart1"/>
    <dgm:cxn modelId="{08CFB7BB-6218-4ED4-AC56-1AC517BBAC99}" type="presParOf" srcId="{3153F919-CB7A-4F8B-9EA1-F4BE59433783}" destId="{2DD6870F-8F85-4E32-980A-71B67055DC9F}" srcOrd="1" destOrd="0" presId="urn:microsoft.com/office/officeart/2005/8/layout/orgChart1"/>
    <dgm:cxn modelId="{9D52CD7F-2A2B-4D17-9E7E-8E71834CF04C}" type="presParOf" srcId="{2DD6870F-8F85-4E32-980A-71B67055DC9F}" destId="{98F2DE03-FB53-48BF-B93B-CE7BDB30EF1F}" srcOrd="0" destOrd="0" presId="urn:microsoft.com/office/officeart/2005/8/layout/orgChart1"/>
    <dgm:cxn modelId="{F7D32B30-2697-4EC9-9212-2EE84BA42FCE}" type="presParOf" srcId="{2DD6870F-8F85-4E32-980A-71B67055DC9F}" destId="{670D3FFB-D90C-4839-848C-FE34EBD7A5F5}" srcOrd="1" destOrd="0" presId="urn:microsoft.com/office/officeart/2005/8/layout/orgChart1"/>
    <dgm:cxn modelId="{46385AE2-8637-4EE9-96B3-50E5DE59B832}" type="presParOf" srcId="{670D3FFB-D90C-4839-848C-FE34EBD7A5F5}" destId="{4CB7AFD6-7D67-4FB4-A2F0-D3069B63AB00}" srcOrd="0" destOrd="0" presId="urn:microsoft.com/office/officeart/2005/8/layout/orgChart1"/>
    <dgm:cxn modelId="{B8FB3146-E412-4DD7-BAD7-890049A8FF71}" type="presParOf" srcId="{4CB7AFD6-7D67-4FB4-A2F0-D3069B63AB00}" destId="{FDDCFD54-E517-48D1-A9A5-4F74E699DDE8}" srcOrd="0" destOrd="0" presId="urn:microsoft.com/office/officeart/2005/8/layout/orgChart1"/>
    <dgm:cxn modelId="{9E125E07-EF90-4B17-82AF-40A550B11B06}" type="presParOf" srcId="{4CB7AFD6-7D67-4FB4-A2F0-D3069B63AB00}" destId="{78029ED1-48A8-436B-9BF3-57B9D98B5738}" srcOrd="1" destOrd="0" presId="urn:microsoft.com/office/officeart/2005/8/layout/orgChart1"/>
    <dgm:cxn modelId="{99A9EAC9-F592-455F-A08F-ADE3CFF22825}" type="presParOf" srcId="{670D3FFB-D90C-4839-848C-FE34EBD7A5F5}" destId="{3ADF6184-4725-4FBD-8CAE-329B8DAABBEC}" srcOrd="1" destOrd="0" presId="urn:microsoft.com/office/officeart/2005/8/layout/orgChart1"/>
    <dgm:cxn modelId="{B1806BE2-7E8C-4FE6-98E9-5D9E4A513AAC}" type="presParOf" srcId="{670D3FFB-D90C-4839-848C-FE34EBD7A5F5}" destId="{69EB7D17-249E-4F71-B359-9BADC3596595}" srcOrd="2" destOrd="0" presId="urn:microsoft.com/office/officeart/2005/8/layout/orgChart1"/>
    <dgm:cxn modelId="{4E0E25C4-7D17-4289-BCAA-A7606A585E05}" type="presParOf" srcId="{2DD6870F-8F85-4E32-980A-71B67055DC9F}" destId="{BE3BF6BD-3EFF-494D-BF66-A986EE17C064}" srcOrd="2" destOrd="0" presId="urn:microsoft.com/office/officeart/2005/8/layout/orgChart1"/>
    <dgm:cxn modelId="{6C54BB9B-D730-45F0-A06D-451DA3343E44}" type="presParOf" srcId="{2DD6870F-8F85-4E32-980A-71B67055DC9F}" destId="{3C9BB950-0008-45C1-8A8E-AC3C042B59BC}" srcOrd="3" destOrd="0" presId="urn:microsoft.com/office/officeart/2005/8/layout/orgChart1"/>
    <dgm:cxn modelId="{9346B48B-3C76-495B-9E92-699E68E12962}" type="presParOf" srcId="{3C9BB950-0008-45C1-8A8E-AC3C042B59BC}" destId="{46CDA736-70F0-47B3-85C2-6B269695413A}" srcOrd="0" destOrd="0" presId="urn:microsoft.com/office/officeart/2005/8/layout/orgChart1"/>
    <dgm:cxn modelId="{6AE3A0BC-5CB8-4E8E-BF93-19743A54F3F1}" type="presParOf" srcId="{46CDA736-70F0-47B3-85C2-6B269695413A}" destId="{BA25FAC4-C2C0-4D8C-B237-8D9A996F2A35}" srcOrd="0" destOrd="0" presId="urn:microsoft.com/office/officeart/2005/8/layout/orgChart1"/>
    <dgm:cxn modelId="{730170AF-A9BF-4F54-92E8-73215D82EAB2}" type="presParOf" srcId="{46CDA736-70F0-47B3-85C2-6B269695413A}" destId="{7959A688-8D01-4D0F-B798-66615A916DB5}" srcOrd="1" destOrd="0" presId="urn:microsoft.com/office/officeart/2005/8/layout/orgChart1"/>
    <dgm:cxn modelId="{B2934A94-257C-4960-A7F4-2CDF25FF546F}" type="presParOf" srcId="{3C9BB950-0008-45C1-8A8E-AC3C042B59BC}" destId="{801AFBDE-8FC7-44F7-BC47-72D0C4172357}" srcOrd="1" destOrd="0" presId="urn:microsoft.com/office/officeart/2005/8/layout/orgChart1"/>
    <dgm:cxn modelId="{CA2AE8F7-ECCC-40F4-A79E-95086F9B6668}" type="presParOf" srcId="{3C9BB950-0008-45C1-8A8E-AC3C042B59BC}" destId="{EFDF4972-946E-4BB9-A804-5A3686667E00}" srcOrd="2" destOrd="0" presId="urn:microsoft.com/office/officeart/2005/8/layout/orgChart1"/>
    <dgm:cxn modelId="{1DBDC8F8-6354-4702-AF6F-EAC725A50154}" type="presParOf" srcId="{3153F919-CB7A-4F8B-9EA1-F4BE59433783}" destId="{05A50744-0798-4B84-A64D-0DFBEC8D4EB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A94E84-C519-43EE-8A86-049424C6F07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9C183FE-8435-4FEA-BB56-68EE0E3868D0}">
      <dgm:prSet phldrT="[Text]" custT="1"/>
      <dgm:spPr/>
      <dgm:t>
        <a:bodyPr/>
        <a:lstStyle/>
        <a:p>
          <a:r>
            <a:rPr lang="en-US" sz="3600" noProof="0" dirty="0" smtClean="0"/>
            <a:t>Energetic amortization – two variations of definition</a:t>
          </a:r>
        </a:p>
      </dgm:t>
    </dgm:pt>
    <dgm:pt modelId="{FA7B59B0-C9C3-4F12-A558-A73D6D9CCAB3}" type="parTrans" cxnId="{B56A635C-9D40-4AA4-B99C-D52714C0BD74}">
      <dgm:prSet/>
      <dgm:spPr/>
      <dgm:t>
        <a:bodyPr/>
        <a:lstStyle/>
        <a:p>
          <a:endParaRPr lang="en-US" noProof="0" dirty="0"/>
        </a:p>
      </dgm:t>
    </dgm:pt>
    <dgm:pt modelId="{700EABE6-415D-4D62-9C18-AB34E1D9EDA2}" type="sibTrans" cxnId="{B56A635C-9D40-4AA4-B99C-D52714C0BD74}">
      <dgm:prSet/>
      <dgm:spPr/>
      <dgm:t>
        <a:bodyPr/>
        <a:lstStyle/>
        <a:p>
          <a:endParaRPr lang="en-US" noProof="0" dirty="0"/>
        </a:p>
      </dgm:t>
    </dgm:pt>
    <dgm:pt modelId="{B3290A4C-0661-4BC9-BB65-B734CD8D2C5A}">
      <dgm:prSet phldrT="[Text]" custT="1"/>
      <dgm:spPr/>
      <dgm:t>
        <a:bodyPr/>
        <a:lstStyle/>
        <a:p>
          <a:r>
            <a:rPr lang="en-US" sz="2400" noProof="0" dirty="0" smtClean="0"/>
            <a:t>Energy investment for a plant to generate renewable energy </a:t>
          </a:r>
        </a:p>
        <a:p>
          <a:r>
            <a:rPr lang="en-US" sz="2400" noProof="0" dirty="0" smtClean="0"/>
            <a:t>divided by</a:t>
          </a:r>
        </a:p>
        <a:p>
          <a:r>
            <a:rPr lang="en-US" sz="2400" noProof="0" dirty="0" smtClean="0"/>
            <a:t>Annual energy generation</a:t>
          </a:r>
          <a:endParaRPr lang="en-US" sz="2400" noProof="0" dirty="0"/>
        </a:p>
      </dgm:t>
    </dgm:pt>
    <dgm:pt modelId="{A786E534-DE88-465B-9E14-D48748F985B5}" type="parTrans" cxnId="{F71CECB2-22E5-4ACD-B584-9D355F72F84B}">
      <dgm:prSet/>
      <dgm:spPr/>
      <dgm:t>
        <a:bodyPr/>
        <a:lstStyle/>
        <a:p>
          <a:endParaRPr lang="en-US" noProof="0" dirty="0"/>
        </a:p>
      </dgm:t>
    </dgm:pt>
    <dgm:pt modelId="{75E85C20-11CD-48C4-9665-A935BF5810B0}" type="sibTrans" cxnId="{F71CECB2-22E5-4ACD-B584-9D355F72F84B}">
      <dgm:prSet/>
      <dgm:spPr/>
      <dgm:t>
        <a:bodyPr/>
        <a:lstStyle/>
        <a:p>
          <a:endParaRPr lang="en-US" noProof="0" dirty="0"/>
        </a:p>
      </dgm:t>
    </dgm:pt>
    <dgm:pt modelId="{3EFBD80C-2EEE-4E4E-A49C-304E1C53595C}">
      <dgm:prSet phldrT="[Text]" custT="1"/>
      <dgm:spPr/>
      <dgm:t>
        <a:bodyPr/>
        <a:lstStyle/>
        <a:p>
          <a:r>
            <a:rPr lang="en-US" sz="2400" noProof="0" dirty="0" smtClean="0"/>
            <a:t>Energy investment for a measure of energy efficiency</a:t>
          </a:r>
        </a:p>
        <a:p>
          <a:r>
            <a:rPr lang="en-US" sz="2400" noProof="0" dirty="0" smtClean="0"/>
            <a:t>Divided by</a:t>
          </a:r>
        </a:p>
        <a:p>
          <a:r>
            <a:rPr lang="en-US" sz="2400" noProof="0" dirty="0" smtClean="0"/>
            <a:t>Annual energy savings</a:t>
          </a:r>
          <a:endParaRPr lang="en-US" sz="2400" noProof="0" dirty="0"/>
        </a:p>
      </dgm:t>
    </dgm:pt>
    <dgm:pt modelId="{5DF289D5-9E8B-4EA2-8D2E-45D7B824F845}" type="parTrans" cxnId="{304E98C9-0524-4BDF-BB59-0044A04717BC}">
      <dgm:prSet/>
      <dgm:spPr/>
      <dgm:t>
        <a:bodyPr/>
        <a:lstStyle/>
        <a:p>
          <a:endParaRPr lang="en-US" noProof="0" dirty="0"/>
        </a:p>
      </dgm:t>
    </dgm:pt>
    <dgm:pt modelId="{4D033FA3-A633-458E-8398-545BAD82873E}" type="sibTrans" cxnId="{304E98C9-0524-4BDF-BB59-0044A04717BC}">
      <dgm:prSet/>
      <dgm:spPr/>
      <dgm:t>
        <a:bodyPr/>
        <a:lstStyle/>
        <a:p>
          <a:endParaRPr lang="en-US" noProof="0" dirty="0"/>
        </a:p>
      </dgm:t>
    </dgm:pt>
    <dgm:pt modelId="{D0E3E83D-72E5-490C-9BE3-C9B0E1F1B624}" type="pres">
      <dgm:prSet presAssocID="{B5A94E84-C519-43EE-8A86-049424C6F07D}" presName="hierChild1" presStyleCnt="0">
        <dgm:presLayoutVars>
          <dgm:orgChart val="1"/>
          <dgm:chPref val="1"/>
          <dgm:dir/>
          <dgm:animOne val="branch"/>
          <dgm:animLvl val="lvl"/>
          <dgm:resizeHandles/>
        </dgm:presLayoutVars>
      </dgm:prSet>
      <dgm:spPr/>
      <dgm:t>
        <a:bodyPr/>
        <a:lstStyle/>
        <a:p>
          <a:endParaRPr lang="de-DE"/>
        </a:p>
      </dgm:t>
    </dgm:pt>
    <dgm:pt modelId="{17F82008-24DC-478D-9951-8FAF29A95850}" type="pres">
      <dgm:prSet presAssocID="{29C183FE-8435-4FEA-BB56-68EE0E3868D0}" presName="hierRoot1" presStyleCnt="0">
        <dgm:presLayoutVars>
          <dgm:hierBranch val="init"/>
        </dgm:presLayoutVars>
      </dgm:prSet>
      <dgm:spPr/>
    </dgm:pt>
    <dgm:pt modelId="{2EBA7467-0FCE-4276-B8AD-DD4B6CF47955}" type="pres">
      <dgm:prSet presAssocID="{29C183FE-8435-4FEA-BB56-68EE0E3868D0}" presName="rootComposite1" presStyleCnt="0"/>
      <dgm:spPr/>
    </dgm:pt>
    <dgm:pt modelId="{EFB8267A-6F94-4067-BEE8-944ED5272BF5}" type="pres">
      <dgm:prSet presAssocID="{29C183FE-8435-4FEA-BB56-68EE0E3868D0}" presName="rootText1" presStyleLbl="node0" presStyleIdx="0" presStyleCnt="1">
        <dgm:presLayoutVars>
          <dgm:chPref val="3"/>
        </dgm:presLayoutVars>
      </dgm:prSet>
      <dgm:spPr/>
      <dgm:t>
        <a:bodyPr/>
        <a:lstStyle/>
        <a:p>
          <a:endParaRPr lang="de-DE"/>
        </a:p>
      </dgm:t>
    </dgm:pt>
    <dgm:pt modelId="{B33367A4-6BC5-420A-8C68-2D6DCF28E990}" type="pres">
      <dgm:prSet presAssocID="{29C183FE-8435-4FEA-BB56-68EE0E3868D0}" presName="rootConnector1" presStyleLbl="node1" presStyleIdx="0" presStyleCnt="0"/>
      <dgm:spPr/>
      <dgm:t>
        <a:bodyPr/>
        <a:lstStyle/>
        <a:p>
          <a:endParaRPr lang="de-DE"/>
        </a:p>
      </dgm:t>
    </dgm:pt>
    <dgm:pt modelId="{6E502849-9988-4DB4-BF32-C930653DC730}" type="pres">
      <dgm:prSet presAssocID="{29C183FE-8435-4FEA-BB56-68EE0E3868D0}" presName="hierChild2" presStyleCnt="0"/>
      <dgm:spPr/>
    </dgm:pt>
    <dgm:pt modelId="{50BFDC10-8A75-46A0-A6B9-1A01BF024F40}" type="pres">
      <dgm:prSet presAssocID="{A786E534-DE88-465B-9E14-D48748F985B5}" presName="Name37" presStyleLbl="parChTrans1D2" presStyleIdx="0" presStyleCnt="2"/>
      <dgm:spPr/>
      <dgm:t>
        <a:bodyPr/>
        <a:lstStyle/>
        <a:p>
          <a:endParaRPr lang="de-DE"/>
        </a:p>
      </dgm:t>
    </dgm:pt>
    <dgm:pt modelId="{3781BD5A-7D9D-4858-AA9D-F07703520958}" type="pres">
      <dgm:prSet presAssocID="{B3290A4C-0661-4BC9-BB65-B734CD8D2C5A}" presName="hierRoot2" presStyleCnt="0">
        <dgm:presLayoutVars>
          <dgm:hierBranch val="init"/>
        </dgm:presLayoutVars>
      </dgm:prSet>
      <dgm:spPr/>
    </dgm:pt>
    <dgm:pt modelId="{3012A624-0223-47E9-9E64-D0D520F41936}" type="pres">
      <dgm:prSet presAssocID="{B3290A4C-0661-4BC9-BB65-B734CD8D2C5A}" presName="rootComposite" presStyleCnt="0"/>
      <dgm:spPr/>
    </dgm:pt>
    <dgm:pt modelId="{467AAF1F-703E-4CF1-8DC2-5A2C814A5DCA}" type="pres">
      <dgm:prSet presAssocID="{B3290A4C-0661-4BC9-BB65-B734CD8D2C5A}" presName="rootText" presStyleLbl="node2" presStyleIdx="0" presStyleCnt="2">
        <dgm:presLayoutVars>
          <dgm:chPref val="3"/>
        </dgm:presLayoutVars>
      </dgm:prSet>
      <dgm:spPr/>
      <dgm:t>
        <a:bodyPr/>
        <a:lstStyle/>
        <a:p>
          <a:endParaRPr lang="de-DE"/>
        </a:p>
      </dgm:t>
    </dgm:pt>
    <dgm:pt modelId="{64E328A3-9EE4-4B7B-8B3B-DB86C40C0898}" type="pres">
      <dgm:prSet presAssocID="{B3290A4C-0661-4BC9-BB65-B734CD8D2C5A}" presName="rootConnector" presStyleLbl="node2" presStyleIdx="0" presStyleCnt="2"/>
      <dgm:spPr/>
      <dgm:t>
        <a:bodyPr/>
        <a:lstStyle/>
        <a:p>
          <a:endParaRPr lang="de-DE"/>
        </a:p>
      </dgm:t>
    </dgm:pt>
    <dgm:pt modelId="{FEBE6DE4-4D03-44D0-911D-D3B108BA0414}" type="pres">
      <dgm:prSet presAssocID="{B3290A4C-0661-4BC9-BB65-B734CD8D2C5A}" presName="hierChild4" presStyleCnt="0"/>
      <dgm:spPr/>
    </dgm:pt>
    <dgm:pt modelId="{CA9578E2-5C4E-4488-9B2C-CD68B68E3AE0}" type="pres">
      <dgm:prSet presAssocID="{B3290A4C-0661-4BC9-BB65-B734CD8D2C5A}" presName="hierChild5" presStyleCnt="0"/>
      <dgm:spPr/>
    </dgm:pt>
    <dgm:pt modelId="{622D30D6-D736-4A91-AC1D-C02B70312B4F}" type="pres">
      <dgm:prSet presAssocID="{5DF289D5-9E8B-4EA2-8D2E-45D7B824F845}" presName="Name37" presStyleLbl="parChTrans1D2" presStyleIdx="1" presStyleCnt="2"/>
      <dgm:spPr/>
      <dgm:t>
        <a:bodyPr/>
        <a:lstStyle/>
        <a:p>
          <a:endParaRPr lang="en-US"/>
        </a:p>
      </dgm:t>
    </dgm:pt>
    <dgm:pt modelId="{1130DF0B-7249-4582-BD1F-AAAE751D7E52}" type="pres">
      <dgm:prSet presAssocID="{3EFBD80C-2EEE-4E4E-A49C-304E1C53595C}" presName="hierRoot2" presStyleCnt="0">
        <dgm:presLayoutVars>
          <dgm:hierBranch val="init"/>
        </dgm:presLayoutVars>
      </dgm:prSet>
      <dgm:spPr/>
    </dgm:pt>
    <dgm:pt modelId="{88C1982D-93FD-42DB-A1AB-FF7F68FB0AD5}" type="pres">
      <dgm:prSet presAssocID="{3EFBD80C-2EEE-4E4E-A49C-304E1C53595C}" presName="rootComposite" presStyleCnt="0"/>
      <dgm:spPr/>
    </dgm:pt>
    <dgm:pt modelId="{63A3928C-722B-48BF-96A7-2DF6F6E44F44}" type="pres">
      <dgm:prSet presAssocID="{3EFBD80C-2EEE-4E4E-A49C-304E1C53595C}" presName="rootText" presStyleLbl="node2" presStyleIdx="1" presStyleCnt="2">
        <dgm:presLayoutVars>
          <dgm:chPref val="3"/>
        </dgm:presLayoutVars>
      </dgm:prSet>
      <dgm:spPr/>
      <dgm:t>
        <a:bodyPr/>
        <a:lstStyle/>
        <a:p>
          <a:endParaRPr lang="de-DE"/>
        </a:p>
      </dgm:t>
    </dgm:pt>
    <dgm:pt modelId="{6200263D-DC08-48EB-BAEA-86CFF528FEC7}" type="pres">
      <dgm:prSet presAssocID="{3EFBD80C-2EEE-4E4E-A49C-304E1C53595C}" presName="rootConnector" presStyleLbl="node2" presStyleIdx="1" presStyleCnt="2"/>
      <dgm:spPr/>
      <dgm:t>
        <a:bodyPr/>
        <a:lstStyle/>
        <a:p>
          <a:endParaRPr lang="de-DE"/>
        </a:p>
      </dgm:t>
    </dgm:pt>
    <dgm:pt modelId="{CD5BFE5A-752F-47E7-BE3F-D85B582916C1}" type="pres">
      <dgm:prSet presAssocID="{3EFBD80C-2EEE-4E4E-A49C-304E1C53595C}" presName="hierChild4" presStyleCnt="0"/>
      <dgm:spPr/>
    </dgm:pt>
    <dgm:pt modelId="{013EDB59-12F6-4DDA-A79D-F22290D1FABC}" type="pres">
      <dgm:prSet presAssocID="{3EFBD80C-2EEE-4E4E-A49C-304E1C53595C}" presName="hierChild5" presStyleCnt="0"/>
      <dgm:spPr/>
    </dgm:pt>
    <dgm:pt modelId="{2F95DC7D-DDA8-4D82-8AE9-9F2DA236E6F7}" type="pres">
      <dgm:prSet presAssocID="{29C183FE-8435-4FEA-BB56-68EE0E3868D0}" presName="hierChild3" presStyleCnt="0"/>
      <dgm:spPr/>
    </dgm:pt>
  </dgm:ptLst>
  <dgm:cxnLst>
    <dgm:cxn modelId="{2A955A5E-7EF7-4195-94E7-F2069200217C}" type="presOf" srcId="{B3290A4C-0661-4BC9-BB65-B734CD8D2C5A}" destId="{467AAF1F-703E-4CF1-8DC2-5A2C814A5DCA}" srcOrd="0" destOrd="0" presId="urn:microsoft.com/office/officeart/2005/8/layout/orgChart1"/>
    <dgm:cxn modelId="{5B49AD38-18AE-4AE7-8B15-6F326C1099A3}" type="presOf" srcId="{5DF289D5-9E8B-4EA2-8D2E-45D7B824F845}" destId="{622D30D6-D736-4A91-AC1D-C02B70312B4F}" srcOrd="0" destOrd="0" presId="urn:microsoft.com/office/officeart/2005/8/layout/orgChart1"/>
    <dgm:cxn modelId="{8F348916-E835-4FA0-A7A1-F0122F63DD8B}" type="presOf" srcId="{29C183FE-8435-4FEA-BB56-68EE0E3868D0}" destId="{EFB8267A-6F94-4067-BEE8-944ED5272BF5}" srcOrd="0" destOrd="0" presId="urn:microsoft.com/office/officeart/2005/8/layout/orgChart1"/>
    <dgm:cxn modelId="{B56A635C-9D40-4AA4-B99C-D52714C0BD74}" srcId="{B5A94E84-C519-43EE-8A86-049424C6F07D}" destId="{29C183FE-8435-4FEA-BB56-68EE0E3868D0}" srcOrd="0" destOrd="0" parTransId="{FA7B59B0-C9C3-4F12-A558-A73D6D9CCAB3}" sibTransId="{700EABE6-415D-4D62-9C18-AB34E1D9EDA2}"/>
    <dgm:cxn modelId="{CB7AC233-75DA-47EC-9B94-66DDAEFED178}" type="presOf" srcId="{3EFBD80C-2EEE-4E4E-A49C-304E1C53595C}" destId="{63A3928C-722B-48BF-96A7-2DF6F6E44F44}" srcOrd="0" destOrd="0" presId="urn:microsoft.com/office/officeart/2005/8/layout/orgChart1"/>
    <dgm:cxn modelId="{7D04A0B2-9671-4188-A30F-786FF528F869}" type="presOf" srcId="{B3290A4C-0661-4BC9-BB65-B734CD8D2C5A}" destId="{64E328A3-9EE4-4B7B-8B3B-DB86C40C0898}" srcOrd="1" destOrd="0" presId="urn:microsoft.com/office/officeart/2005/8/layout/orgChart1"/>
    <dgm:cxn modelId="{F71CECB2-22E5-4ACD-B584-9D355F72F84B}" srcId="{29C183FE-8435-4FEA-BB56-68EE0E3868D0}" destId="{B3290A4C-0661-4BC9-BB65-B734CD8D2C5A}" srcOrd="0" destOrd="0" parTransId="{A786E534-DE88-465B-9E14-D48748F985B5}" sibTransId="{75E85C20-11CD-48C4-9665-A935BF5810B0}"/>
    <dgm:cxn modelId="{997E6C71-289E-4061-B23B-4B83447BE941}" type="presOf" srcId="{A786E534-DE88-465B-9E14-D48748F985B5}" destId="{50BFDC10-8A75-46A0-A6B9-1A01BF024F40}" srcOrd="0" destOrd="0" presId="urn:microsoft.com/office/officeart/2005/8/layout/orgChart1"/>
    <dgm:cxn modelId="{4686C2EB-3963-43C3-B9EA-589092A1A885}" type="presOf" srcId="{3EFBD80C-2EEE-4E4E-A49C-304E1C53595C}" destId="{6200263D-DC08-48EB-BAEA-86CFF528FEC7}" srcOrd="1" destOrd="0" presId="urn:microsoft.com/office/officeart/2005/8/layout/orgChart1"/>
    <dgm:cxn modelId="{304E98C9-0524-4BDF-BB59-0044A04717BC}" srcId="{29C183FE-8435-4FEA-BB56-68EE0E3868D0}" destId="{3EFBD80C-2EEE-4E4E-A49C-304E1C53595C}" srcOrd="1" destOrd="0" parTransId="{5DF289D5-9E8B-4EA2-8D2E-45D7B824F845}" sibTransId="{4D033FA3-A633-458E-8398-545BAD82873E}"/>
    <dgm:cxn modelId="{9F16DD20-EACD-4572-BA78-FB1F9CC51457}" type="presOf" srcId="{29C183FE-8435-4FEA-BB56-68EE0E3868D0}" destId="{B33367A4-6BC5-420A-8C68-2D6DCF28E990}" srcOrd="1" destOrd="0" presId="urn:microsoft.com/office/officeart/2005/8/layout/orgChart1"/>
    <dgm:cxn modelId="{5116F612-CFBA-46F3-93D3-50A442C85D7D}" type="presOf" srcId="{B5A94E84-C519-43EE-8A86-049424C6F07D}" destId="{D0E3E83D-72E5-490C-9BE3-C9B0E1F1B624}" srcOrd="0" destOrd="0" presId="urn:microsoft.com/office/officeart/2005/8/layout/orgChart1"/>
    <dgm:cxn modelId="{9276BFDC-CAF8-4292-BF4B-58BA82910D0C}" type="presParOf" srcId="{D0E3E83D-72E5-490C-9BE3-C9B0E1F1B624}" destId="{17F82008-24DC-478D-9951-8FAF29A95850}" srcOrd="0" destOrd="0" presId="urn:microsoft.com/office/officeart/2005/8/layout/orgChart1"/>
    <dgm:cxn modelId="{D6956699-38B4-4E1E-8BC0-08F65E2CD1DF}" type="presParOf" srcId="{17F82008-24DC-478D-9951-8FAF29A95850}" destId="{2EBA7467-0FCE-4276-B8AD-DD4B6CF47955}" srcOrd="0" destOrd="0" presId="urn:microsoft.com/office/officeart/2005/8/layout/orgChart1"/>
    <dgm:cxn modelId="{8D7F9347-1534-459F-8BE2-81ADFA75A79D}" type="presParOf" srcId="{2EBA7467-0FCE-4276-B8AD-DD4B6CF47955}" destId="{EFB8267A-6F94-4067-BEE8-944ED5272BF5}" srcOrd="0" destOrd="0" presId="urn:microsoft.com/office/officeart/2005/8/layout/orgChart1"/>
    <dgm:cxn modelId="{A703D619-193F-4B5A-967B-688B1AB3009B}" type="presParOf" srcId="{2EBA7467-0FCE-4276-B8AD-DD4B6CF47955}" destId="{B33367A4-6BC5-420A-8C68-2D6DCF28E990}" srcOrd="1" destOrd="0" presId="urn:microsoft.com/office/officeart/2005/8/layout/orgChart1"/>
    <dgm:cxn modelId="{0514FEC2-8A8E-4AAA-9F4B-99338DC16F78}" type="presParOf" srcId="{17F82008-24DC-478D-9951-8FAF29A95850}" destId="{6E502849-9988-4DB4-BF32-C930653DC730}" srcOrd="1" destOrd="0" presId="urn:microsoft.com/office/officeart/2005/8/layout/orgChart1"/>
    <dgm:cxn modelId="{FC19E82C-48E0-4576-BB67-2418FFC52657}" type="presParOf" srcId="{6E502849-9988-4DB4-BF32-C930653DC730}" destId="{50BFDC10-8A75-46A0-A6B9-1A01BF024F40}" srcOrd="0" destOrd="0" presId="urn:microsoft.com/office/officeart/2005/8/layout/orgChart1"/>
    <dgm:cxn modelId="{F4D1BF1B-10E2-46E9-8595-58C9CE730D09}" type="presParOf" srcId="{6E502849-9988-4DB4-BF32-C930653DC730}" destId="{3781BD5A-7D9D-4858-AA9D-F07703520958}" srcOrd="1" destOrd="0" presId="urn:microsoft.com/office/officeart/2005/8/layout/orgChart1"/>
    <dgm:cxn modelId="{D9B9F03A-4345-4537-A582-CF34D10D164A}" type="presParOf" srcId="{3781BD5A-7D9D-4858-AA9D-F07703520958}" destId="{3012A624-0223-47E9-9E64-D0D520F41936}" srcOrd="0" destOrd="0" presId="urn:microsoft.com/office/officeart/2005/8/layout/orgChart1"/>
    <dgm:cxn modelId="{36594DBF-27E4-476A-8556-6DACD71D9D47}" type="presParOf" srcId="{3012A624-0223-47E9-9E64-D0D520F41936}" destId="{467AAF1F-703E-4CF1-8DC2-5A2C814A5DCA}" srcOrd="0" destOrd="0" presId="urn:microsoft.com/office/officeart/2005/8/layout/orgChart1"/>
    <dgm:cxn modelId="{6ED4B2AE-50E1-462F-B0F8-DB471E770ACB}" type="presParOf" srcId="{3012A624-0223-47E9-9E64-D0D520F41936}" destId="{64E328A3-9EE4-4B7B-8B3B-DB86C40C0898}" srcOrd="1" destOrd="0" presId="urn:microsoft.com/office/officeart/2005/8/layout/orgChart1"/>
    <dgm:cxn modelId="{F2478A1B-E34A-4ACC-95AE-E772205A3CCA}" type="presParOf" srcId="{3781BD5A-7D9D-4858-AA9D-F07703520958}" destId="{FEBE6DE4-4D03-44D0-911D-D3B108BA0414}" srcOrd="1" destOrd="0" presId="urn:microsoft.com/office/officeart/2005/8/layout/orgChart1"/>
    <dgm:cxn modelId="{6D403771-2614-4B77-AB29-274CDE4DD772}" type="presParOf" srcId="{3781BD5A-7D9D-4858-AA9D-F07703520958}" destId="{CA9578E2-5C4E-4488-9B2C-CD68B68E3AE0}" srcOrd="2" destOrd="0" presId="urn:microsoft.com/office/officeart/2005/8/layout/orgChart1"/>
    <dgm:cxn modelId="{14D3422C-F073-4FF6-9827-DD9343E31934}" type="presParOf" srcId="{6E502849-9988-4DB4-BF32-C930653DC730}" destId="{622D30D6-D736-4A91-AC1D-C02B70312B4F}" srcOrd="2" destOrd="0" presId="urn:microsoft.com/office/officeart/2005/8/layout/orgChart1"/>
    <dgm:cxn modelId="{2CEE4F36-B5DB-44C6-AC01-D9DF817A6896}" type="presParOf" srcId="{6E502849-9988-4DB4-BF32-C930653DC730}" destId="{1130DF0B-7249-4582-BD1F-AAAE751D7E52}" srcOrd="3" destOrd="0" presId="urn:microsoft.com/office/officeart/2005/8/layout/orgChart1"/>
    <dgm:cxn modelId="{88F09A92-6BF0-4973-9D6A-86EB7ACDD38B}" type="presParOf" srcId="{1130DF0B-7249-4582-BD1F-AAAE751D7E52}" destId="{88C1982D-93FD-42DB-A1AB-FF7F68FB0AD5}" srcOrd="0" destOrd="0" presId="urn:microsoft.com/office/officeart/2005/8/layout/orgChart1"/>
    <dgm:cxn modelId="{3C6E6076-85C2-4CD9-B0AE-4E569DA68DAC}" type="presParOf" srcId="{88C1982D-93FD-42DB-A1AB-FF7F68FB0AD5}" destId="{63A3928C-722B-48BF-96A7-2DF6F6E44F44}" srcOrd="0" destOrd="0" presId="urn:microsoft.com/office/officeart/2005/8/layout/orgChart1"/>
    <dgm:cxn modelId="{C33BAC08-6287-4E46-9719-F8B23D37280E}" type="presParOf" srcId="{88C1982D-93FD-42DB-A1AB-FF7F68FB0AD5}" destId="{6200263D-DC08-48EB-BAEA-86CFF528FEC7}" srcOrd="1" destOrd="0" presId="urn:microsoft.com/office/officeart/2005/8/layout/orgChart1"/>
    <dgm:cxn modelId="{882CF905-1DC7-4F5E-A02E-F678DE8479EF}" type="presParOf" srcId="{1130DF0B-7249-4582-BD1F-AAAE751D7E52}" destId="{CD5BFE5A-752F-47E7-BE3F-D85B582916C1}" srcOrd="1" destOrd="0" presId="urn:microsoft.com/office/officeart/2005/8/layout/orgChart1"/>
    <dgm:cxn modelId="{37F51AF0-9FD8-44E4-8E68-9F4EF4AE23AB}" type="presParOf" srcId="{1130DF0B-7249-4582-BD1F-AAAE751D7E52}" destId="{013EDB59-12F6-4DDA-A79D-F22290D1FABC}" srcOrd="2" destOrd="0" presId="urn:microsoft.com/office/officeart/2005/8/layout/orgChart1"/>
    <dgm:cxn modelId="{B26C2196-E009-4F9D-A243-4F2510A0910B}" type="presParOf" srcId="{17F82008-24DC-478D-9951-8FAF29A95850}" destId="{2F95DC7D-DDA8-4D82-8AE9-9F2DA236E6F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5A94E84-C519-43EE-8A86-049424C6F07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9C183FE-8435-4FEA-BB56-68EE0E3868D0}">
      <dgm:prSet phldrT="[Text]" custT="1"/>
      <dgm:spPr/>
      <dgm:t>
        <a:bodyPr/>
        <a:lstStyle/>
        <a:p>
          <a:r>
            <a:rPr lang="en-US" sz="2400" noProof="0" dirty="0" smtClean="0"/>
            <a:t>Related indicator: </a:t>
          </a:r>
        </a:p>
        <a:p>
          <a:r>
            <a:rPr lang="en-US" sz="2400" noProof="0" dirty="0" smtClean="0"/>
            <a:t>Energy Returned on Energy Invested, </a:t>
          </a:r>
          <a:r>
            <a:rPr lang="en-US" sz="2400" noProof="0" dirty="0" err="1" smtClean="0"/>
            <a:t>ERoEI</a:t>
          </a:r>
          <a:endParaRPr lang="en-US" sz="2400" noProof="0" dirty="0" smtClean="0"/>
        </a:p>
        <a:p>
          <a:r>
            <a:rPr lang="en-US" sz="2400" noProof="0" dirty="0" smtClean="0"/>
            <a:t> sometimes  EROI</a:t>
          </a:r>
          <a:endParaRPr lang="en-US" sz="2400" noProof="0" dirty="0"/>
        </a:p>
      </dgm:t>
    </dgm:pt>
    <dgm:pt modelId="{FA7B59B0-C9C3-4F12-A558-A73D6D9CCAB3}" type="parTrans" cxnId="{B56A635C-9D40-4AA4-B99C-D52714C0BD74}">
      <dgm:prSet/>
      <dgm:spPr/>
      <dgm:t>
        <a:bodyPr/>
        <a:lstStyle/>
        <a:p>
          <a:endParaRPr lang="en-US" noProof="0" dirty="0"/>
        </a:p>
      </dgm:t>
    </dgm:pt>
    <dgm:pt modelId="{700EABE6-415D-4D62-9C18-AB34E1D9EDA2}" type="sibTrans" cxnId="{B56A635C-9D40-4AA4-B99C-D52714C0BD74}">
      <dgm:prSet/>
      <dgm:spPr/>
      <dgm:t>
        <a:bodyPr/>
        <a:lstStyle/>
        <a:p>
          <a:endParaRPr lang="en-US" noProof="0" dirty="0"/>
        </a:p>
      </dgm:t>
    </dgm:pt>
    <dgm:pt modelId="{F2FB2FD6-7259-4FA9-A138-91F476642DE6}">
      <dgm:prSet phldrT="[Text]" custT="1"/>
      <dgm:spPr/>
      <dgm:t>
        <a:bodyPr/>
        <a:lstStyle/>
        <a:p>
          <a:r>
            <a:rPr lang="en-US" sz="2400" noProof="0" dirty="0" smtClean="0"/>
            <a:t>Whole energy generated by a device generating renewable energy </a:t>
          </a:r>
        </a:p>
        <a:p>
          <a:r>
            <a:rPr lang="en-US" sz="2400" noProof="0" dirty="0" smtClean="0"/>
            <a:t>Divided by</a:t>
          </a:r>
        </a:p>
        <a:p>
          <a:r>
            <a:rPr lang="en-US" sz="2400" noProof="0" dirty="0" smtClean="0"/>
            <a:t>Energy invested into the device</a:t>
          </a:r>
        </a:p>
        <a:p>
          <a:r>
            <a:rPr lang="en-US" sz="2000" noProof="0" dirty="0" smtClean="0"/>
            <a:t>Example: How often does a wind power station generate the energy need for its construction and installation? </a:t>
          </a:r>
          <a:endParaRPr lang="en-US" sz="2000" noProof="0" dirty="0"/>
        </a:p>
      </dgm:t>
    </dgm:pt>
    <dgm:pt modelId="{BCE749D3-D28B-4F83-A2C4-78339CAC860D}" type="parTrans" cxnId="{B11382D8-ACFC-4B76-9CA1-ECACA6C90BB7}">
      <dgm:prSet/>
      <dgm:spPr/>
      <dgm:t>
        <a:bodyPr/>
        <a:lstStyle/>
        <a:p>
          <a:endParaRPr lang="en-US" noProof="0" dirty="0"/>
        </a:p>
      </dgm:t>
    </dgm:pt>
    <dgm:pt modelId="{DE3E083E-8DF7-4A8A-9A96-E433CBEAA981}" type="sibTrans" cxnId="{B11382D8-ACFC-4B76-9CA1-ECACA6C90BB7}">
      <dgm:prSet/>
      <dgm:spPr/>
      <dgm:t>
        <a:bodyPr/>
        <a:lstStyle/>
        <a:p>
          <a:endParaRPr lang="en-US" noProof="0" dirty="0"/>
        </a:p>
      </dgm:t>
    </dgm:pt>
    <dgm:pt modelId="{B3290A4C-0661-4BC9-BB65-B734CD8D2C5A}">
      <dgm:prSet phldrT="[Text]" custT="1"/>
      <dgm:spPr/>
      <dgm:t>
        <a:bodyPr/>
        <a:lstStyle/>
        <a:p>
          <a:r>
            <a:rPr lang="en-US" sz="2400" noProof="0" dirty="0" smtClean="0"/>
            <a:t>Whole energy saved by a measure of energy efficiency</a:t>
          </a:r>
        </a:p>
        <a:p>
          <a:r>
            <a:rPr lang="en-US" sz="2400" noProof="0" dirty="0" smtClean="0"/>
            <a:t>Divided by</a:t>
          </a:r>
        </a:p>
        <a:p>
          <a:r>
            <a:rPr lang="en-US" sz="2400" noProof="0" dirty="0" smtClean="0"/>
            <a:t>The CED of the investment</a:t>
          </a:r>
        </a:p>
        <a:p>
          <a:r>
            <a:rPr lang="en-US" sz="2000" noProof="0" dirty="0" smtClean="0"/>
            <a:t>Often difficult to calculate</a:t>
          </a:r>
        </a:p>
      </dgm:t>
    </dgm:pt>
    <dgm:pt modelId="{A786E534-DE88-465B-9E14-D48748F985B5}" type="parTrans" cxnId="{F71CECB2-22E5-4ACD-B584-9D355F72F84B}">
      <dgm:prSet/>
      <dgm:spPr/>
      <dgm:t>
        <a:bodyPr/>
        <a:lstStyle/>
        <a:p>
          <a:endParaRPr lang="en-US" noProof="0" dirty="0"/>
        </a:p>
      </dgm:t>
    </dgm:pt>
    <dgm:pt modelId="{75E85C20-11CD-48C4-9665-A935BF5810B0}" type="sibTrans" cxnId="{F71CECB2-22E5-4ACD-B584-9D355F72F84B}">
      <dgm:prSet/>
      <dgm:spPr/>
      <dgm:t>
        <a:bodyPr/>
        <a:lstStyle/>
        <a:p>
          <a:endParaRPr lang="en-US" noProof="0" dirty="0"/>
        </a:p>
      </dgm:t>
    </dgm:pt>
    <dgm:pt modelId="{D0E3E83D-72E5-490C-9BE3-C9B0E1F1B624}" type="pres">
      <dgm:prSet presAssocID="{B5A94E84-C519-43EE-8A86-049424C6F07D}" presName="hierChild1" presStyleCnt="0">
        <dgm:presLayoutVars>
          <dgm:orgChart val="1"/>
          <dgm:chPref val="1"/>
          <dgm:dir/>
          <dgm:animOne val="branch"/>
          <dgm:animLvl val="lvl"/>
          <dgm:resizeHandles/>
        </dgm:presLayoutVars>
      </dgm:prSet>
      <dgm:spPr/>
      <dgm:t>
        <a:bodyPr/>
        <a:lstStyle/>
        <a:p>
          <a:endParaRPr lang="de-DE"/>
        </a:p>
      </dgm:t>
    </dgm:pt>
    <dgm:pt modelId="{17F82008-24DC-478D-9951-8FAF29A95850}" type="pres">
      <dgm:prSet presAssocID="{29C183FE-8435-4FEA-BB56-68EE0E3868D0}" presName="hierRoot1" presStyleCnt="0">
        <dgm:presLayoutVars>
          <dgm:hierBranch val="init"/>
        </dgm:presLayoutVars>
      </dgm:prSet>
      <dgm:spPr/>
    </dgm:pt>
    <dgm:pt modelId="{2EBA7467-0FCE-4276-B8AD-DD4B6CF47955}" type="pres">
      <dgm:prSet presAssocID="{29C183FE-8435-4FEA-BB56-68EE0E3868D0}" presName="rootComposite1" presStyleCnt="0"/>
      <dgm:spPr/>
    </dgm:pt>
    <dgm:pt modelId="{EFB8267A-6F94-4067-BEE8-944ED5272BF5}" type="pres">
      <dgm:prSet presAssocID="{29C183FE-8435-4FEA-BB56-68EE0E3868D0}" presName="rootText1" presStyleLbl="node0" presStyleIdx="0" presStyleCnt="1" custScaleX="139941" custScaleY="65970">
        <dgm:presLayoutVars>
          <dgm:chPref val="3"/>
        </dgm:presLayoutVars>
      </dgm:prSet>
      <dgm:spPr/>
      <dgm:t>
        <a:bodyPr/>
        <a:lstStyle/>
        <a:p>
          <a:endParaRPr lang="de-DE"/>
        </a:p>
      </dgm:t>
    </dgm:pt>
    <dgm:pt modelId="{B33367A4-6BC5-420A-8C68-2D6DCF28E990}" type="pres">
      <dgm:prSet presAssocID="{29C183FE-8435-4FEA-BB56-68EE0E3868D0}" presName="rootConnector1" presStyleLbl="node1" presStyleIdx="0" presStyleCnt="0"/>
      <dgm:spPr/>
      <dgm:t>
        <a:bodyPr/>
        <a:lstStyle/>
        <a:p>
          <a:endParaRPr lang="de-DE"/>
        </a:p>
      </dgm:t>
    </dgm:pt>
    <dgm:pt modelId="{6E502849-9988-4DB4-BF32-C930653DC730}" type="pres">
      <dgm:prSet presAssocID="{29C183FE-8435-4FEA-BB56-68EE0E3868D0}" presName="hierChild2" presStyleCnt="0"/>
      <dgm:spPr/>
    </dgm:pt>
    <dgm:pt modelId="{A9974A4C-56D0-466B-8D19-CEF3DBD9A387}" type="pres">
      <dgm:prSet presAssocID="{BCE749D3-D28B-4F83-A2C4-78339CAC860D}" presName="Name37" presStyleLbl="parChTrans1D2" presStyleIdx="0" presStyleCnt="2"/>
      <dgm:spPr/>
      <dgm:t>
        <a:bodyPr/>
        <a:lstStyle/>
        <a:p>
          <a:endParaRPr lang="de-DE"/>
        </a:p>
      </dgm:t>
    </dgm:pt>
    <dgm:pt modelId="{D742D4F6-BC0C-457F-8200-71AE176A6F07}" type="pres">
      <dgm:prSet presAssocID="{F2FB2FD6-7259-4FA9-A138-91F476642DE6}" presName="hierRoot2" presStyleCnt="0">
        <dgm:presLayoutVars>
          <dgm:hierBranch val="init"/>
        </dgm:presLayoutVars>
      </dgm:prSet>
      <dgm:spPr/>
    </dgm:pt>
    <dgm:pt modelId="{0A7CDD1E-7768-486E-B1BC-9ADD64D0310B}" type="pres">
      <dgm:prSet presAssocID="{F2FB2FD6-7259-4FA9-A138-91F476642DE6}" presName="rootComposite" presStyleCnt="0"/>
      <dgm:spPr/>
    </dgm:pt>
    <dgm:pt modelId="{AD3D2E6C-0432-4733-B277-19F807F023B3}" type="pres">
      <dgm:prSet presAssocID="{F2FB2FD6-7259-4FA9-A138-91F476642DE6}" presName="rootText" presStyleLbl="node2" presStyleIdx="0" presStyleCnt="2">
        <dgm:presLayoutVars>
          <dgm:chPref val="3"/>
        </dgm:presLayoutVars>
      </dgm:prSet>
      <dgm:spPr/>
      <dgm:t>
        <a:bodyPr/>
        <a:lstStyle/>
        <a:p>
          <a:endParaRPr lang="de-DE"/>
        </a:p>
      </dgm:t>
    </dgm:pt>
    <dgm:pt modelId="{31B2371C-F36E-48EF-96AE-2F7AFF6EE246}" type="pres">
      <dgm:prSet presAssocID="{F2FB2FD6-7259-4FA9-A138-91F476642DE6}" presName="rootConnector" presStyleLbl="node2" presStyleIdx="0" presStyleCnt="2"/>
      <dgm:spPr/>
      <dgm:t>
        <a:bodyPr/>
        <a:lstStyle/>
        <a:p>
          <a:endParaRPr lang="de-DE"/>
        </a:p>
      </dgm:t>
    </dgm:pt>
    <dgm:pt modelId="{D16C28C8-7EA2-4ABA-AF64-12107C8DC534}" type="pres">
      <dgm:prSet presAssocID="{F2FB2FD6-7259-4FA9-A138-91F476642DE6}" presName="hierChild4" presStyleCnt="0"/>
      <dgm:spPr/>
    </dgm:pt>
    <dgm:pt modelId="{240A80E9-94EA-4F7D-A759-7A7E175FCD0F}" type="pres">
      <dgm:prSet presAssocID="{F2FB2FD6-7259-4FA9-A138-91F476642DE6}" presName="hierChild5" presStyleCnt="0"/>
      <dgm:spPr/>
    </dgm:pt>
    <dgm:pt modelId="{50BFDC10-8A75-46A0-A6B9-1A01BF024F40}" type="pres">
      <dgm:prSet presAssocID="{A786E534-DE88-465B-9E14-D48748F985B5}" presName="Name37" presStyleLbl="parChTrans1D2" presStyleIdx="1" presStyleCnt="2"/>
      <dgm:spPr/>
      <dgm:t>
        <a:bodyPr/>
        <a:lstStyle/>
        <a:p>
          <a:endParaRPr lang="de-DE"/>
        </a:p>
      </dgm:t>
    </dgm:pt>
    <dgm:pt modelId="{3781BD5A-7D9D-4858-AA9D-F07703520958}" type="pres">
      <dgm:prSet presAssocID="{B3290A4C-0661-4BC9-BB65-B734CD8D2C5A}" presName="hierRoot2" presStyleCnt="0">
        <dgm:presLayoutVars>
          <dgm:hierBranch val="init"/>
        </dgm:presLayoutVars>
      </dgm:prSet>
      <dgm:spPr/>
    </dgm:pt>
    <dgm:pt modelId="{3012A624-0223-47E9-9E64-D0D520F41936}" type="pres">
      <dgm:prSet presAssocID="{B3290A4C-0661-4BC9-BB65-B734CD8D2C5A}" presName="rootComposite" presStyleCnt="0"/>
      <dgm:spPr/>
    </dgm:pt>
    <dgm:pt modelId="{467AAF1F-703E-4CF1-8DC2-5A2C814A5DCA}" type="pres">
      <dgm:prSet presAssocID="{B3290A4C-0661-4BC9-BB65-B734CD8D2C5A}" presName="rootText" presStyleLbl="node2" presStyleIdx="1" presStyleCnt="2">
        <dgm:presLayoutVars>
          <dgm:chPref val="3"/>
        </dgm:presLayoutVars>
      </dgm:prSet>
      <dgm:spPr/>
      <dgm:t>
        <a:bodyPr/>
        <a:lstStyle/>
        <a:p>
          <a:endParaRPr lang="de-DE"/>
        </a:p>
      </dgm:t>
    </dgm:pt>
    <dgm:pt modelId="{64E328A3-9EE4-4B7B-8B3B-DB86C40C0898}" type="pres">
      <dgm:prSet presAssocID="{B3290A4C-0661-4BC9-BB65-B734CD8D2C5A}" presName="rootConnector" presStyleLbl="node2" presStyleIdx="1" presStyleCnt="2"/>
      <dgm:spPr/>
      <dgm:t>
        <a:bodyPr/>
        <a:lstStyle/>
        <a:p>
          <a:endParaRPr lang="de-DE"/>
        </a:p>
      </dgm:t>
    </dgm:pt>
    <dgm:pt modelId="{FEBE6DE4-4D03-44D0-911D-D3B108BA0414}" type="pres">
      <dgm:prSet presAssocID="{B3290A4C-0661-4BC9-BB65-B734CD8D2C5A}" presName="hierChild4" presStyleCnt="0"/>
      <dgm:spPr/>
    </dgm:pt>
    <dgm:pt modelId="{CA9578E2-5C4E-4488-9B2C-CD68B68E3AE0}" type="pres">
      <dgm:prSet presAssocID="{B3290A4C-0661-4BC9-BB65-B734CD8D2C5A}" presName="hierChild5" presStyleCnt="0"/>
      <dgm:spPr/>
    </dgm:pt>
    <dgm:pt modelId="{2F95DC7D-DDA8-4D82-8AE9-9F2DA236E6F7}" type="pres">
      <dgm:prSet presAssocID="{29C183FE-8435-4FEA-BB56-68EE0E3868D0}" presName="hierChild3" presStyleCnt="0"/>
      <dgm:spPr/>
    </dgm:pt>
  </dgm:ptLst>
  <dgm:cxnLst>
    <dgm:cxn modelId="{C7C2D34D-8EBC-4366-8587-7E11CC4A698A}" type="presOf" srcId="{A786E534-DE88-465B-9E14-D48748F985B5}" destId="{50BFDC10-8A75-46A0-A6B9-1A01BF024F40}" srcOrd="0" destOrd="0" presId="urn:microsoft.com/office/officeart/2005/8/layout/orgChart1"/>
    <dgm:cxn modelId="{F4FD0839-B477-496B-8C0D-5D013107BED5}" type="presOf" srcId="{F2FB2FD6-7259-4FA9-A138-91F476642DE6}" destId="{31B2371C-F36E-48EF-96AE-2F7AFF6EE246}" srcOrd="1" destOrd="0" presId="urn:microsoft.com/office/officeart/2005/8/layout/orgChart1"/>
    <dgm:cxn modelId="{6ADFFE83-70E0-4C9D-99EA-74F4341F156B}" type="presOf" srcId="{29C183FE-8435-4FEA-BB56-68EE0E3868D0}" destId="{EFB8267A-6F94-4067-BEE8-944ED5272BF5}" srcOrd="0" destOrd="0" presId="urn:microsoft.com/office/officeart/2005/8/layout/orgChart1"/>
    <dgm:cxn modelId="{B7F2F991-27FD-4449-A4DB-2AC25724D60A}" type="presOf" srcId="{BCE749D3-D28B-4F83-A2C4-78339CAC860D}" destId="{A9974A4C-56D0-466B-8D19-CEF3DBD9A387}" srcOrd="0" destOrd="0" presId="urn:microsoft.com/office/officeart/2005/8/layout/orgChart1"/>
    <dgm:cxn modelId="{F4D9E912-F7D7-4C58-B2A6-A8400E34812F}" type="presOf" srcId="{B5A94E84-C519-43EE-8A86-049424C6F07D}" destId="{D0E3E83D-72E5-490C-9BE3-C9B0E1F1B624}" srcOrd="0" destOrd="0" presId="urn:microsoft.com/office/officeart/2005/8/layout/orgChart1"/>
    <dgm:cxn modelId="{06697D1A-3453-4A0B-89C5-66D45A8B4911}" type="presOf" srcId="{B3290A4C-0661-4BC9-BB65-B734CD8D2C5A}" destId="{64E328A3-9EE4-4B7B-8B3B-DB86C40C0898}" srcOrd="1" destOrd="0" presId="urn:microsoft.com/office/officeart/2005/8/layout/orgChart1"/>
    <dgm:cxn modelId="{BC20F653-DE31-4A10-9692-4E57FFA06394}" type="presOf" srcId="{F2FB2FD6-7259-4FA9-A138-91F476642DE6}" destId="{AD3D2E6C-0432-4733-B277-19F807F023B3}" srcOrd="0" destOrd="0" presId="urn:microsoft.com/office/officeart/2005/8/layout/orgChart1"/>
    <dgm:cxn modelId="{21BE80D5-7039-483D-9FE4-6AD2E7C95E56}" type="presOf" srcId="{29C183FE-8435-4FEA-BB56-68EE0E3868D0}" destId="{B33367A4-6BC5-420A-8C68-2D6DCF28E990}" srcOrd="1" destOrd="0" presId="urn:microsoft.com/office/officeart/2005/8/layout/orgChart1"/>
    <dgm:cxn modelId="{B56A635C-9D40-4AA4-B99C-D52714C0BD74}" srcId="{B5A94E84-C519-43EE-8A86-049424C6F07D}" destId="{29C183FE-8435-4FEA-BB56-68EE0E3868D0}" srcOrd="0" destOrd="0" parTransId="{FA7B59B0-C9C3-4F12-A558-A73D6D9CCAB3}" sibTransId="{700EABE6-415D-4D62-9C18-AB34E1D9EDA2}"/>
    <dgm:cxn modelId="{28469B7D-3996-4C47-9D2B-44B738BF1327}" type="presOf" srcId="{B3290A4C-0661-4BC9-BB65-B734CD8D2C5A}" destId="{467AAF1F-703E-4CF1-8DC2-5A2C814A5DCA}" srcOrd="0" destOrd="0" presId="urn:microsoft.com/office/officeart/2005/8/layout/orgChart1"/>
    <dgm:cxn modelId="{B11382D8-ACFC-4B76-9CA1-ECACA6C90BB7}" srcId="{29C183FE-8435-4FEA-BB56-68EE0E3868D0}" destId="{F2FB2FD6-7259-4FA9-A138-91F476642DE6}" srcOrd="0" destOrd="0" parTransId="{BCE749D3-D28B-4F83-A2C4-78339CAC860D}" sibTransId="{DE3E083E-8DF7-4A8A-9A96-E433CBEAA981}"/>
    <dgm:cxn modelId="{F71CECB2-22E5-4ACD-B584-9D355F72F84B}" srcId="{29C183FE-8435-4FEA-BB56-68EE0E3868D0}" destId="{B3290A4C-0661-4BC9-BB65-B734CD8D2C5A}" srcOrd="1" destOrd="0" parTransId="{A786E534-DE88-465B-9E14-D48748F985B5}" sibTransId="{75E85C20-11CD-48C4-9665-A935BF5810B0}"/>
    <dgm:cxn modelId="{FAB9184B-B08A-4CF8-A65D-CD3F803F83E7}" type="presParOf" srcId="{D0E3E83D-72E5-490C-9BE3-C9B0E1F1B624}" destId="{17F82008-24DC-478D-9951-8FAF29A95850}" srcOrd="0" destOrd="0" presId="urn:microsoft.com/office/officeart/2005/8/layout/orgChart1"/>
    <dgm:cxn modelId="{D518C29A-146C-4482-ADE6-1F40BC5E1442}" type="presParOf" srcId="{17F82008-24DC-478D-9951-8FAF29A95850}" destId="{2EBA7467-0FCE-4276-B8AD-DD4B6CF47955}" srcOrd="0" destOrd="0" presId="urn:microsoft.com/office/officeart/2005/8/layout/orgChart1"/>
    <dgm:cxn modelId="{497B8078-23BC-46AF-9C61-2B363EC9B4A9}" type="presParOf" srcId="{2EBA7467-0FCE-4276-B8AD-DD4B6CF47955}" destId="{EFB8267A-6F94-4067-BEE8-944ED5272BF5}" srcOrd="0" destOrd="0" presId="urn:microsoft.com/office/officeart/2005/8/layout/orgChart1"/>
    <dgm:cxn modelId="{1DB6D201-C010-47B0-86F0-4369B0D687F9}" type="presParOf" srcId="{2EBA7467-0FCE-4276-B8AD-DD4B6CF47955}" destId="{B33367A4-6BC5-420A-8C68-2D6DCF28E990}" srcOrd="1" destOrd="0" presId="urn:microsoft.com/office/officeart/2005/8/layout/orgChart1"/>
    <dgm:cxn modelId="{60D37DD5-8711-4403-9B42-FF775A51C18E}" type="presParOf" srcId="{17F82008-24DC-478D-9951-8FAF29A95850}" destId="{6E502849-9988-4DB4-BF32-C930653DC730}" srcOrd="1" destOrd="0" presId="urn:microsoft.com/office/officeart/2005/8/layout/orgChart1"/>
    <dgm:cxn modelId="{12637806-776A-4A12-85F1-BDE29DFA6090}" type="presParOf" srcId="{6E502849-9988-4DB4-BF32-C930653DC730}" destId="{A9974A4C-56D0-466B-8D19-CEF3DBD9A387}" srcOrd="0" destOrd="0" presId="urn:microsoft.com/office/officeart/2005/8/layout/orgChart1"/>
    <dgm:cxn modelId="{53A1DEC6-9851-4150-A70E-B645ACAFF3AA}" type="presParOf" srcId="{6E502849-9988-4DB4-BF32-C930653DC730}" destId="{D742D4F6-BC0C-457F-8200-71AE176A6F07}" srcOrd="1" destOrd="0" presId="urn:microsoft.com/office/officeart/2005/8/layout/orgChart1"/>
    <dgm:cxn modelId="{BC04B0B2-D8F9-4ACB-A1C3-7B96898823A7}" type="presParOf" srcId="{D742D4F6-BC0C-457F-8200-71AE176A6F07}" destId="{0A7CDD1E-7768-486E-B1BC-9ADD64D0310B}" srcOrd="0" destOrd="0" presId="urn:microsoft.com/office/officeart/2005/8/layout/orgChart1"/>
    <dgm:cxn modelId="{B8B1EB9D-8C4E-4826-B871-8F3AF1269A60}" type="presParOf" srcId="{0A7CDD1E-7768-486E-B1BC-9ADD64D0310B}" destId="{AD3D2E6C-0432-4733-B277-19F807F023B3}" srcOrd="0" destOrd="0" presId="urn:microsoft.com/office/officeart/2005/8/layout/orgChart1"/>
    <dgm:cxn modelId="{B26B8FAD-21C2-4CA0-8F86-C38CA7F4D47D}" type="presParOf" srcId="{0A7CDD1E-7768-486E-B1BC-9ADD64D0310B}" destId="{31B2371C-F36E-48EF-96AE-2F7AFF6EE246}" srcOrd="1" destOrd="0" presId="urn:microsoft.com/office/officeart/2005/8/layout/orgChart1"/>
    <dgm:cxn modelId="{CCEFB529-6A9F-4E9B-87AB-7CF99C83EF3B}" type="presParOf" srcId="{D742D4F6-BC0C-457F-8200-71AE176A6F07}" destId="{D16C28C8-7EA2-4ABA-AF64-12107C8DC534}" srcOrd="1" destOrd="0" presId="urn:microsoft.com/office/officeart/2005/8/layout/orgChart1"/>
    <dgm:cxn modelId="{B488D0AC-AA1F-4743-9A8B-4B3EC86876F8}" type="presParOf" srcId="{D742D4F6-BC0C-457F-8200-71AE176A6F07}" destId="{240A80E9-94EA-4F7D-A759-7A7E175FCD0F}" srcOrd="2" destOrd="0" presId="urn:microsoft.com/office/officeart/2005/8/layout/orgChart1"/>
    <dgm:cxn modelId="{CC5E2891-4E0E-4067-832D-1BD674F5E8FC}" type="presParOf" srcId="{6E502849-9988-4DB4-BF32-C930653DC730}" destId="{50BFDC10-8A75-46A0-A6B9-1A01BF024F40}" srcOrd="2" destOrd="0" presId="urn:microsoft.com/office/officeart/2005/8/layout/orgChart1"/>
    <dgm:cxn modelId="{FF82D9FF-D536-4169-9A26-D9D16B247963}" type="presParOf" srcId="{6E502849-9988-4DB4-BF32-C930653DC730}" destId="{3781BD5A-7D9D-4858-AA9D-F07703520958}" srcOrd="3" destOrd="0" presId="urn:microsoft.com/office/officeart/2005/8/layout/orgChart1"/>
    <dgm:cxn modelId="{4B3CC517-B798-4781-8514-1E38240D47C8}" type="presParOf" srcId="{3781BD5A-7D9D-4858-AA9D-F07703520958}" destId="{3012A624-0223-47E9-9E64-D0D520F41936}" srcOrd="0" destOrd="0" presId="urn:microsoft.com/office/officeart/2005/8/layout/orgChart1"/>
    <dgm:cxn modelId="{F4514B5C-E7CC-4CE1-B80A-2659C707314E}" type="presParOf" srcId="{3012A624-0223-47E9-9E64-D0D520F41936}" destId="{467AAF1F-703E-4CF1-8DC2-5A2C814A5DCA}" srcOrd="0" destOrd="0" presId="urn:microsoft.com/office/officeart/2005/8/layout/orgChart1"/>
    <dgm:cxn modelId="{0D27FB38-E108-4FFF-AD74-96ACA2F37F9B}" type="presParOf" srcId="{3012A624-0223-47E9-9E64-D0D520F41936}" destId="{64E328A3-9EE4-4B7B-8B3B-DB86C40C0898}" srcOrd="1" destOrd="0" presId="urn:microsoft.com/office/officeart/2005/8/layout/orgChart1"/>
    <dgm:cxn modelId="{0E71EAB5-6276-4D64-94A0-152F501B6B8F}" type="presParOf" srcId="{3781BD5A-7D9D-4858-AA9D-F07703520958}" destId="{FEBE6DE4-4D03-44D0-911D-D3B108BA0414}" srcOrd="1" destOrd="0" presId="urn:microsoft.com/office/officeart/2005/8/layout/orgChart1"/>
    <dgm:cxn modelId="{25564F63-EDE3-4E26-8E9E-9A1F9287B540}" type="presParOf" srcId="{3781BD5A-7D9D-4858-AA9D-F07703520958}" destId="{CA9578E2-5C4E-4488-9B2C-CD68B68E3AE0}" srcOrd="2" destOrd="0" presId="urn:microsoft.com/office/officeart/2005/8/layout/orgChart1"/>
    <dgm:cxn modelId="{5CE19EB5-513C-4206-8250-A38627B3C413}" type="presParOf" srcId="{17F82008-24DC-478D-9951-8FAF29A95850}" destId="{2F95DC7D-DDA8-4D82-8AE9-9F2DA236E6F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3B2ED-28D6-4100-84C1-859955815AEF}">
      <dsp:nvSpPr>
        <dsp:cNvPr id="0" name=""/>
        <dsp:cNvSpPr/>
      </dsp:nvSpPr>
      <dsp:spPr>
        <a:xfrm>
          <a:off x="5400600" y="1756660"/>
          <a:ext cx="3820964" cy="663142"/>
        </a:xfrm>
        <a:custGeom>
          <a:avLst/>
          <a:gdLst/>
          <a:ahLst/>
          <a:cxnLst/>
          <a:rect l="0" t="0" r="0" b="0"/>
          <a:pathLst>
            <a:path>
              <a:moveTo>
                <a:pt x="0" y="0"/>
              </a:moveTo>
              <a:lnTo>
                <a:pt x="0" y="331571"/>
              </a:lnTo>
              <a:lnTo>
                <a:pt x="3820964" y="331571"/>
              </a:lnTo>
              <a:lnTo>
                <a:pt x="3820964" y="663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174E87-CC86-45DD-B8FD-54DA9A7C62EC}">
      <dsp:nvSpPr>
        <dsp:cNvPr id="0" name=""/>
        <dsp:cNvSpPr/>
      </dsp:nvSpPr>
      <dsp:spPr>
        <a:xfrm>
          <a:off x="5354880" y="1756660"/>
          <a:ext cx="91440" cy="663142"/>
        </a:xfrm>
        <a:custGeom>
          <a:avLst/>
          <a:gdLst/>
          <a:ahLst/>
          <a:cxnLst/>
          <a:rect l="0" t="0" r="0" b="0"/>
          <a:pathLst>
            <a:path>
              <a:moveTo>
                <a:pt x="45720" y="0"/>
              </a:moveTo>
              <a:lnTo>
                <a:pt x="45720" y="663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2A9985-CD15-46B8-81A0-F9CC279EC07E}">
      <dsp:nvSpPr>
        <dsp:cNvPr id="0" name=""/>
        <dsp:cNvSpPr/>
      </dsp:nvSpPr>
      <dsp:spPr>
        <a:xfrm>
          <a:off x="1579635" y="1756660"/>
          <a:ext cx="3820964" cy="663142"/>
        </a:xfrm>
        <a:custGeom>
          <a:avLst/>
          <a:gdLst/>
          <a:ahLst/>
          <a:cxnLst/>
          <a:rect l="0" t="0" r="0" b="0"/>
          <a:pathLst>
            <a:path>
              <a:moveTo>
                <a:pt x="3820964" y="0"/>
              </a:moveTo>
              <a:lnTo>
                <a:pt x="3820964" y="331571"/>
              </a:lnTo>
              <a:lnTo>
                <a:pt x="0" y="331571"/>
              </a:lnTo>
              <a:lnTo>
                <a:pt x="0" y="6631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B9840F-4619-4D7E-B019-63C146002509}">
      <dsp:nvSpPr>
        <dsp:cNvPr id="0" name=""/>
        <dsp:cNvSpPr/>
      </dsp:nvSpPr>
      <dsp:spPr>
        <a:xfrm>
          <a:off x="2160233" y="177749"/>
          <a:ext cx="6480733" cy="1578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Applying in the energy investment field: </a:t>
          </a:r>
          <a:endParaRPr lang="en-US" sz="2800" kern="1200" noProof="0" dirty="0"/>
        </a:p>
      </dsp:txBody>
      <dsp:txXfrm>
        <a:off x="2160233" y="177749"/>
        <a:ext cx="6480733" cy="1578910"/>
      </dsp:txXfrm>
    </dsp:sp>
    <dsp:sp modelId="{2F1D7B79-0DD1-4A29-9F98-AE34A724FEE0}">
      <dsp:nvSpPr>
        <dsp:cNvPr id="0" name=""/>
        <dsp:cNvSpPr/>
      </dsp:nvSpPr>
      <dsp:spPr>
        <a:xfrm>
          <a:off x="725" y="2419803"/>
          <a:ext cx="3157821" cy="1578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Investment expenditure (I)</a:t>
          </a:r>
          <a:endParaRPr lang="en-US" sz="2800" kern="1200" noProof="0" dirty="0"/>
        </a:p>
      </dsp:txBody>
      <dsp:txXfrm>
        <a:off x="725" y="2419803"/>
        <a:ext cx="3157821" cy="1578910"/>
      </dsp:txXfrm>
    </dsp:sp>
    <dsp:sp modelId="{50D75C1E-4F92-42EC-9F80-AC2AFC6F7622}">
      <dsp:nvSpPr>
        <dsp:cNvPr id="0" name=""/>
        <dsp:cNvSpPr/>
      </dsp:nvSpPr>
      <dsp:spPr>
        <a:xfrm>
          <a:off x="3821689" y="2419803"/>
          <a:ext cx="3157821" cy="1578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Cost savings per year in Euro (E)</a:t>
          </a:r>
          <a:endParaRPr lang="en-US" sz="2800" kern="1200" noProof="0" dirty="0"/>
        </a:p>
      </dsp:txBody>
      <dsp:txXfrm>
        <a:off x="3821689" y="2419803"/>
        <a:ext cx="3157821" cy="1578910"/>
      </dsp:txXfrm>
    </dsp:sp>
    <dsp:sp modelId="{72D9F13A-3859-4004-B108-6989DD8E152C}">
      <dsp:nvSpPr>
        <dsp:cNvPr id="0" name=""/>
        <dsp:cNvSpPr/>
      </dsp:nvSpPr>
      <dsp:spPr>
        <a:xfrm>
          <a:off x="7642653" y="2419803"/>
          <a:ext cx="3157821" cy="1578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Pay-off/ Pay-back, amortization (A)</a:t>
          </a:r>
          <a:endParaRPr lang="en-US" sz="2800" kern="1200" noProof="0" dirty="0"/>
        </a:p>
      </dsp:txBody>
      <dsp:txXfrm>
        <a:off x="7642653" y="2419803"/>
        <a:ext cx="3157821" cy="157891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D2789-B3C7-48E0-B740-073B20E73365}">
      <dsp:nvSpPr>
        <dsp:cNvPr id="0" name=""/>
        <dsp:cNvSpPr/>
      </dsp:nvSpPr>
      <dsp:spPr>
        <a:xfrm>
          <a:off x="4247086" y="2141877"/>
          <a:ext cx="2714395" cy="22494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Important decision criteria and indicators of investment appraisal</a:t>
          </a:r>
          <a:endParaRPr lang="en-US" sz="2000" kern="1200" noProof="0" dirty="0"/>
        </a:p>
      </dsp:txBody>
      <dsp:txXfrm>
        <a:off x="4644600" y="2471300"/>
        <a:ext cx="1919367" cy="1590594"/>
      </dsp:txXfrm>
    </dsp:sp>
    <dsp:sp modelId="{48CAF68D-8C69-48C6-90A8-A0CB7C13205A}">
      <dsp:nvSpPr>
        <dsp:cNvPr id="0" name=""/>
        <dsp:cNvSpPr/>
      </dsp:nvSpPr>
      <dsp:spPr>
        <a:xfrm rot="16200000">
          <a:off x="5582374" y="1811958"/>
          <a:ext cx="43819"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5588947" y="1934459"/>
        <a:ext cx="30673" cy="347782"/>
      </dsp:txXfrm>
    </dsp:sp>
    <dsp:sp modelId="{A7C3F965-FD5B-40A6-86F8-4DCF8F167A54}">
      <dsp:nvSpPr>
        <dsp:cNvPr id="0" name=""/>
        <dsp:cNvSpPr/>
      </dsp:nvSpPr>
      <dsp:spPr>
        <a:xfrm>
          <a:off x="4306516" y="-295190"/>
          <a:ext cx="2595535" cy="23543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Return on Investment (ROI – percent profit on capital invested per year)</a:t>
          </a:r>
          <a:endParaRPr lang="en-US" sz="2000" kern="1200" noProof="0" dirty="0"/>
        </a:p>
      </dsp:txBody>
      <dsp:txXfrm>
        <a:off x="4686623" y="49602"/>
        <a:ext cx="1835321" cy="1664804"/>
      </dsp:txXfrm>
    </dsp:sp>
    <dsp:sp modelId="{3ABA7499-51A6-420B-B689-B1CACC60F8F8}">
      <dsp:nvSpPr>
        <dsp:cNvPr id="0" name=""/>
        <dsp:cNvSpPr/>
      </dsp:nvSpPr>
      <dsp:spPr>
        <a:xfrm rot="20093742">
          <a:off x="6859589" y="2335990"/>
          <a:ext cx="224725"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6862773" y="2466219"/>
        <a:ext cx="157308" cy="347782"/>
      </dsp:txXfrm>
    </dsp:sp>
    <dsp:sp modelId="{A4676DC5-FFE2-4A5A-A09B-0DEF3884775F}">
      <dsp:nvSpPr>
        <dsp:cNvPr id="0" name=""/>
        <dsp:cNvSpPr/>
      </dsp:nvSpPr>
      <dsp:spPr>
        <a:xfrm>
          <a:off x="7032123" y="833128"/>
          <a:ext cx="2537264" cy="23402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Profitability (whole return flow through whole financial investment)</a:t>
          </a:r>
          <a:endParaRPr lang="en-US" sz="2000" kern="1200" noProof="0" dirty="0"/>
        </a:p>
      </dsp:txBody>
      <dsp:txXfrm>
        <a:off x="7403697" y="1175843"/>
        <a:ext cx="1794116" cy="1654774"/>
      </dsp:txXfrm>
    </dsp:sp>
    <dsp:sp modelId="{08EC8C45-C449-41DB-82E6-6177D45D364D}">
      <dsp:nvSpPr>
        <dsp:cNvPr id="0" name=""/>
        <dsp:cNvSpPr/>
      </dsp:nvSpPr>
      <dsp:spPr>
        <a:xfrm rot="1438344">
          <a:off x="6863601" y="3578664"/>
          <a:ext cx="188590"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6866041" y="3683098"/>
        <a:ext cx="132013" cy="347782"/>
      </dsp:txXfrm>
    </dsp:sp>
    <dsp:sp modelId="{23098C58-F0BA-4C1C-AD91-3535A28EE430}">
      <dsp:nvSpPr>
        <dsp:cNvPr id="0" name=""/>
        <dsp:cNvSpPr/>
      </dsp:nvSpPr>
      <dsp:spPr>
        <a:xfrm>
          <a:off x="6964066" y="3349986"/>
          <a:ext cx="2714395" cy="22494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Internal rate </a:t>
          </a:r>
          <a:r>
            <a:rPr lang="en-US" sz="2000" b="1" kern="1200" noProof="0" dirty="0" smtClean="0"/>
            <a:t>of </a:t>
          </a:r>
          <a:r>
            <a:rPr lang="en-US" sz="2000" kern="1200" noProof="0" dirty="0" smtClean="0"/>
            <a:t>return (how high may interest be to break-even?)</a:t>
          </a:r>
          <a:endParaRPr lang="en-US" sz="2000" kern="1200" noProof="0" dirty="0"/>
        </a:p>
      </dsp:txBody>
      <dsp:txXfrm>
        <a:off x="7361580" y="3679409"/>
        <a:ext cx="1919367" cy="1590594"/>
      </dsp:txXfrm>
    </dsp:sp>
    <dsp:sp modelId="{57F98E1C-C8DA-4D67-9C3F-5118DF979FCA}">
      <dsp:nvSpPr>
        <dsp:cNvPr id="0" name=""/>
        <dsp:cNvSpPr/>
      </dsp:nvSpPr>
      <dsp:spPr>
        <a:xfrm rot="5400000">
          <a:off x="5568468" y="4167047"/>
          <a:ext cx="71630"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5579213" y="4272231"/>
        <a:ext cx="50141" cy="347782"/>
      </dsp:txXfrm>
    </dsp:sp>
    <dsp:sp modelId="{7AA2C1EF-3193-4CEC-92B5-D8D0D0F52F28}">
      <dsp:nvSpPr>
        <dsp:cNvPr id="0" name=""/>
        <dsp:cNvSpPr/>
      </dsp:nvSpPr>
      <dsp:spPr>
        <a:xfrm>
          <a:off x="4247086" y="4526469"/>
          <a:ext cx="2714395" cy="22494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End or capital value (value of investment calculating interest at the end or beginning)</a:t>
          </a:r>
          <a:endParaRPr lang="en-US" sz="2000" kern="1200" noProof="0" dirty="0"/>
        </a:p>
      </dsp:txBody>
      <dsp:txXfrm>
        <a:off x="4644600" y="4855892"/>
        <a:ext cx="1919367" cy="1590594"/>
      </dsp:txXfrm>
    </dsp:sp>
    <dsp:sp modelId="{84ADDED3-5B2F-4E5E-8008-583D170CCAF9}">
      <dsp:nvSpPr>
        <dsp:cNvPr id="0" name=""/>
        <dsp:cNvSpPr/>
      </dsp:nvSpPr>
      <dsp:spPr>
        <a:xfrm rot="9396486">
          <a:off x="4102026" y="3578328"/>
          <a:ext cx="223233"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rot="10800000">
        <a:off x="4166244" y="3680962"/>
        <a:ext cx="156263" cy="347782"/>
      </dsp:txXfrm>
    </dsp:sp>
    <dsp:sp modelId="{A1418DE5-53A4-4AFB-8A17-26DEF9D34619}">
      <dsp:nvSpPr>
        <dsp:cNvPr id="0" name=""/>
        <dsp:cNvSpPr/>
      </dsp:nvSpPr>
      <dsp:spPr>
        <a:xfrm>
          <a:off x="1454207" y="3349994"/>
          <a:ext cx="2714395" cy="22494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Pay-off/ -back period (investment divided by annual backflow)</a:t>
          </a:r>
          <a:endParaRPr lang="en-US" sz="2000" kern="1200" noProof="0" dirty="0"/>
        </a:p>
      </dsp:txBody>
      <dsp:txXfrm>
        <a:off x="1851721" y="3679417"/>
        <a:ext cx="1919367" cy="1590594"/>
      </dsp:txXfrm>
    </dsp:sp>
    <dsp:sp modelId="{B43676BB-7483-402C-BF1D-833F31E8F0D6}">
      <dsp:nvSpPr>
        <dsp:cNvPr id="0" name=""/>
        <dsp:cNvSpPr/>
      </dsp:nvSpPr>
      <dsp:spPr>
        <a:xfrm rot="12408336">
          <a:off x="4127062" y="2291489"/>
          <a:ext cx="241820" cy="5796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rot="10800000">
        <a:off x="4195710" y="2423775"/>
        <a:ext cx="169274" cy="347782"/>
      </dsp:txXfrm>
    </dsp:sp>
    <dsp:sp modelId="{C0F9C1FE-CC13-47E6-B8AB-90271B35D587}">
      <dsp:nvSpPr>
        <dsp:cNvPr id="0" name=""/>
        <dsp:cNvSpPr/>
      </dsp:nvSpPr>
      <dsp:spPr>
        <a:xfrm>
          <a:off x="1522246" y="765127"/>
          <a:ext cx="2714395" cy="22494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TCO, LCC</a:t>
          </a:r>
          <a:br>
            <a:rPr lang="en-US" sz="2000" kern="1200" noProof="0" dirty="0" smtClean="0"/>
          </a:br>
          <a:r>
            <a:rPr lang="en-US" sz="2000" kern="1200" noProof="0" dirty="0" smtClean="0"/>
            <a:t> (just explained before)</a:t>
          </a:r>
          <a:endParaRPr lang="en-US" sz="2000" kern="1200" noProof="0" dirty="0"/>
        </a:p>
      </dsp:txBody>
      <dsp:txXfrm>
        <a:off x="1919760" y="1094550"/>
        <a:ext cx="1919367" cy="15905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BF38E8-939C-4919-9AB4-EEB8AB1AC92E}" type="datetimeFigureOut">
              <a:rPr lang="de-DE" smtClean="0"/>
              <a:t>06.09.2018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3414D0-EC8A-4C99-8461-6FAEC129A0CE}" type="slidenum">
              <a:rPr lang="de-DE" smtClean="0"/>
              <a:t>‹Nr.›</a:t>
            </a:fld>
            <a:endParaRPr lang="de-DE"/>
          </a:p>
        </p:txBody>
      </p:sp>
    </p:spTree>
    <p:extLst>
      <p:ext uri="{BB962C8B-B14F-4D97-AF65-F5344CB8AC3E}">
        <p14:creationId xmlns:p14="http://schemas.microsoft.com/office/powerpoint/2010/main" val="4087631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328479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2</a:t>
            </a:fld>
            <a:endParaRPr lang="de-DE"/>
          </a:p>
        </p:txBody>
      </p:sp>
    </p:spTree>
    <p:extLst>
      <p:ext uri="{BB962C8B-B14F-4D97-AF65-F5344CB8AC3E}">
        <p14:creationId xmlns:p14="http://schemas.microsoft.com/office/powerpoint/2010/main" val="283005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Intention</a:t>
            </a:r>
            <a:r>
              <a:rPr lang="de-DE" baseline="0" dirty="0" smtClean="0"/>
              <a:t> beider Methoden ist es neben den offensichtlichen Kosten einer Investition auch die „verborgenen“ darzustellen, da diese oft einen wesentlich größeren Umfang besitzen und deshalb auch mit in die Entscheidung aufgenommen werden sollten.</a:t>
            </a:r>
            <a:endParaRPr lang="de-DE" dirty="0" smtClean="0"/>
          </a:p>
          <a:p>
            <a:endParaRPr lang="de-DE" dirty="0" smtClean="0"/>
          </a:p>
          <a:p>
            <a:r>
              <a:rPr lang="de-DE" dirty="0" smtClean="0"/>
              <a:t>Die</a:t>
            </a:r>
            <a:r>
              <a:rPr lang="de-DE" baseline="0" dirty="0" smtClean="0"/>
              <a:t> Life Cycle </a:t>
            </a:r>
            <a:r>
              <a:rPr lang="de-DE" baseline="0" dirty="0" err="1" smtClean="0"/>
              <a:t>Cost</a:t>
            </a:r>
            <a:r>
              <a:rPr lang="de-DE" baseline="0" dirty="0" smtClean="0"/>
              <a:t> (LCC) Analyse ist weniger umfangreich, als die TCO Methode. Sie beginnt mit der Planung einer Investition und endet mit der Demontage. Sie bezieht sich also auf den Zeitraum in dem der Gegenstand dem Unternehmen zur Verfügung steht. Ziel ist es das Investitionsobjekt zu identifizieren, dass während seiner Verweildauer im Unternehmen die geringsten Kosten verursacht. Im Mittelpunkt der Betrachtung stehen die entsprechenden Leistungsarten. </a:t>
            </a:r>
            <a:endParaRPr lang="de-DE" dirty="0" smtClean="0"/>
          </a:p>
          <a:p>
            <a:endParaRPr lang="de-DE" dirty="0" smtClean="0"/>
          </a:p>
          <a:p>
            <a:r>
              <a:rPr lang="de-DE" dirty="0" smtClean="0"/>
              <a:t>Die Total </a:t>
            </a:r>
            <a:r>
              <a:rPr lang="de-DE" dirty="0" err="1" smtClean="0"/>
              <a:t>Cost</a:t>
            </a:r>
            <a:r>
              <a:rPr lang="de-DE" dirty="0" smtClean="0"/>
              <a:t> </a:t>
            </a:r>
            <a:r>
              <a:rPr lang="de-DE" dirty="0" err="1" smtClean="0"/>
              <a:t>of</a:t>
            </a:r>
            <a:r>
              <a:rPr lang="de-DE" dirty="0" smtClean="0"/>
              <a:t> Ownership</a:t>
            </a:r>
            <a:r>
              <a:rPr lang="de-DE" baseline="0" dirty="0" smtClean="0"/>
              <a:t> Methode (TCO) ist ein Ansatz um die gesamten Kosten, die mit der Anschaffung und Nutzung eines Gegenstandes verbunden sind, strukturiert und transparent darzustellen. Im Vergleich mit den Life </a:t>
            </a:r>
            <a:r>
              <a:rPr lang="de-DE" baseline="0" dirty="0" err="1" smtClean="0"/>
              <a:t>Cylce</a:t>
            </a:r>
            <a:r>
              <a:rPr lang="de-DE" baseline="0" dirty="0" smtClean="0"/>
              <a:t> </a:t>
            </a:r>
            <a:r>
              <a:rPr lang="de-DE" baseline="0" dirty="0" err="1" smtClean="0"/>
              <a:t>Cost</a:t>
            </a:r>
            <a:r>
              <a:rPr lang="de-DE" baseline="0" dirty="0" smtClean="0"/>
              <a:t> (LCC) findet eine weitreichender Analyse statt, so werden auch Kosten in Betracht gezogen die beim Lieferanten entstehen. Dadurch wird eine umfassende Analyse und Bewertung der Kosten eines Wertschöpfungsprozesses ermöglicht.  </a:t>
            </a:r>
            <a:endParaRPr lang="de-DE" dirty="0" smtClean="0"/>
          </a:p>
          <a:p>
            <a:endParaRPr lang="de-DE" dirty="0" smtClean="0"/>
          </a:p>
          <a:p>
            <a:r>
              <a:rPr lang="de-DE" dirty="0" smtClean="0"/>
              <a:t>Bildquelle</a:t>
            </a:r>
            <a:r>
              <a:rPr lang="de-DE" baseline="0" dirty="0" smtClean="0"/>
              <a:t>: </a:t>
            </a:r>
            <a:r>
              <a:rPr lang="de-DE" baseline="0" dirty="0" err="1" smtClean="0"/>
              <a:t>Colourbox</a:t>
            </a:r>
            <a:endParaRPr lang="de-DE" baseline="0" dirty="0" smtClean="0"/>
          </a:p>
          <a:p>
            <a:r>
              <a:rPr lang="de-DE" baseline="0" dirty="0" smtClean="0"/>
              <a:t>Darstellung in Anlehnung an:</a:t>
            </a:r>
          </a:p>
          <a:p>
            <a:pPr marL="171450" indent="-171450">
              <a:buFont typeface="Arial" panose="020B0604020202020204" pitchFamily="34" charset="0"/>
              <a:buChar char="•"/>
            </a:pPr>
            <a:r>
              <a:rPr lang="en-GB" dirty="0" err="1" smtClean="0"/>
              <a:t>Schweiger</a:t>
            </a:r>
            <a:r>
              <a:rPr lang="en-GB" dirty="0" smtClean="0"/>
              <a:t>, Stefan: </a:t>
            </a:r>
            <a:r>
              <a:rPr lang="en-GB" dirty="0" err="1" smtClean="0"/>
              <a:t>Lebenszykluskosten</a:t>
            </a:r>
            <a:r>
              <a:rPr lang="en-GB" dirty="0" smtClean="0"/>
              <a:t> </a:t>
            </a:r>
            <a:r>
              <a:rPr lang="en-GB" dirty="0" err="1" smtClean="0"/>
              <a:t>optimieren</a:t>
            </a:r>
            <a:r>
              <a:rPr lang="en-GB" dirty="0" smtClean="0"/>
              <a:t>: </a:t>
            </a:r>
            <a:r>
              <a:rPr lang="en-GB" dirty="0" err="1" smtClean="0"/>
              <a:t>Pradigmenwechsel</a:t>
            </a:r>
            <a:r>
              <a:rPr lang="en-GB" dirty="0" smtClean="0"/>
              <a:t> </a:t>
            </a:r>
            <a:r>
              <a:rPr lang="en-GB" dirty="0" err="1" smtClean="0"/>
              <a:t>für</a:t>
            </a:r>
            <a:r>
              <a:rPr lang="en-GB" dirty="0" smtClean="0"/>
              <a:t> die </a:t>
            </a:r>
            <a:r>
              <a:rPr lang="en-GB" dirty="0" err="1" smtClean="0"/>
              <a:t>Anbieter</a:t>
            </a:r>
            <a:r>
              <a:rPr lang="en-GB" baseline="0" dirty="0" smtClean="0"/>
              <a:t> und </a:t>
            </a:r>
            <a:r>
              <a:rPr lang="en-GB" baseline="0" dirty="0" err="1" smtClean="0"/>
              <a:t>Nutzer</a:t>
            </a:r>
            <a:r>
              <a:rPr lang="en-GB" baseline="0" dirty="0" smtClean="0"/>
              <a:t> von </a:t>
            </a:r>
            <a:r>
              <a:rPr lang="en-GB" baseline="0" dirty="0" err="1" smtClean="0"/>
              <a:t>Investitionsgütern</a:t>
            </a:r>
            <a:r>
              <a:rPr lang="en-GB" baseline="0" dirty="0" smtClean="0"/>
              <a:t>, Wiesbaden 2009, S. 24 ff. </a:t>
            </a:r>
            <a:endParaRPr lang="en-GB" dirty="0" smtClean="0"/>
          </a:p>
          <a:p>
            <a:pPr marL="171450" indent="-171450">
              <a:buFont typeface="Arial" panose="020B0604020202020204" pitchFamily="34" charset="0"/>
              <a:buChar char="•"/>
            </a:pPr>
            <a:r>
              <a:rPr lang="de-DE" dirty="0" err="1" smtClean="0"/>
              <a:t>Krischum</a:t>
            </a:r>
            <a:r>
              <a:rPr lang="de-DE" baseline="0" dirty="0" smtClean="0"/>
              <a:t>, Sascha: Total </a:t>
            </a:r>
            <a:r>
              <a:rPr lang="de-DE" baseline="0" dirty="0" err="1" smtClean="0"/>
              <a:t>Cost</a:t>
            </a:r>
            <a:r>
              <a:rPr lang="de-DE" baseline="0" dirty="0" smtClean="0"/>
              <a:t> </a:t>
            </a:r>
            <a:r>
              <a:rPr lang="de-DE" baseline="0" dirty="0" err="1" smtClean="0"/>
              <a:t>of</a:t>
            </a:r>
            <a:r>
              <a:rPr lang="de-DE" baseline="0" dirty="0" smtClean="0"/>
              <a:t> Ownership: Bedeutung für das internationale Beschaffungsmanagement, Hamburg 2010, S. 8 f.</a:t>
            </a:r>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baseline="0" dirty="0" smtClean="0"/>
              <a:t>Quellen: </a:t>
            </a:r>
            <a:endParaRPr lang="de-D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err="1" smtClean="0">
                <a:solidFill>
                  <a:schemeClr val="tx1"/>
                </a:solidFill>
                <a:effectLst/>
                <a:latin typeface="+mn-lt"/>
                <a:ea typeface="+mn-ea"/>
                <a:cs typeface="+mn-cs"/>
              </a:rPr>
              <a:t>Hofman</a:t>
            </a:r>
            <a:r>
              <a:rPr lang="de-DE" sz="1200" kern="1200" dirty="0" smtClean="0">
                <a:solidFill>
                  <a:schemeClr val="tx1"/>
                </a:solidFill>
                <a:effectLst/>
                <a:latin typeface="+mn-lt"/>
                <a:ea typeface="+mn-ea"/>
                <a:cs typeface="+mn-cs"/>
              </a:rPr>
              <a:t>, Erik; Maucher, Daniel; Hornstein, Jens; Den </a:t>
            </a:r>
            <a:r>
              <a:rPr lang="de-DE" sz="1200" kern="1200" dirty="0" err="1" smtClean="0">
                <a:solidFill>
                  <a:schemeClr val="tx1"/>
                </a:solidFill>
                <a:effectLst/>
                <a:latin typeface="+mn-lt"/>
                <a:ea typeface="+mn-ea"/>
                <a:cs typeface="+mn-cs"/>
              </a:rPr>
              <a:t>Ouden</a:t>
            </a:r>
            <a:r>
              <a:rPr lang="de-DE" sz="1200" kern="1200" dirty="0" smtClean="0">
                <a:solidFill>
                  <a:schemeClr val="tx1"/>
                </a:solidFill>
                <a:effectLst/>
                <a:latin typeface="+mn-lt"/>
                <a:ea typeface="+mn-ea"/>
                <a:cs typeface="+mn-cs"/>
              </a:rPr>
              <a:t>, Rainer: Investitionsgütereinkauf: erfolgreiches Beschaffungsmanagement komplexer Leistungen, Berlin/Heidelberg 2012, S. 67 ff. </a:t>
            </a:r>
            <a:endParaRPr lang="en-GB"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E3414D0-EC8A-4C99-8461-6FAEC129A0CE}" type="slidenum">
              <a:rPr lang="de-DE" smtClean="0"/>
              <a:t>8</a:t>
            </a:fld>
            <a:endParaRPr lang="de-DE"/>
          </a:p>
        </p:txBody>
      </p:sp>
    </p:spTree>
    <p:extLst>
      <p:ext uri="{BB962C8B-B14F-4D97-AF65-F5344CB8AC3E}">
        <p14:creationId xmlns:p14="http://schemas.microsoft.com/office/powerpoint/2010/main" val="1436367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Der</a:t>
            </a:r>
            <a:r>
              <a:rPr lang="de-DE" baseline="0" dirty="0" smtClean="0"/>
              <a:t> optimale Ersatzzeitpunkt einer Anlage wird von der technischen und der wirtschaftlichen Nutzungsdauer beeinflusst. </a:t>
            </a:r>
          </a:p>
          <a:p>
            <a:pPr marL="171450" indent="-171450">
              <a:buFont typeface="Arial" panose="020B0604020202020204" pitchFamily="34" charset="0"/>
              <a:buChar char="•"/>
            </a:pPr>
            <a:r>
              <a:rPr lang="de-DE" baseline="0" dirty="0" smtClean="0"/>
              <a:t>Technische Nutzungsdauer: Zeitraum innerhalb dessen eine Anlage ihre uneingeschränkte Leistungsfähigkeit erbringen kann. Durch den Leistungsverschleiß einer Maschine nimmt deren Leistungsbereitschaft stetig ab. Durch Instandhaltungsmaßnahmen lässt sich dieser Verschleiß ausgleichen, jedoch nehmen die Kosten für diese Maßnahmen im Laufe der Zeit stetig zu. Vor allem wird der technischen Nutzungsdauer durch veränderte Anforderung an die Anlage ein Ende gesetzt. </a:t>
            </a:r>
          </a:p>
          <a:p>
            <a:pPr marL="171450" indent="-171450">
              <a:buFont typeface="Arial" panose="020B0604020202020204" pitchFamily="34" charset="0"/>
              <a:buChar char="•"/>
            </a:pPr>
            <a:r>
              <a:rPr lang="de-DE" baseline="0" dirty="0" smtClean="0"/>
              <a:t>Wirtschaftliche Nutzungsdauer: Das Ende der Nutzungsdauer ist erreicht, wenn der Kapitalwert einer Investition das Maximum erreicht. Die Ein- und Auszahlungen werden gegenübergestellt und deren Maximum im Zeitverlauf ermittelt. Vor allem die steigenden Instandhaltungskosten machen aus wirtschaftlicher Sicht einen Ersatz notwendig.</a:t>
            </a:r>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baseline="0" dirty="0" smtClean="0"/>
              <a:t>Oftmals liegt die technische Nutzungsdauer über der wirtschaftlichen. Jedoch darf aus technischer Sicht nicht vernachlässigt werden, dass eine neue Ersatzmaschine in der Regel auch bessere Leistungszahlen und Qualität erbringt.  </a:t>
            </a:r>
            <a:endParaRPr lang="de-DE" dirty="0" smtClean="0"/>
          </a:p>
          <a:p>
            <a:endParaRPr lang="de-DE" dirty="0" smtClean="0"/>
          </a:p>
          <a:p>
            <a:r>
              <a:rPr lang="de-DE" dirty="0" smtClean="0"/>
              <a:t>Quellen:</a:t>
            </a:r>
            <a:r>
              <a:rPr lang="de-DE" baseline="0" dirty="0" smtClean="0"/>
              <a:t> </a:t>
            </a:r>
          </a:p>
          <a:p>
            <a:pPr marL="171450" indent="-171450">
              <a:buFont typeface="Arial" panose="020B0604020202020204" pitchFamily="34" charset="0"/>
              <a:buChar char="•"/>
            </a:pPr>
            <a:r>
              <a:rPr lang="de-DE" baseline="0" dirty="0" err="1" smtClean="0"/>
              <a:t>Wöhe</a:t>
            </a:r>
            <a:r>
              <a:rPr lang="de-DE" baseline="0" dirty="0" smtClean="0"/>
              <a:t>, G.; Döring U.: Einführung in die Allgemeine Betriebswirtschaftslehre, München 2010, S. 548 f. </a:t>
            </a:r>
          </a:p>
          <a:p>
            <a:pPr marL="171450" indent="-171450">
              <a:buFont typeface="Arial" panose="020B0604020202020204" pitchFamily="34" charset="0"/>
              <a:buChar char="•"/>
            </a:pPr>
            <a:r>
              <a:rPr lang="de-DE" sz="1200" kern="1200" dirty="0" err="1" smtClean="0">
                <a:solidFill>
                  <a:schemeClr val="tx1"/>
                </a:solidFill>
                <a:effectLst/>
                <a:latin typeface="+mn-lt"/>
                <a:ea typeface="+mn-ea"/>
                <a:cs typeface="+mn-cs"/>
              </a:rPr>
              <a:t>Hofman</a:t>
            </a:r>
            <a:r>
              <a:rPr lang="de-DE" sz="1200" kern="1200" dirty="0" smtClean="0">
                <a:solidFill>
                  <a:schemeClr val="tx1"/>
                </a:solidFill>
                <a:effectLst/>
                <a:latin typeface="+mn-lt"/>
                <a:ea typeface="+mn-ea"/>
                <a:cs typeface="+mn-cs"/>
              </a:rPr>
              <a:t>, E.; Maucher, D.; Hornstein, J.; Den </a:t>
            </a:r>
            <a:r>
              <a:rPr lang="de-DE" sz="1200" kern="1200" dirty="0" err="1" smtClean="0">
                <a:solidFill>
                  <a:schemeClr val="tx1"/>
                </a:solidFill>
                <a:effectLst/>
                <a:latin typeface="+mn-lt"/>
                <a:ea typeface="+mn-ea"/>
                <a:cs typeface="+mn-cs"/>
              </a:rPr>
              <a:t>Ouden</a:t>
            </a:r>
            <a:r>
              <a:rPr lang="de-DE" sz="1200" kern="1200" dirty="0" smtClean="0">
                <a:solidFill>
                  <a:schemeClr val="tx1"/>
                </a:solidFill>
                <a:effectLst/>
                <a:latin typeface="+mn-lt"/>
                <a:ea typeface="+mn-ea"/>
                <a:cs typeface="+mn-cs"/>
              </a:rPr>
              <a:t>, R.: Investitionsgütereinkauf: erfolgreiches Beschaffungsmanagement komplexer Leistungen, Berlin/Heidelberg 2012, S. 75 f. </a:t>
            </a:r>
            <a:endParaRPr lang="en-GB" dirty="0"/>
          </a:p>
        </p:txBody>
      </p:sp>
      <p:sp>
        <p:nvSpPr>
          <p:cNvPr id="4" name="Foliennummernplatzhalter 3"/>
          <p:cNvSpPr>
            <a:spLocks noGrp="1"/>
          </p:cNvSpPr>
          <p:nvPr>
            <p:ph type="sldNum" sz="quarter" idx="10"/>
          </p:nvPr>
        </p:nvSpPr>
        <p:spPr/>
        <p:txBody>
          <a:bodyPr/>
          <a:lstStyle/>
          <a:p>
            <a:fld id="{0E3414D0-EC8A-4C99-8461-6FAEC129A0CE}" type="slidenum">
              <a:rPr lang="de-DE" smtClean="0"/>
              <a:t>14</a:t>
            </a:fld>
            <a:endParaRPr lang="de-DE"/>
          </a:p>
        </p:txBody>
      </p:sp>
    </p:spTree>
    <p:extLst>
      <p:ext uri="{BB962C8B-B14F-4D97-AF65-F5344CB8AC3E}">
        <p14:creationId xmlns:p14="http://schemas.microsoft.com/office/powerpoint/2010/main" val="557429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41</a:t>
            </a:fld>
            <a:endParaRPr lang="de-DE"/>
          </a:p>
        </p:txBody>
      </p:sp>
    </p:spTree>
    <p:extLst>
      <p:ext uri="{BB962C8B-B14F-4D97-AF65-F5344CB8AC3E}">
        <p14:creationId xmlns:p14="http://schemas.microsoft.com/office/powerpoint/2010/main" val="2764717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0ED64A6-1BC5-4C1B-BE9D-DAF835DD3550}" type="datetimeFigureOut">
              <a:rPr lang="de-DE" smtClean="0"/>
              <a:t>06.09.2018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809879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0ED64A6-1BC5-4C1B-BE9D-DAF835DD3550}" type="datetimeFigureOut">
              <a:rPr lang="de-DE" smtClean="0"/>
              <a:t>06.09.2018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1334760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0ED64A6-1BC5-4C1B-BE9D-DAF835DD3550}" type="datetimeFigureOut">
              <a:rPr lang="de-DE" smtClean="0"/>
              <a:t>06.09.2018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80426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0ED64A6-1BC5-4C1B-BE9D-DAF835DD3550}" type="datetimeFigureOut">
              <a:rPr lang="de-DE" smtClean="0"/>
              <a:t>06.09.2018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3756375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C0ED64A6-1BC5-4C1B-BE9D-DAF835DD3550}" type="datetimeFigureOut">
              <a:rPr lang="de-DE" smtClean="0"/>
              <a:t>06.09.2018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4042469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0ED64A6-1BC5-4C1B-BE9D-DAF835DD3550}" type="datetimeFigureOut">
              <a:rPr lang="de-DE" smtClean="0"/>
              <a:t>06.09.2018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987970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0ED64A6-1BC5-4C1B-BE9D-DAF835DD3550}" type="datetimeFigureOut">
              <a:rPr lang="de-DE" smtClean="0"/>
              <a:t>06.09.2018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3733967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0ED64A6-1BC5-4C1B-BE9D-DAF835DD3550}" type="datetimeFigureOut">
              <a:rPr lang="de-DE" smtClean="0"/>
              <a:t>06.09.2018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2133347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0ED64A6-1BC5-4C1B-BE9D-DAF835DD3550}" type="datetimeFigureOut">
              <a:rPr lang="de-DE" smtClean="0"/>
              <a:t>06.09.2018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220158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0ED64A6-1BC5-4C1B-BE9D-DAF835DD3550}" type="datetimeFigureOut">
              <a:rPr lang="de-DE" smtClean="0"/>
              <a:t>06.09.2018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2104499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0ED64A6-1BC5-4C1B-BE9D-DAF835DD3550}" type="datetimeFigureOut">
              <a:rPr lang="de-DE" smtClean="0"/>
              <a:t>06.09.2018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6AD10A0-8BA7-40B2-A6E3-FD88AC1C1E78}" type="slidenum">
              <a:rPr lang="de-DE" smtClean="0"/>
              <a:t>‹Nr.›</a:t>
            </a:fld>
            <a:endParaRPr lang="de-DE"/>
          </a:p>
        </p:txBody>
      </p:sp>
    </p:spTree>
    <p:extLst>
      <p:ext uri="{BB962C8B-B14F-4D97-AF65-F5344CB8AC3E}">
        <p14:creationId xmlns:p14="http://schemas.microsoft.com/office/powerpoint/2010/main" val="42607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ED64A6-1BC5-4C1B-BE9D-DAF835DD3550}" type="datetimeFigureOut">
              <a:rPr lang="de-DE" smtClean="0"/>
              <a:t>06.09.2018</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D10A0-8BA7-40B2-A6E3-FD88AC1C1E78}" type="slidenum">
              <a:rPr lang="de-DE" smtClean="0"/>
              <a:t>‹Nr.›</a:t>
            </a:fld>
            <a:endParaRPr lang="de-DE"/>
          </a:p>
        </p:txBody>
      </p:sp>
    </p:spTree>
    <p:extLst>
      <p:ext uri="{BB962C8B-B14F-4D97-AF65-F5344CB8AC3E}">
        <p14:creationId xmlns:p14="http://schemas.microsoft.com/office/powerpoint/2010/main" val="827727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jpeg"/><Relationship Id="rId4" Type="http://schemas.openxmlformats.org/officeDocument/2006/relationships/image" Target="../media/image2.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6.wmf"/></Relationships>
</file>

<file path=ppt/slides/_rels/slide3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6.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11424" y="476672"/>
            <a:ext cx="10670976" cy="4968552"/>
          </a:xfrm>
        </p:spPr>
        <p:txBody>
          <a:bodyPr>
            <a:noAutofit/>
          </a:bodyPr>
          <a:lstStyle/>
          <a:p>
            <a:r>
              <a:rPr lang="en-US" noProof="0" dirty="0" smtClean="0"/>
              <a:t>Energy Oriented Business Administration </a:t>
            </a:r>
            <a:br>
              <a:rPr lang="en-US" noProof="0" dirty="0" smtClean="0"/>
            </a:br>
            <a:r>
              <a:rPr lang="en-US" noProof="0" dirty="0" smtClean="0"/>
              <a:t>Prof. Dr. Johannes Kals</a:t>
            </a:r>
            <a:br>
              <a:rPr lang="en-US" noProof="0" dirty="0" smtClean="0"/>
            </a:br>
            <a:r>
              <a:rPr lang="en-US" noProof="0" smtClean="0"/>
              <a:t/>
            </a:r>
            <a:br>
              <a:rPr lang="en-US" noProof="0" smtClean="0"/>
            </a:br>
            <a:r>
              <a:rPr lang="en-US" noProof="0" smtClean="0"/>
              <a:t>5.1 </a:t>
            </a:r>
            <a:r>
              <a:rPr lang="en-US" noProof="0" dirty="0" smtClean="0"/>
              <a:t>Profitability and Investment Appraisal</a:t>
            </a:r>
            <a:endParaRPr lang="en-US" sz="2800" noProof="0" dirty="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Tree>
    <p:extLst>
      <p:ext uri="{BB962C8B-B14F-4D97-AF65-F5344CB8AC3E}">
        <p14:creationId xmlns:p14="http://schemas.microsoft.com/office/powerpoint/2010/main" val="3854524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4231568872"/>
              </p:ext>
            </p:extLst>
          </p:nvPr>
        </p:nvGraphicFramePr>
        <p:xfrm>
          <a:off x="432048" y="188640"/>
          <a:ext cx="11208568"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657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263352" y="553904"/>
            <a:ext cx="9882844" cy="1938992"/>
          </a:xfrm>
          <a:prstGeom prst="rect">
            <a:avLst/>
          </a:prstGeom>
          <a:noFill/>
        </p:spPr>
        <p:txBody>
          <a:bodyPr wrap="square" rtlCol="0">
            <a:spAutoFit/>
          </a:bodyPr>
          <a:lstStyle/>
          <a:p>
            <a:r>
              <a:rPr lang="en-US" sz="2400" dirty="0" smtClean="0"/>
              <a:t>Investment A: </a:t>
            </a:r>
          </a:p>
          <a:p>
            <a:pPr marL="285750" indent="-285750">
              <a:buFont typeface="Arial" panose="020B0604020202020204" pitchFamily="34" charset="0"/>
              <a:buChar char="•"/>
            </a:pPr>
            <a:r>
              <a:rPr lang="en-US" sz="2400" dirty="0" smtClean="0"/>
              <a:t>Pay-back 10/2 = 5 years</a:t>
            </a:r>
          </a:p>
          <a:p>
            <a:pPr marL="285750" indent="-285750">
              <a:buFont typeface="Arial" panose="020B0604020202020204" pitchFamily="34" charset="0"/>
              <a:buChar char="•"/>
            </a:pPr>
            <a:r>
              <a:rPr lang="en-US" sz="2400" dirty="0" smtClean="0"/>
              <a:t>Profitability of whole project 12/10 = 1,2</a:t>
            </a:r>
          </a:p>
          <a:p>
            <a:pPr marL="285750" indent="-285750">
              <a:buFont typeface="Arial" panose="020B0604020202020204" pitchFamily="34" charset="0"/>
              <a:buChar char="•"/>
            </a:pPr>
            <a:r>
              <a:rPr lang="en-US" sz="2400" dirty="0" smtClean="0"/>
              <a:t>Assumption of many companies as dominant investment criterion: </a:t>
            </a:r>
            <a:br>
              <a:rPr lang="en-US" sz="2400" dirty="0" smtClean="0"/>
            </a:br>
            <a:r>
              <a:rPr lang="en-US" sz="2400" dirty="0" smtClean="0"/>
              <a:t>„we want our money back in five years!“ – Project accepted</a:t>
            </a:r>
            <a:endParaRPr lang="en-US" sz="2400" dirty="0"/>
          </a:p>
        </p:txBody>
      </p:sp>
      <p:sp>
        <p:nvSpPr>
          <p:cNvPr id="8" name="Textfeld 7"/>
          <p:cNvSpPr txBox="1"/>
          <p:nvPr/>
        </p:nvSpPr>
        <p:spPr>
          <a:xfrm>
            <a:off x="289893" y="3814589"/>
            <a:ext cx="8298668" cy="1846659"/>
          </a:xfrm>
          <a:prstGeom prst="rect">
            <a:avLst/>
          </a:prstGeom>
          <a:noFill/>
        </p:spPr>
        <p:txBody>
          <a:bodyPr wrap="square" rtlCol="0">
            <a:spAutoFit/>
          </a:bodyPr>
          <a:lstStyle/>
          <a:p>
            <a:r>
              <a:rPr lang="en-US" sz="2400" dirty="0"/>
              <a:t>Investment B</a:t>
            </a:r>
            <a:r>
              <a:rPr lang="en-US" sz="2400" dirty="0" smtClean="0"/>
              <a:t>:</a:t>
            </a:r>
          </a:p>
          <a:p>
            <a:pPr marL="285750" indent="-285750">
              <a:buFont typeface="Arial" panose="020B0604020202020204" pitchFamily="34" charset="0"/>
              <a:buChar char="•"/>
            </a:pPr>
            <a:r>
              <a:rPr lang="en-US" sz="2400" dirty="0" smtClean="0"/>
              <a:t>Pay-back: 10/1 = 10 years</a:t>
            </a:r>
          </a:p>
          <a:p>
            <a:pPr marL="285750" indent="-285750">
              <a:buFont typeface="Arial" panose="020B0604020202020204" pitchFamily="34" charset="0"/>
              <a:buChar char="•"/>
            </a:pPr>
            <a:r>
              <a:rPr lang="en-US" sz="2400" dirty="0" smtClean="0"/>
              <a:t>Profitability whole project: 20/10 = 2</a:t>
            </a:r>
          </a:p>
          <a:p>
            <a:pPr marL="285750" indent="-285750">
              <a:buFont typeface="Arial" panose="020B0604020202020204" pitchFamily="34" charset="0"/>
              <a:buChar char="•"/>
            </a:pPr>
            <a:r>
              <a:rPr lang="en-US" sz="2400" dirty="0" smtClean="0"/>
              <a:t>Turning down of project because of exceeded pay-off!</a:t>
            </a:r>
          </a:p>
          <a:p>
            <a:pPr marL="285750" indent="-285750">
              <a:buFont typeface="Arial" panose="020B0604020202020204" pitchFamily="34" charset="0"/>
              <a:buChar char="•"/>
            </a:pPr>
            <a:endParaRPr lang="en-US" dirty="0"/>
          </a:p>
        </p:txBody>
      </p:sp>
      <p:sp>
        <p:nvSpPr>
          <p:cNvPr id="7" name="Rechteck 6"/>
          <p:cNvSpPr/>
          <p:nvPr/>
        </p:nvSpPr>
        <p:spPr>
          <a:xfrm>
            <a:off x="911424" y="97468"/>
            <a:ext cx="10585175" cy="523220"/>
          </a:xfrm>
          <a:prstGeom prst="rect">
            <a:avLst/>
          </a:prstGeom>
        </p:spPr>
        <p:txBody>
          <a:bodyPr wrap="square">
            <a:spAutoFit/>
          </a:bodyPr>
          <a:lstStyle/>
          <a:p>
            <a:pPr algn="ctr"/>
            <a:r>
              <a:rPr lang="en-US" sz="2800" b="1" dirty="0" smtClean="0"/>
              <a:t>For long-term energy investments: profitability instead of pay-off!</a:t>
            </a:r>
            <a:endParaRPr lang="en-US" sz="2800" b="1" dirty="0"/>
          </a:p>
        </p:txBody>
      </p:sp>
      <p:graphicFrame>
        <p:nvGraphicFramePr>
          <p:cNvPr id="5" name="Tabelle 4"/>
          <p:cNvGraphicFramePr>
            <a:graphicFrameLocks noGrp="1"/>
          </p:cNvGraphicFramePr>
          <p:nvPr/>
        </p:nvGraphicFramePr>
        <p:xfrm>
          <a:off x="375224" y="2708919"/>
          <a:ext cx="11121374" cy="983290"/>
        </p:xfrm>
        <a:graphic>
          <a:graphicData uri="http://schemas.openxmlformats.org/drawingml/2006/table">
            <a:tbl>
              <a:tblPr firstRow="1" bandRow="1">
                <a:tableStyleId>{5C22544A-7EE6-4342-B048-85BDC9FD1C3A}</a:tableStyleId>
              </a:tblPr>
              <a:tblGrid>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tblGrid>
              <a:tr h="491645">
                <a:tc>
                  <a:txBody>
                    <a:bodyPr/>
                    <a:lstStyle/>
                    <a:p>
                      <a:pPr algn="ctr"/>
                      <a:r>
                        <a:rPr lang="en-US" dirty="0" smtClean="0"/>
                        <a:t>t</a:t>
                      </a:r>
                      <a:endParaRPr lang="en-US" dirty="0"/>
                    </a:p>
                  </a:txBody>
                  <a:tcPr/>
                </a:tc>
                <a:tc>
                  <a:txBody>
                    <a:bodyPr/>
                    <a:lstStyle/>
                    <a:p>
                      <a:pPr algn="ctr"/>
                      <a:r>
                        <a:rPr lang="en-US" dirty="0" smtClean="0"/>
                        <a:t>0</a:t>
                      </a:r>
                      <a:endParaRPr lang="en-US" dirty="0"/>
                    </a:p>
                  </a:txBody>
                  <a:tcPr/>
                </a:tc>
                <a:tc>
                  <a:txBody>
                    <a:bodyPr/>
                    <a:lstStyle/>
                    <a:p>
                      <a:pPr algn="ctr"/>
                      <a:r>
                        <a:rPr lang="en-US" dirty="0" smtClean="0"/>
                        <a:t>1</a:t>
                      </a:r>
                      <a:endParaRPr lang="en-US" dirty="0"/>
                    </a:p>
                  </a:txBody>
                  <a:tcPr/>
                </a:tc>
                <a:tc>
                  <a:txBody>
                    <a:bodyPr/>
                    <a:lstStyle/>
                    <a:p>
                      <a:pPr algn="ctr"/>
                      <a:r>
                        <a:rPr lang="en-US" dirty="0" smtClean="0"/>
                        <a:t>2</a:t>
                      </a:r>
                      <a:endParaRPr lang="en-US" dirty="0"/>
                    </a:p>
                  </a:txBody>
                  <a:tcPr/>
                </a:tc>
                <a:tc>
                  <a:txBody>
                    <a:bodyPr/>
                    <a:lstStyle/>
                    <a:p>
                      <a:pPr algn="ctr"/>
                      <a:r>
                        <a:rPr lang="en-US" dirty="0" smtClean="0"/>
                        <a:t>3</a:t>
                      </a:r>
                      <a:endParaRPr lang="en-US" dirty="0"/>
                    </a:p>
                  </a:txBody>
                  <a:tcPr/>
                </a:tc>
                <a:tc>
                  <a:txBody>
                    <a:bodyPr/>
                    <a:lstStyle/>
                    <a:p>
                      <a:pPr algn="ctr"/>
                      <a:r>
                        <a:rPr lang="en-US" dirty="0" smtClean="0"/>
                        <a:t>4</a:t>
                      </a:r>
                      <a:endParaRPr lang="en-US" dirty="0"/>
                    </a:p>
                  </a:txBody>
                  <a:tcPr/>
                </a:tc>
                <a:tc>
                  <a:txBody>
                    <a:bodyPr/>
                    <a:lstStyle/>
                    <a:p>
                      <a:pPr algn="ctr"/>
                      <a:r>
                        <a:rPr lang="en-US" dirty="0" smtClean="0"/>
                        <a:t>5</a:t>
                      </a:r>
                      <a:endParaRPr lang="en-US" dirty="0"/>
                    </a:p>
                  </a:txBody>
                  <a:tcPr/>
                </a:tc>
                <a:tc>
                  <a:txBody>
                    <a:bodyPr/>
                    <a:lstStyle/>
                    <a:p>
                      <a:pPr algn="ctr"/>
                      <a:r>
                        <a:rPr lang="en-US" dirty="0" smtClean="0"/>
                        <a:t>6</a:t>
                      </a:r>
                      <a:endParaRPr lang="en-US" dirty="0"/>
                    </a:p>
                  </a:txBody>
                  <a:tcPr/>
                </a:tc>
                <a:tc>
                  <a:txBody>
                    <a:bodyPr/>
                    <a:lstStyle/>
                    <a:p>
                      <a:pPr algn="ctr"/>
                      <a:r>
                        <a:rPr lang="en-US" dirty="0" smtClean="0"/>
                        <a:t>7</a:t>
                      </a:r>
                      <a:endParaRPr lang="en-US" dirty="0"/>
                    </a:p>
                  </a:txBody>
                  <a:tcPr/>
                </a:tc>
                <a:tc>
                  <a:txBody>
                    <a:bodyPr/>
                    <a:lstStyle/>
                    <a:p>
                      <a:pPr algn="ctr"/>
                      <a:r>
                        <a:rPr lang="en-US" dirty="0" smtClean="0"/>
                        <a:t>8</a:t>
                      </a:r>
                      <a:endParaRPr lang="en-US" dirty="0"/>
                    </a:p>
                  </a:txBody>
                  <a:tcPr/>
                </a:tc>
                <a:tc>
                  <a:txBody>
                    <a:bodyPr/>
                    <a:lstStyle/>
                    <a:p>
                      <a:pPr algn="ctr"/>
                      <a:r>
                        <a:rPr lang="en-US" dirty="0" smtClean="0"/>
                        <a:t>9</a:t>
                      </a:r>
                      <a:endParaRPr lang="en-US" dirty="0"/>
                    </a:p>
                  </a:txBody>
                  <a:tcPr/>
                </a:tc>
                <a:tc>
                  <a:txBody>
                    <a:bodyPr/>
                    <a:lstStyle/>
                    <a:p>
                      <a:pPr algn="ctr"/>
                      <a:r>
                        <a:rPr lang="en-US" dirty="0" smtClean="0"/>
                        <a:t>10</a:t>
                      </a:r>
                      <a:endParaRPr lang="en-US" dirty="0"/>
                    </a:p>
                  </a:txBody>
                  <a:tcPr/>
                </a:tc>
                <a:tc>
                  <a:txBody>
                    <a:bodyPr/>
                    <a:lstStyle/>
                    <a:p>
                      <a:pPr algn="ctr"/>
                      <a:r>
                        <a:rPr lang="en-US" dirty="0" smtClean="0"/>
                        <a:t>11</a:t>
                      </a:r>
                      <a:endParaRPr lang="en-US" dirty="0"/>
                    </a:p>
                  </a:txBody>
                  <a:tcPr/>
                </a:tc>
                <a:tc>
                  <a:txBody>
                    <a:bodyPr/>
                    <a:lstStyle/>
                    <a:p>
                      <a:pPr algn="ctr"/>
                      <a:r>
                        <a:rPr lang="en-US" dirty="0" smtClean="0"/>
                        <a:t>12</a:t>
                      </a:r>
                      <a:endParaRPr lang="en-US" dirty="0"/>
                    </a:p>
                  </a:txBody>
                  <a:tcPr/>
                </a:tc>
                <a:tc>
                  <a:txBody>
                    <a:bodyPr/>
                    <a:lstStyle/>
                    <a:p>
                      <a:pPr algn="ctr"/>
                      <a:r>
                        <a:rPr lang="en-US" dirty="0" smtClean="0"/>
                        <a:t>13</a:t>
                      </a:r>
                      <a:endParaRPr lang="en-US" dirty="0"/>
                    </a:p>
                  </a:txBody>
                  <a:tcPr/>
                </a:tc>
                <a:tc>
                  <a:txBody>
                    <a:bodyPr/>
                    <a:lstStyle/>
                    <a:p>
                      <a:pPr algn="ctr"/>
                      <a:r>
                        <a:rPr lang="en-US" dirty="0" smtClean="0"/>
                        <a:t>14</a:t>
                      </a:r>
                      <a:endParaRPr lang="en-US" dirty="0"/>
                    </a:p>
                  </a:txBody>
                  <a:tcPr/>
                </a:tc>
                <a:tc>
                  <a:txBody>
                    <a:bodyPr/>
                    <a:lstStyle/>
                    <a:p>
                      <a:pPr algn="ctr"/>
                      <a:r>
                        <a:rPr lang="en-US" dirty="0" smtClean="0"/>
                        <a:t>15</a:t>
                      </a:r>
                      <a:endParaRPr lang="en-US" dirty="0"/>
                    </a:p>
                  </a:txBody>
                  <a:tcPr/>
                </a:tc>
                <a:tc>
                  <a:txBody>
                    <a:bodyPr/>
                    <a:lstStyle/>
                    <a:p>
                      <a:pPr algn="ctr"/>
                      <a:r>
                        <a:rPr lang="en-US" dirty="0" smtClean="0"/>
                        <a:t>16</a:t>
                      </a:r>
                      <a:endParaRPr lang="en-US" dirty="0"/>
                    </a:p>
                  </a:txBody>
                  <a:tcPr/>
                </a:tc>
                <a:tc>
                  <a:txBody>
                    <a:bodyPr/>
                    <a:lstStyle/>
                    <a:p>
                      <a:pPr algn="ctr"/>
                      <a:r>
                        <a:rPr lang="en-US" dirty="0" smtClean="0"/>
                        <a:t>17</a:t>
                      </a: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tc>
                  <a:txBody>
                    <a:bodyPr/>
                    <a:lstStyle/>
                    <a:p>
                      <a:pPr algn="ctr"/>
                      <a:r>
                        <a:rPr lang="en-US" dirty="0" smtClean="0"/>
                        <a:t>20</a:t>
                      </a:r>
                      <a:endParaRPr lang="en-US" dirty="0"/>
                    </a:p>
                  </a:txBody>
                  <a:tcPr/>
                </a:tc>
              </a:tr>
              <a:tr h="491645">
                <a:tc>
                  <a:txBody>
                    <a:bodyPr/>
                    <a:lstStyle/>
                    <a:p>
                      <a:pPr algn="ctr"/>
                      <a:r>
                        <a:rPr lang="en-US" dirty="0" smtClean="0"/>
                        <a:t>$</a:t>
                      </a:r>
                      <a:endParaRPr lang="en-US" dirty="0"/>
                    </a:p>
                  </a:txBody>
                  <a:tcPr/>
                </a:tc>
                <a:tc>
                  <a:txBody>
                    <a:bodyPr/>
                    <a:lstStyle/>
                    <a:p>
                      <a:pPr algn="ctr"/>
                      <a:r>
                        <a:rPr lang="en-US" dirty="0" smtClean="0"/>
                        <a:t>-10</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c>
                  <a:txBody>
                    <a:bodyPr/>
                    <a:lstStyle/>
                    <a:p>
                      <a:pPr algn="ctr"/>
                      <a:r>
                        <a:rPr lang="en-US" dirty="0" smtClean="0"/>
                        <a:t>0</a:t>
                      </a:r>
                      <a:endParaRPr lang="en-US" dirty="0"/>
                    </a:p>
                  </a:txBody>
                  <a:tcPr/>
                </a:tc>
                <a:tc>
                  <a:txBody>
                    <a:bodyPr/>
                    <a:lstStyle/>
                    <a:p>
                      <a:pPr algn="ctr"/>
                      <a:r>
                        <a:rPr lang="en-US" dirty="0" smtClean="0"/>
                        <a:t>0</a:t>
                      </a:r>
                      <a:endParaRPr lang="en-US" dirty="0"/>
                    </a:p>
                  </a:txBody>
                  <a:tcPr/>
                </a:tc>
                <a:tc>
                  <a:txBody>
                    <a:bodyPr/>
                    <a:lstStyle/>
                    <a:p>
                      <a:pPr algn="ctr"/>
                      <a:r>
                        <a:rPr lang="en-US" dirty="0" smtClean="0"/>
                        <a:t>0</a:t>
                      </a:r>
                      <a:endParaRPr lang="en-US" dirty="0"/>
                    </a:p>
                  </a:txBody>
                  <a:tcPr/>
                </a:tc>
                <a:tc>
                  <a:txBody>
                    <a:bodyPr/>
                    <a:lstStyle/>
                    <a:p>
                      <a:pPr algn="ctr"/>
                      <a:r>
                        <a:rPr lang="en-US" dirty="0" smtClean="0"/>
                        <a:t>.</a:t>
                      </a:r>
                      <a:endParaRPr lang="en-US" dirty="0"/>
                    </a:p>
                  </a:txBody>
                  <a:tcPr/>
                </a:tc>
                <a:tc>
                  <a:txBody>
                    <a:bodyPr/>
                    <a:lstStyle/>
                    <a:p>
                      <a:pPr algn="ctr"/>
                      <a:r>
                        <a:rPr lang="en-US" dirty="0" smtClean="0"/>
                        <a:t>.</a:t>
                      </a:r>
                      <a:endParaRPr lang="en-US" dirty="0"/>
                    </a:p>
                  </a:txBody>
                  <a:tcPr/>
                </a:tc>
                <a:tc>
                  <a:txBody>
                    <a:bodyPr/>
                    <a:lstStyle/>
                    <a:p>
                      <a:pPr algn="ctr"/>
                      <a:r>
                        <a:rPr lang="en-US" dirty="0" smtClean="0"/>
                        <a:t>.</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r>
            </a:tbl>
          </a:graphicData>
        </a:graphic>
      </p:graphicFrame>
      <p:graphicFrame>
        <p:nvGraphicFramePr>
          <p:cNvPr id="11" name="Tabelle 10"/>
          <p:cNvGraphicFramePr>
            <a:graphicFrameLocks noGrp="1"/>
          </p:cNvGraphicFramePr>
          <p:nvPr/>
        </p:nvGraphicFramePr>
        <p:xfrm>
          <a:off x="375224" y="5445224"/>
          <a:ext cx="11121374" cy="983290"/>
        </p:xfrm>
        <a:graphic>
          <a:graphicData uri="http://schemas.openxmlformats.org/drawingml/2006/table">
            <a:tbl>
              <a:tblPr firstRow="1" bandRow="1">
                <a:tableStyleId>{5C22544A-7EE6-4342-B048-85BDC9FD1C3A}</a:tableStyleId>
              </a:tblPr>
              <a:tblGrid>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gridCol w="505517"/>
              </a:tblGrid>
              <a:tr h="491645">
                <a:tc>
                  <a:txBody>
                    <a:bodyPr/>
                    <a:lstStyle/>
                    <a:p>
                      <a:pPr algn="ctr"/>
                      <a:r>
                        <a:rPr lang="en-US" dirty="0" smtClean="0"/>
                        <a:t>t</a:t>
                      </a:r>
                      <a:endParaRPr lang="en-US" dirty="0"/>
                    </a:p>
                  </a:txBody>
                  <a:tcPr/>
                </a:tc>
                <a:tc>
                  <a:txBody>
                    <a:bodyPr/>
                    <a:lstStyle/>
                    <a:p>
                      <a:pPr algn="ctr"/>
                      <a:r>
                        <a:rPr lang="en-US" dirty="0" smtClean="0"/>
                        <a:t>0</a:t>
                      </a:r>
                      <a:endParaRPr lang="en-US" dirty="0"/>
                    </a:p>
                  </a:txBody>
                  <a:tcPr/>
                </a:tc>
                <a:tc>
                  <a:txBody>
                    <a:bodyPr/>
                    <a:lstStyle/>
                    <a:p>
                      <a:pPr algn="ctr"/>
                      <a:r>
                        <a:rPr lang="en-US" dirty="0" smtClean="0"/>
                        <a:t>1</a:t>
                      </a:r>
                      <a:endParaRPr lang="en-US" dirty="0"/>
                    </a:p>
                  </a:txBody>
                  <a:tcPr/>
                </a:tc>
                <a:tc>
                  <a:txBody>
                    <a:bodyPr/>
                    <a:lstStyle/>
                    <a:p>
                      <a:pPr algn="ctr"/>
                      <a:r>
                        <a:rPr lang="en-US" dirty="0" smtClean="0"/>
                        <a:t>2</a:t>
                      </a:r>
                      <a:endParaRPr lang="en-US" dirty="0"/>
                    </a:p>
                  </a:txBody>
                  <a:tcPr/>
                </a:tc>
                <a:tc>
                  <a:txBody>
                    <a:bodyPr/>
                    <a:lstStyle/>
                    <a:p>
                      <a:pPr algn="ctr"/>
                      <a:r>
                        <a:rPr lang="en-US" dirty="0" smtClean="0"/>
                        <a:t>3</a:t>
                      </a:r>
                      <a:endParaRPr lang="en-US" dirty="0"/>
                    </a:p>
                  </a:txBody>
                  <a:tcPr/>
                </a:tc>
                <a:tc>
                  <a:txBody>
                    <a:bodyPr/>
                    <a:lstStyle/>
                    <a:p>
                      <a:pPr algn="ctr"/>
                      <a:r>
                        <a:rPr lang="en-US" dirty="0" smtClean="0"/>
                        <a:t>4</a:t>
                      </a:r>
                      <a:endParaRPr lang="en-US" dirty="0"/>
                    </a:p>
                  </a:txBody>
                  <a:tcPr/>
                </a:tc>
                <a:tc>
                  <a:txBody>
                    <a:bodyPr/>
                    <a:lstStyle/>
                    <a:p>
                      <a:pPr algn="ctr"/>
                      <a:r>
                        <a:rPr lang="en-US" dirty="0" smtClean="0"/>
                        <a:t>5</a:t>
                      </a:r>
                      <a:endParaRPr lang="en-US" dirty="0"/>
                    </a:p>
                  </a:txBody>
                  <a:tcPr/>
                </a:tc>
                <a:tc>
                  <a:txBody>
                    <a:bodyPr/>
                    <a:lstStyle/>
                    <a:p>
                      <a:pPr algn="ctr"/>
                      <a:r>
                        <a:rPr lang="en-US" dirty="0" smtClean="0"/>
                        <a:t>6</a:t>
                      </a:r>
                      <a:endParaRPr lang="en-US" dirty="0"/>
                    </a:p>
                  </a:txBody>
                  <a:tcPr/>
                </a:tc>
                <a:tc>
                  <a:txBody>
                    <a:bodyPr/>
                    <a:lstStyle/>
                    <a:p>
                      <a:pPr algn="ctr"/>
                      <a:r>
                        <a:rPr lang="en-US" dirty="0" smtClean="0"/>
                        <a:t>7</a:t>
                      </a:r>
                      <a:endParaRPr lang="en-US" dirty="0"/>
                    </a:p>
                  </a:txBody>
                  <a:tcPr/>
                </a:tc>
                <a:tc>
                  <a:txBody>
                    <a:bodyPr/>
                    <a:lstStyle/>
                    <a:p>
                      <a:pPr algn="ctr"/>
                      <a:r>
                        <a:rPr lang="en-US" dirty="0" smtClean="0"/>
                        <a:t>8</a:t>
                      </a:r>
                      <a:endParaRPr lang="en-US" dirty="0"/>
                    </a:p>
                  </a:txBody>
                  <a:tcPr/>
                </a:tc>
                <a:tc>
                  <a:txBody>
                    <a:bodyPr/>
                    <a:lstStyle/>
                    <a:p>
                      <a:pPr algn="ctr"/>
                      <a:r>
                        <a:rPr lang="en-US" dirty="0" smtClean="0"/>
                        <a:t>9</a:t>
                      </a:r>
                      <a:endParaRPr lang="en-US" dirty="0"/>
                    </a:p>
                  </a:txBody>
                  <a:tcPr/>
                </a:tc>
                <a:tc>
                  <a:txBody>
                    <a:bodyPr/>
                    <a:lstStyle/>
                    <a:p>
                      <a:pPr algn="ctr"/>
                      <a:r>
                        <a:rPr lang="en-US" dirty="0" smtClean="0"/>
                        <a:t>10</a:t>
                      </a:r>
                      <a:endParaRPr lang="en-US" dirty="0"/>
                    </a:p>
                  </a:txBody>
                  <a:tcPr/>
                </a:tc>
                <a:tc>
                  <a:txBody>
                    <a:bodyPr/>
                    <a:lstStyle/>
                    <a:p>
                      <a:pPr algn="ctr"/>
                      <a:r>
                        <a:rPr lang="en-US" dirty="0" smtClean="0"/>
                        <a:t>11</a:t>
                      </a:r>
                      <a:endParaRPr lang="en-US" dirty="0"/>
                    </a:p>
                  </a:txBody>
                  <a:tcPr/>
                </a:tc>
                <a:tc>
                  <a:txBody>
                    <a:bodyPr/>
                    <a:lstStyle/>
                    <a:p>
                      <a:pPr algn="ctr"/>
                      <a:r>
                        <a:rPr lang="en-US" dirty="0" smtClean="0"/>
                        <a:t>12</a:t>
                      </a:r>
                      <a:endParaRPr lang="en-US" dirty="0"/>
                    </a:p>
                  </a:txBody>
                  <a:tcPr/>
                </a:tc>
                <a:tc>
                  <a:txBody>
                    <a:bodyPr/>
                    <a:lstStyle/>
                    <a:p>
                      <a:pPr algn="ctr"/>
                      <a:r>
                        <a:rPr lang="en-US" dirty="0" smtClean="0"/>
                        <a:t>13</a:t>
                      </a:r>
                      <a:endParaRPr lang="en-US" dirty="0"/>
                    </a:p>
                  </a:txBody>
                  <a:tcPr/>
                </a:tc>
                <a:tc>
                  <a:txBody>
                    <a:bodyPr/>
                    <a:lstStyle/>
                    <a:p>
                      <a:pPr algn="ctr"/>
                      <a:r>
                        <a:rPr lang="en-US" dirty="0" smtClean="0"/>
                        <a:t>14</a:t>
                      </a:r>
                      <a:endParaRPr lang="en-US" dirty="0"/>
                    </a:p>
                  </a:txBody>
                  <a:tcPr/>
                </a:tc>
                <a:tc>
                  <a:txBody>
                    <a:bodyPr/>
                    <a:lstStyle/>
                    <a:p>
                      <a:pPr algn="ctr"/>
                      <a:r>
                        <a:rPr lang="en-US" dirty="0" smtClean="0"/>
                        <a:t>15</a:t>
                      </a:r>
                      <a:endParaRPr lang="en-US" dirty="0"/>
                    </a:p>
                  </a:txBody>
                  <a:tcPr/>
                </a:tc>
                <a:tc>
                  <a:txBody>
                    <a:bodyPr/>
                    <a:lstStyle/>
                    <a:p>
                      <a:pPr algn="ctr"/>
                      <a:r>
                        <a:rPr lang="en-US" dirty="0" smtClean="0"/>
                        <a:t>16</a:t>
                      </a:r>
                      <a:endParaRPr lang="en-US" dirty="0"/>
                    </a:p>
                  </a:txBody>
                  <a:tcPr/>
                </a:tc>
                <a:tc>
                  <a:txBody>
                    <a:bodyPr/>
                    <a:lstStyle/>
                    <a:p>
                      <a:pPr algn="ctr"/>
                      <a:r>
                        <a:rPr lang="en-US" dirty="0" smtClean="0"/>
                        <a:t>17</a:t>
                      </a: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tc>
                  <a:txBody>
                    <a:bodyPr/>
                    <a:lstStyle/>
                    <a:p>
                      <a:pPr algn="ctr"/>
                      <a:r>
                        <a:rPr lang="en-US" dirty="0" smtClean="0"/>
                        <a:t>20</a:t>
                      </a:r>
                      <a:endParaRPr lang="en-US" dirty="0"/>
                    </a:p>
                  </a:txBody>
                  <a:tcPr/>
                </a:tc>
              </a:tr>
              <a:tr h="491645">
                <a:tc>
                  <a:txBody>
                    <a:bodyPr/>
                    <a:lstStyle/>
                    <a:p>
                      <a:pPr algn="ctr"/>
                      <a:r>
                        <a:rPr lang="en-US" dirty="0" smtClean="0"/>
                        <a:t>$</a:t>
                      </a:r>
                      <a:endParaRPr lang="en-US" dirty="0"/>
                    </a:p>
                  </a:txBody>
                  <a:tcPr/>
                </a:tc>
                <a:tc>
                  <a:txBody>
                    <a:bodyPr/>
                    <a:lstStyle/>
                    <a:p>
                      <a:pPr algn="ctr"/>
                      <a:r>
                        <a:rPr lang="en-US" dirty="0" smtClean="0"/>
                        <a:t>-10</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r>
            </a:tbl>
          </a:graphicData>
        </a:graphic>
      </p:graphicFrame>
    </p:spTree>
    <p:extLst>
      <p:ext uri="{BB962C8B-B14F-4D97-AF65-F5344CB8AC3E}">
        <p14:creationId xmlns:p14="http://schemas.microsoft.com/office/powerpoint/2010/main" val="1694583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4037933693"/>
              </p:ext>
            </p:extLst>
          </p:nvPr>
        </p:nvGraphicFramePr>
        <p:xfrm>
          <a:off x="479376" y="719667"/>
          <a:ext cx="11089232" cy="5006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p:cNvSpPr txBox="1"/>
          <p:nvPr/>
        </p:nvSpPr>
        <p:spPr>
          <a:xfrm>
            <a:off x="479376" y="196446"/>
            <a:ext cx="11233248" cy="584775"/>
          </a:xfrm>
          <a:prstGeom prst="rect">
            <a:avLst/>
          </a:prstGeom>
          <a:noFill/>
        </p:spPr>
        <p:txBody>
          <a:bodyPr wrap="square" rtlCol="0">
            <a:spAutoFit/>
          </a:bodyPr>
          <a:lstStyle/>
          <a:p>
            <a:pPr algn="ctr"/>
            <a:r>
              <a:rPr lang="en-US" sz="3200" b="1" dirty="0" smtClean="0"/>
              <a:t>What is profitable (enough)?</a:t>
            </a:r>
            <a:endParaRPr lang="en-US" sz="3200" b="1" dirty="0"/>
          </a:p>
        </p:txBody>
      </p:sp>
      <p:sp>
        <p:nvSpPr>
          <p:cNvPr id="4" name="Textfeld 3"/>
          <p:cNvSpPr txBox="1"/>
          <p:nvPr/>
        </p:nvSpPr>
        <p:spPr>
          <a:xfrm>
            <a:off x="479376" y="5726140"/>
            <a:ext cx="11521280" cy="954107"/>
          </a:xfrm>
          <a:prstGeom prst="rect">
            <a:avLst/>
          </a:prstGeom>
          <a:noFill/>
        </p:spPr>
        <p:txBody>
          <a:bodyPr wrap="square" rtlCol="0">
            <a:spAutoFit/>
          </a:bodyPr>
          <a:lstStyle/>
          <a:p>
            <a:pPr algn="ctr"/>
            <a:r>
              <a:rPr lang="en-US" sz="2800" dirty="0" smtClean="0"/>
              <a:t>Attention: the impact of interests, taxes, and energy price changes will be stronger in long-time planning horizons</a:t>
            </a:r>
          </a:p>
        </p:txBody>
      </p:sp>
    </p:spTree>
    <p:extLst>
      <p:ext uri="{BB962C8B-B14F-4D97-AF65-F5344CB8AC3E}">
        <p14:creationId xmlns:p14="http://schemas.microsoft.com/office/powerpoint/2010/main" val="2969722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dirty="0" smtClean="0"/>
              <a:t>Content</a:t>
            </a:r>
          </a:p>
          <a:p>
            <a:pPr marL="0" indent="0" algn="ctr">
              <a:buNone/>
            </a:pPr>
            <a:endParaRPr lang="en-US" sz="2800" b="1" dirty="0" smtClean="0"/>
          </a:p>
          <a:p>
            <a:pPr algn="ctr">
              <a:buFont typeface="+mj-lt"/>
              <a:buAutoNum type="arabicPeriod"/>
              <a:defRPr/>
            </a:pPr>
            <a:r>
              <a:rPr lang="en-US" sz="2800" dirty="0" smtClean="0"/>
              <a:t>Total Cost of Ownership (TCO) and Life Cycle Cost (LCC)</a:t>
            </a:r>
          </a:p>
          <a:p>
            <a:pPr algn="ctr">
              <a:buFont typeface="+mj-lt"/>
              <a:buAutoNum type="arabicPeriod"/>
              <a:defRPr/>
            </a:pPr>
            <a:r>
              <a:rPr lang="en-US" sz="2800" dirty="0" smtClean="0"/>
              <a:t>Pay-off Period versus Return on Investment</a:t>
            </a:r>
          </a:p>
          <a:p>
            <a:pPr algn="ctr">
              <a:buFont typeface="+mj-lt"/>
              <a:buAutoNum type="arabicPeriod"/>
              <a:defRPr/>
            </a:pPr>
            <a:r>
              <a:rPr lang="en-US" sz="2800" b="1" dirty="0" smtClean="0"/>
              <a:t>Optimal Replacement Time</a:t>
            </a:r>
          </a:p>
          <a:p>
            <a:pPr algn="ctr">
              <a:buFont typeface="+mj-lt"/>
              <a:buAutoNum type="arabicPeriod"/>
              <a:defRPr/>
            </a:pPr>
            <a:r>
              <a:rPr lang="en-US" sz="2800" dirty="0" smtClean="0"/>
              <a:t>Energy and Carbon Amortization</a:t>
            </a:r>
          </a:p>
          <a:p>
            <a:pPr algn="ctr">
              <a:buFont typeface="+mj-lt"/>
              <a:buAutoNum type="arabicPeriod"/>
              <a:defRPr/>
            </a:pPr>
            <a:r>
              <a:rPr lang="en-US" sz="2800" dirty="0" smtClean="0"/>
              <a:t>External Costs</a:t>
            </a:r>
          </a:p>
          <a:p>
            <a:pPr algn="ctr">
              <a:buFont typeface="+mj-lt"/>
              <a:buAutoNum type="arabicPeriod"/>
              <a:defRPr/>
            </a:pPr>
            <a:r>
              <a:rPr lang="en-US" sz="2800" dirty="0" smtClean="0"/>
              <a:t>Contracting</a:t>
            </a:r>
          </a:p>
          <a:p>
            <a:pPr algn="ctr">
              <a:buFont typeface="+mj-lt"/>
              <a:buAutoNum type="arabicPeriod"/>
              <a:defRPr/>
            </a:pPr>
            <a:r>
              <a:rPr lang="en-US" sz="2800" dirty="0" smtClean="0"/>
              <a:t>Sensitivity Analysis</a:t>
            </a:r>
          </a:p>
          <a:p>
            <a:pPr marL="0" indent="0" algn="ctr">
              <a:buNone/>
            </a:pPr>
            <a:endParaRPr lang="en-US" sz="2800" dirty="0" smtClean="0"/>
          </a:p>
          <a:p>
            <a:pPr marL="0" indent="0" algn="ctr">
              <a:buNone/>
            </a:pPr>
            <a:endParaRPr lang="en-US" sz="2800" dirty="0"/>
          </a:p>
        </p:txBody>
      </p:sp>
    </p:spTree>
    <p:extLst>
      <p:ext uri="{BB962C8B-B14F-4D97-AF65-F5344CB8AC3E}">
        <p14:creationId xmlns:p14="http://schemas.microsoft.com/office/powerpoint/2010/main" val="1504803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441345470"/>
              </p:ext>
            </p:extLst>
          </p:nvPr>
        </p:nvGraphicFramePr>
        <p:xfrm>
          <a:off x="1559496" y="332656"/>
          <a:ext cx="9289032" cy="612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4405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112284924"/>
              </p:ext>
            </p:extLst>
          </p:nvPr>
        </p:nvGraphicFramePr>
        <p:xfrm>
          <a:off x="983432" y="188640"/>
          <a:ext cx="9721080"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4216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rtlCol="0">
            <a:normAutofit/>
          </a:bodyPr>
          <a:lstStyle/>
          <a:p>
            <a:pPr>
              <a:defRPr/>
            </a:pPr>
            <a:r>
              <a:rPr lang="en-US" altLang="de-DE" noProof="0" dirty="0" smtClean="0">
                <a:solidFill>
                  <a:schemeClr val="bg1"/>
                </a:solidFill>
              </a:rPr>
              <a:t>5 </a:t>
            </a:r>
            <a:r>
              <a:rPr lang="en-US" altLang="de-DE" noProof="0" dirty="0" err="1" smtClean="0">
                <a:solidFill>
                  <a:schemeClr val="bg1"/>
                </a:solidFill>
              </a:rPr>
              <a:t>Aufgabe</a:t>
            </a:r>
            <a:r>
              <a:rPr lang="en-US" altLang="de-DE" noProof="0" dirty="0" smtClean="0">
                <a:solidFill>
                  <a:schemeClr val="bg1"/>
                </a:solidFill>
              </a:rPr>
              <a:t> </a:t>
            </a:r>
            <a:r>
              <a:rPr lang="en-US" altLang="de-DE" noProof="0" dirty="0" err="1" smtClean="0">
                <a:solidFill>
                  <a:schemeClr val="bg1"/>
                </a:solidFill>
              </a:rPr>
              <a:t>optimaler</a:t>
            </a:r>
            <a:r>
              <a:rPr lang="en-US" altLang="de-DE" noProof="0" dirty="0" smtClean="0">
                <a:solidFill>
                  <a:schemeClr val="bg1"/>
                </a:solidFill>
              </a:rPr>
              <a:t> </a:t>
            </a:r>
            <a:r>
              <a:rPr lang="en-US" altLang="de-DE" noProof="0" dirty="0" err="1" smtClean="0">
                <a:solidFill>
                  <a:schemeClr val="bg1"/>
                </a:solidFill>
              </a:rPr>
              <a:t>Ersatzzeitpunkt</a:t>
            </a:r>
            <a:endParaRPr lang="en-US" altLang="de-DE" noProof="0" dirty="0" smtClean="0">
              <a:solidFill>
                <a:schemeClr val="bg1"/>
              </a:solidFill>
            </a:endParaRP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808321564"/>
              </p:ext>
            </p:extLst>
          </p:nvPr>
        </p:nvGraphicFramePr>
        <p:xfrm>
          <a:off x="911424" y="404663"/>
          <a:ext cx="10369151" cy="5760641"/>
        </p:xfrm>
        <a:graphic>
          <a:graphicData uri="http://schemas.openxmlformats.org/drawingml/2006/table">
            <a:tbl>
              <a:tblPr firstRow="1" firstCol="1" bandRow="1">
                <a:tableStyleId>{5C22544A-7EE6-4342-B048-85BDC9FD1C3A}</a:tableStyleId>
              </a:tblPr>
              <a:tblGrid>
                <a:gridCol w="3888432"/>
                <a:gridCol w="3354726"/>
                <a:gridCol w="3125993"/>
              </a:tblGrid>
              <a:tr h="471001">
                <a:tc gridSpan="3">
                  <a:txBody>
                    <a:bodyPr/>
                    <a:lstStyle/>
                    <a:p>
                      <a:pPr algn="ctr"/>
                      <a:r>
                        <a:rPr lang="en-US" sz="2400" noProof="0" dirty="0" smtClean="0">
                          <a:solidFill>
                            <a:schemeClr val="bg1"/>
                          </a:solidFill>
                        </a:rPr>
                        <a:t>Scheme to</a:t>
                      </a:r>
                      <a:r>
                        <a:rPr lang="en-US" sz="2400" baseline="0" noProof="0" dirty="0" smtClean="0">
                          <a:solidFill>
                            <a:schemeClr val="bg1"/>
                          </a:solidFill>
                        </a:rPr>
                        <a:t> compare the marginal change in a year to come</a:t>
                      </a:r>
                      <a:endParaRPr lang="en-US" sz="2400" noProof="0" dirty="0" smtClean="0">
                        <a:solidFill>
                          <a:schemeClr val="bg1"/>
                        </a:solidFill>
                      </a:endParaRPr>
                    </a:p>
                  </a:txBody>
                  <a:tcPr marT="45723" marB="45723"/>
                </a:tc>
                <a:tc hMerge="1">
                  <a:txBody>
                    <a:bodyPr/>
                    <a:lstStyle/>
                    <a:p>
                      <a:endParaRPr lang="de-DE" dirty="0"/>
                    </a:p>
                  </a:txBody>
                  <a:tcPr/>
                </a:tc>
                <a:tc hMerge="1">
                  <a:txBody>
                    <a:bodyPr/>
                    <a:lstStyle/>
                    <a:p>
                      <a:endParaRPr lang="de-DE" dirty="0"/>
                    </a:p>
                  </a:txBody>
                  <a:tcPr/>
                </a:tc>
              </a:tr>
              <a:tr h="6417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noProof="0" dirty="0" smtClean="0"/>
                        <a:t>Machine/</a:t>
                      </a:r>
                      <a:r>
                        <a:rPr lang="en-US" sz="2400" baseline="0" noProof="0" dirty="0" smtClean="0"/>
                        <a:t> asset/ device</a:t>
                      </a:r>
                      <a:endParaRPr lang="en-US" sz="2400" noProof="0" dirty="0"/>
                    </a:p>
                  </a:txBody>
                  <a:tcPr marT="45723" marB="45723" anchor="ctr"/>
                </a:tc>
                <a:tc>
                  <a:txBody>
                    <a:bodyPr/>
                    <a:lstStyle/>
                    <a:p>
                      <a:pPr algn="ctr"/>
                      <a:r>
                        <a:rPr lang="en-US" sz="2400" noProof="0" dirty="0" smtClean="0"/>
                        <a:t>In service </a:t>
                      </a:r>
                      <a:endParaRPr lang="en-US" sz="2400" noProof="0" dirty="0"/>
                    </a:p>
                  </a:txBody>
                  <a:tcPr marT="45723" marB="45723" anchor="ctr"/>
                </a:tc>
                <a:tc>
                  <a:txBody>
                    <a:bodyPr/>
                    <a:lstStyle/>
                    <a:p>
                      <a:pPr algn="ctr"/>
                      <a:r>
                        <a:rPr lang="en-US" sz="2400" noProof="0" dirty="0" smtClean="0"/>
                        <a:t>New investment</a:t>
                      </a:r>
                      <a:endParaRPr lang="en-US" sz="2400" noProof="0" dirty="0"/>
                    </a:p>
                  </a:txBody>
                  <a:tcPr marT="45723" marB="45723" anchor="ctr"/>
                </a:tc>
              </a:tr>
              <a:tr h="764151">
                <a:tc>
                  <a:txBody>
                    <a:bodyPr/>
                    <a:lstStyle/>
                    <a:p>
                      <a:pPr algn="ctr"/>
                      <a:r>
                        <a:rPr lang="en-US" sz="2400" noProof="0" dirty="0" smtClean="0"/>
                        <a:t>Energy cost per year</a:t>
                      </a:r>
                    </a:p>
                  </a:txBody>
                  <a:tcPr marT="45723" marB="45723" anchor="ctr"/>
                </a:tc>
                <a:tc>
                  <a:txBody>
                    <a:bodyPr/>
                    <a:lstStyle/>
                    <a:p>
                      <a:pPr algn="ctr"/>
                      <a:endParaRPr lang="en-US" sz="2400" noProof="0" dirty="0"/>
                    </a:p>
                  </a:txBody>
                  <a:tcPr marT="45723" marB="45723" anchor="ctr"/>
                </a:tc>
                <a:tc>
                  <a:txBody>
                    <a:bodyPr/>
                    <a:lstStyle/>
                    <a:p>
                      <a:pPr algn="ctr"/>
                      <a:endParaRPr lang="en-US" sz="2400" noProof="0" dirty="0"/>
                    </a:p>
                  </a:txBody>
                  <a:tcPr marT="45723" marB="45723" anchor="ctr"/>
                </a:tc>
              </a:tr>
              <a:tr h="931454">
                <a:tc>
                  <a:txBody>
                    <a:bodyPr/>
                    <a:lstStyle/>
                    <a:p>
                      <a:pPr algn="ctr"/>
                      <a:r>
                        <a:rPr lang="en-US" sz="2400" noProof="0" dirty="0" smtClean="0"/>
                        <a:t>Other</a:t>
                      </a:r>
                      <a:r>
                        <a:rPr lang="en-US" sz="2400" baseline="0" noProof="0" dirty="0" smtClean="0"/>
                        <a:t> operational costs</a:t>
                      </a:r>
                    </a:p>
                  </a:txBody>
                  <a:tcPr marT="45723" marB="45723" anchor="ctr"/>
                </a:tc>
                <a:tc>
                  <a:txBody>
                    <a:bodyPr/>
                    <a:lstStyle/>
                    <a:p>
                      <a:pPr algn="ctr"/>
                      <a:endParaRPr lang="en-US" sz="2400" noProof="0" dirty="0"/>
                    </a:p>
                  </a:txBody>
                  <a:tcPr marT="45723" marB="45723" anchor="ctr"/>
                </a:tc>
                <a:tc>
                  <a:txBody>
                    <a:bodyPr/>
                    <a:lstStyle/>
                    <a:p>
                      <a:pPr algn="ctr"/>
                      <a:endParaRPr lang="en-US" sz="2400" noProof="0" dirty="0"/>
                    </a:p>
                  </a:txBody>
                  <a:tcPr marT="45723" marB="45723" anchor="ctr"/>
                </a:tc>
              </a:tr>
              <a:tr h="1137594">
                <a:tc>
                  <a:txBody>
                    <a:bodyPr/>
                    <a:lstStyle/>
                    <a:p>
                      <a:pPr algn="ctr"/>
                      <a:r>
                        <a:rPr lang="en-US" sz="2400" noProof="0" dirty="0" smtClean="0"/>
                        <a:t>Depreciation, value consumed</a:t>
                      </a:r>
                      <a:endParaRPr lang="en-US" sz="2400" noProof="0" dirty="0"/>
                    </a:p>
                  </a:txBody>
                  <a:tcPr marT="45723" marB="45723" anchor="ctr"/>
                </a:tc>
                <a:tc>
                  <a:txBody>
                    <a:bodyPr/>
                    <a:lstStyle/>
                    <a:p>
                      <a:pPr algn="ctr"/>
                      <a:endParaRPr lang="en-US" sz="2400" noProof="0" dirty="0"/>
                    </a:p>
                  </a:txBody>
                  <a:tcPr marT="45723" marB="45723" anchor="ctr"/>
                </a:tc>
                <a:tc>
                  <a:txBody>
                    <a:bodyPr/>
                    <a:lstStyle/>
                    <a:p>
                      <a:pPr algn="ctr"/>
                      <a:endParaRPr lang="en-US" sz="2400" noProof="0" dirty="0"/>
                    </a:p>
                  </a:txBody>
                  <a:tcPr marT="45723" marB="45723" anchor="ctr"/>
                </a:tc>
              </a:tr>
              <a:tr h="1137594">
                <a:tc>
                  <a:txBody>
                    <a:bodyPr/>
                    <a:lstStyle/>
                    <a:p>
                      <a:pPr algn="ctr"/>
                      <a:r>
                        <a:rPr lang="en-US" sz="2400" noProof="0" dirty="0" smtClean="0"/>
                        <a:t>Interest cost</a:t>
                      </a:r>
                      <a:r>
                        <a:rPr lang="en-US" sz="2400" baseline="0" noProof="0" dirty="0" smtClean="0"/>
                        <a:t> (what happens in the next years?)</a:t>
                      </a:r>
                      <a:endParaRPr lang="en-US" sz="2400" noProof="0" dirty="0"/>
                    </a:p>
                  </a:txBody>
                  <a:tcPr marT="45723" marB="45723" anchor="ctr"/>
                </a:tc>
                <a:tc>
                  <a:txBody>
                    <a:bodyPr/>
                    <a:lstStyle/>
                    <a:p>
                      <a:pPr algn="ctr"/>
                      <a:endParaRPr lang="en-US" sz="2400" noProof="0" dirty="0"/>
                    </a:p>
                  </a:txBody>
                  <a:tcPr marT="45723" marB="45723" anchor="ctr"/>
                </a:tc>
                <a:tc>
                  <a:txBody>
                    <a:bodyPr/>
                    <a:lstStyle/>
                    <a:p>
                      <a:pPr algn="ctr"/>
                      <a:endParaRPr lang="en-US" sz="2400" noProof="0" dirty="0"/>
                    </a:p>
                  </a:txBody>
                  <a:tcPr marT="45723" marB="45723" anchor="ctr"/>
                </a:tc>
              </a:tr>
              <a:tr h="677140">
                <a:tc>
                  <a:txBody>
                    <a:bodyPr/>
                    <a:lstStyle/>
                    <a:p>
                      <a:pPr algn="ctr"/>
                      <a:r>
                        <a:rPr lang="en-US" sz="2400" noProof="0" dirty="0" smtClean="0"/>
                        <a:t>Sum</a:t>
                      </a:r>
                      <a:endParaRPr lang="en-US" sz="2400" noProof="0" dirty="0"/>
                    </a:p>
                  </a:txBody>
                  <a:tcPr marT="45723" marB="45723" anchor="ctr"/>
                </a:tc>
                <a:tc>
                  <a:txBody>
                    <a:bodyPr/>
                    <a:lstStyle/>
                    <a:p>
                      <a:pPr algn="ctr"/>
                      <a:endParaRPr lang="en-US" sz="2400" noProof="0" dirty="0"/>
                    </a:p>
                  </a:txBody>
                  <a:tcPr marT="45723" marB="45723" anchor="ctr"/>
                </a:tc>
                <a:tc>
                  <a:txBody>
                    <a:bodyPr/>
                    <a:lstStyle/>
                    <a:p>
                      <a:pPr algn="ctr"/>
                      <a:endParaRPr lang="en-US" sz="2400" noProof="0" dirty="0"/>
                    </a:p>
                  </a:txBody>
                  <a:tcPr marT="45723" marB="45723" anchor="ctr"/>
                </a:tc>
              </a:tr>
            </a:tbl>
          </a:graphicData>
        </a:graphic>
      </p:graphicFrame>
      <p:sp>
        <p:nvSpPr>
          <p:cNvPr id="21539" name="Foliennummernplatzhalter 4"/>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1200">
                <a:solidFill>
                  <a:srgbClr val="000000"/>
                </a:solidFill>
                <a:latin typeface="Arial" panose="020B0604020202020204" pitchFamily="34" charset="0"/>
              </a:rPr>
              <a:t>S</a:t>
            </a:r>
            <a:fld id="{E8868092-C813-407D-A52A-FDAC8CC06C57}" type="slidenum">
              <a:rPr lang="de-DE" altLang="de-DE" sz="1200">
                <a:solidFill>
                  <a:srgbClr val="000000"/>
                </a:solidFill>
                <a:latin typeface="Arial" panose="020B0604020202020204" pitchFamily="34" charset="0"/>
              </a:rPr>
              <a:pPr algn="ctr">
                <a:spcBef>
                  <a:spcPct val="0"/>
                </a:spcBef>
                <a:buFontTx/>
                <a:buNone/>
              </a:pPr>
              <a:t>16</a:t>
            </a:fld>
            <a:endParaRPr lang="de-DE" altLang="de-DE" sz="1200">
              <a:solidFill>
                <a:srgbClr val="000000"/>
              </a:solidFill>
              <a:latin typeface="Arial" panose="020B0604020202020204" pitchFamily="34" charset="0"/>
            </a:endParaRPr>
          </a:p>
        </p:txBody>
      </p:sp>
    </p:spTree>
    <p:extLst>
      <p:ext uri="{BB962C8B-B14F-4D97-AF65-F5344CB8AC3E}">
        <p14:creationId xmlns:p14="http://schemas.microsoft.com/office/powerpoint/2010/main" val="1955687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p:cNvSpPr>
            <a:spLocks noGrp="1"/>
          </p:cNvSpPr>
          <p:nvPr>
            <p:ph idx="1"/>
          </p:nvPr>
        </p:nvSpPr>
        <p:spPr>
          <a:xfrm>
            <a:off x="335360" y="476672"/>
            <a:ext cx="11305256" cy="6552728"/>
          </a:xfrm>
        </p:spPr>
        <p:txBody>
          <a:bodyPr rtlCol="0">
            <a:normAutofit fontScale="40000" lnSpcReduction="20000"/>
          </a:bodyPr>
          <a:lstStyle/>
          <a:p>
            <a:pPr>
              <a:buNone/>
              <a:defRPr/>
            </a:pPr>
            <a:r>
              <a:rPr lang="en-US" altLang="de-DE" dirty="0" smtClean="0"/>
              <a:t>	</a:t>
            </a:r>
            <a:r>
              <a:rPr lang="en-US" altLang="de-DE" sz="7400" dirty="0" smtClean="0"/>
              <a:t>Compressor for compressed air with the following operational data:  </a:t>
            </a:r>
          </a:p>
          <a:p>
            <a:pPr>
              <a:defRPr/>
            </a:pPr>
            <a:r>
              <a:rPr lang="en-US" altLang="de-DE" sz="7400" dirty="0" smtClean="0"/>
              <a:t>40 kW, 8 hours a day, 240 days a year</a:t>
            </a:r>
          </a:p>
          <a:p>
            <a:pPr>
              <a:defRPr/>
            </a:pPr>
            <a:r>
              <a:rPr lang="en-US" altLang="de-DE" sz="7400" dirty="0" smtClean="0"/>
              <a:t>Power 68 Euro pro MWh</a:t>
            </a:r>
          </a:p>
          <a:p>
            <a:pPr>
              <a:defRPr/>
            </a:pPr>
            <a:r>
              <a:rPr lang="en-US" altLang="de-DE" sz="7400" dirty="0" smtClean="0"/>
              <a:t>Construction 1997, completely depreciated, rest value equals demolition and recycling</a:t>
            </a:r>
          </a:p>
          <a:p>
            <a:pPr>
              <a:defRPr/>
            </a:pPr>
            <a:r>
              <a:rPr lang="en-US" altLang="de-DE" sz="7400" dirty="0" smtClean="0"/>
              <a:t>Remaining technical useful life 5 years</a:t>
            </a:r>
          </a:p>
          <a:p>
            <a:pPr>
              <a:defRPr/>
            </a:pPr>
            <a:r>
              <a:rPr lang="en-US" altLang="de-DE" sz="7400" dirty="0" smtClean="0"/>
              <a:t>Investment to replace the old compressor is 10.000 Euro </a:t>
            </a:r>
          </a:p>
          <a:p>
            <a:pPr>
              <a:defRPr/>
            </a:pPr>
            <a:r>
              <a:rPr lang="en-US" altLang="de-DE" sz="7400" dirty="0" smtClean="0"/>
              <a:t>Useful life of new asset and linear depreciation 20 years</a:t>
            </a:r>
          </a:p>
          <a:p>
            <a:pPr>
              <a:defRPr/>
            </a:pPr>
            <a:r>
              <a:rPr lang="en-US" altLang="de-DE" sz="7400" dirty="0" smtClean="0"/>
              <a:t>Better energy efficiency and control reduces 40 percent power demand </a:t>
            </a:r>
          </a:p>
          <a:p>
            <a:pPr>
              <a:defRPr/>
            </a:pPr>
            <a:r>
              <a:rPr lang="en-US" altLang="de-DE" sz="7400" dirty="0" smtClean="0"/>
              <a:t>Other operational costs remain 300 Euro</a:t>
            </a:r>
          </a:p>
          <a:p>
            <a:pPr>
              <a:defRPr/>
            </a:pPr>
            <a:r>
              <a:rPr lang="en-US" altLang="de-DE" sz="7400" dirty="0" smtClean="0"/>
              <a:t>Interest 5 percent</a:t>
            </a:r>
          </a:p>
          <a:p>
            <a:pPr>
              <a:buNone/>
              <a:defRPr/>
            </a:pPr>
            <a:r>
              <a:rPr lang="en-US" altLang="de-DE" sz="7400" dirty="0" smtClean="0"/>
              <a:t>	</a:t>
            </a:r>
          </a:p>
          <a:p>
            <a:pPr>
              <a:buNone/>
              <a:defRPr/>
            </a:pPr>
            <a:r>
              <a:rPr lang="en-US" altLang="de-DE" sz="7400" dirty="0" smtClean="0"/>
              <a:t>Calculate with the given table if the replacement makes sense.</a:t>
            </a:r>
            <a:endParaRPr lang="en-US" altLang="de-DE" sz="7400" dirty="0"/>
          </a:p>
        </p:txBody>
      </p:sp>
      <p:sp>
        <p:nvSpPr>
          <p:cNvPr id="20484" name="Foliennummernplatzhalter 4"/>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1200">
                <a:solidFill>
                  <a:srgbClr val="000000"/>
                </a:solidFill>
                <a:latin typeface="Arial" panose="020B0604020202020204" pitchFamily="34" charset="0"/>
              </a:rPr>
              <a:t>S</a:t>
            </a:r>
            <a:fld id="{4FF7A466-3EE8-4E10-9FAB-B04C619BC01E}" type="slidenum">
              <a:rPr lang="de-DE" altLang="de-DE" sz="1200">
                <a:solidFill>
                  <a:srgbClr val="000000"/>
                </a:solidFill>
                <a:latin typeface="Arial" panose="020B0604020202020204" pitchFamily="34" charset="0"/>
              </a:rPr>
              <a:pPr algn="ctr">
                <a:spcBef>
                  <a:spcPct val="0"/>
                </a:spcBef>
                <a:buFontTx/>
                <a:buNone/>
              </a:pPr>
              <a:t>17</a:t>
            </a:fld>
            <a:endParaRPr lang="de-DE" altLang="de-DE" sz="1200">
              <a:solidFill>
                <a:srgbClr val="000000"/>
              </a:solidFill>
              <a:latin typeface="Arial" panose="020B0604020202020204" pitchFamily="34" charset="0"/>
            </a:endParaRPr>
          </a:p>
        </p:txBody>
      </p:sp>
    </p:spTree>
    <p:extLst>
      <p:ext uri="{BB962C8B-B14F-4D97-AF65-F5344CB8AC3E}">
        <p14:creationId xmlns:p14="http://schemas.microsoft.com/office/powerpoint/2010/main" val="1583629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rtlCol="0">
            <a:normAutofit/>
          </a:bodyPr>
          <a:lstStyle/>
          <a:p>
            <a:pPr>
              <a:defRPr/>
            </a:pPr>
            <a:r>
              <a:rPr lang="en-US" altLang="de-DE" noProof="0" dirty="0" smtClean="0">
                <a:solidFill>
                  <a:schemeClr val="bg1"/>
                </a:solidFill>
              </a:rPr>
              <a:t>5 </a:t>
            </a:r>
            <a:r>
              <a:rPr lang="en-US" altLang="de-DE" noProof="0" dirty="0" err="1" smtClean="0">
                <a:solidFill>
                  <a:schemeClr val="bg1"/>
                </a:solidFill>
              </a:rPr>
              <a:t>Aufgabe</a:t>
            </a:r>
            <a:r>
              <a:rPr lang="en-US" altLang="de-DE" noProof="0" dirty="0" smtClean="0">
                <a:solidFill>
                  <a:schemeClr val="bg1"/>
                </a:solidFill>
              </a:rPr>
              <a:t> </a:t>
            </a:r>
            <a:r>
              <a:rPr lang="en-US" altLang="de-DE" noProof="0" dirty="0" err="1" smtClean="0">
                <a:solidFill>
                  <a:schemeClr val="bg1"/>
                </a:solidFill>
              </a:rPr>
              <a:t>optimaler</a:t>
            </a:r>
            <a:r>
              <a:rPr lang="en-US" altLang="de-DE" noProof="0" dirty="0" smtClean="0">
                <a:solidFill>
                  <a:schemeClr val="bg1"/>
                </a:solidFill>
              </a:rPr>
              <a:t> </a:t>
            </a:r>
            <a:r>
              <a:rPr lang="en-US" altLang="de-DE" noProof="0" dirty="0" err="1" smtClean="0">
                <a:solidFill>
                  <a:schemeClr val="bg1"/>
                </a:solidFill>
              </a:rPr>
              <a:t>Ersatzzeitpunkt</a:t>
            </a:r>
            <a:endParaRPr lang="en-US" altLang="de-DE" noProof="0" dirty="0" smtClean="0">
              <a:solidFill>
                <a:schemeClr val="bg1"/>
              </a:solidFill>
            </a:endParaRP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4162785499"/>
              </p:ext>
            </p:extLst>
          </p:nvPr>
        </p:nvGraphicFramePr>
        <p:xfrm>
          <a:off x="911424" y="404663"/>
          <a:ext cx="10369151" cy="5760641"/>
        </p:xfrm>
        <a:graphic>
          <a:graphicData uri="http://schemas.openxmlformats.org/drawingml/2006/table">
            <a:tbl>
              <a:tblPr firstRow="1" firstCol="1" lastRow="1" bandRow="1">
                <a:tableStyleId>{5C22544A-7EE6-4342-B048-85BDC9FD1C3A}</a:tableStyleId>
              </a:tblPr>
              <a:tblGrid>
                <a:gridCol w="3888432"/>
                <a:gridCol w="3354726"/>
                <a:gridCol w="3125993"/>
              </a:tblGrid>
              <a:tr h="471001">
                <a:tc gridSpan="3">
                  <a:txBody>
                    <a:bodyPr/>
                    <a:lstStyle/>
                    <a:p>
                      <a:pPr algn="ctr"/>
                      <a:r>
                        <a:rPr lang="en-US" sz="2400" noProof="0" dirty="0" smtClean="0">
                          <a:solidFill>
                            <a:schemeClr val="bg1"/>
                          </a:solidFill>
                        </a:rPr>
                        <a:t>Scheme to</a:t>
                      </a:r>
                      <a:r>
                        <a:rPr lang="en-US" sz="2400" baseline="0" noProof="0" dirty="0" smtClean="0">
                          <a:solidFill>
                            <a:schemeClr val="bg1"/>
                          </a:solidFill>
                        </a:rPr>
                        <a:t> compare the marginal change in a year to come</a:t>
                      </a:r>
                      <a:endParaRPr lang="en-US" sz="2400" noProof="0" dirty="0" smtClean="0">
                        <a:solidFill>
                          <a:schemeClr val="bg1"/>
                        </a:solidFill>
                      </a:endParaRPr>
                    </a:p>
                  </a:txBody>
                  <a:tcPr marT="45723" marB="45723"/>
                </a:tc>
                <a:tc hMerge="1">
                  <a:txBody>
                    <a:bodyPr/>
                    <a:lstStyle/>
                    <a:p>
                      <a:endParaRPr lang="de-DE" dirty="0"/>
                    </a:p>
                  </a:txBody>
                  <a:tcPr/>
                </a:tc>
                <a:tc hMerge="1">
                  <a:txBody>
                    <a:bodyPr/>
                    <a:lstStyle/>
                    <a:p>
                      <a:endParaRPr lang="de-DE" dirty="0"/>
                    </a:p>
                  </a:txBody>
                  <a:tcPr/>
                </a:tc>
              </a:tr>
              <a:tr h="6417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noProof="0" dirty="0" smtClean="0"/>
                        <a:t>Machine/</a:t>
                      </a:r>
                      <a:r>
                        <a:rPr lang="en-US" sz="2400" baseline="0" noProof="0" dirty="0" smtClean="0"/>
                        <a:t> asset/ device</a:t>
                      </a:r>
                      <a:endParaRPr lang="en-US" sz="2400" noProof="0" dirty="0"/>
                    </a:p>
                  </a:txBody>
                  <a:tcPr marT="45723" marB="45723" anchor="ctr"/>
                </a:tc>
                <a:tc>
                  <a:txBody>
                    <a:bodyPr/>
                    <a:lstStyle/>
                    <a:p>
                      <a:pPr algn="ctr"/>
                      <a:r>
                        <a:rPr lang="en-US" sz="2400" noProof="0" dirty="0" smtClean="0"/>
                        <a:t>In service </a:t>
                      </a:r>
                      <a:endParaRPr lang="en-US" sz="2400" noProof="0" dirty="0"/>
                    </a:p>
                  </a:txBody>
                  <a:tcPr marT="45723" marB="45723" anchor="ctr"/>
                </a:tc>
                <a:tc>
                  <a:txBody>
                    <a:bodyPr/>
                    <a:lstStyle/>
                    <a:p>
                      <a:pPr algn="ctr"/>
                      <a:r>
                        <a:rPr lang="en-US" sz="2400" noProof="0" dirty="0" smtClean="0"/>
                        <a:t>New investment</a:t>
                      </a:r>
                      <a:endParaRPr lang="en-US" sz="2400" noProof="0" dirty="0"/>
                    </a:p>
                  </a:txBody>
                  <a:tcPr marT="45723" marB="45723" anchor="ctr"/>
                </a:tc>
              </a:tr>
              <a:tr h="764151">
                <a:tc>
                  <a:txBody>
                    <a:bodyPr/>
                    <a:lstStyle/>
                    <a:p>
                      <a:pPr algn="ctr"/>
                      <a:r>
                        <a:rPr lang="en-US" sz="2400" noProof="0" dirty="0" smtClean="0"/>
                        <a:t>Energy cost per year</a:t>
                      </a:r>
                    </a:p>
                  </a:txBody>
                  <a:tcPr marT="45723" marB="45723" anchor="ctr"/>
                </a:tc>
                <a:tc>
                  <a:txBody>
                    <a:bodyPr/>
                    <a:lstStyle/>
                    <a:p>
                      <a:pPr algn="ctr"/>
                      <a:r>
                        <a:rPr lang="en-US" sz="2400" noProof="0" dirty="0" smtClean="0"/>
                        <a:t>5,222</a:t>
                      </a:r>
                      <a:endParaRPr lang="en-US" sz="2400" noProof="0" dirty="0"/>
                    </a:p>
                  </a:txBody>
                  <a:tcPr marT="45723" marB="45723" anchor="ctr"/>
                </a:tc>
                <a:tc>
                  <a:txBody>
                    <a:bodyPr/>
                    <a:lstStyle/>
                    <a:p>
                      <a:pPr algn="ctr"/>
                      <a:r>
                        <a:rPr lang="en-US" sz="2400" noProof="0" dirty="0" smtClean="0"/>
                        <a:t>3,133</a:t>
                      </a:r>
                      <a:endParaRPr lang="en-US" sz="2400" noProof="0" dirty="0"/>
                    </a:p>
                  </a:txBody>
                  <a:tcPr marT="45723" marB="45723" anchor="ctr"/>
                </a:tc>
              </a:tr>
              <a:tr h="931454">
                <a:tc>
                  <a:txBody>
                    <a:bodyPr/>
                    <a:lstStyle/>
                    <a:p>
                      <a:pPr algn="ctr"/>
                      <a:r>
                        <a:rPr lang="en-US" sz="2400" noProof="0" dirty="0" smtClean="0"/>
                        <a:t>Other</a:t>
                      </a:r>
                      <a:r>
                        <a:rPr lang="en-US" sz="2400" baseline="0" noProof="0" dirty="0" smtClean="0"/>
                        <a:t> operational costs</a:t>
                      </a:r>
                    </a:p>
                  </a:txBody>
                  <a:tcPr marT="45723" marB="45723" anchor="ctr"/>
                </a:tc>
                <a:tc>
                  <a:txBody>
                    <a:bodyPr/>
                    <a:lstStyle/>
                    <a:p>
                      <a:pPr algn="ctr"/>
                      <a:r>
                        <a:rPr lang="en-US" sz="2400" noProof="0" dirty="0" smtClean="0"/>
                        <a:t>300</a:t>
                      </a:r>
                      <a:endParaRPr lang="en-US" sz="2400" noProof="0" dirty="0"/>
                    </a:p>
                  </a:txBody>
                  <a:tcPr marT="45723" marB="45723" anchor="ctr"/>
                </a:tc>
                <a:tc>
                  <a:txBody>
                    <a:bodyPr/>
                    <a:lstStyle/>
                    <a:p>
                      <a:pPr algn="ctr"/>
                      <a:r>
                        <a:rPr lang="en-US" sz="2400" noProof="0" dirty="0" smtClean="0"/>
                        <a:t>300</a:t>
                      </a:r>
                      <a:endParaRPr lang="en-US" sz="2400" noProof="0" dirty="0"/>
                    </a:p>
                  </a:txBody>
                  <a:tcPr marT="45723" marB="45723" anchor="ctr"/>
                </a:tc>
              </a:tr>
              <a:tr h="1137594">
                <a:tc>
                  <a:txBody>
                    <a:bodyPr/>
                    <a:lstStyle/>
                    <a:p>
                      <a:pPr algn="ctr"/>
                      <a:r>
                        <a:rPr lang="en-US" sz="2400" noProof="0" dirty="0" smtClean="0"/>
                        <a:t>Depreciation, value consumed</a:t>
                      </a:r>
                      <a:endParaRPr lang="en-US" sz="2400" noProof="0" dirty="0"/>
                    </a:p>
                  </a:txBody>
                  <a:tcPr marT="45723" marB="45723" anchor="ctr"/>
                </a:tc>
                <a:tc>
                  <a:txBody>
                    <a:bodyPr/>
                    <a:lstStyle/>
                    <a:p>
                      <a:pPr algn="ctr"/>
                      <a:r>
                        <a:rPr lang="en-US" sz="2400" noProof="0" dirty="0" smtClean="0"/>
                        <a:t>0</a:t>
                      </a:r>
                      <a:endParaRPr lang="en-US" sz="2400" noProof="0" dirty="0"/>
                    </a:p>
                  </a:txBody>
                  <a:tcPr marT="45723" marB="45723" anchor="ctr"/>
                </a:tc>
                <a:tc>
                  <a:txBody>
                    <a:bodyPr/>
                    <a:lstStyle/>
                    <a:p>
                      <a:pPr algn="ctr"/>
                      <a:r>
                        <a:rPr lang="en-US" sz="2400" noProof="0" dirty="0" smtClean="0"/>
                        <a:t>500</a:t>
                      </a:r>
                      <a:endParaRPr lang="en-US" sz="2400" noProof="0" dirty="0"/>
                    </a:p>
                  </a:txBody>
                  <a:tcPr marT="45723" marB="45723" anchor="ctr"/>
                </a:tc>
              </a:tr>
              <a:tr h="1137594">
                <a:tc>
                  <a:txBody>
                    <a:bodyPr/>
                    <a:lstStyle/>
                    <a:p>
                      <a:pPr algn="ctr"/>
                      <a:r>
                        <a:rPr lang="en-US" sz="2400" noProof="0" dirty="0" smtClean="0"/>
                        <a:t>Interest cost</a:t>
                      </a:r>
                      <a:r>
                        <a:rPr lang="en-US" sz="2400" baseline="0" noProof="0" dirty="0" smtClean="0"/>
                        <a:t> (what happens in the next years?)</a:t>
                      </a:r>
                      <a:endParaRPr lang="en-US" sz="2400" noProof="0" dirty="0"/>
                    </a:p>
                  </a:txBody>
                  <a:tcPr marT="45723" marB="45723" anchor="ctr"/>
                </a:tc>
                <a:tc>
                  <a:txBody>
                    <a:bodyPr/>
                    <a:lstStyle/>
                    <a:p>
                      <a:pPr algn="ctr"/>
                      <a:r>
                        <a:rPr lang="en-US" sz="2400" noProof="0" dirty="0" smtClean="0"/>
                        <a:t>0</a:t>
                      </a:r>
                      <a:endParaRPr lang="en-US" sz="2400" noProof="0" dirty="0"/>
                    </a:p>
                  </a:txBody>
                  <a:tcPr marT="45723" marB="45723" anchor="ctr"/>
                </a:tc>
                <a:tc>
                  <a:txBody>
                    <a:bodyPr/>
                    <a:lstStyle/>
                    <a:p>
                      <a:pPr algn="ctr"/>
                      <a:r>
                        <a:rPr lang="en-US" sz="2400" noProof="0" dirty="0" smtClean="0"/>
                        <a:t>500</a:t>
                      </a:r>
                      <a:endParaRPr lang="en-US" sz="2400" noProof="0" dirty="0"/>
                    </a:p>
                  </a:txBody>
                  <a:tcPr marT="45723" marB="45723" anchor="ctr"/>
                </a:tc>
              </a:tr>
              <a:tr h="677140">
                <a:tc>
                  <a:txBody>
                    <a:bodyPr/>
                    <a:lstStyle/>
                    <a:p>
                      <a:pPr algn="ctr"/>
                      <a:r>
                        <a:rPr lang="en-US" sz="2400" noProof="0" dirty="0" smtClean="0"/>
                        <a:t>Sum</a:t>
                      </a:r>
                      <a:endParaRPr lang="en-US" sz="2400" noProof="0" dirty="0"/>
                    </a:p>
                  </a:txBody>
                  <a:tcPr marT="45723" marB="45723" anchor="ctr"/>
                </a:tc>
                <a:tc>
                  <a:txBody>
                    <a:bodyPr/>
                    <a:lstStyle/>
                    <a:p>
                      <a:pPr algn="ctr"/>
                      <a:r>
                        <a:rPr lang="en-US" sz="2400" noProof="0" dirty="0" smtClean="0"/>
                        <a:t>5,522</a:t>
                      </a:r>
                      <a:endParaRPr lang="en-US" sz="2400" noProof="0" dirty="0"/>
                    </a:p>
                  </a:txBody>
                  <a:tcPr marT="45723" marB="45723" anchor="ctr"/>
                </a:tc>
                <a:tc>
                  <a:txBody>
                    <a:bodyPr/>
                    <a:lstStyle/>
                    <a:p>
                      <a:pPr algn="ctr"/>
                      <a:r>
                        <a:rPr lang="en-US" sz="2400" noProof="0" dirty="0" smtClean="0"/>
                        <a:t>4,433</a:t>
                      </a:r>
                      <a:endParaRPr lang="en-US" sz="2400" noProof="0" dirty="0"/>
                    </a:p>
                  </a:txBody>
                  <a:tcPr marT="45723" marB="45723" anchor="ctr"/>
                </a:tc>
              </a:tr>
            </a:tbl>
          </a:graphicData>
        </a:graphic>
      </p:graphicFrame>
      <p:sp>
        <p:nvSpPr>
          <p:cNvPr id="21539" name="Foliennummernplatzhalter 4"/>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1200">
                <a:solidFill>
                  <a:srgbClr val="000000"/>
                </a:solidFill>
                <a:latin typeface="Arial" panose="020B0604020202020204" pitchFamily="34" charset="0"/>
              </a:rPr>
              <a:t>S</a:t>
            </a:r>
            <a:fld id="{E8868092-C813-407D-A52A-FDAC8CC06C57}" type="slidenum">
              <a:rPr lang="de-DE" altLang="de-DE" sz="1200">
                <a:solidFill>
                  <a:srgbClr val="000000"/>
                </a:solidFill>
                <a:latin typeface="Arial" panose="020B0604020202020204" pitchFamily="34" charset="0"/>
              </a:rPr>
              <a:pPr algn="ctr">
                <a:spcBef>
                  <a:spcPct val="0"/>
                </a:spcBef>
                <a:buFontTx/>
                <a:buNone/>
              </a:pPr>
              <a:t>18</a:t>
            </a:fld>
            <a:endParaRPr lang="de-DE" altLang="de-DE" sz="1200">
              <a:solidFill>
                <a:srgbClr val="000000"/>
              </a:solidFill>
              <a:latin typeface="Arial" panose="020B0604020202020204" pitchFamily="34" charset="0"/>
            </a:endParaRPr>
          </a:p>
        </p:txBody>
      </p:sp>
    </p:spTree>
    <p:extLst>
      <p:ext uri="{BB962C8B-B14F-4D97-AF65-F5344CB8AC3E}">
        <p14:creationId xmlns:p14="http://schemas.microsoft.com/office/powerpoint/2010/main" val="1060692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noProof="0" dirty="0" smtClean="0"/>
              <a:t>Content</a:t>
            </a:r>
          </a:p>
          <a:p>
            <a:pPr marL="0" indent="0" algn="ctr">
              <a:buNone/>
            </a:pPr>
            <a:endParaRPr lang="en-US" sz="2800" b="1" noProof="0" dirty="0" smtClean="0"/>
          </a:p>
          <a:p>
            <a:pPr algn="ctr">
              <a:buFont typeface="+mj-lt"/>
              <a:buAutoNum type="arabicPeriod"/>
              <a:defRPr/>
            </a:pPr>
            <a:r>
              <a:rPr lang="en-US" sz="2800" noProof="0" dirty="0" smtClean="0"/>
              <a:t>Total Cost of Ownership (TCO) and Life Cycle Cost (LCC)</a:t>
            </a:r>
          </a:p>
          <a:p>
            <a:pPr algn="ctr">
              <a:buFont typeface="+mj-lt"/>
              <a:buAutoNum type="arabicPeriod"/>
              <a:defRPr/>
            </a:pPr>
            <a:r>
              <a:rPr lang="en-US" sz="2800" noProof="0" dirty="0" smtClean="0"/>
              <a:t>Pay-off Period versus Return on Investment</a:t>
            </a:r>
          </a:p>
          <a:p>
            <a:pPr algn="ctr">
              <a:buFont typeface="+mj-lt"/>
              <a:buAutoNum type="arabicPeriod"/>
              <a:defRPr/>
            </a:pPr>
            <a:r>
              <a:rPr lang="en-US" sz="2800" noProof="0" dirty="0" smtClean="0"/>
              <a:t>Optimal Replacement Time</a:t>
            </a:r>
          </a:p>
          <a:p>
            <a:pPr algn="ctr">
              <a:buFont typeface="+mj-lt"/>
              <a:buAutoNum type="arabicPeriod"/>
              <a:defRPr/>
            </a:pPr>
            <a:r>
              <a:rPr lang="en-US" sz="2800" b="1" noProof="0" dirty="0" smtClean="0"/>
              <a:t>Energy and Carbon Amortization</a:t>
            </a:r>
          </a:p>
          <a:p>
            <a:pPr algn="ctr">
              <a:buFont typeface="+mj-lt"/>
              <a:buAutoNum type="arabicPeriod"/>
              <a:defRPr/>
            </a:pPr>
            <a:r>
              <a:rPr lang="en-US" sz="2800" noProof="0" dirty="0" smtClean="0"/>
              <a:t>External Costs</a:t>
            </a:r>
          </a:p>
          <a:p>
            <a:pPr algn="ctr">
              <a:buFont typeface="+mj-lt"/>
              <a:buAutoNum type="arabicPeriod"/>
              <a:defRPr/>
            </a:pPr>
            <a:r>
              <a:rPr lang="en-US" sz="2800" noProof="0" dirty="0" smtClean="0"/>
              <a:t>Contracting</a:t>
            </a:r>
          </a:p>
          <a:p>
            <a:pPr algn="ctr">
              <a:buFont typeface="+mj-lt"/>
              <a:buAutoNum type="arabicPeriod"/>
              <a:defRPr/>
            </a:pPr>
            <a:r>
              <a:rPr lang="en-US" sz="2800" noProof="0" dirty="0" smtClean="0"/>
              <a:t>Sensitivity Analysis</a:t>
            </a:r>
          </a:p>
          <a:p>
            <a:pPr marL="0" indent="0" algn="ctr">
              <a:buNone/>
            </a:pPr>
            <a:endParaRPr lang="en-US" sz="2800" noProof="0" dirty="0" smtClean="0"/>
          </a:p>
          <a:p>
            <a:pPr marL="0" indent="0" algn="ctr">
              <a:buNone/>
            </a:pPr>
            <a:endParaRPr lang="en-US" sz="2800" noProof="0" dirty="0"/>
          </a:p>
        </p:txBody>
      </p:sp>
    </p:spTree>
    <p:extLst>
      <p:ext uri="{BB962C8B-B14F-4D97-AF65-F5344CB8AC3E}">
        <p14:creationId xmlns:p14="http://schemas.microsoft.com/office/powerpoint/2010/main" val="2487470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8472264" y="3727974"/>
            <a:ext cx="3168537" cy="2927822"/>
          </a:xfrm>
          <a:prstGeom prst="rect">
            <a:avLst/>
          </a:prstGeom>
        </p:spPr>
      </p:pic>
      <p:pic>
        <p:nvPicPr>
          <p:cNvPr id="4" name="Grafik 3"/>
          <p:cNvPicPr>
            <a:picLocks noChangeAspect="1"/>
          </p:cNvPicPr>
          <p:nvPr/>
        </p:nvPicPr>
        <p:blipFill>
          <a:blip r:embed="rId4"/>
          <a:stretch>
            <a:fillRect/>
          </a:stretch>
        </p:blipFill>
        <p:spPr>
          <a:xfrm>
            <a:off x="263352" y="3808551"/>
            <a:ext cx="5832647" cy="2954418"/>
          </a:xfrm>
          <a:prstGeom prst="rect">
            <a:avLst/>
          </a:prstGeom>
        </p:spPr>
      </p:pic>
      <p:graphicFrame>
        <p:nvGraphicFramePr>
          <p:cNvPr id="7" name="Diagramm 6"/>
          <p:cNvGraphicFramePr/>
          <p:nvPr>
            <p:extLst>
              <p:ext uri="{D42A27DB-BD31-4B8C-83A1-F6EECF244321}">
                <p14:modId xmlns:p14="http://schemas.microsoft.com/office/powerpoint/2010/main" val="2925207192"/>
              </p:ext>
            </p:extLst>
          </p:nvPr>
        </p:nvGraphicFramePr>
        <p:xfrm>
          <a:off x="1343472" y="87369"/>
          <a:ext cx="7378365" cy="377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074" name="Picture 2" descr="File:Intelligenter zaehler- Smart meter.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25708" y="9220"/>
            <a:ext cx="2415093" cy="3528392"/>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rot="16200000">
            <a:off x="11069198" y="1670321"/>
            <a:ext cx="1512168" cy="276999"/>
          </a:xfrm>
          <a:prstGeom prst="rect">
            <a:avLst/>
          </a:prstGeom>
          <a:noFill/>
        </p:spPr>
        <p:txBody>
          <a:bodyPr wrap="square" rtlCol="0">
            <a:spAutoFit/>
          </a:bodyPr>
          <a:lstStyle/>
          <a:p>
            <a:r>
              <a:rPr lang="de-DE" sz="1200" dirty="0" smtClean="0"/>
              <a:t>Wikipedia.de</a:t>
            </a:r>
            <a:endParaRPr lang="de-DE" sz="1200" dirty="0"/>
          </a:p>
        </p:txBody>
      </p:sp>
      <p:sp>
        <p:nvSpPr>
          <p:cNvPr id="5" name="Textfeld 4"/>
          <p:cNvSpPr txBox="1"/>
          <p:nvPr/>
        </p:nvSpPr>
        <p:spPr>
          <a:xfrm>
            <a:off x="4871864" y="6536377"/>
            <a:ext cx="827662" cy="276999"/>
          </a:xfrm>
          <a:prstGeom prst="rect">
            <a:avLst/>
          </a:prstGeom>
          <a:noFill/>
        </p:spPr>
        <p:txBody>
          <a:bodyPr wrap="none" rtlCol="0">
            <a:spAutoFit/>
          </a:bodyPr>
          <a:lstStyle/>
          <a:p>
            <a:r>
              <a:rPr lang="en-US" sz="1200" dirty="0" smtClean="0"/>
              <a:t>Own work</a:t>
            </a:r>
            <a:endParaRPr lang="en-US" sz="1200" dirty="0"/>
          </a:p>
        </p:txBody>
      </p:sp>
      <p:sp>
        <p:nvSpPr>
          <p:cNvPr id="8" name="Textfeld 7"/>
          <p:cNvSpPr txBox="1"/>
          <p:nvPr/>
        </p:nvSpPr>
        <p:spPr>
          <a:xfrm>
            <a:off x="11060336" y="6608385"/>
            <a:ext cx="1084336" cy="276999"/>
          </a:xfrm>
          <a:prstGeom prst="rect">
            <a:avLst/>
          </a:prstGeom>
          <a:noFill/>
        </p:spPr>
        <p:txBody>
          <a:bodyPr wrap="none" rtlCol="0">
            <a:spAutoFit/>
          </a:bodyPr>
          <a:lstStyle/>
          <a:p>
            <a:r>
              <a:rPr lang="de-DE" sz="1200" dirty="0" err="1" smtClean="0"/>
              <a:t>Krück</a:t>
            </a:r>
            <a:r>
              <a:rPr lang="de-DE" sz="1200" dirty="0" smtClean="0"/>
              <a:t>, D. 2015</a:t>
            </a:r>
            <a:endParaRPr lang="de-DE" sz="1200" dirty="0"/>
          </a:p>
        </p:txBody>
      </p:sp>
    </p:spTree>
    <p:extLst>
      <p:ext uri="{BB962C8B-B14F-4D97-AF65-F5344CB8AC3E}">
        <p14:creationId xmlns:p14="http://schemas.microsoft.com/office/powerpoint/2010/main" val="13092286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580739435"/>
              </p:ext>
            </p:extLst>
          </p:nvPr>
        </p:nvGraphicFramePr>
        <p:xfrm>
          <a:off x="479376" y="719666"/>
          <a:ext cx="1123324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76526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Inhaltsplatzhalter 2"/>
          <p:cNvSpPr>
            <a:spLocks noGrp="1"/>
          </p:cNvSpPr>
          <p:nvPr>
            <p:ph idx="1"/>
          </p:nvPr>
        </p:nvSpPr>
        <p:spPr>
          <a:xfrm>
            <a:off x="407368" y="404665"/>
            <a:ext cx="11397952" cy="5400600"/>
          </a:xfrm>
        </p:spPr>
        <p:txBody>
          <a:bodyPr>
            <a:normAutofit/>
          </a:bodyPr>
          <a:lstStyle/>
          <a:p>
            <a:pPr>
              <a:buFont typeface="Wingdings" panose="05000000000000000000" pitchFamily="2" charset="2"/>
              <a:buNone/>
            </a:pPr>
            <a:r>
              <a:rPr lang="en-US" altLang="de-DE" noProof="0" dirty="0" smtClean="0"/>
              <a:t>Examples:</a:t>
            </a:r>
          </a:p>
          <a:p>
            <a:r>
              <a:rPr lang="en-US" altLang="de-DE" noProof="0" dirty="0" smtClean="0"/>
              <a:t>Thermal solar cell: 		4 years</a:t>
            </a:r>
          </a:p>
          <a:p>
            <a:r>
              <a:rPr lang="en-US" altLang="de-DE" noProof="0" dirty="0" smtClean="0"/>
              <a:t>Photovoltaic cell:		2 (currently), old devices up to 6 years </a:t>
            </a:r>
          </a:p>
          <a:p>
            <a:r>
              <a:rPr lang="en-US" altLang="de-DE" noProof="0" dirty="0" smtClean="0"/>
              <a:t>Wind power plants:		4 to 6 month</a:t>
            </a:r>
          </a:p>
          <a:p>
            <a:endParaRPr lang="en-US" altLang="de-DE" noProof="0" dirty="0" smtClean="0"/>
          </a:p>
          <a:p>
            <a:endParaRPr lang="en-US" altLang="de-DE" noProof="0" dirty="0" smtClean="0"/>
          </a:p>
          <a:p>
            <a:pPr marL="0" indent="0">
              <a:buNone/>
            </a:pPr>
            <a:r>
              <a:rPr lang="en-US" altLang="de-DE" noProof="0" dirty="0" smtClean="0"/>
              <a:t>Gray energy and cumulated energy demand (CED) of measures of energy efficiency often difficult to calculate.</a:t>
            </a:r>
          </a:p>
        </p:txBody>
      </p:sp>
      <p:sp>
        <p:nvSpPr>
          <p:cNvPr id="23556"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716B315A-74D6-4CFA-B40A-5BE8ED2BBE2C}" type="slidenum">
              <a:rPr lang="de-DE" altLang="de-DE" sz="1200">
                <a:latin typeface="Arial" panose="020B0604020202020204" pitchFamily="34" charset="0"/>
              </a:rPr>
              <a:pPr/>
              <a:t>21</a:t>
            </a:fld>
            <a:endParaRPr lang="de-DE" altLang="de-DE" sz="1200">
              <a:latin typeface="Arial" panose="020B0604020202020204" pitchFamily="34" charset="0"/>
            </a:endParaRPr>
          </a:p>
        </p:txBody>
      </p:sp>
    </p:spTree>
    <p:extLst>
      <p:ext uri="{BB962C8B-B14F-4D97-AF65-F5344CB8AC3E}">
        <p14:creationId xmlns:p14="http://schemas.microsoft.com/office/powerpoint/2010/main" val="2299007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3766086001"/>
              </p:ext>
            </p:extLst>
          </p:nvPr>
        </p:nvGraphicFramePr>
        <p:xfrm>
          <a:off x="47328" y="116632"/>
          <a:ext cx="12025336" cy="6021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14121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199456" y="404664"/>
            <a:ext cx="9865096" cy="4832092"/>
          </a:xfrm>
          <a:prstGeom prst="rect">
            <a:avLst/>
          </a:prstGeom>
          <a:noFill/>
        </p:spPr>
        <p:txBody>
          <a:bodyPr wrap="square" rtlCol="0">
            <a:spAutoFit/>
          </a:bodyPr>
          <a:lstStyle/>
          <a:p>
            <a:r>
              <a:rPr lang="en-US" sz="2800" dirty="0" smtClean="0"/>
              <a:t>Exemplary </a:t>
            </a:r>
            <a:r>
              <a:rPr lang="en-US" sz="2800" dirty="0" err="1" smtClean="0"/>
              <a:t>ERoEI</a:t>
            </a:r>
            <a:r>
              <a:rPr lang="en-US" sz="2800" dirty="0" smtClean="0"/>
              <a:t>: </a:t>
            </a:r>
          </a:p>
          <a:p>
            <a:endParaRPr lang="en-US" sz="2800" dirty="0" smtClean="0"/>
          </a:p>
          <a:p>
            <a:pPr marL="285750" indent="-285750">
              <a:buFont typeface="Arial" panose="020B0604020202020204" pitchFamily="34" charset="0"/>
              <a:buChar char="•"/>
            </a:pPr>
            <a:r>
              <a:rPr lang="en-US" sz="2800" dirty="0" smtClean="0"/>
              <a:t>Wind energy plants: 	16 to 51 </a:t>
            </a:r>
          </a:p>
          <a:p>
            <a:pPr marL="285750" indent="-285750">
              <a:buFont typeface="Arial" panose="020B0604020202020204" pitchFamily="34" charset="0"/>
              <a:buChar char="•"/>
            </a:pPr>
            <a:r>
              <a:rPr lang="en-US" sz="2800" dirty="0" smtClean="0"/>
              <a:t>Photovoltaics:  		4 to 7</a:t>
            </a:r>
          </a:p>
          <a:p>
            <a:pPr marL="285750" indent="-285750">
              <a:buFont typeface="Arial" panose="020B0604020202020204" pitchFamily="34" charset="0"/>
              <a:buChar char="•"/>
            </a:pPr>
            <a:r>
              <a:rPr lang="en-US" sz="2800" dirty="0" smtClean="0"/>
              <a:t>Solar thermal devices:	21</a:t>
            </a:r>
          </a:p>
          <a:p>
            <a:pPr marL="285750" indent="-285750">
              <a:buFont typeface="Arial" panose="020B0604020202020204" pitchFamily="34" charset="0"/>
              <a:buChar char="•"/>
            </a:pPr>
            <a:r>
              <a:rPr lang="en-US" sz="2800" dirty="0" smtClean="0"/>
              <a:t>Water power stations: 	50</a:t>
            </a:r>
          </a:p>
          <a:p>
            <a:endParaRPr lang="en-US" sz="2800" dirty="0" smtClean="0"/>
          </a:p>
          <a:p>
            <a:r>
              <a:rPr lang="en-US" sz="2800" dirty="0" smtClean="0"/>
              <a:t>Applying </a:t>
            </a:r>
            <a:r>
              <a:rPr lang="en-US" sz="2800" dirty="0" err="1" smtClean="0"/>
              <a:t>ERoEI</a:t>
            </a:r>
            <a:r>
              <a:rPr lang="en-US" sz="2800" dirty="0" smtClean="0"/>
              <a:t> on fossil power plants has to be seen critically: Only the CED for construction of the plant is considered, not the fossil energy carrier with its heating factor – a complete calculation would turn this indicator into negative. </a:t>
            </a:r>
          </a:p>
        </p:txBody>
      </p:sp>
    </p:spTree>
    <p:extLst>
      <p:ext uri="{BB962C8B-B14F-4D97-AF65-F5344CB8AC3E}">
        <p14:creationId xmlns:p14="http://schemas.microsoft.com/office/powerpoint/2010/main" val="87560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448734669"/>
              </p:ext>
            </p:extLst>
          </p:nvPr>
        </p:nvGraphicFramePr>
        <p:xfrm>
          <a:off x="479376" y="575651"/>
          <a:ext cx="11305256" cy="57336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62190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noProof="0" dirty="0" smtClean="0"/>
              <a:t>Content</a:t>
            </a:r>
          </a:p>
          <a:p>
            <a:pPr marL="0" indent="0" algn="ctr">
              <a:buNone/>
            </a:pPr>
            <a:endParaRPr lang="en-US" sz="2800" b="1" noProof="0" dirty="0" smtClean="0"/>
          </a:p>
          <a:p>
            <a:pPr algn="ctr">
              <a:buFont typeface="+mj-lt"/>
              <a:buAutoNum type="arabicPeriod"/>
              <a:defRPr/>
            </a:pPr>
            <a:r>
              <a:rPr lang="en-US" sz="2800" noProof="0" dirty="0" smtClean="0"/>
              <a:t>Total Cost of Ownership (TCO) and Life Cycle Cost (LCC)</a:t>
            </a:r>
          </a:p>
          <a:p>
            <a:pPr algn="ctr">
              <a:buFont typeface="+mj-lt"/>
              <a:buAutoNum type="arabicPeriod"/>
              <a:defRPr/>
            </a:pPr>
            <a:r>
              <a:rPr lang="en-US" sz="2800" noProof="0" dirty="0" smtClean="0"/>
              <a:t>Pay-off Period versus Return on Investment</a:t>
            </a:r>
          </a:p>
          <a:p>
            <a:pPr algn="ctr">
              <a:buFont typeface="+mj-lt"/>
              <a:buAutoNum type="arabicPeriod"/>
              <a:defRPr/>
            </a:pPr>
            <a:r>
              <a:rPr lang="en-US" sz="2800" noProof="0" dirty="0" smtClean="0"/>
              <a:t>Optimal Replacement Time</a:t>
            </a:r>
          </a:p>
          <a:p>
            <a:pPr algn="ctr">
              <a:buFont typeface="+mj-lt"/>
              <a:buAutoNum type="arabicPeriod"/>
              <a:defRPr/>
            </a:pPr>
            <a:r>
              <a:rPr lang="en-US" sz="2800" noProof="0" dirty="0" smtClean="0"/>
              <a:t>Energy and Carbon Amortization</a:t>
            </a:r>
          </a:p>
          <a:p>
            <a:pPr algn="ctr">
              <a:buFont typeface="+mj-lt"/>
              <a:buAutoNum type="arabicPeriod"/>
              <a:defRPr/>
            </a:pPr>
            <a:r>
              <a:rPr lang="en-US" sz="2800" b="1" noProof="0" dirty="0" smtClean="0"/>
              <a:t>External Costs</a:t>
            </a:r>
          </a:p>
          <a:p>
            <a:pPr algn="ctr">
              <a:buFont typeface="+mj-lt"/>
              <a:buAutoNum type="arabicPeriod"/>
              <a:defRPr/>
            </a:pPr>
            <a:r>
              <a:rPr lang="en-US" sz="2800" noProof="0" dirty="0" smtClean="0"/>
              <a:t>Contracting</a:t>
            </a:r>
          </a:p>
          <a:p>
            <a:pPr algn="ctr">
              <a:buFont typeface="+mj-lt"/>
              <a:buAutoNum type="arabicPeriod"/>
              <a:defRPr/>
            </a:pPr>
            <a:r>
              <a:rPr lang="en-US" sz="2800" noProof="0" dirty="0" smtClean="0"/>
              <a:t>Sensitivity Analysis</a:t>
            </a:r>
          </a:p>
          <a:p>
            <a:pPr marL="0" indent="0" algn="ctr">
              <a:buNone/>
            </a:pPr>
            <a:endParaRPr lang="en-US" sz="2800" noProof="0" dirty="0" smtClean="0"/>
          </a:p>
          <a:p>
            <a:pPr marL="0" indent="0" algn="ctr">
              <a:buNone/>
            </a:pPr>
            <a:endParaRPr lang="en-US" sz="2800" noProof="0" dirty="0"/>
          </a:p>
        </p:txBody>
      </p:sp>
    </p:spTree>
    <p:extLst>
      <p:ext uri="{BB962C8B-B14F-4D97-AF65-F5344CB8AC3E}">
        <p14:creationId xmlns:p14="http://schemas.microsoft.com/office/powerpoint/2010/main" val="2170825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1984490788"/>
              </p:ext>
            </p:extLst>
          </p:nvPr>
        </p:nvGraphicFramePr>
        <p:xfrm>
          <a:off x="1055440" y="980728"/>
          <a:ext cx="9649072" cy="5021194"/>
        </p:xfrm>
        <a:graphic>
          <a:graphicData uri="http://schemas.openxmlformats.org/drawingml/2006/table">
            <a:tbl>
              <a:tblPr/>
              <a:tblGrid>
                <a:gridCol w="5184576"/>
                <a:gridCol w="4464496"/>
              </a:tblGrid>
              <a:tr h="4834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noProof="0" dirty="0" smtClean="0">
                          <a:ln>
                            <a:noFill/>
                          </a:ln>
                          <a:solidFill>
                            <a:schemeClr val="tx1"/>
                          </a:solidFill>
                          <a:effectLst/>
                          <a:latin typeface="+mj-lt"/>
                          <a:ea typeface="Times New Roman" pitchFamily="18" charset="0"/>
                          <a:cs typeface="Arial" charset="0"/>
                        </a:rPr>
                        <a:t>Energy carriers to generate power</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noProof="0" dirty="0" smtClean="0">
                          <a:ln>
                            <a:noFill/>
                          </a:ln>
                          <a:solidFill>
                            <a:schemeClr val="tx1"/>
                          </a:solidFill>
                          <a:effectLst/>
                          <a:latin typeface="+mj-lt"/>
                          <a:ea typeface="Times New Roman" pitchFamily="18" charset="0"/>
                          <a:cs typeface="Arial" charset="0"/>
                        </a:rPr>
                        <a:t>External costs in Eurocent per kWh</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Brown coal</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11,5</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Black / fat coal</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9,5</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7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Heating oil</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6,1</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Non-compressed natural gas</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5,2 </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Water power</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0,2</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Photovoltaics</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1,3</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Wind power</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0,3</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Nuclear energy</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11,5-34,0</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Average fossil energy carriers</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7,0 </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Textfeld 1"/>
          <p:cNvSpPr txBox="1"/>
          <p:nvPr/>
        </p:nvSpPr>
        <p:spPr>
          <a:xfrm>
            <a:off x="2351584" y="190963"/>
            <a:ext cx="8064896" cy="523220"/>
          </a:xfrm>
          <a:prstGeom prst="rect">
            <a:avLst/>
          </a:prstGeom>
          <a:noFill/>
        </p:spPr>
        <p:txBody>
          <a:bodyPr wrap="square" rtlCol="0">
            <a:spAutoFit/>
          </a:bodyPr>
          <a:lstStyle/>
          <a:p>
            <a:r>
              <a:rPr lang="en-US" sz="2800" b="1" dirty="0" smtClean="0"/>
              <a:t>External costs – basis of a Pigou-/ internalization-tax</a:t>
            </a:r>
            <a:endParaRPr lang="en-US" sz="2800" b="1" dirty="0"/>
          </a:p>
        </p:txBody>
      </p:sp>
      <p:sp>
        <p:nvSpPr>
          <p:cNvPr id="7" name="Rectangle 1"/>
          <p:cNvSpPr>
            <a:spLocks noChangeArrowheads="1"/>
          </p:cNvSpPr>
          <p:nvPr/>
        </p:nvSpPr>
        <p:spPr bwMode="auto">
          <a:xfrm>
            <a:off x="335360" y="6011792"/>
            <a:ext cx="110172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de-DE" sz="1200" dirty="0" smtClean="0">
                <a:latin typeface="+mj-lt"/>
                <a:ea typeface="Times New Roman" panose="02020603050405020304" pitchFamily="18" charset="0"/>
                <a:cs typeface="Arial" panose="020B0604020202020204" pitchFamily="34" charset="0"/>
              </a:rPr>
              <a:t>Own compilation from</a:t>
            </a:r>
            <a:r>
              <a:rPr lang="de-DE" altLang="de-DE" sz="1200" dirty="0" smtClean="0">
                <a:latin typeface="+mj-lt"/>
                <a:ea typeface="Times New Roman" panose="02020603050405020304" pitchFamily="18" charset="0"/>
                <a:cs typeface="Arial" panose="020B0604020202020204" pitchFamily="34" charset="0"/>
              </a:rPr>
              <a:t> </a:t>
            </a:r>
            <a:r>
              <a:rPr lang="de-DE" altLang="de-DE" sz="1200" dirty="0" smtClean="0">
                <a:solidFill>
                  <a:srgbClr val="000000"/>
                </a:solidFill>
                <a:latin typeface="+mj-lt"/>
                <a:ea typeface="Times New Roman" panose="02020603050405020304" pitchFamily="18" charset="0"/>
                <a:cs typeface="Arial" panose="020B0604020202020204" pitchFamily="34" charset="0"/>
              </a:rPr>
              <a:t>http</a:t>
            </a:r>
            <a:r>
              <a:rPr lang="de-DE" altLang="de-DE" sz="1200" dirty="0">
                <a:solidFill>
                  <a:srgbClr val="000000"/>
                </a:solidFill>
                <a:latin typeface="+mj-lt"/>
                <a:ea typeface="Times New Roman" panose="02020603050405020304" pitchFamily="18" charset="0"/>
                <a:cs typeface="Arial" panose="020B0604020202020204" pitchFamily="34" charset="0"/>
              </a:rPr>
              <a:t>://www.umweltbundesamt.de/uba-info-presse/hintergrund/externekosten.pdf</a:t>
            </a:r>
            <a:r>
              <a:rPr lang="de-DE" altLang="de-DE" sz="1200" dirty="0" smtClean="0">
                <a:solidFill>
                  <a:srgbClr val="000000"/>
                </a:solidFill>
                <a:latin typeface="+mj-lt"/>
                <a:ea typeface="Times New Roman" panose="02020603050405020304" pitchFamily="18" charset="0"/>
                <a:cs typeface="Arial" panose="020B0604020202020204" pitchFamily="34" charset="0"/>
              </a:rPr>
              <a:t>.</a:t>
            </a:r>
          </a:p>
          <a:p>
            <a:pPr algn="ctr"/>
            <a:r>
              <a:rPr lang="de-DE" altLang="de-DE" sz="1200" dirty="0">
                <a:solidFill>
                  <a:srgbClr val="000000"/>
                </a:solidFill>
                <a:latin typeface="+mj-lt"/>
                <a:ea typeface="Times New Roman" panose="02020603050405020304" pitchFamily="18" charset="0"/>
                <a:cs typeface="Arial" panose="020B0604020202020204" pitchFamily="34" charset="0"/>
              </a:rPr>
              <a:t>(Bewertung von Treibhausgasemissionen mit 70 €/t CO2</a:t>
            </a:r>
            <a:r>
              <a:rPr lang="de-DE" altLang="de-DE" sz="1200" dirty="0" smtClean="0">
                <a:solidFill>
                  <a:srgbClr val="000000"/>
                </a:solidFill>
                <a:latin typeface="+mj-lt"/>
                <a:ea typeface="Times New Roman" panose="02020603050405020304" pitchFamily="18" charset="0"/>
                <a:cs typeface="Arial" panose="020B0604020202020204" pitchFamily="34" charset="0"/>
              </a:rPr>
              <a:t>).</a:t>
            </a:r>
          </a:p>
          <a:p>
            <a:pPr algn="ctr"/>
            <a:r>
              <a:rPr lang="de-DE" altLang="de-DE" sz="1200" dirty="0" err="1" smtClean="0">
                <a:solidFill>
                  <a:srgbClr val="000000"/>
                </a:solidFill>
                <a:latin typeface="+mj-lt"/>
                <a:ea typeface="Times New Roman" panose="02020603050405020304" pitchFamily="18" charset="0"/>
                <a:cs typeface="Arial" panose="020B0604020202020204" pitchFamily="34" charset="0"/>
              </a:rPr>
              <a:t>and</a:t>
            </a:r>
            <a:endParaRPr lang="de-DE" altLang="de-DE" sz="1200" dirty="0" smtClean="0">
              <a:solidFill>
                <a:srgbClr val="000000"/>
              </a:solidFill>
              <a:latin typeface="+mj-lt"/>
              <a:ea typeface="Times New Roman" panose="02020603050405020304" pitchFamily="18" charset="0"/>
              <a:cs typeface="Arial" panose="020B0604020202020204" pitchFamily="34" charset="0"/>
            </a:endParaRPr>
          </a:p>
          <a:p>
            <a:pPr algn="ctr"/>
            <a:r>
              <a:rPr lang="de-DE" altLang="de-DE" sz="1200" dirty="0">
                <a:latin typeface="+mj-lt"/>
                <a:ea typeface="Times New Roman" panose="02020603050405020304" pitchFamily="18" charset="0"/>
                <a:cs typeface="Arial" panose="020B0604020202020204" pitchFamily="34" charset="0"/>
              </a:rPr>
              <a:t>Umweltbundesamt 2007, unter Berücksichtigung der Inflationsrate, FÖS: Was Strom wirklich kostet. Berlin 2015, (PDF) S. 12</a:t>
            </a:r>
          </a:p>
        </p:txBody>
      </p:sp>
    </p:spTree>
    <p:extLst>
      <p:ext uri="{BB962C8B-B14F-4D97-AF65-F5344CB8AC3E}">
        <p14:creationId xmlns:p14="http://schemas.microsoft.com/office/powerpoint/2010/main" val="28763264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95400" y="476672"/>
            <a:ext cx="11161240" cy="5262979"/>
          </a:xfrm>
          <a:prstGeom prst="rect">
            <a:avLst/>
          </a:prstGeom>
          <a:noFill/>
        </p:spPr>
        <p:txBody>
          <a:bodyPr wrap="square" rtlCol="0">
            <a:spAutoFit/>
          </a:bodyPr>
          <a:lstStyle/>
          <a:p>
            <a:pPr algn="ctr"/>
            <a:r>
              <a:rPr lang="en-US" sz="2800" b="1" dirty="0" smtClean="0"/>
              <a:t>What does this mean? Rough-cut calculation: </a:t>
            </a:r>
          </a:p>
          <a:p>
            <a:pPr algn="ctr"/>
            <a:endParaRPr lang="en-US" sz="2800" dirty="0" smtClean="0"/>
          </a:p>
          <a:p>
            <a:pPr algn="ctr"/>
            <a:r>
              <a:rPr lang="en-US" sz="2800" dirty="0" smtClean="0"/>
              <a:t>Heating oil or diesel has a heating factor of about 10 kWh per liter</a:t>
            </a:r>
          </a:p>
          <a:p>
            <a:pPr algn="ctr"/>
            <a:endParaRPr lang="en-US" sz="2800" dirty="0" smtClean="0"/>
          </a:p>
          <a:p>
            <a:pPr algn="ctr"/>
            <a:r>
              <a:rPr lang="en-US" sz="2800" dirty="0" smtClean="0"/>
              <a:t>6 cent/kWh * 10 kWh/liter = 60 cent per liter</a:t>
            </a:r>
          </a:p>
          <a:p>
            <a:pPr algn="ctr"/>
            <a:endParaRPr lang="en-US" sz="2800" dirty="0" smtClean="0"/>
          </a:p>
          <a:p>
            <a:pPr algn="ctr"/>
            <a:r>
              <a:rPr lang="en-US" sz="2800" dirty="0" smtClean="0"/>
              <a:t>10 kWh per day average electricity consumption in a four persons household, </a:t>
            </a:r>
          </a:p>
          <a:p>
            <a:pPr algn="ctr"/>
            <a:r>
              <a:rPr lang="en-US" sz="2800" dirty="0" smtClean="0"/>
              <a:t>Brown coal power causes 11 cent pro kWh, results in 1,1 Euro per day</a:t>
            </a:r>
          </a:p>
          <a:p>
            <a:pPr algn="ctr"/>
            <a:endParaRPr lang="en-US" sz="2800" dirty="0" smtClean="0"/>
          </a:p>
          <a:p>
            <a:pPr algn="ctr"/>
            <a:r>
              <a:rPr lang="en-US" sz="2800" dirty="0" smtClean="0"/>
              <a:t>CO</a:t>
            </a:r>
            <a:r>
              <a:rPr lang="en-US" sz="2800" baseline="-25000" dirty="0" smtClean="0"/>
              <a:t>2</a:t>
            </a:r>
            <a:r>
              <a:rPr lang="en-US" sz="2800" dirty="0" smtClean="0"/>
              <a:t>-prices may be considerably higher when changing assumptions of climate change and loss of lives!</a:t>
            </a:r>
          </a:p>
        </p:txBody>
      </p:sp>
    </p:spTree>
    <p:extLst>
      <p:ext uri="{BB962C8B-B14F-4D97-AF65-F5344CB8AC3E}">
        <p14:creationId xmlns:p14="http://schemas.microsoft.com/office/powerpoint/2010/main" val="3710454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3172319106"/>
              </p:ext>
            </p:extLst>
          </p:nvPr>
        </p:nvGraphicFramePr>
        <p:xfrm>
          <a:off x="551384" y="188640"/>
          <a:ext cx="11305256"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88341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noProof="0" dirty="0" smtClean="0"/>
              <a:t>Content</a:t>
            </a:r>
          </a:p>
          <a:p>
            <a:pPr marL="0" indent="0" algn="ctr">
              <a:buNone/>
            </a:pPr>
            <a:endParaRPr lang="en-US" sz="2800" b="1" noProof="0" dirty="0" smtClean="0"/>
          </a:p>
          <a:p>
            <a:pPr algn="ctr">
              <a:buFont typeface="+mj-lt"/>
              <a:buAutoNum type="arabicPeriod"/>
              <a:defRPr/>
            </a:pPr>
            <a:r>
              <a:rPr lang="en-US" sz="2800" noProof="0" dirty="0" smtClean="0"/>
              <a:t>Total Cost of Ownership (TCO) and Life Cycle Cost (LCC)</a:t>
            </a:r>
          </a:p>
          <a:p>
            <a:pPr algn="ctr">
              <a:buFont typeface="+mj-lt"/>
              <a:buAutoNum type="arabicPeriod"/>
              <a:defRPr/>
            </a:pPr>
            <a:r>
              <a:rPr lang="en-US" sz="2800" noProof="0" dirty="0" smtClean="0"/>
              <a:t>Pay-off Period versus Return on Investment</a:t>
            </a:r>
          </a:p>
          <a:p>
            <a:pPr algn="ctr">
              <a:buFont typeface="+mj-lt"/>
              <a:buAutoNum type="arabicPeriod"/>
              <a:defRPr/>
            </a:pPr>
            <a:r>
              <a:rPr lang="en-US" sz="2800" noProof="0" dirty="0" smtClean="0"/>
              <a:t>Optimal Replacement Time</a:t>
            </a:r>
          </a:p>
          <a:p>
            <a:pPr algn="ctr">
              <a:buFont typeface="+mj-lt"/>
              <a:buAutoNum type="arabicPeriod"/>
              <a:defRPr/>
            </a:pPr>
            <a:r>
              <a:rPr lang="en-US" sz="2800" noProof="0" dirty="0" smtClean="0"/>
              <a:t>Energy and Carbon Amortization</a:t>
            </a:r>
          </a:p>
          <a:p>
            <a:pPr algn="ctr">
              <a:buFont typeface="+mj-lt"/>
              <a:buAutoNum type="arabicPeriod"/>
              <a:defRPr/>
            </a:pPr>
            <a:r>
              <a:rPr lang="en-US" sz="2800" noProof="0" dirty="0" smtClean="0"/>
              <a:t>External Costs</a:t>
            </a:r>
          </a:p>
          <a:p>
            <a:pPr algn="ctr">
              <a:buFont typeface="+mj-lt"/>
              <a:buAutoNum type="arabicPeriod"/>
              <a:defRPr/>
            </a:pPr>
            <a:r>
              <a:rPr lang="en-US" sz="2800" b="1" noProof="0" dirty="0" smtClean="0"/>
              <a:t>Contracting</a:t>
            </a:r>
          </a:p>
          <a:p>
            <a:pPr algn="ctr">
              <a:buFont typeface="+mj-lt"/>
              <a:buAutoNum type="arabicPeriod"/>
              <a:defRPr/>
            </a:pPr>
            <a:r>
              <a:rPr lang="en-US" sz="2800" noProof="0" dirty="0" smtClean="0"/>
              <a:t>Sensitivity Analysis</a:t>
            </a:r>
          </a:p>
          <a:p>
            <a:pPr marL="0" indent="0" algn="ctr">
              <a:buNone/>
            </a:pPr>
            <a:endParaRPr lang="en-US" sz="2800" noProof="0" dirty="0" smtClean="0"/>
          </a:p>
          <a:p>
            <a:pPr marL="0" indent="0" algn="ctr">
              <a:buNone/>
            </a:pPr>
            <a:endParaRPr lang="en-US" sz="2800" noProof="0" dirty="0"/>
          </a:p>
        </p:txBody>
      </p:sp>
    </p:spTree>
    <p:extLst>
      <p:ext uri="{BB962C8B-B14F-4D97-AF65-F5344CB8AC3E}">
        <p14:creationId xmlns:p14="http://schemas.microsoft.com/office/powerpoint/2010/main" val="1680683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31822" y="620688"/>
            <a:ext cx="11809314" cy="5256584"/>
          </a:xfrm>
        </p:spPr>
        <p:txBody>
          <a:bodyPr>
            <a:noAutofit/>
          </a:bodyPr>
          <a:lstStyle/>
          <a:p>
            <a:pPr marL="0" indent="0" algn="ctr">
              <a:buNone/>
            </a:pPr>
            <a:r>
              <a:rPr lang="en-US" b="1" noProof="0" dirty="0" smtClean="0"/>
              <a:t>Content</a:t>
            </a:r>
          </a:p>
          <a:p>
            <a:pPr marL="0" indent="0" algn="ctr">
              <a:buNone/>
            </a:pPr>
            <a:endParaRPr lang="en-US" sz="2800" b="1" noProof="0" dirty="0" smtClean="0"/>
          </a:p>
          <a:p>
            <a:pPr algn="ctr">
              <a:buFont typeface="+mj-lt"/>
              <a:buAutoNum type="arabicPeriod"/>
              <a:defRPr/>
            </a:pPr>
            <a:r>
              <a:rPr lang="en-US" sz="2800" b="1" noProof="0" dirty="0" smtClean="0"/>
              <a:t>Total Cost of Ownership (TCO) and Life Cycle Cost (LCC)</a:t>
            </a:r>
          </a:p>
          <a:p>
            <a:pPr algn="ctr">
              <a:buFont typeface="+mj-lt"/>
              <a:buAutoNum type="arabicPeriod"/>
              <a:defRPr/>
            </a:pPr>
            <a:r>
              <a:rPr lang="en-US" sz="2800" noProof="0" dirty="0" smtClean="0"/>
              <a:t>Pay-off Period versus Return on Investment</a:t>
            </a:r>
          </a:p>
          <a:p>
            <a:pPr algn="ctr">
              <a:buFont typeface="+mj-lt"/>
              <a:buAutoNum type="arabicPeriod"/>
              <a:defRPr/>
            </a:pPr>
            <a:r>
              <a:rPr lang="en-US" sz="2800" noProof="0" dirty="0" smtClean="0"/>
              <a:t>Optimal Replacement Time</a:t>
            </a:r>
          </a:p>
          <a:p>
            <a:pPr algn="ctr">
              <a:buFont typeface="+mj-lt"/>
              <a:buAutoNum type="arabicPeriod"/>
              <a:defRPr/>
            </a:pPr>
            <a:r>
              <a:rPr lang="en-US" sz="2800" noProof="0" dirty="0" smtClean="0"/>
              <a:t>Energy and Carbon Amortization</a:t>
            </a:r>
          </a:p>
          <a:p>
            <a:pPr algn="ctr">
              <a:buFont typeface="+mj-lt"/>
              <a:buAutoNum type="arabicPeriod"/>
              <a:defRPr/>
            </a:pPr>
            <a:r>
              <a:rPr lang="en-US" sz="2800" noProof="0" dirty="0" smtClean="0"/>
              <a:t>External Costs</a:t>
            </a:r>
          </a:p>
          <a:p>
            <a:pPr algn="ctr">
              <a:buFont typeface="+mj-lt"/>
              <a:buAutoNum type="arabicPeriod"/>
              <a:defRPr/>
            </a:pPr>
            <a:r>
              <a:rPr lang="en-US" sz="2800" noProof="0" dirty="0" smtClean="0"/>
              <a:t>Contracting</a:t>
            </a:r>
          </a:p>
          <a:p>
            <a:pPr algn="ctr">
              <a:buFont typeface="+mj-lt"/>
              <a:buAutoNum type="arabicPeriod"/>
              <a:defRPr/>
            </a:pPr>
            <a:r>
              <a:rPr lang="en-US" sz="2800" noProof="0" dirty="0" smtClean="0"/>
              <a:t>Sensitivity Analysis</a:t>
            </a:r>
          </a:p>
          <a:p>
            <a:pPr marL="0" indent="0" algn="ctr">
              <a:buNone/>
            </a:pPr>
            <a:endParaRPr lang="en-US" sz="2800" noProof="0" dirty="0" smtClean="0"/>
          </a:p>
          <a:p>
            <a:pPr marL="0" indent="0" algn="ctr">
              <a:buNone/>
            </a:pPr>
            <a:endParaRPr lang="en-US" sz="2800" noProof="0" dirty="0"/>
          </a:p>
        </p:txBody>
      </p:sp>
    </p:spTree>
    <p:extLst>
      <p:ext uri="{BB962C8B-B14F-4D97-AF65-F5344CB8AC3E}">
        <p14:creationId xmlns:p14="http://schemas.microsoft.com/office/powerpoint/2010/main" val="13016153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3392" y="2121818"/>
            <a:ext cx="11089232" cy="2246769"/>
          </a:xfrm>
          <a:prstGeom prst="rect">
            <a:avLst/>
          </a:prstGeom>
        </p:spPr>
        <p:txBody>
          <a:bodyPr wrap="square">
            <a:spAutoFit/>
          </a:bodyPr>
          <a:lstStyle/>
          <a:p>
            <a:pPr algn="ctr"/>
            <a:r>
              <a:rPr lang="en-US" sz="2800" dirty="0" smtClean="0"/>
              <a:t>Cooperation between a (mostly industrial) company and utility company.</a:t>
            </a:r>
          </a:p>
          <a:p>
            <a:pPr algn="ctr"/>
            <a:endParaRPr lang="en-US" sz="2800" dirty="0" smtClean="0"/>
          </a:p>
          <a:p>
            <a:pPr algn="ctr"/>
            <a:r>
              <a:rPr lang="en-US" sz="2800" dirty="0" smtClean="0"/>
              <a:t> The utility invests into the energy supply of the client, </a:t>
            </a:r>
          </a:p>
          <a:p>
            <a:pPr algn="ctr"/>
            <a:r>
              <a:rPr lang="en-US" sz="2800" dirty="0" smtClean="0"/>
              <a:t>e.g. constructs a new heating into the basement, operates it, and sells the energy to the industrial company. </a:t>
            </a:r>
          </a:p>
        </p:txBody>
      </p:sp>
      <p:sp>
        <p:nvSpPr>
          <p:cNvPr id="3" name="Rechteck 2"/>
          <p:cNvSpPr/>
          <p:nvPr/>
        </p:nvSpPr>
        <p:spPr>
          <a:xfrm>
            <a:off x="623392" y="407566"/>
            <a:ext cx="11089232" cy="584775"/>
          </a:xfrm>
          <a:prstGeom prst="rect">
            <a:avLst/>
          </a:prstGeom>
        </p:spPr>
        <p:txBody>
          <a:bodyPr wrap="square">
            <a:spAutoFit/>
          </a:bodyPr>
          <a:lstStyle/>
          <a:p>
            <a:pPr algn="ctr"/>
            <a:r>
              <a:rPr lang="en-US" sz="3200" b="1" dirty="0" smtClean="0"/>
              <a:t>What is Contracting?</a:t>
            </a:r>
            <a:endParaRPr lang="en-US" sz="2800" dirty="0"/>
          </a:p>
        </p:txBody>
      </p:sp>
    </p:spTree>
    <p:extLst>
      <p:ext uri="{BB962C8B-B14F-4D97-AF65-F5344CB8AC3E}">
        <p14:creationId xmlns:p14="http://schemas.microsoft.com/office/powerpoint/2010/main" val="16872967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869149723"/>
              </p:ext>
            </p:extLst>
          </p:nvPr>
        </p:nvGraphicFramePr>
        <p:xfrm>
          <a:off x="1559496" y="1124743"/>
          <a:ext cx="8928992" cy="4320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52099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1344" y="404664"/>
            <a:ext cx="11665296" cy="830997"/>
          </a:xfrm>
          <a:prstGeom prst="rect">
            <a:avLst/>
          </a:prstGeom>
          <a:noFill/>
        </p:spPr>
        <p:txBody>
          <a:bodyPr wrap="square" rtlCol="0">
            <a:spAutoFit/>
          </a:bodyPr>
          <a:lstStyle/>
          <a:p>
            <a:pPr algn="ctr"/>
            <a:r>
              <a:rPr lang="en-US" sz="2400" dirty="0" smtClean="0"/>
              <a:t>Parts or all steps in the life-cycle of a plant may be sourced out (from the view of the industrial company) to be operated by the utility firm. </a:t>
            </a:r>
            <a:endParaRPr lang="en-US" sz="2400" dirty="0"/>
          </a:p>
        </p:txBody>
      </p:sp>
      <p:graphicFrame>
        <p:nvGraphicFramePr>
          <p:cNvPr id="3" name="Diagramm 2"/>
          <p:cNvGraphicFramePr/>
          <p:nvPr>
            <p:extLst>
              <p:ext uri="{D42A27DB-BD31-4B8C-83A1-F6EECF244321}">
                <p14:modId xmlns:p14="http://schemas.microsoft.com/office/powerpoint/2010/main" val="2782852456"/>
              </p:ext>
            </p:extLst>
          </p:nvPr>
        </p:nvGraphicFramePr>
        <p:xfrm>
          <a:off x="191344" y="1700808"/>
          <a:ext cx="11881320" cy="4986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36063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r>
              <a:rPr lang="en-US" altLang="de-DE" noProof="0" dirty="0" smtClean="0">
                <a:solidFill>
                  <a:schemeClr val="bg1"/>
                </a:solidFill>
              </a:rPr>
              <a:t>7 Contracting</a:t>
            </a:r>
          </a:p>
        </p:txBody>
      </p:sp>
      <p:sp>
        <p:nvSpPr>
          <p:cNvPr id="25603"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B160D43B-D105-4D0C-8B11-EB1FBE8825DD}" type="slidenum">
              <a:rPr lang="de-DE" altLang="de-DE" sz="1200">
                <a:latin typeface="Arial" panose="020B0604020202020204" pitchFamily="34" charset="0"/>
              </a:rPr>
              <a:pPr/>
              <a:t>33</a:t>
            </a:fld>
            <a:endParaRPr lang="de-DE" altLang="de-DE" sz="1200">
              <a:latin typeface="Arial" panose="020B0604020202020204" pitchFamily="34"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3554449018"/>
              </p:ext>
            </p:extLst>
          </p:nvPr>
        </p:nvGraphicFramePr>
        <p:xfrm>
          <a:off x="695401" y="908720"/>
          <a:ext cx="11017223" cy="5378712"/>
        </p:xfrm>
        <a:graphic>
          <a:graphicData uri="http://schemas.openxmlformats.org/drawingml/2006/table">
            <a:tbl>
              <a:tblPr/>
              <a:tblGrid>
                <a:gridCol w="2736303"/>
                <a:gridCol w="1872208"/>
                <a:gridCol w="1869757"/>
                <a:gridCol w="2162691"/>
                <a:gridCol w="2376264"/>
              </a:tblGrid>
              <a:tr h="1706671">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Finance</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Planning and construction</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Operation </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Income of utility dependent on energy conservation and cost cut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5081">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Energy delivery contracting</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5081">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Finance contracting</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64669">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Operation contracting</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endPar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5081">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Savings contracting</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2400" b="0" i="0" u="none" strike="noStrike" cap="none" normalizeH="0" baseline="0" noProof="0" dirty="0" smtClean="0">
                          <a:ln>
                            <a:noFill/>
                          </a:ln>
                          <a:solidFill>
                            <a:schemeClr val="tx1"/>
                          </a:solidFill>
                          <a:effectLst/>
                          <a:latin typeface="+mj-lt"/>
                          <a:ea typeface="Times New Roman" pitchFamily="18" charset="0"/>
                          <a:cs typeface="Arial" charset="0"/>
                        </a:rPr>
                        <a:t>x</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642" name="Rectangle 1"/>
          <p:cNvSpPr>
            <a:spLocks noChangeArrowheads="1"/>
          </p:cNvSpPr>
          <p:nvPr/>
        </p:nvSpPr>
        <p:spPr bwMode="auto">
          <a:xfrm>
            <a:off x="1524001" y="-22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de-DE" altLang="de-DE"/>
          </a:p>
        </p:txBody>
      </p:sp>
      <p:sp>
        <p:nvSpPr>
          <p:cNvPr id="2" name="Textfeld 1"/>
          <p:cNvSpPr txBox="1"/>
          <p:nvPr/>
        </p:nvSpPr>
        <p:spPr>
          <a:xfrm>
            <a:off x="4043772" y="167045"/>
            <a:ext cx="4320480" cy="584775"/>
          </a:xfrm>
          <a:prstGeom prst="rect">
            <a:avLst/>
          </a:prstGeom>
          <a:noFill/>
        </p:spPr>
        <p:txBody>
          <a:bodyPr wrap="square" rtlCol="0">
            <a:spAutoFit/>
          </a:bodyPr>
          <a:lstStyle/>
          <a:p>
            <a:pPr algn="ctr"/>
            <a:r>
              <a:rPr lang="en-US" sz="3200" b="1" dirty="0" smtClean="0"/>
              <a:t>Forms of contracting</a:t>
            </a:r>
            <a:endParaRPr lang="en-US" sz="3200" b="1" dirty="0"/>
          </a:p>
        </p:txBody>
      </p:sp>
    </p:spTree>
    <p:extLst>
      <p:ext uri="{BB962C8B-B14F-4D97-AF65-F5344CB8AC3E}">
        <p14:creationId xmlns:p14="http://schemas.microsoft.com/office/powerpoint/2010/main" val="20755254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7"/>
          <p:cNvSpPr>
            <a:spLocks noChangeArrowheads="1"/>
          </p:cNvSpPr>
          <p:nvPr/>
        </p:nvSpPr>
        <p:spPr bwMode="auto">
          <a:xfrm>
            <a:off x="4955403" y="140621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graphicFrame>
        <p:nvGraphicFramePr>
          <p:cNvPr id="3" name="Diagramm 2"/>
          <p:cNvGraphicFramePr/>
          <p:nvPr>
            <p:extLst>
              <p:ext uri="{D42A27DB-BD31-4B8C-83A1-F6EECF244321}">
                <p14:modId xmlns:p14="http://schemas.microsoft.com/office/powerpoint/2010/main" val="1903892669"/>
              </p:ext>
            </p:extLst>
          </p:nvPr>
        </p:nvGraphicFramePr>
        <p:xfrm>
          <a:off x="1381841" y="-75973"/>
          <a:ext cx="9361040" cy="598218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feld 3"/>
          <p:cNvSpPr txBox="1"/>
          <p:nvPr/>
        </p:nvSpPr>
        <p:spPr>
          <a:xfrm>
            <a:off x="5728451" y="5749805"/>
            <a:ext cx="2019725" cy="830997"/>
          </a:xfrm>
          <a:prstGeom prst="rect">
            <a:avLst/>
          </a:prstGeom>
          <a:noFill/>
        </p:spPr>
        <p:txBody>
          <a:bodyPr wrap="square" rtlCol="0">
            <a:spAutoFit/>
          </a:bodyPr>
          <a:lstStyle/>
          <a:p>
            <a:pPr algn="ctr"/>
            <a:r>
              <a:rPr lang="en-US" sz="2400" dirty="0" smtClean="0"/>
              <a:t>Point of investment</a:t>
            </a:r>
            <a:endParaRPr lang="en-US" sz="2400" dirty="0"/>
          </a:p>
        </p:txBody>
      </p:sp>
      <p:sp>
        <p:nvSpPr>
          <p:cNvPr id="5" name="Textfeld 4"/>
          <p:cNvSpPr txBox="1"/>
          <p:nvPr/>
        </p:nvSpPr>
        <p:spPr>
          <a:xfrm>
            <a:off x="7921182" y="1199967"/>
            <a:ext cx="1919234" cy="461665"/>
          </a:xfrm>
          <a:prstGeom prst="rect">
            <a:avLst/>
          </a:prstGeom>
          <a:noFill/>
        </p:spPr>
        <p:txBody>
          <a:bodyPr wrap="square" rtlCol="0">
            <a:spAutoFit/>
          </a:bodyPr>
          <a:lstStyle/>
          <a:p>
            <a:r>
              <a:rPr lang="de-DE" sz="2400" dirty="0" smtClean="0"/>
              <a:t>Baseline, </a:t>
            </a:r>
            <a:endParaRPr lang="de-DE" sz="2400" dirty="0"/>
          </a:p>
        </p:txBody>
      </p:sp>
      <p:cxnSp>
        <p:nvCxnSpPr>
          <p:cNvPr id="9" name="Gerade Verbindung 8"/>
          <p:cNvCxnSpPr/>
          <p:nvPr/>
        </p:nvCxnSpPr>
        <p:spPr>
          <a:xfrm>
            <a:off x="2547846" y="1615466"/>
            <a:ext cx="518457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10418844" y="5749805"/>
            <a:ext cx="789723" cy="461665"/>
          </a:xfrm>
          <a:prstGeom prst="rect">
            <a:avLst/>
          </a:prstGeom>
          <a:noFill/>
        </p:spPr>
        <p:txBody>
          <a:bodyPr wrap="square" rtlCol="0">
            <a:spAutoFit/>
          </a:bodyPr>
          <a:lstStyle/>
          <a:p>
            <a:r>
              <a:rPr lang="de-DE" sz="2400" dirty="0" smtClean="0"/>
              <a:t>time</a:t>
            </a:r>
            <a:endParaRPr lang="de-DE" sz="2400" dirty="0"/>
          </a:p>
        </p:txBody>
      </p:sp>
    </p:spTree>
    <p:extLst>
      <p:ext uri="{BB962C8B-B14F-4D97-AF65-F5344CB8AC3E}">
        <p14:creationId xmlns:p14="http://schemas.microsoft.com/office/powerpoint/2010/main" val="2541775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497005691"/>
              </p:ext>
            </p:extLst>
          </p:nvPr>
        </p:nvGraphicFramePr>
        <p:xfrm>
          <a:off x="1199456" y="908721"/>
          <a:ext cx="957706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p:cNvSpPr txBox="1"/>
          <p:nvPr/>
        </p:nvSpPr>
        <p:spPr>
          <a:xfrm>
            <a:off x="4259796" y="0"/>
            <a:ext cx="3384376" cy="1384995"/>
          </a:xfrm>
          <a:prstGeom prst="rect">
            <a:avLst/>
          </a:prstGeom>
          <a:noFill/>
        </p:spPr>
        <p:txBody>
          <a:bodyPr wrap="square" rtlCol="0">
            <a:spAutoFit/>
          </a:bodyPr>
          <a:lstStyle/>
          <a:p>
            <a:pPr algn="ctr"/>
            <a:r>
              <a:rPr lang="en-US" sz="2800" dirty="0" smtClean="0"/>
              <a:t>Most important </a:t>
            </a:r>
          </a:p>
          <a:p>
            <a:pPr algn="ctr"/>
            <a:r>
              <a:rPr lang="en-US" sz="2800" dirty="0" smtClean="0"/>
              <a:t>advantages and </a:t>
            </a:r>
          </a:p>
          <a:p>
            <a:pPr algn="ctr"/>
            <a:r>
              <a:rPr lang="en-US" sz="2800" dirty="0" smtClean="0"/>
              <a:t>disadvantages</a:t>
            </a:r>
            <a:endParaRPr lang="en-US" sz="2800" dirty="0"/>
          </a:p>
        </p:txBody>
      </p:sp>
    </p:spTree>
    <p:extLst>
      <p:ext uri="{BB962C8B-B14F-4D97-AF65-F5344CB8AC3E}">
        <p14:creationId xmlns:p14="http://schemas.microsoft.com/office/powerpoint/2010/main" val="28907071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noProof="0" dirty="0" smtClean="0"/>
              <a:t>Content</a:t>
            </a:r>
          </a:p>
          <a:p>
            <a:pPr marL="0" indent="0" algn="ctr">
              <a:buNone/>
            </a:pPr>
            <a:endParaRPr lang="en-US" sz="2800" b="1" noProof="0" dirty="0" smtClean="0"/>
          </a:p>
          <a:p>
            <a:pPr algn="ctr">
              <a:buFont typeface="+mj-lt"/>
              <a:buAutoNum type="arabicPeriod"/>
              <a:defRPr/>
            </a:pPr>
            <a:r>
              <a:rPr lang="en-US" sz="2800" noProof="0" dirty="0" smtClean="0"/>
              <a:t>Total Cost of Ownership (TCO) and Life Cycle Cost (LCC)</a:t>
            </a:r>
          </a:p>
          <a:p>
            <a:pPr algn="ctr">
              <a:buFont typeface="+mj-lt"/>
              <a:buAutoNum type="arabicPeriod"/>
              <a:defRPr/>
            </a:pPr>
            <a:r>
              <a:rPr lang="en-US" sz="2800" noProof="0" dirty="0" smtClean="0"/>
              <a:t>Pay-off Period versus Return on Investment</a:t>
            </a:r>
          </a:p>
          <a:p>
            <a:pPr algn="ctr">
              <a:buFont typeface="+mj-lt"/>
              <a:buAutoNum type="arabicPeriod"/>
              <a:defRPr/>
            </a:pPr>
            <a:r>
              <a:rPr lang="en-US" sz="2800" noProof="0" dirty="0" smtClean="0"/>
              <a:t>Optimal Replacement Time</a:t>
            </a:r>
          </a:p>
          <a:p>
            <a:pPr algn="ctr">
              <a:buFont typeface="+mj-lt"/>
              <a:buAutoNum type="arabicPeriod"/>
              <a:defRPr/>
            </a:pPr>
            <a:r>
              <a:rPr lang="en-US" sz="2800" noProof="0" dirty="0" smtClean="0"/>
              <a:t>Energy and Carbon Amortization</a:t>
            </a:r>
          </a:p>
          <a:p>
            <a:pPr algn="ctr">
              <a:buFont typeface="+mj-lt"/>
              <a:buAutoNum type="arabicPeriod"/>
              <a:defRPr/>
            </a:pPr>
            <a:r>
              <a:rPr lang="en-US" sz="2800" noProof="0" dirty="0" smtClean="0"/>
              <a:t>External Costs</a:t>
            </a:r>
          </a:p>
          <a:p>
            <a:pPr algn="ctr">
              <a:buFont typeface="+mj-lt"/>
              <a:buAutoNum type="arabicPeriod"/>
              <a:defRPr/>
            </a:pPr>
            <a:r>
              <a:rPr lang="en-US" sz="2800" noProof="0" dirty="0" smtClean="0"/>
              <a:t>Contracting</a:t>
            </a:r>
          </a:p>
          <a:p>
            <a:pPr algn="ctr">
              <a:buFont typeface="+mj-lt"/>
              <a:buAutoNum type="arabicPeriod"/>
              <a:defRPr/>
            </a:pPr>
            <a:r>
              <a:rPr lang="en-US" sz="2800" b="1" noProof="0" dirty="0" smtClean="0"/>
              <a:t>Sensitivity Analysis</a:t>
            </a:r>
          </a:p>
          <a:p>
            <a:pPr marL="0" indent="0" algn="ctr">
              <a:buNone/>
            </a:pPr>
            <a:endParaRPr lang="en-US" sz="2800" noProof="0" dirty="0" smtClean="0"/>
          </a:p>
          <a:p>
            <a:pPr marL="0" indent="0" algn="ctr">
              <a:buNone/>
            </a:pPr>
            <a:endParaRPr lang="en-US" sz="2800" noProof="0" dirty="0"/>
          </a:p>
        </p:txBody>
      </p:sp>
    </p:spTree>
    <p:extLst>
      <p:ext uri="{BB962C8B-B14F-4D97-AF65-F5344CB8AC3E}">
        <p14:creationId xmlns:p14="http://schemas.microsoft.com/office/powerpoint/2010/main" val="26627437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07368" y="284455"/>
            <a:ext cx="11377264" cy="1200329"/>
          </a:xfrm>
          <a:prstGeom prst="rect">
            <a:avLst/>
          </a:prstGeom>
          <a:noFill/>
        </p:spPr>
        <p:txBody>
          <a:bodyPr wrap="square" rtlCol="0">
            <a:spAutoFit/>
          </a:bodyPr>
          <a:lstStyle/>
          <a:p>
            <a:pPr algn="ctr"/>
            <a:r>
              <a:rPr lang="en-US" sz="2400" dirty="0" smtClean="0"/>
              <a:t>Sensitivity analysis shows how sensitive a dependent variable reacts while an independent variable changes. Often, investments or cost cuts are hard to quantify and my be subject to change. Sensitivity analysis evaluates the consequences. </a:t>
            </a:r>
            <a:endParaRPr lang="en-US" sz="2400" dirty="0"/>
          </a:p>
        </p:txBody>
      </p:sp>
      <p:graphicFrame>
        <p:nvGraphicFramePr>
          <p:cNvPr id="3" name="Diagramm 2"/>
          <p:cNvGraphicFramePr/>
          <p:nvPr>
            <p:extLst>
              <p:ext uri="{D42A27DB-BD31-4B8C-83A1-F6EECF244321}">
                <p14:modId xmlns:p14="http://schemas.microsoft.com/office/powerpoint/2010/main" val="3241291080"/>
              </p:ext>
            </p:extLst>
          </p:nvPr>
        </p:nvGraphicFramePr>
        <p:xfrm>
          <a:off x="695400" y="1628800"/>
          <a:ext cx="10801200"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Objekt 4"/>
          <p:cNvGraphicFramePr>
            <a:graphicFrameLocks noChangeAspect="1"/>
          </p:cNvGraphicFramePr>
          <p:nvPr>
            <p:extLst>
              <p:ext uri="{D42A27DB-BD31-4B8C-83A1-F6EECF244321}">
                <p14:modId xmlns:p14="http://schemas.microsoft.com/office/powerpoint/2010/main" val="471138835"/>
              </p:ext>
            </p:extLst>
          </p:nvPr>
        </p:nvGraphicFramePr>
        <p:xfrm>
          <a:off x="9336360" y="5705733"/>
          <a:ext cx="1228723" cy="1121098"/>
        </p:xfrm>
        <a:graphic>
          <a:graphicData uri="http://schemas.openxmlformats.org/presentationml/2006/ole">
            <mc:AlternateContent xmlns:mc="http://schemas.openxmlformats.org/markup-compatibility/2006">
              <mc:Choice xmlns:v="urn:schemas-microsoft-com:vml" Requires="v">
                <p:oleObj spid="_x0000_s1059" name="Formel" r:id="rId8" imgW="431613" imgH="393529" progId="Equation.3">
                  <p:embed/>
                </p:oleObj>
              </mc:Choice>
              <mc:Fallback>
                <p:oleObj name="Formel" r:id="rId8" imgW="431613" imgH="393529"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36360" y="5705733"/>
                        <a:ext cx="1228723" cy="1121098"/>
                      </a:xfrm>
                      <a:prstGeom prst="rect">
                        <a:avLst/>
                      </a:prstGeom>
                      <a:noFill/>
                    </p:spPr>
                  </p:pic>
                </p:oleObj>
              </mc:Fallback>
            </mc:AlternateContent>
          </a:graphicData>
        </a:graphic>
      </p:graphicFrame>
      <p:sp>
        <p:nvSpPr>
          <p:cNvPr id="4" name="Textfeld 3"/>
          <p:cNvSpPr txBox="1"/>
          <p:nvPr/>
        </p:nvSpPr>
        <p:spPr>
          <a:xfrm>
            <a:off x="1415480" y="6004672"/>
            <a:ext cx="7632848" cy="523220"/>
          </a:xfrm>
          <a:prstGeom prst="rect">
            <a:avLst/>
          </a:prstGeom>
          <a:noFill/>
        </p:spPr>
        <p:txBody>
          <a:bodyPr wrap="square" rtlCol="0">
            <a:spAutoFit/>
          </a:bodyPr>
          <a:lstStyle/>
          <a:p>
            <a:r>
              <a:rPr lang="en-US" sz="2800" dirty="0" smtClean="0"/>
              <a:t>Starting with the definition of pay-off, amortization:</a:t>
            </a:r>
            <a:endParaRPr lang="en-US" sz="2800" dirty="0"/>
          </a:p>
        </p:txBody>
      </p:sp>
    </p:spTree>
    <p:extLst>
      <p:ext uri="{BB962C8B-B14F-4D97-AF65-F5344CB8AC3E}">
        <p14:creationId xmlns:p14="http://schemas.microsoft.com/office/powerpoint/2010/main" val="36268974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
          <p:cNvGrpSpPr>
            <a:grpSpLocks noChangeAspect="1"/>
          </p:cNvGrpSpPr>
          <p:nvPr/>
        </p:nvGrpSpPr>
        <p:grpSpPr bwMode="auto">
          <a:xfrm>
            <a:off x="8043973" y="341739"/>
            <a:ext cx="4063500" cy="3375123"/>
            <a:chOff x="2318" y="9434"/>
            <a:chExt cx="7200" cy="4948"/>
          </a:xfrm>
        </p:grpSpPr>
        <p:sp>
          <p:nvSpPr>
            <p:cNvPr id="4" name="AutoShape 17"/>
            <p:cNvSpPr>
              <a:spLocks noChangeAspect="1" noChangeArrowheads="1" noTextEdit="1"/>
            </p:cNvSpPr>
            <p:nvPr/>
          </p:nvSpPr>
          <p:spPr bwMode="auto">
            <a:xfrm>
              <a:off x="2318" y="9434"/>
              <a:ext cx="7200" cy="48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Text Box 16"/>
            <p:cNvSpPr txBox="1">
              <a:spLocks noChangeArrowheads="1"/>
            </p:cNvSpPr>
            <p:nvPr/>
          </p:nvSpPr>
          <p:spPr bwMode="auto">
            <a:xfrm>
              <a:off x="2318" y="10096"/>
              <a:ext cx="1016"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6" name="Text Box 15"/>
            <p:cNvSpPr txBox="1">
              <a:spLocks noChangeArrowheads="1"/>
            </p:cNvSpPr>
            <p:nvPr/>
          </p:nvSpPr>
          <p:spPr bwMode="auto">
            <a:xfrm>
              <a:off x="2892" y="9434"/>
              <a:ext cx="2002" cy="7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Pay-off in years (A)</a:t>
              </a:r>
              <a:endParaRPr kumimoji="0" lang="en-US" sz="1800" b="0" i="0" u="none" strike="noStrike" cap="none" normalizeH="0" baseline="0" dirty="0" smtClean="0">
                <a:ln>
                  <a:noFill/>
                </a:ln>
                <a:solidFill>
                  <a:schemeClr val="tx1"/>
                </a:solidFill>
                <a:effectLst/>
              </a:endParaRPr>
            </a:p>
          </p:txBody>
        </p:sp>
        <p:sp>
          <p:nvSpPr>
            <p:cNvPr id="7" name="Text Box 14"/>
            <p:cNvSpPr txBox="1">
              <a:spLocks noChangeArrowheads="1"/>
            </p:cNvSpPr>
            <p:nvPr/>
          </p:nvSpPr>
          <p:spPr bwMode="auto">
            <a:xfrm>
              <a:off x="6526" y="13899"/>
              <a:ext cx="2964" cy="4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Cost</a:t>
              </a:r>
              <a:r>
                <a:rPr lang="en-US" sz="1000" dirty="0" smtClean="0">
                  <a:ea typeface="Times New Roman" panose="02020603050405020304" pitchFamily="18" charset="0"/>
                  <a:cs typeface="Times New Roman" panose="02020603050405020304" pitchFamily="18" charset="0"/>
                </a:rPr>
                <a:t> reduction per year </a:t>
              </a: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(E)</a:t>
              </a:r>
              <a:endParaRPr kumimoji="0" lang="en-US" sz="1800" b="0" i="0" u="none" strike="noStrike" cap="none" normalizeH="0" baseline="0" dirty="0" smtClean="0">
                <a:ln>
                  <a:noFill/>
                </a:ln>
                <a:solidFill>
                  <a:schemeClr val="tx1"/>
                </a:solidFill>
                <a:effectLst/>
              </a:endParaRPr>
            </a:p>
          </p:txBody>
        </p:sp>
        <p:sp>
          <p:nvSpPr>
            <p:cNvPr id="8" name="Line 13"/>
            <p:cNvSpPr>
              <a:spLocks noChangeShapeType="1"/>
            </p:cNvSpPr>
            <p:nvPr/>
          </p:nvSpPr>
          <p:spPr bwMode="auto">
            <a:xfrm>
              <a:off x="3294" y="13309"/>
              <a:ext cx="6022"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Text Box 12"/>
            <p:cNvSpPr txBox="1">
              <a:spLocks noChangeArrowheads="1"/>
            </p:cNvSpPr>
            <p:nvPr/>
          </p:nvSpPr>
          <p:spPr bwMode="auto">
            <a:xfrm>
              <a:off x="7406" y="13393"/>
              <a:ext cx="128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kumimoji="0" lang="de-DE" sz="1800" b="0" i="0" u="none" strike="noStrike" cap="none" normalizeH="0" baseline="0" dirty="0" smtClean="0">
                <a:ln>
                  <a:noFill/>
                </a:ln>
                <a:solidFill>
                  <a:schemeClr val="tx1"/>
                </a:solidFill>
                <a:effectLst/>
                <a:latin typeface="Arial" panose="020B0604020202020204" pitchFamily="34" charset="0"/>
              </a:endParaRPr>
            </a:p>
          </p:txBody>
        </p:sp>
        <p:sp>
          <p:nvSpPr>
            <p:cNvPr id="10" name="Text Box 11"/>
            <p:cNvSpPr txBox="1">
              <a:spLocks noChangeArrowheads="1"/>
            </p:cNvSpPr>
            <p:nvPr/>
          </p:nvSpPr>
          <p:spPr bwMode="auto">
            <a:xfrm>
              <a:off x="5161" y="13393"/>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500</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1" name="Text Box 10"/>
            <p:cNvSpPr txBox="1">
              <a:spLocks noChangeArrowheads="1"/>
            </p:cNvSpPr>
            <p:nvPr/>
          </p:nvSpPr>
          <p:spPr bwMode="auto">
            <a:xfrm>
              <a:off x="2318" y="11562"/>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2" name="Text Box 9"/>
            <p:cNvSpPr txBox="1">
              <a:spLocks noChangeArrowheads="1"/>
            </p:cNvSpPr>
            <p:nvPr/>
          </p:nvSpPr>
          <p:spPr bwMode="auto">
            <a:xfrm>
              <a:off x="2318" y="12373"/>
              <a:ext cx="887" cy="4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3" name="Line 8"/>
            <p:cNvSpPr>
              <a:spLocks noChangeShapeType="1"/>
            </p:cNvSpPr>
            <p:nvPr/>
          </p:nvSpPr>
          <p:spPr bwMode="auto">
            <a:xfrm flipV="1">
              <a:off x="3294" y="10168"/>
              <a:ext cx="1" cy="314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Text Box 7"/>
            <p:cNvSpPr txBox="1">
              <a:spLocks noChangeArrowheads="1"/>
            </p:cNvSpPr>
            <p:nvPr/>
          </p:nvSpPr>
          <p:spPr bwMode="auto">
            <a:xfrm>
              <a:off x="4024" y="13393"/>
              <a:ext cx="870" cy="5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5" name="Text Box 6"/>
            <p:cNvSpPr txBox="1">
              <a:spLocks noChangeArrowheads="1"/>
            </p:cNvSpPr>
            <p:nvPr/>
          </p:nvSpPr>
          <p:spPr bwMode="auto">
            <a:xfrm>
              <a:off x="2318" y="10867"/>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6" name="AutoShape 5"/>
            <p:cNvSpPr>
              <a:spLocks noChangeShapeType="1"/>
            </p:cNvSpPr>
            <p:nvPr/>
          </p:nvSpPr>
          <p:spPr bwMode="auto">
            <a:xfrm>
              <a:off x="4200" y="10339"/>
              <a:ext cx="1206" cy="151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Text Box 4"/>
            <p:cNvSpPr txBox="1">
              <a:spLocks noChangeArrowheads="1"/>
            </p:cNvSpPr>
            <p:nvPr/>
          </p:nvSpPr>
          <p:spPr bwMode="auto">
            <a:xfrm>
              <a:off x="6244" y="13393"/>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750</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8" name="AutoShape 3"/>
            <p:cNvSpPr>
              <a:spLocks noChangeShapeType="1"/>
            </p:cNvSpPr>
            <p:nvPr/>
          </p:nvSpPr>
          <p:spPr bwMode="auto">
            <a:xfrm>
              <a:off x="5406" y="11858"/>
              <a:ext cx="1120" cy="51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 name="AutoShape 2"/>
            <p:cNvSpPr>
              <a:spLocks noChangeShapeType="1"/>
            </p:cNvSpPr>
            <p:nvPr/>
          </p:nvSpPr>
          <p:spPr bwMode="auto">
            <a:xfrm>
              <a:off x="6526" y="12373"/>
              <a:ext cx="1357" cy="22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aphicFrame>
        <p:nvGraphicFramePr>
          <p:cNvPr id="24" name="Objekt 23"/>
          <p:cNvGraphicFramePr>
            <a:graphicFrameLocks noChangeAspect="1"/>
          </p:cNvGraphicFramePr>
          <p:nvPr>
            <p:extLst>
              <p:ext uri="{D42A27DB-BD31-4B8C-83A1-F6EECF244321}">
                <p14:modId xmlns:p14="http://schemas.microsoft.com/office/powerpoint/2010/main" val="1348377542"/>
              </p:ext>
            </p:extLst>
          </p:nvPr>
        </p:nvGraphicFramePr>
        <p:xfrm>
          <a:off x="8852137" y="3235797"/>
          <a:ext cx="1228723" cy="1121098"/>
        </p:xfrm>
        <a:graphic>
          <a:graphicData uri="http://schemas.openxmlformats.org/presentationml/2006/ole">
            <mc:AlternateContent xmlns:mc="http://schemas.openxmlformats.org/markup-compatibility/2006">
              <mc:Choice xmlns:v="urn:schemas-microsoft-com:vml" Requires="v">
                <p:oleObj spid="_x0000_s2149" name="Formel" r:id="rId3" imgW="431613" imgH="393529" progId="Equation.3">
                  <p:embed/>
                </p:oleObj>
              </mc:Choice>
              <mc:Fallback>
                <p:oleObj name="Formel" r:id="rId3" imgW="431613"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2137" y="3235797"/>
                        <a:ext cx="1228723" cy="1121098"/>
                      </a:xfrm>
                      <a:prstGeom prst="rect">
                        <a:avLst/>
                      </a:prstGeom>
                      <a:noFill/>
                    </p:spPr>
                  </p:pic>
                </p:oleObj>
              </mc:Fallback>
            </mc:AlternateContent>
          </a:graphicData>
        </a:graphic>
      </p:graphicFrame>
      <p:sp>
        <p:nvSpPr>
          <p:cNvPr id="26" name="Textfeld 25"/>
          <p:cNvSpPr txBox="1"/>
          <p:nvPr/>
        </p:nvSpPr>
        <p:spPr>
          <a:xfrm>
            <a:off x="3287356" y="6520853"/>
            <a:ext cx="5614110" cy="276999"/>
          </a:xfrm>
          <a:prstGeom prst="rect">
            <a:avLst/>
          </a:prstGeom>
          <a:noFill/>
        </p:spPr>
        <p:txBody>
          <a:bodyPr wrap="square" rtlCol="0">
            <a:spAutoFit/>
          </a:bodyPr>
          <a:lstStyle/>
          <a:p>
            <a:r>
              <a:rPr lang="de-DE" sz="1200" dirty="0" smtClean="0"/>
              <a:t>Source: Kals, Betriebliches Energiemanagement, 2010, p. 176-179</a:t>
            </a:r>
            <a:endParaRPr lang="de-DE" sz="1200" dirty="0"/>
          </a:p>
        </p:txBody>
      </p:sp>
      <p:grpSp>
        <p:nvGrpSpPr>
          <p:cNvPr id="28" name="Group 35"/>
          <p:cNvGrpSpPr>
            <a:grpSpLocks noChangeAspect="1"/>
          </p:cNvGrpSpPr>
          <p:nvPr/>
        </p:nvGrpSpPr>
        <p:grpSpPr bwMode="auto">
          <a:xfrm>
            <a:off x="123718" y="213501"/>
            <a:ext cx="4333029" cy="3483134"/>
            <a:chOff x="2318" y="9434"/>
            <a:chExt cx="7444" cy="4951"/>
          </a:xfrm>
        </p:grpSpPr>
        <p:sp>
          <p:nvSpPr>
            <p:cNvPr id="29" name="AutoShape 54"/>
            <p:cNvSpPr>
              <a:spLocks noChangeAspect="1" noChangeArrowheads="1" noTextEdit="1"/>
            </p:cNvSpPr>
            <p:nvPr/>
          </p:nvSpPr>
          <p:spPr bwMode="auto">
            <a:xfrm>
              <a:off x="2318" y="9434"/>
              <a:ext cx="7200" cy="48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dirty="0"/>
            </a:p>
          </p:txBody>
        </p:sp>
        <p:sp>
          <p:nvSpPr>
            <p:cNvPr id="30" name="Text Box 53"/>
            <p:cNvSpPr txBox="1">
              <a:spLocks noChangeArrowheads="1"/>
            </p:cNvSpPr>
            <p:nvPr/>
          </p:nvSpPr>
          <p:spPr bwMode="auto">
            <a:xfrm>
              <a:off x="2318" y="10078"/>
              <a:ext cx="1016"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1,000</a:t>
              </a:r>
              <a:endParaRPr kumimoji="0" lang="en-US" sz="2000" b="0" i="0" u="none" strike="noStrike" cap="none" normalizeH="0" baseline="0" dirty="0" smtClean="0">
                <a:ln>
                  <a:noFill/>
                </a:ln>
                <a:solidFill>
                  <a:schemeClr val="tx1"/>
                </a:solidFill>
                <a:effectLst/>
              </a:endParaRPr>
            </a:p>
          </p:txBody>
        </p:sp>
        <p:sp>
          <p:nvSpPr>
            <p:cNvPr id="31" name="Text Box 52"/>
            <p:cNvSpPr txBox="1">
              <a:spLocks noChangeArrowheads="1"/>
            </p:cNvSpPr>
            <p:nvPr/>
          </p:nvSpPr>
          <p:spPr bwMode="auto">
            <a:xfrm>
              <a:off x="7441" y="9975"/>
              <a:ext cx="2077" cy="5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Pay-off 1 year</a:t>
              </a:r>
              <a:endParaRPr kumimoji="0" lang="en-US" sz="2000" b="0" i="0" u="none" strike="noStrike" cap="none" normalizeH="0" baseline="0" dirty="0" smtClean="0">
                <a:ln>
                  <a:noFill/>
                </a:ln>
                <a:solidFill>
                  <a:schemeClr val="tx1"/>
                </a:solidFill>
                <a:effectLst/>
              </a:endParaRPr>
            </a:p>
          </p:txBody>
        </p:sp>
        <p:sp>
          <p:nvSpPr>
            <p:cNvPr id="32" name="Text Box 51"/>
            <p:cNvSpPr txBox="1">
              <a:spLocks noChangeArrowheads="1"/>
            </p:cNvSpPr>
            <p:nvPr/>
          </p:nvSpPr>
          <p:spPr bwMode="auto">
            <a:xfrm>
              <a:off x="6640" y="13902"/>
              <a:ext cx="3122" cy="4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Investment in Euro (I)</a:t>
              </a:r>
              <a:endParaRPr kumimoji="0" lang="en-US" b="0" i="0" u="none" strike="noStrike" cap="none" normalizeH="0" baseline="0" dirty="0" smtClean="0">
                <a:ln>
                  <a:noFill/>
                </a:ln>
                <a:solidFill>
                  <a:schemeClr val="tx1"/>
                </a:solidFill>
                <a:effectLst/>
              </a:endParaRPr>
            </a:p>
          </p:txBody>
        </p:sp>
        <p:sp>
          <p:nvSpPr>
            <p:cNvPr id="33" name="Line 50"/>
            <p:cNvSpPr>
              <a:spLocks noChangeShapeType="1"/>
            </p:cNvSpPr>
            <p:nvPr/>
          </p:nvSpPr>
          <p:spPr bwMode="auto">
            <a:xfrm>
              <a:off x="3294" y="13309"/>
              <a:ext cx="6022"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dirty="0"/>
            </a:p>
          </p:txBody>
        </p:sp>
        <p:sp>
          <p:nvSpPr>
            <p:cNvPr id="34" name="Text Box 49"/>
            <p:cNvSpPr txBox="1">
              <a:spLocks noChangeArrowheads="1"/>
            </p:cNvSpPr>
            <p:nvPr/>
          </p:nvSpPr>
          <p:spPr bwMode="auto">
            <a:xfrm>
              <a:off x="3889" y="10715"/>
              <a:ext cx="1178" cy="200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sz="2000" dirty="0"/>
            </a:p>
          </p:txBody>
        </p:sp>
        <p:sp>
          <p:nvSpPr>
            <p:cNvPr id="35" name="Text Box 48"/>
            <p:cNvSpPr txBox="1">
              <a:spLocks noChangeArrowheads="1"/>
            </p:cNvSpPr>
            <p:nvPr/>
          </p:nvSpPr>
          <p:spPr bwMode="auto">
            <a:xfrm>
              <a:off x="6693" y="13393"/>
              <a:ext cx="1280"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   </a:t>
              </a: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1,000</a:t>
              </a:r>
              <a:endParaRPr kumimoji="0" lang="en-US" sz="2000" b="0" i="0" u="none" strike="noStrike" cap="none" normalizeH="0" baseline="0" dirty="0" smtClean="0">
                <a:ln>
                  <a:noFill/>
                </a:ln>
                <a:solidFill>
                  <a:schemeClr val="tx1"/>
                </a:solidFill>
                <a:effectLst/>
              </a:endParaRPr>
            </a:p>
          </p:txBody>
        </p:sp>
        <p:sp>
          <p:nvSpPr>
            <p:cNvPr id="36" name="Text Box 47"/>
            <p:cNvSpPr txBox="1">
              <a:spLocks noChangeArrowheads="1"/>
            </p:cNvSpPr>
            <p:nvPr/>
          </p:nvSpPr>
          <p:spPr bwMode="auto">
            <a:xfrm>
              <a:off x="4891" y="13393"/>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500</a:t>
              </a:r>
              <a:endParaRPr kumimoji="0" lang="en-US" sz="2000" b="0" i="0" u="none" strike="noStrike" cap="none" normalizeH="0" baseline="0" dirty="0" smtClean="0">
                <a:ln>
                  <a:noFill/>
                </a:ln>
                <a:solidFill>
                  <a:schemeClr val="tx1"/>
                </a:solidFill>
                <a:effectLst/>
              </a:endParaRPr>
            </a:p>
          </p:txBody>
        </p:sp>
        <p:sp>
          <p:nvSpPr>
            <p:cNvPr id="37" name="Text Box 46"/>
            <p:cNvSpPr txBox="1">
              <a:spLocks noChangeArrowheads="1"/>
            </p:cNvSpPr>
            <p:nvPr/>
          </p:nvSpPr>
          <p:spPr bwMode="auto">
            <a:xfrm>
              <a:off x="2318" y="11385"/>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500</a:t>
              </a:r>
              <a:endParaRPr kumimoji="0" lang="en-US" sz="2000" b="0" i="0" u="none" strike="noStrike" cap="none" normalizeH="0" baseline="0" dirty="0" smtClean="0">
                <a:ln>
                  <a:noFill/>
                </a:ln>
                <a:solidFill>
                  <a:schemeClr val="tx1"/>
                </a:solidFill>
                <a:effectLst/>
              </a:endParaRPr>
            </a:p>
          </p:txBody>
        </p:sp>
        <p:sp>
          <p:nvSpPr>
            <p:cNvPr id="38" name="Text Box 45"/>
            <p:cNvSpPr txBox="1">
              <a:spLocks noChangeArrowheads="1"/>
            </p:cNvSpPr>
            <p:nvPr/>
          </p:nvSpPr>
          <p:spPr bwMode="auto">
            <a:xfrm>
              <a:off x="2318" y="12159"/>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250</a:t>
              </a:r>
              <a:endParaRPr kumimoji="0" lang="en-US" sz="2000" b="0" i="0" u="none" strike="noStrike" cap="none" normalizeH="0" baseline="0" dirty="0" smtClean="0">
                <a:ln>
                  <a:noFill/>
                </a:ln>
                <a:solidFill>
                  <a:schemeClr val="tx1"/>
                </a:solidFill>
                <a:effectLst/>
              </a:endParaRPr>
            </a:p>
          </p:txBody>
        </p:sp>
        <p:sp>
          <p:nvSpPr>
            <p:cNvPr id="39" name="Line 44"/>
            <p:cNvSpPr>
              <a:spLocks noChangeShapeType="1"/>
            </p:cNvSpPr>
            <p:nvPr/>
          </p:nvSpPr>
          <p:spPr bwMode="auto">
            <a:xfrm flipV="1">
              <a:off x="3294" y="10168"/>
              <a:ext cx="1" cy="314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dirty="0"/>
            </a:p>
          </p:txBody>
        </p:sp>
        <p:sp>
          <p:nvSpPr>
            <p:cNvPr id="40" name="AutoShape 43"/>
            <p:cNvSpPr>
              <a:spLocks noChangeShapeType="1"/>
            </p:cNvSpPr>
            <p:nvPr/>
          </p:nvSpPr>
          <p:spPr bwMode="auto">
            <a:xfrm flipV="1">
              <a:off x="3294" y="9975"/>
              <a:ext cx="4564" cy="33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dirty="0"/>
            </a:p>
          </p:txBody>
        </p:sp>
        <p:sp>
          <p:nvSpPr>
            <p:cNvPr id="41" name="AutoShape 42"/>
            <p:cNvSpPr>
              <a:spLocks noChangeShapeType="1"/>
            </p:cNvSpPr>
            <p:nvPr/>
          </p:nvSpPr>
          <p:spPr bwMode="auto">
            <a:xfrm flipV="1">
              <a:off x="3294" y="12283"/>
              <a:ext cx="4803" cy="102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dirty="0"/>
            </a:p>
          </p:txBody>
        </p:sp>
        <p:sp>
          <p:nvSpPr>
            <p:cNvPr id="45" name="Text Box 38"/>
            <p:cNvSpPr txBox="1">
              <a:spLocks noChangeArrowheads="1"/>
            </p:cNvSpPr>
            <p:nvPr/>
          </p:nvSpPr>
          <p:spPr bwMode="auto">
            <a:xfrm>
              <a:off x="3889" y="13393"/>
              <a:ext cx="869" cy="5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250</a:t>
              </a:r>
              <a:endParaRPr kumimoji="0" lang="en-US" sz="2000" b="0" i="0" u="none" strike="noStrike" cap="none" normalizeH="0" baseline="0" dirty="0" smtClean="0">
                <a:ln>
                  <a:noFill/>
                </a:ln>
                <a:solidFill>
                  <a:schemeClr val="tx1"/>
                </a:solidFill>
                <a:effectLst/>
              </a:endParaRPr>
            </a:p>
          </p:txBody>
        </p:sp>
        <p:sp>
          <p:nvSpPr>
            <p:cNvPr id="46" name="Text Box 37"/>
            <p:cNvSpPr txBox="1">
              <a:spLocks noChangeArrowheads="1"/>
            </p:cNvSpPr>
            <p:nvPr/>
          </p:nvSpPr>
          <p:spPr bwMode="auto">
            <a:xfrm>
              <a:off x="5907" y="13393"/>
              <a:ext cx="786"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750</a:t>
              </a:r>
              <a:endParaRPr kumimoji="0" lang="en-US" sz="2000" b="0" i="0" u="none" strike="noStrike" cap="none" normalizeH="0" baseline="0" dirty="0" smtClean="0">
                <a:ln>
                  <a:noFill/>
                </a:ln>
                <a:solidFill>
                  <a:schemeClr val="tx1"/>
                </a:solidFill>
                <a:effectLst/>
              </a:endParaRPr>
            </a:p>
          </p:txBody>
        </p:sp>
        <p:sp>
          <p:nvSpPr>
            <p:cNvPr id="47" name="Text Box 36"/>
            <p:cNvSpPr txBox="1">
              <a:spLocks noChangeArrowheads="1"/>
            </p:cNvSpPr>
            <p:nvPr/>
          </p:nvSpPr>
          <p:spPr bwMode="auto">
            <a:xfrm>
              <a:off x="2344" y="10715"/>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750</a:t>
              </a:r>
              <a:endParaRPr kumimoji="0" lang="en-US" sz="2000" b="0" i="0" u="none" strike="noStrike" cap="none" normalizeH="0" baseline="0" dirty="0" smtClean="0">
                <a:ln>
                  <a:noFill/>
                </a:ln>
                <a:solidFill>
                  <a:schemeClr val="tx1"/>
                </a:solidFill>
                <a:effectLst/>
              </a:endParaRPr>
            </a:p>
          </p:txBody>
        </p:sp>
      </p:grpSp>
      <p:graphicFrame>
        <p:nvGraphicFramePr>
          <p:cNvPr id="49" name="Objekt 48"/>
          <p:cNvGraphicFramePr>
            <a:graphicFrameLocks noChangeAspect="1"/>
          </p:cNvGraphicFramePr>
          <p:nvPr>
            <p:extLst>
              <p:ext uri="{D42A27DB-BD31-4B8C-83A1-F6EECF244321}">
                <p14:modId xmlns:p14="http://schemas.microsoft.com/office/powerpoint/2010/main" val="3853765206"/>
              </p:ext>
            </p:extLst>
          </p:nvPr>
        </p:nvGraphicFramePr>
        <p:xfrm>
          <a:off x="1199456" y="3322563"/>
          <a:ext cx="971550" cy="898525"/>
        </p:xfrm>
        <a:graphic>
          <a:graphicData uri="http://schemas.openxmlformats.org/presentationml/2006/ole">
            <mc:AlternateContent xmlns:mc="http://schemas.openxmlformats.org/markup-compatibility/2006">
              <mc:Choice xmlns:v="urn:schemas-microsoft-com:vml" Requires="v">
                <p:oleObj spid="_x0000_s2150" name="Formel" r:id="rId5" imgW="431640" imgH="393480" progId="Equation.3">
                  <p:embed/>
                </p:oleObj>
              </mc:Choice>
              <mc:Fallback>
                <p:oleObj name="Formel" r:id="rId5" imgW="431640" imgH="393480" progId="Equation.3">
                  <p:embed/>
                  <p:pic>
                    <p:nvPicPr>
                      <p:cNvPr id="0" name=""/>
                      <p:cNvPicPr>
                        <a:picLocks noChangeAspect="1" noChangeArrowheads="1"/>
                      </p:cNvPicPr>
                      <p:nvPr/>
                    </p:nvPicPr>
                    <p:blipFill>
                      <a:blip r:embed="rId6"/>
                      <a:srcRect/>
                      <a:stretch>
                        <a:fillRect/>
                      </a:stretch>
                    </p:blipFill>
                    <p:spPr bwMode="auto">
                      <a:xfrm>
                        <a:off x="1199456" y="3322563"/>
                        <a:ext cx="971550" cy="898525"/>
                      </a:xfrm>
                      <a:prstGeom prst="rect">
                        <a:avLst/>
                      </a:prstGeom>
                      <a:noFill/>
                    </p:spPr>
                  </p:pic>
                </p:oleObj>
              </mc:Fallback>
            </mc:AlternateContent>
          </a:graphicData>
        </a:graphic>
      </p:graphicFrame>
      <p:grpSp>
        <p:nvGrpSpPr>
          <p:cNvPr id="52" name="Group 70"/>
          <p:cNvGrpSpPr>
            <a:grpSpLocks noChangeAspect="1"/>
          </p:cNvGrpSpPr>
          <p:nvPr/>
        </p:nvGrpSpPr>
        <p:grpSpPr bwMode="auto">
          <a:xfrm>
            <a:off x="3971432" y="247862"/>
            <a:ext cx="4500667" cy="3448662"/>
            <a:chOff x="2318" y="9434"/>
            <a:chExt cx="7732" cy="4902"/>
          </a:xfrm>
        </p:grpSpPr>
        <p:sp>
          <p:nvSpPr>
            <p:cNvPr id="53" name="AutoShape 87"/>
            <p:cNvSpPr>
              <a:spLocks noChangeAspect="1" noChangeArrowheads="1" noTextEdit="1"/>
            </p:cNvSpPr>
            <p:nvPr/>
          </p:nvSpPr>
          <p:spPr bwMode="auto">
            <a:xfrm>
              <a:off x="2318" y="9434"/>
              <a:ext cx="7200" cy="48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54" name="Text Box 86"/>
            <p:cNvSpPr txBox="1">
              <a:spLocks noChangeArrowheads="1"/>
            </p:cNvSpPr>
            <p:nvPr/>
          </p:nvSpPr>
          <p:spPr bwMode="auto">
            <a:xfrm>
              <a:off x="2318" y="10096"/>
              <a:ext cx="1016"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4</a:t>
              </a:r>
              <a:endParaRPr kumimoji="0" lang="de-DE" sz="1800" b="0" i="0" u="none" strike="noStrike" cap="none" normalizeH="0" baseline="0" smtClean="0">
                <a:ln>
                  <a:noFill/>
                </a:ln>
                <a:solidFill>
                  <a:schemeClr val="tx1"/>
                </a:solidFill>
                <a:effectLst/>
              </a:endParaRPr>
            </a:p>
          </p:txBody>
        </p:sp>
        <p:sp>
          <p:nvSpPr>
            <p:cNvPr id="55" name="Text Box 85"/>
            <p:cNvSpPr txBox="1">
              <a:spLocks noChangeArrowheads="1"/>
            </p:cNvSpPr>
            <p:nvPr/>
          </p:nvSpPr>
          <p:spPr bwMode="auto">
            <a:xfrm>
              <a:off x="2892" y="9434"/>
              <a:ext cx="2100" cy="7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Pay-off in years (A)</a:t>
              </a:r>
              <a:endParaRPr kumimoji="0" lang="en-US" sz="1800" b="0" i="0" u="none" strike="noStrike" cap="none" normalizeH="0" baseline="0" dirty="0" smtClean="0">
                <a:ln>
                  <a:noFill/>
                </a:ln>
                <a:solidFill>
                  <a:schemeClr val="tx1"/>
                </a:solidFill>
                <a:effectLst/>
              </a:endParaRPr>
            </a:p>
          </p:txBody>
        </p:sp>
        <p:sp>
          <p:nvSpPr>
            <p:cNvPr id="56" name="Text Box 84"/>
            <p:cNvSpPr txBox="1">
              <a:spLocks noChangeArrowheads="1"/>
            </p:cNvSpPr>
            <p:nvPr/>
          </p:nvSpPr>
          <p:spPr bwMode="auto">
            <a:xfrm>
              <a:off x="6804" y="13853"/>
              <a:ext cx="3246" cy="4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Investment in Euro (I)</a:t>
              </a:r>
              <a:endParaRPr kumimoji="0" lang="de-DE" sz="1800" b="0" i="0" u="none" strike="noStrike" cap="none" normalizeH="0" baseline="0" dirty="0" smtClean="0">
                <a:ln>
                  <a:noFill/>
                </a:ln>
                <a:solidFill>
                  <a:schemeClr val="tx1"/>
                </a:solidFill>
                <a:effectLst/>
              </a:endParaRPr>
            </a:p>
          </p:txBody>
        </p:sp>
        <p:sp>
          <p:nvSpPr>
            <p:cNvPr id="57" name="Line 83"/>
            <p:cNvSpPr>
              <a:spLocks noChangeShapeType="1"/>
            </p:cNvSpPr>
            <p:nvPr/>
          </p:nvSpPr>
          <p:spPr bwMode="auto">
            <a:xfrm>
              <a:off x="3294" y="13309"/>
              <a:ext cx="6022"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8" name="Text Box 82"/>
            <p:cNvSpPr txBox="1">
              <a:spLocks noChangeArrowheads="1"/>
            </p:cNvSpPr>
            <p:nvPr/>
          </p:nvSpPr>
          <p:spPr bwMode="auto">
            <a:xfrm>
              <a:off x="7105" y="13393"/>
              <a:ext cx="128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1,000</a:t>
              </a:r>
              <a:endParaRPr kumimoji="0" lang="de-DE" sz="1800" b="0" i="0" u="none" strike="noStrike" cap="none" normalizeH="0" baseline="0" dirty="0" smtClean="0">
                <a:ln>
                  <a:noFill/>
                </a:ln>
                <a:solidFill>
                  <a:schemeClr val="tx1"/>
                </a:solidFill>
                <a:effectLst/>
              </a:endParaRPr>
            </a:p>
          </p:txBody>
        </p:sp>
        <p:sp>
          <p:nvSpPr>
            <p:cNvPr id="59" name="Text Box 81"/>
            <p:cNvSpPr txBox="1">
              <a:spLocks noChangeArrowheads="1"/>
            </p:cNvSpPr>
            <p:nvPr/>
          </p:nvSpPr>
          <p:spPr bwMode="auto">
            <a:xfrm>
              <a:off x="5161" y="13393"/>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500</a:t>
              </a:r>
              <a:endParaRPr kumimoji="0" lang="de-DE" sz="1800" b="0" i="0" u="none" strike="noStrike" cap="none" normalizeH="0" baseline="0" smtClean="0">
                <a:ln>
                  <a:noFill/>
                </a:ln>
                <a:solidFill>
                  <a:schemeClr val="tx1"/>
                </a:solidFill>
                <a:effectLst/>
              </a:endParaRPr>
            </a:p>
          </p:txBody>
        </p:sp>
        <p:sp>
          <p:nvSpPr>
            <p:cNvPr id="60" name="Text Box 80"/>
            <p:cNvSpPr txBox="1">
              <a:spLocks noChangeArrowheads="1"/>
            </p:cNvSpPr>
            <p:nvPr/>
          </p:nvSpPr>
          <p:spPr bwMode="auto">
            <a:xfrm>
              <a:off x="2318" y="11562"/>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2</a:t>
              </a:r>
              <a:endParaRPr kumimoji="0" lang="de-DE" sz="1800" b="0" i="0" u="none" strike="noStrike" cap="none" normalizeH="0" baseline="0" smtClean="0">
                <a:ln>
                  <a:noFill/>
                </a:ln>
                <a:solidFill>
                  <a:schemeClr val="tx1"/>
                </a:solidFill>
                <a:effectLst/>
              </a:endParaRPr>
            </a:p>
          </p:txBody>
        </p:sp>
        <p:sp>
          <p:nvSpPr>
            <p:cNvPr id="61" name="Text Box 79"/>
            <p:cNvSpPr txBox="1">
              <a:spLocks noChangeArrowheads="1"/>
            </p:cNvSpPr>
            <p:nvPr/>
          </p:nvSpPr>
          <p:spPr bwMode="auto">
            <a:xfrm>
              <a:off x="2318" y="12373"/>
              <a:ext cx="887" cy="4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1</a:t>
              </a:r>
              <a:endParaRPr kumimoji="0" lang="de-DE" sz="1800" b="0" i="0" u="none" strike="noStrike" cap="none" normalizeH="0" baseline="0" smtClean="0">
                <a:ln>
                  <a:noFill/>
                </a:ln>
                <a:solidFill>
                  <a:schemeClr val="tx1"/>
                </a:solidFill>
                <a:effectLst/>
              </a:endParaRPr>
            </a:p>
          </p:txBody>
        </p:sp>
        <p:sp>
          <p:nvSpPr>
            <p:cNvPr id="62" name="Line 78"/>
            <p:cNvSpPr>
              <a:spLocks noChangeShapeType="1"/>
            </p:cNvSpPr>
            <p:nvPr/>
          </p:nvSpPr>
          <p:spPr bwMode="auto">
            <a:xfrm flipV="1">
              <a:off x="3294" y="10168"/>
              <a:ext cx="1" cy="314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3" name="Text Box 77"/>
            <p:cNvSpPr txBox="1">
              <a:spLocks noChangeArrowheads="1"/>
            </p:cNvSpPr>
            <p:nvPr/>
          </p:nvSpPr>
          <p:spPr bwMode="auto">
            <a:xfrm>
              <a:off x="4122" y="13393"/>
              <a:ext cx="870" cy="5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250</a:t>
              </a:r>
              <a:endParaRPr kumimoji="0" lang="de-DE" sz="1800" b="0" i="0" u="none" strike="noStrike" cap="none" normalizeH="0" baseline="0" smtClean="0">
                <a:ln>
                  <a:noFill/>
                </a:ln>
                <a:solidFill>
                  <a:schemeClr val="tx1"/>
                </a:solidFill>
                <a:effectLst/>
              </a:endParaRPr>
            </a:p>
          </p:txBody>
        </p:sp>
        <p:sp>
          <p:nvSpPr>
            <p:cNvPr id="64" name="Text Box 76"/>
            <p:cNvSpPr txBox="1">
              <a:spLocks noChangeArrowheads="1"/>
            </p:cNvSpPr>
            <p:nvPr/>
          </p:nvSpPr>
          <p:spPr bwMode="auto">
            <a:xfrm>
              <a:off x="2318" y="10867"/>
              <a:ext cx="887" cy="4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3</a:t>
              </a:r>
              <a:endParaRPr kumimoji="0" lang="de-DE" sz="1800" b="0" i="0" u="none" strike="noStrike" cap="none" normalizeH="0" baseline="0" smtClean="0">
                <a:ln>
                  <a:noFill/>
                </a:ln>
                <a:solidFill>
                  <a:schemeClr val="tx1"/>
                </a:solidFill>
                <a:effectLst/>
              </a:endParaRPr>
            </a:p>
          </p:txBody>
        </p:sp>
        <p:sp>
          <p:nvSpPr>
            <p:cNvPr id="65" name="AutoShape 75"/>
            <p:cNvSpPr>
              <a:spLocks noChangeShapeType="1"/>
            </p:cNvSpPr>
            <p:nvPr/>
          </p:nvSpPr>
          <p:spPr bwMode="auto">
            <a:xfrm flipV="1">
              <a:off x="3294" y="10096"/>
              <a:ext cx="4337" cy="321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6" name="Text Box 74"/>
            <p:cNvSpPr txBox="1">
              <a:spLocks noChangeArrowheads="1"/>
            </p:cNvSpPr>
            <p:nvPr/>
          </p:nvSpPr>
          <p:spPr bwMode="auto">
            <a:xfrm>
              <a:off x="7759" y="9838"/>
              <a:ext cx="1759" cy="7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Cost reduction per year</a:t>
              </a:r>
              <a:r>
                <a:rPr kumimoji="0" lang="en-US" sz="1000" b="0" i="0" u="none" strike="noStrike" cap="none" normalizeH="0" dirty="0" smtClean="0">
                  <a:ln>
                    <a:noFill/>
                  </a:ln>
                  <a:solidFill>
                    <a:schemeClr val="tx1"/>
                  </a:solidFill>
                  <a:effectLst/>
                  <a:ea typeface="Times New Roman" panose="02020603050405020304" pitchFamily="18" charset="0"/>
                  <a:cs typeface="Times New Roman" panose="02020603050405020304" pitchFamily="18" charset="0"/>
                </a:rPr>
                <a:t> </a:t>
              </a: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250 Euro</a:t>
              </a:r>
              <a:endParaRPr kumimoji="0" lang="en-US" sz="1800" b="0" i="0" u="none" strike="noStrike" cap="none" normalizeH="0" baseline="0" dirty="0" smtClean="0">
                <a:ln>
                  <a:noFill/>
                </a:ln>
                <a:solidFill>
                  <a:schemeClr val="tx1"/>
                </a:solidFill>
                <a:effectLst/>
              </a:endParaRPr>
            </a:p>
          </p:txBody>
        </p:sp>
        <p:sp>
          <p:nvSpPr>
            <p:cNvPr id="67" name="Text Box 73"/>
            <p:cNvSpPr txBox="1">
              <a:spLocks noChangeArrowheads="1"/>
            </p:cNvSpPr>
            <p:nvPr/>
          </p:nvSpPr>
          <p:spPr bwMode="auto">
            <a:xfrm>
              <a:off x="7731" y="11356"/>
              <a:ext cx="1759" cy="7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Cost reduction</a:t>
              </a:r>
              <a:r>
                <a:rPr kumimoji="0" lang="en-US" sz="1000" b="0" i="0" u="none" strike="noStrike" cap="none" normalizeH="0" dirty="0" smtClean="0">
                  <a:ln>
                    <a:noFill/>
                  </a:ln>
                  <a:solidFill>
                    <a:schemeClr val="tx1"/>
                  </a:solidFill>
                  <a:effectLst/>
                  <a:ea typeface="Times New Roman" panose="02020603050405020304" pitchFamily="18" charset="0"/>
                  <a:cs typeface="Times New Roman" panose="02020603050405020304" pitchFamily="18" charset="0"/>
                </a:rPr>
                <a:t> per year </a:t>
              </a: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500 Euro</a:t>
              </a:r>
              <a:endParaRPr kumimoji="0" lang="en-US" sz="1800" b="0" i="0" u="none" strike="noStrike" cap="none" normalizeH="0" baseline="0" dirty="0" smtClean="0">
                <a:ln>
                  <a:noFill/>
                </a:ln>
                <a:solidFill>
                  <a:schemeClr val="tx1"/>
                </a:solidFill>
                <a:effectLst/>
              </a:endParaRPr>
            </a:p>
          </p:txBody>
        </p:sp>
        <p:sp>
          <p:nvSpPr>
            <p:cNvPr id="68" name="AutoShape 72"/>
            <p:cNvSpPr>
              <a:spLocks noChangeShapeType="1"/>
            </p:cNvSpPr>
            <p:nvPr/>
          </p:nvSpPr>
          <p:spPr bwMode="auto">
            <a:xfrm flipV="1">
              <a:off x="3294" y="11770"/>
              <a:ext cx="4149" cy="154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9" name="Text Box 71"/>
            <p:cNvSpPr txBox="1">
              <a:spLocks noChangeArrowheads="1"/>
            </p:cNvSpPr>
            <p:nvPr/>
          </p:nvSpPr>
          <p:spPr bwMode="auto">
            <a:xfrm>
              <a:off x="6244" y="13393"/>
              <a:ext cx="861" cy="4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000" b="0" i="0" u="none" strike="noStrike" cap="none" normalizeH="0" baseline="0" smtClean="0">
                  <a:ln>
                    <a:noFill/>
                  </a:ln>
                  <a:solidFill>
                    <a:schemeClr val="tx1"/>
                  </a:solidFill>
                  <a:effectLst/>
                  <a:ea typeface="Times New Roman" panose="02020603050405020304" pitchFamily="18" charset="0"/>
                  <a:cs typeface="Times New Roman" panose="02020603050405020304" pitchFamily="18" charset="0"/>
                </a:rPr>
                <a:t>750</a:t>
              </a:r>
              <a:endParaRPr kumimoji="0" lang="de-DE" sz="1800" b="0" i="0" u="none" strike="noStrike" cap="none" normalizeH="0" baseline="0" smtClean="0">
                <a:ln>
                  <a:noFill/>
                </a:ln>
                <a:solidFill>
                  <a:schemeClr val="tx1"/>
                </a:solidFill>
                <a:effectLst/>
              </a:endParaRPr>
            </a:p>
          </p:txBody>
        </p:sp>
      </p:grpSp>
      <p:graphicFrame>
        <p:nvGraphicFramePr>
          <p:cNvPr id="71" name="Objekt 70"/>
          <p:cNvGraphicFramePr>
            <a:graphicFrameLocks noChangeAspect="1"/>
          </p:cNvGraphicFramePr>
          <p:nvPr>
            <p:extLst>
              <p:ext uri="{D42A27DB-BD31-4B8C-83A1-F6EECF244321}">
                <p14:modId xmlns:p14="http://schemas.microsoft.com/office/powerpoint/2010/main" val="1749525532"/>
              </p:ext>
            </p:extLst>
          </p:nvPr>
        </p:nvGraphicFramePr>
        <p:xfrm>
          <a:off x="5375920" y="3356992"/>
          <a:ext cx="1083240" cy="974137"/>
        </p:xfrm>
        <a:graphic>
          <a:graphicData uri="http://schemas.openxmlformats.org/presentationml/2006/ole">
            <mc:AlternateContent xmlns:mc="http://schemas.openxmlformats.org/markup-compatibility/2006">
              <mc:Choice xmlns:v="urn:schemas-microsoft-com:vml" Requires="v">
                <p:oleObj spid="_x0000_s2151" name="Formel" r:id="rId7" imgW="444307" imgH="393529" progId="Equation.3">
                  <p:embed/>
                </p:oleObj>
              </mc:Choice>
              <mc:Fallback>
                <p:oleObj name="Formel" r:id="rId7" imgW="444307" imgH="39352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5920" y="3356992"/>
                        <a:ext cx="1083240" cy="974137"/>
                      </a:xfrm>
                      <a:prstGeom prst="rect">
                        <a:avLst/>
                      </a:prstGeom>
                      <a:noFill/>
                    </p:spPr>
                  </p:pic>
                </p:oleObj>
              </mc:Fallback>
            </mc:AlternateContent>
          </a:graphicData>
        </a:graphic>
      </p:graphicFrame>
      <p:sp>
        <p:nvSpPr>
          <p:cNvPr id="73" name="Text Box 104"/>
          <p:cNvSpPr txBox="1">
            <a:spLocks noChangeArrowheads="1"/>
          </p:cNvSpPr>
          <p:nvPr/>
        </p:nvSpPr>
        <p:spPr bwMode="auto">
          <a:xfrm>
            <a:off x="46934" y="335831"/>
            <a:ext cx="1967476" cy="3670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ts val="600"/>
              </a:spcBef>
              <a:spcAft>
                <a:spcPts val="600"/>
              </a:spcAft>
              <a:buClrTx/>
              <a:buSzTx/>
              <a:buFontTx/>
              <a:buNone/>
              <a:tabLst/>
            </a:pPr>
            <a:r>
              <a:rPr kumimoji="0" lang="en-US" sz="1000" b="0" i="0" u="none" strike="noStrike" cap="none" normalizeH="0" baseline="0" dirty="0" smtClean="0">
                <a:ln>
                  <a:noFill/>
                </a:ln>
                <a:solidFill>
                  <a:schemeClr val="tx1"/>
                </a:solidFill>
                <a:effectLst/>
              </a:rPr>
              <a:t>Cost reduction Euro (E)</a:t>
            </a:r>
            <a:endParaRPr kumimoji="0" lang="en-US" sz="1800" b="0" i="0" u="none" strike="noStrike" cap="none" normalizeH="0" baseline="0" dirty="0" smtClean="0">
              <a:ln>
                <a:noFill/>
              </a:ln>
              <a:solidFill>
                <a:schemeClr val="tx1"/>
              </a:solidFill>
              <a:effectLst/>
            </a:endParaRPr>
          </a:p>
        </p:txBody>
      </p:sp>
      <p:sp>
        <p:nvSpPr>
          <p:cNvPr id="74" name="Text Box 52"/>
          <p:cNvSpPr txBox="1">
            <a:spLocks noChangeArrowheads="1"/>
          </p:cNvSpPr>
          <p:nvPr/>
        </p:nvSpPr>
        <p:spPr bwMode="auto">
          <a:xfrm>
            <a:off x="3055452" y="2371298"/>
            <a:ext cx="1208987" cy="4157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ea typeface="Times New Roman" panose="02020603050405020304" pitchFamily="18" charset="0"/>
                <a:cs typeface="Times New Roman" panose="02020603050405020304" pitchFamily="18" charset="0"/>
              </a:rPr>
              <a:t>Pay-off 4 years</a:t>
            </a:r>
            <a:endParaRPr kumimoji="0" lang="en-US" sz="1800" b="0" i="0" u="none" strike="noStrike" cap="none" normalizeH="0" baseline="0" dirty="0" smtClean="0">
              <a:ln>
                <a:noFill/>
              </a:ln>
              <a:solidFill>
                <a:schemeClr val="tx1"/>
              </a:solidFill>
              <a:effectLst/>
            </a:endParaRPr>
          </a:p>
        </p:txBody>
      </p:sp>
      <p:sp>
        <p:nvSpPr>
          <p:cNvPr id="75" name="Textfeld 74"/>
          <p:cNvSpPr txBox="1"/>
          <p:nvPr/>
        </p:nvSpPr>
        <p:spPr>
          <a:xfrm>
            <a:off x="502333" y="4548176"/>
            <a:ext cx="3145395" cy="1754326"/>
          </a:xfrm>
          <a:prstGeom prst="rect">
            <a:avLst/>
          </a:prstGeom>
          <a:noFill/>
        </p:spPr>
        <p:txBody>
          <a:bodyPr wrap="square" rtlCol="0">
            <a:spAutoFit/>
          </a:bodyPr>
          <a:lstStyle/>
          <a:p>
            <a:r>
              <a:rPr lang="en-US" dirty="0" smtClean="0"/>
              <a:t>Cost reduction is dependent variable, investment independent variable. For pay-off periods of 1 und 4 years (as figure in the formula) graphs are shown.</a:t>
            </a:r>
            <a:endParaRPr lang="en-US" dirty="0"/>
          </a:p>
        </p:txBody>
      </p:sp>
      <p:sp>
        <p:nvSpPr>
          <p:cNvPr id="76" name="Textfeld 75"/>
          <p:cNvSpPr txBox="1"/>
          <p:nvPr/>
        </p:nvSpPr>
        <p:spPr>
          <a:xfrm>
            <a:off x="4799856" y="4544141"/>
            <a:ext cx="3416177" cy="1477328"/>
          </a:xfrm>
          <a:prstGeom prst="rect">
            <a:avLst/>
          </a:prstGeom>
          <a:noFill/>
        </p:spPr>
        <p:txBody>
          <a:bodyPr wrap="square" rtlCol="0">
            <a:spAutoFit/>
          </a:bodyPr>
          <a:lstStyle/>
          <a:p>
            <a:r>
              <a:rPr lang="en-US" dirty="0" smtClean="0"/>
              <a:t>Pay-off as dependent variable, investment independent variable. Graph is shown for fixed annual cost reductions (250 and 500 Euros) as figures in the formula.</a:t>
            </a:r>
            <a:endParaRPr lang="en-US" dirty="0"/>
          </a:p>
        </p:txBody>
      </p:sp>
      <p:sp>
        <p:nvSpPr>
          <p:cNvPr id="78" name="Textfeld 77"/>
          <p:cNvSpPr txBox="1"/>
          <p:nvPr/>
        </p:nvSpPr>
        <p:spPr>
          <a:xfrm>
            <a:off x="8652267" y="4548176"/>
            <a:ext cx="3145395" cy="1754326"/>
          </a:xfrm>
          <a:prstGeom prst="rect">
            <a:avLst/>
          </a:prstGeom>
          <a:noFill/>
        </p:spPr>
        <p:txBody>
          <a:bodyPr wrap="square" rtlCol="0">
            <a:spAutoFit/>
          </a:bodyPr>
          <a:lstStyle/>
          <a:p>
            <a:r>
              <a:rPr lang="en-US" dirty="0" smtClean="0"/>
              <a:t>Pay-off as dependent variable, cost reduction independent variable. Investment as fixed figure in the formula and exemplary graph for 1,000 Euro.</a:t>
            </a:r>
            <a:endParaRPr lang="en-US" dirty="0"/>
          </a:p>
        </p:txBody>
      </p:sp>
    </p:spTree>
    <p:extLst>
      <p:ext uri="{BB962C8B-B14F-4D97-AF65-F5344CB8AC3E}">
        <p14:creationId xmlns:p14="http://schemas.microsoft.com/office/powerpoint/2010/main" val="32073106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Inhaltsplatzhalter 2"/>
          <p:cNvSpPr>
            <a:spLocks noGrp="1"/>
          </p:cNvSpPr>
          <p:nvPr>
            <p:ph idx="1"/>
          </p:nvPr>
        </p:nvSpPr>
        <p:spPr>
          <a:xfrm>
            <a:off x="335360" y="260648"/>
            <a:ext cx="11521280" cy="6264696"/>
          </a:xfrm>
        </p:spPr>
        <p:txBody>
          <a:bodyPr rtlCol="0">
            <a:noAutofit/>
          </a:bodyPr>
          <a:lstStyle/>
          <a:p>
            <a:pPr>
              <a:buNone/>
              <a:defRPr/>
            </a:pPr>
            <a:r>
              <a:rPr lang="en-US" altLang="de-DE" sz="2400" noProof="0" dirty="0" smtClean="0"/>
              <a:t>Concluding questions and further discussion: </a:t>
            </a:r>
          </a:p>
          <a:p>
            <a:pPr>
              <a:defRPr/>
            </a:pPr>
            <a:r>
              <a:rPr lang="en-US" altLang="de-DE" sz="2400" noProof="0" dirty="0" smtClean="0"/>
              <a:t>Why is the term „investment cost“ wrong?</a:t>
            </a:r>
          </a:p>
          <a:p>
            <a:pPr>
              <a:defRPr/>
            </a:pPr>
            <a:r>
              <a:rPr lang="en-US" altLang="de-DE" sz="2400" noProof="0" dirty="0" smtClean="0"/>
              <a:t>Why is the pay-off period an indicator of risk and not profitability? </a:t>
            </a:r>
          </a:p>
          <a:p>
            <a:pPr>
              <a:defRPr/>
            </a:pPr>
            <a:r>
              <a:rPr lang="en-US" altLang="de-DE" sz="2400" noProof="0" dirty="0" smtClean="0"/>
              <a:t>Pay-off is nevertheless very popular in companies. Why is the pay-off time in companies often very short (less than 10 year, which we as private persons would welcome enthusiastically). Use the concept of opportunity/ alternative costs or shadow prices. </a:t>
            </a:r>
          </a:p>
          <a:p>
            <a:pPr>
              <a:defRPr/>
            </a:pPr>
            <a:r>
              <a:rPr lang="en-US" altLang="de-DE" sz="2400" noProof="0" dirty="0" smtClean="0"/>
              <a:t>Do you know examples for amortization expectancies in practice? May moral considerations be involved?</a:t>
            </a:r>
          </a:p>
          <a:p>
            <a:pPr>
              <a:defRPr/>
            </a:pPr>
            <a:r>
              <a:rPr lang="en-US" altLang="de-DE" sz="2400" noProof="0" dirty="0" smtClean="0"/>
              <a:t>What would change calculation the replacement time if old assets are not fully depreciated? (Think of sunk Costs.)</a:t>
            </a:r>
          </a:p>
          <a:p>
            <a:pPr>
              <a:defRPr/>
            </a:pPr>
            <a:r>
              <a:rPr lang="en-US" altLang="de-DE" sz="2400" noProof="0" dirty="0" smtClean="0"/>
              <a:t>Why do interests and energy prices become more important in long-term calculations?</a:t>
            </a:r>
          </a:p>
          <a:p>
            <a:pPr>
              <a:defRPr/>
            </a:pPr>
            <a:r>
              <a:rPr lang="en-US" altLang="de-DE" sz="2400" noProof="0" dirty="0" smtClean="0"/>
              <a:t>Make plausible that influential factors like height of energy investment, savings, energy cost may be volatile in long-term planning? </a:t>
            </a:r>
          </a:p>
          <a:p>
            <a:pPr>
              <a:defRPr/>
            </a:pPr>
            <a:r>
              <a:rPr lang="en-US" altLang="de-DE" sz="2400" noProof="0" dirty="0" smtClean="0"/>
              <a:t>What is an own example of a sensitivity analysis, maybe beyond energy? </a:t>
            </a:r>
          </a:p>
        </p:txBody>
      </p:sp>
      <p:sp>
        <p:nvSpPr>
          <p:cNvPr id="22532" name="Foliennummernplatzhalter 4"/>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1200">
                <a:solidFill>
                  <a:srgbClr val="000000"/>
                </a:solidFill>
                <a:latin typeface="Arial" panose="020B0604020202020204" pitchFamily="34" charset="0"/>
              </a:rPr>
              <a:t>S</a:t>
            </a:r>
            <a:fld id="{4403F136-59AF-4797-BD24-FDF19BA57D24}" type="slidenum">
              <a:rPr lang="de-DE" altLang="de-DE" sz="1200">
                <a:solidFill>
                  <a:srgbClr val="000000"/>
                </a:solidFill>
                <a:latin typeface="Arial" panose="020B0604020202020204" pitchFamily="34" charset="0"/>
              </a:rPr>
              <a:pPr algn="ctr">
                <a:spcBef>
                  <a:spcPct val="0"/>
                </a:spcBef>
                <a:buFontTx/>
                <a:buNone/>
              </a:pPr>
              <a:t>39</a:t>
            </a:fld>
            <a:endParaRPr lang="de-DE" altLang="de-DE" sz="1200">
              <a:solidFill>
                <a:srgbClr val="000000"/>
              </a:solidFill>
              <a:latin typeface="Arial" panose="020B0604020202020204" pitchFamily="34" charset="0"/>
            </a:endParaRPr>
          </a:p>
        </p:txBody>
      </p:sp>
    </p:spTree>
    <p:extLst>
      <p:ext uri="{BB962C8B-B14F-4D97-AF65-F5344CB8AC3E}">
        <p14:creationId xmlns:p14="http://schemas.microsoft.com/office/powerpoint/2010/main" val="597300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3406628299"/>
              </p:ext>
            </p:extLst>
          </p:nvPr>
        </p:nvGraphicFramePr>
        <p:xfrm>
          <a:off x="407368" y="374310"/>
          <a:ext cx="11089232" cy="47828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839416" y="5499229"/>
            <a:ext cx="10657184" cy="954107"/>
          </a:xfrm>
          <a:prstGeom prst="rect">
            <a:avLst/>
          </a:prstGeom>
          <a:noFill/>
        </p:spPr>
        <p:txBody>
          <a:bodyPr wrap="square" rtlCol="0">
            <a:spAutoFit/>
          </a:bodyPr>
          <a:lstStyle/>
          <a:p>
            <a:pPr algn="ctr"/>
            <a:r>
              <a:rPr lang="en-US" sz="2800" dirty="0" smtClean="0"/>
              <a:t>We assume here the TCO definition and consider the hard, quantitative, internal costs of an energy investment. </a:t>
            </a:r>
            <a:endParaRPr lang="en-US" sz="2800" dirty="0"/>
          </a:p>
        </p:txBody>
      </p:sp>
    </p:spTree>
    <p:extLst>
      <p:ext uri="{BB962C8B-B14F-4D97-AF65-F5344CB8AC3E}">
        <p14:creationId xmlns:p14="http://schemas.microsoft.com/office/powerpoint/2010/main" val="16601389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23392" y="-1488"/>
            <a:ext cx="7798161" cy="830997"/>
          </a:xfrm>
          <a:prstGeom prst="rect">
            <a:avLst/>
          </a:prstGeom>
          <a:noFill/>
        </p:spPr>
        <p:txBody>
          <a:bodyPr wrap="square" rtlCol="0">
            <a:spAutoFit/>
          </a:bodyPr>
          <a:lstStyle/>
          <a:p>
            <a:r>
              <a:rPr lang="en-US" sz="2400" dirty="0" smtClean="0"/>
              <a:t>This chart from above shown again reminds us of the scope of this presentation: hard calculation of energy investment</a:t>
            </a:r>
            <a:endParaRPr lang="en-US" sz="2400" dirty="0"/>
          </a:p>
        </p:txBody>
      </p:sp>
      <p:sp>
        <p:nvSpPr>
          <p:cNvPr id="5" name="Titel 1"/>
          <p:cNvSpPr txBox="1">
            <a:spLocks/>
          </p:cNvSpPr>
          <p:nvPr/>
        </p:nvSpPr>
        <p:spPr>
          <a:xfrm>
            <a:off x="7807898" y="892086"/>
            <a:ext cx="4104456" cy="553548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In the next presentations: </a:t>
            </a:r>
          </a:p>
          <a:p>
            <a:endParaRPr lang="en-US" sz="2800" dirty="0" smtClean="0"/>
          </a:p>
          <a:p>
            <a:r>
              <a:rPr lang="en-US" sz="2800" dirty="0" smtClean="0"/>
              <a:t>Investment decisions </a:t>
            </a:r>
          </a:p>
          <a:p>
            <a:r>
              <a:rPr lang="en-US" sz="2800" dirty="0" smtClean="0"/>
              <a:t>are evaluated additionally with qualitative, soft, non-tangible information </a:t>
            </a:r>
          </a:p>
          <a:p>
            <a:r>
              <a:rPr lang="en-US" sz="2800" dirty="0" smtClean="0"/>
              <a:t>while </a:t>
            </a:r>
          </a:p>
          <a:p>
            <a:r>
              <a:rPr lang="en-US" sz="2800" dirty="0" smtClean="0"/>
              <a:t>introducing the </a:t>
            </a:r>
          </a:p>
          <a:p>
            <a:r>
              <a:rPr lang="en-US" sz="2800" dirty="0" smtClean="0"/>
              <a:t>strategic and ethical view!</a:t>
            </a:r>
            <a:endParaRPr lang="en-US" sz="2800" dirty="0"/>
          </a:p>
        </p:txBody>
      </p:sp>
      <p:graphicFrame>
        <p:nvGraphicFramePr>
          <p:cNvPr id="6" name="Diagramm 5"/>
          <p:cNvGraphicFramePr/>
          <p:nvPr>
            <p:extLst>
              <p:ext uri="{D42A27DB-BD31-4B8C-83A1-F6EECF244321}">
                <p14:modId xmlns:p14="http://schemas.microsoft.com/office/powerpoint/2010/main" val="203746372"/>
              </p:ext>
            </p:extLst>
          </p:nvPr>
        </p:nvGraphicFramePr>
        <p:xfrm>
          <a:off x="189993" y="980728"/>
          <a:ext cx="7608168" cy="5472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71822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16632"/>
            <a:ext cx="10972800" cy="1143000"/>
          </a:xfrm>
        </p:spPr>
        <p:txBody>
          <a:bodyPr>
            <a:normAutofit/>
          </a:bodyPr>
          <a:lstStyle/>
          <a:p>
            <a:r>
              <a:rPr lang="en-US" sz="4000" b="1" noProof="0" dirty="0" err="1" smtClean="0"/>
              <a:t>Quellen</a:t>
            </a:r>
            <a:endParaRPr lang="en-US" sz="4000" b="1" noProof="0" dirty="0"/>
          </a:p>
        </p:txBody>
      </p:sp>
      <p:sp>
        <p:nvSpPr>
          <p:cNvPr id="3" name="Inhaltsplatzhalter 2"/>
          <p:cNvSpPr>
            <a:spLocks noGrp="1"/>
          </p:cNvSpPr>
          <p:nvPr>
            <p:ph idx="1"/>
          </p:nvPr>
        </p:nvSpPr>
        <p:spPr>
          <a:xfrm>
            <a:off x="623392" y="1196752"/>
            <a:ext cx="10801200" cy="5040560"/>
          </a:xfrm>
        </p:spPr>
        <p:txBody>
          <a:bodyPr>
            <a:noAutofit/>
          </a:bodyPr>
          <a:lstStyle/>
          <a:p>
            <a:pPr>
              <a:lnSpc>
                <a:spcPct val="120000"/>
              </a:lnSpc>
            </a:pPr>
            <a:r>
              <a:rPr lang="en-US" sz="1800" noProof="0" dirty="0" smtClean="0"/>
              <a:t>Bea, F.X.; Schweitzer M.: </a:t>
            </a:r>
            <a:r>
              <a:rPr lang="en-US" sz="1800" noProof="0" dirty="0" err="1" smtClean="0"/>
              <a:t>Allgemeine</a:t>
            </a:r>
            <a:r>
              <a:rPr lang="en-US" sz="1800" noProof="0" dirty="0" smtClean="0"/>
              <a:t> </a:t>
            </a:r>
            <a:r>
              <a:rPr lang="en-US" sz="1800" noProof="0" dirty="0" err="1" smtClean="0"/>
              <a:t>Betriebswirtschaftslehre</a:t>
            </a:r>
            <a:r>
              <a:rPr lang="en-US" sz="1800" noProof="0" dirty="0" smtClean="0"/>
              <a:t>, 7. </a:t>
            </a:r>
            <a:r>
              <a:rPr lang="en-US" sz="1800" noProof="0" dirty="0" err="1" smtClean="0"/>
              <a:t>Auflage</a:t>
            </a:r>
            <a:r>
              <a:rPr lang="en-US" sz="1800" noProof="0" dirty="0" smtClean="0"/>
              <a:t>, Stuttgart 2009</a:t>
            </a:r>
          </a:p>
          <a:p>
            <a:pPr>
              <a:lnSpc>
                <a:spcPct val="120000"/>
              </a:lnSpc>
            </a:pPr>
            <a:r>
              <a:rPr lang="en-US" sz="1800" noProof="0" dirty="0" smtClean="0"/>
              <a:t>Becker, Hans Paul: </a:t>
            </a:r>
            <a:r>
              <a:rPr lang="en-US" sz="1800" noProof="0" dirty="0" err="1" smtClean="0"/>
              <a:t>Investition</a:t>
            </a:r>
            <a:r>
              <a:rPr lang="en-US" sz="1800" noProof="0" dirty="0" smtClean="0"/>
              <a:t> und </a:t>
            </a:r>
            <a:r>
              <a:rPr lang="en-US" sz="1800" noProof="0" dirty="0" err="1" smtClean="0"/>
              <a:t>Finanzierung</a:t>
            </a:r>
            <a:r>
              <a:rPr lang="en-US" sz="1800" noProof="0" dirty="0" smtClean="0"/>
              <a:t>: </a:t>
            </a:r>
            <a:r>
              <a:rPr lang="en-US" sz="1800" noProof="0" dirty="0" err="1" smtClean="0"/>
              <a:t>Grundlagen</a:t>
            </a:r>
            <a:r>
              <a:rPr lang="en-US" sz="1800" noProof="0" dirty="0" smtClean="0"/>
              <a:t> der </a:t>
            </a:r>
            <a:r>
              <a:rPr lang="en-US" sz="1800" noProof="0" dirty="0" err="1" smtClean="0"/>
              <a:t>betrieblichen</a:t>
            </a:r>
            <a:r>
              <a:rPr lang="en-US" sz="1800" noProof="0" dirty="0" smtClean="0"/>
              <a:t> </a:t>
            </a:r>
            <a:r>
              <a:rPr lang="en-US" sz="1800" noProof="0" dirty="0" err="1" smtClean="0"/>
              <a:t>Finanzwirtschaft</a:t>
            </a:r>
            <a:r>
              <a:rPr lang="en-US" sz="1800" noProof="0" dirty="0" smtClean="0"/>
              <a:t>, Wiesbaden 2016</a:t>
            </a:r>
          </a:p>
          <a:p>
            <a:pPr lvl="0">
              <a:lnSpc>
                <a:spcPct val="120000"/>
              </a:lnSpc>
            </a:pPr>
            <a:r>
              <a:rPr lang="en-US" sz="1800" noProof="0" dirty="0" err="1" smtClean="0"/>
              <a:t>Hofman</a:t>
            </a:r>
            <a:r>
              <a:rPr lang="en-US" sz="1800" noProof="0" dirty="0" smtClean="0"/>
              <a:t>, Erik; </a:t>
            </a:r>
            <a:r>
              <a:rPr lang="en-US" sz="1800" noProof="0" dirty="0" err="1" smtClean="0"/>
              <a:t>Maucher</a:t>
            </a:r>
            <a:r>
              <a:rPr lang="en-US" sz="1800" noProof="0" dirty="0" smtClean="0"/>
              <a:t>, Daniel; </a:t>
            </a:r>
            <a:r>
              <a:rPr lang="en-US" sz="1800" noProof="0" dirty="0" err="1" smtClean="0"/>
              <a:t>Hornstein</a:t>
            </a:r>
            <a:r>
              <a:rPr lang="en-US" sz="1800" noProof="0" dirty="0" smtClean="0"/>
              <a:t>, Jens; Den </a:t>
            </a:r>
            <a:r>
              <a:rPr lang="en-US" sz="1800" noProof="0" dirty="0" err="1" smtClean="0"/>
              <a:t>Ouden</a:t>
            </a:r>
            <a:r>
              <a:rPr lang="en-US" sz="1800" noProof="0" dirty="0" smtClean="0"/>
              <a:t>, Rainer: </a:t>
            </a:r>
            <a:r>
              <a:rPr lang="en-US" sz="1800" noProof="0" dirty="0" err="1" smtClean="0"/>
              <a:t>Investitionsgütereinkauf</a:t>
            </a:r>
            <a:r>
              <a:rPr lang="en-US" sz="1800" noProof="0" dirty="0" smtClean="0"/>
              <a:t>: </a:t>
            </a:r>
            <a:r>
              <a:rPr lang="en-US" sz="1800" noProof="0" dirty="0" err="1" smtClean="0"/>
              <a:t>erfolgreiches</a:t>
            </a:r>
            <a:r>
              <a:rPr lang="en-US" sz="1800" noProof="0" dirty="0" smtClean="0"/>
              <a:t> </a:t>
            </a:r>
            <a:r>
              <a:rPr lang="en-US" sz="1800" noProof="0" dirty="0" err="1" smtClean="0"/>
              <a:t>Beschaffungsmanagement</a:t>
            </a:r>
            <a:r>
              <a:rPr lang="en-US" sz="1800" noProof="0" dirty="0" smtClean="0"/>
              <a:t> </a:t>
            </a:r>
            <a:r>
              <a:rPr lang="en-US" sz="1800" noProof="0" dirty="0" err="1" smtClean="0"/>
              <a:t>komplexer</a:t>
            </a:r>
            <a:r>
              <a:rPr lang="en-US" sz="1800" noProof="0" dirty="0" smtClean="0"/>
              <a:t> </a:t>
            </a:r>
            <a:r>
              <a:rPr lang="en-US" sz="1800" noProof="0" dirty="0" err="1" smtClean="0"/>
              <a:t>Leistungen</a:t>
            </a:r>
            <a:r>
              <a:rPr lang="en-US" sz="1800" noProof="0" dirty="0" smtClean="0"/>
              <a:t>, Berlin/Heidelberg 2012, S. 67 ff. </a:t>
            </a:r>
          </a:p>
          <a:p>
            <a:pPr>
              <a:lnSpc>
                <a:spcPct val="120000"/>
              </a:lnSpc>
            </a:pPr>
            <a:r>
              <a:rPr lang="en-US" sz="1800" noProof="0" dirty="0" smtClean="0"/>
              <a:t>Kals, Johannes: ISO 50001 What managers need to know about energy and business administration, New York 2015</a:t>
            </a:r>
          </a:p>
          <a:p>
            <a:pPr>
              <a:lnSpc>
                <a:spcPct val="120000"/>
              </a:lnSpc>
            </a:pPr>
            <a:r>
              <a:rPr lang="en-US" sz="1800" noProof="0" dirty="0" err="1" smtClean="0"/>
              <a:t>Krischum</a:t>
            </a:r>
            <a:r>
              <a:rPr lang="en-US" sz="1800" noProof="0" dirty="0" smtClean="0"/>
              <a:t>, Sascha: Total Cost of Ownership: </a:t>
            </a:r>
            <a:r>
              <a:rPr lang="en-US" sz="1800" noProof="0" dirty="0" err="1" smtClean="0"/>
              <a:t>Bedeutung</a:t>
            </a:r>
            <a:r>
              <a:rPr lang="en-US" sz="1800" noProof="0" dirty="0" smtClean="0"/>
              <a:t> </a:t>
            </a:r>
            <a:r>
              <a:rPr lang="en-US" sz="1800" noProof="0" dirty="0" err="1" smtClean="0"/>
              <a:t>für</a:t>
            </a:r>
            <a:r>
              <a:rPr lang="en-US" sz="1800" noProof="0" dirty="0" smtClean="0"/>
              <a:t> das </a:t>
            </a:r>
            <a:r>
              <a:rPr lang="en-US" sz="1800" noProof="0" dirty="0" err="1" smtClean="0"/>
              <a:t>internationale</a:t>
            </a:r>
            <a:r>
              <a:rPr lang="en-US" sz="1800" noProof="0" dirty="0" smtClean="0"/>
              <a:t> </a:t>
            </a:r>
            <a:r>
              <a:rPr lang="en-US" sz="1800" noProof="0" dirty="0" err="1" smtClean="0"/>
              <a:t>Beschaffungsmanagement</a:t>
            </a:r>
            <a:r>
              <a:rPr lang="en-US" sz="1800" noProof="0" dirty="0" smtClean="0"/>
              <a:t>, Hamburg 2010</a:t>
            </a:r>
          </a:p>
          <a:p>
            <a:pPr>
              <a:lnSpc>
                <a:spcPct val="120000"/>
              </a:lnSpc>
            </a:pPr>
            <a:r>
              <a:rPr lang="en-US" sz="1800" noProof="0" dirty="0" err="1" smtClean="0"/>
              <a:t>Schweiger</a:t>
            </a:r>
            <a:r>
              <a:rPr lang="en-US" sz="1800" noProof="0" dirty="0" smtClean="0"/>
              <a:t>, Stefan: </a:t>
            </a:r>
            <a:r>
              <a:rPr lang="en-US" sz="1800" noProof="0" dirty="0" err="1" smtClean="0"/>
              <a:t>Lebenszykluskosten</a:t>
            </a:r>
            <a:r>
              <a:rPr lang="en-US" sz="1800" noProof="0" dirty="0" smtClean="0"/>
              <a:t> </a:t>
            </a:r>
            <a:r>
              <a:rPr lang="en-US" sz="1800" noProof="0" dirty="0" err="1" smtClean="0"/>
              <a:t>optimieren</a:t>
            </a:r>
            <a:r>
              <a:rPr lang="en-US" sz="1800" noProof="0" dirty="0" smtClean="0"/>
              <a:t>: </a:t>
            </a:r>
            <a:r>
              <a:rPr lang="en-US" sz="1800" noProof="0" dirty="0" err="1" smtClean="0"/>
              <a:t>Paradigmenwechsel</a:t>
            </a:r>
            <a:r>
              <a:rPr lang="en-US" sz="1800" noProof="0" dirty="0" smtClean="0"/>
              <a:t> </a:t>
            </a:r>
            <a:r>
              <a:rPr lang="en-US" sz="1800" noProof="0" dirty="0" err="1" smtClean="0"/>
              <a:t>für</a:t>
            </a:r>
            <a:r>
              <a:rPr lang="en-US" sz="1800" noProof="0" dirty="0" smtClean="0"/>
              <a:t> die </a:t>
            </a:r>
            <a:r>
              <a:rPr lang="en-US" sz="1800" noProof="0" dirty="0" err="1" smtClean="0"/>
              <a:t>Anbieter</a:t>
            </a:r>
            <a:r>
              <a:rPr lang="en-US" sz="1800" noProof="0" dirty="0" smtClean="0"/>
              <a:t> und </a:t>
            </a:r>
            <a:r>
              <a:rPr lang="en-US" sz="1800" noProof="0" dirty="0" err="1" smtClean="0"/>
              <a:t>Nutzer</a:t>
            </a:r>
            <a:r>
              <a:rPr lang="en-US" sz="1800" noProof="0" dirty="0" smtClean="0"/>
              <a:t> von </a:t>
            </a:r>
            <a:r>
              <a:rPr lang="en-US" sz="1800" noProof="0" dirty="0" err="1" smtClean="0"/>
              <a:t>Investitionsgütern</a:t>
            </a:r>
            <a:r>
              <a:rPr lang="en-US" sz="1800" noProof="0" dirty="0" smtClean="0"/>
              <a:t>, Wiesbaden 2009</a:t>
            </a:r>
          </a:p>
          <a:p>
            <a:pPr>
              <a:lnSpc>
                <a:spcPct val="120000"/>
              </a:lnSpc>
            </a:pPr>
            <a:r>
              <a:rPr lang="en-US" sz="1800" noProof="0" dirty="0" smtClean="0"/>
              <a:t>Thommen, Jean-Paul; </a:t>
            </a:r>
            <a:r>
              <a:rPr lang="en-US" sz="1800" noProof="0" dirty="0" err="1" smtClean="0"/>
              <a:t>Achleitner</a:t>
            </a:r>
            <a:r>
              <a:rPr lang="en-US" sz="1800" noProof="0" dirty="0" smtClean="0"/>
              <a:t>, Ann-Kristin: </a:t>
            </a:r>
            <a:r>
              <a:rPr lang="en-US" sz="1800" noProof="0" dirty="0" err="1" smtClean="0"/>
              <a:t>Allgemeine</a:t>
            </a:r>
            <a:r>
              <a:rPr lang="en-US" sz="1800" noProof="0" dirty="0" smtClean="0"/>
              <a:t> </a:t>
            </a:r>
            <a:r>
              <a:rPr lang="en-US" sz="1800" noProof="0" dirty="0" err="1" smtClean="0"/>
              <a:t>Betriebswirtschaftslehre</a:t>
            </a:r>
            <a:r>
              <a:rPr lang="en-US" sz="1800" noProof="0" dirty="0" smtClean="0"/>
              <a:t>: </a:t>
            </a:r>
            <a:r>
              <a:rPr lang="en-US" sz="1800" noProof="0" dirty="0" err="1" smtClean="0"/>
              <a:t>Umfassende</a:t>
            </a:r>
            <a:r>
              <a:rPr lang="en-US" sz="1800" noProof="0" dirty="0" smtClean="0"/>
              <a:t> </a:t>
            </a:r>
            <a:r>
              <a:rPr lang="en-US" sz="1800" noProof="0" dirty="0" err="1" smtClean="0"/>
              <a:t>Einführung</a:t>
            </a:r>
            <a:r>
              <a:rPr lang="en-US" sz="1800" noProof="0" dirty="0" smtClean="0"/>
              <a:t> </a:t>
            </a:r>
            <a:r>
              <a:rPr lang="en-US" sz="1800" noProof="0" dirty="0" err="1" smtClean="0"/>
              <a:t>aus</a:t>
            </a:r>
            <a:r>
              <a:rPr lang="en-US" sz="1800" noProof="0" dirty="0" smtClean="0"/>
              <a:t> </a:t>
            </a:r>
            <a:r>
              <a:rPr lang="en-US" sz="1800" noProof="0" dirty="0" err="1" smtClean="0"/>
              <a:t>managementorientierter</a:t>
            </a:r>
            <a:r>
              <a:rPr lang="en-US" sz="1800" noProof="0" dirty="0" smtClean="0"/>
              <a:t> </a:t>
            </a:r>
            <a:r>
              <a:rPr lang="en-US" sz="1800" noProof="0" dirty="0" err="1" smtClean="0"/>
              <a:t>Sicht</a:t>
            </a:r>
            <a:r>
              <a:rPr lang="en-US" sz="1800" noProof="0" dirty="0" smtClean="0"/>
              <a:t>, 7. </a:t>
            </a:r>
            <a:r>
              <a:rPr lang="en-US" sz="1800" noProof="0" dirty="0" err="1" smtClean="0"/>
              <a:t>Auflage</a:t>
            </a:r>
            <a:r>
              <a:rPr lang="en-US" sz="1800" noProof="0" dirty="0" smtClean="0"/>
              <a:t>, Wiesbaden 2012</a:t>
            </a:r>
            <a:endParaRPr lang="en-US" sz="1800" noProof="0" dirty="0"/>
          </a:p>
        </p:txBody>
      </p:sp>
    </p:spTree>
    <p:extLst>
      <p:ext uri="{BB962C8B-B14F-4D97-AF65-F5344CB8AC3E}">
        <p14:creationId xmlns:p14="http://schemas.microsoft.com/office/powerpoint/2010/main" val="2307153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35360" y="1244947"/>
            <a:ext cx="9145016" cy="2616101"/>
          </a:xfrm>
          <a:prstGeom prst="rect">
            <a:avLst/>
          </a:prstGeom>
          <a:noFill/>
        </p:spPr>
        <p:txBody>
          <a:bodyPr wrap="square" rtlCol="0">
            <a:spAutoFit/>
          </a:bodyPr>
          <a:lstStyle/>
          <a:p>
            <a:pPr algn="ctr"/>
            <a:r>
              <a:rPr lang="en-US" sz="3600" b="1" dirty="0" smtClean="0"/>
              <a:t>TCO was first defined for IT</a:t>
            </a:r>
          </a:p>
          <a:p>
            <a:pPr algn="ctr"/>
            <a:endParaRPr lang="en-US" sz="3200" b="1" dirty="0" smtClean="0"/>
          </a:p>
          <a:p>
            <a:pPr algn="ctr"/>
            <a:endParaRPr lang="en-US" sz="3200" b="1" dirty="0" smtClean="0"/>
          </a:p>
          <a:p>
            <a:pPr algn="ctr"/>
            <a:r>
              <a:rPr lang="en-US" sz="3200" dirty="0" smtClean="0"/>
              <a:t>For example the  </a:t>
            </a:r>
          </a:p>
          <a:p>
            <a:pPr algn="ctr"/>
            <a:r>
              <a:rPr lang="en-US" sz="3200" dirty="0" smtClean="0"/>
              <a:t>„Hey Joe-Effect“ </a:t>
            </a:r>
            <a:endParaRPr lang="en-US" sz="3200" dirty="0"/>
          </a:p>
        </p:txBody>
      </p:sp>
      <p:pic>
        <p:nvPicPr>
          <p:cNvPr id="4098" name="Picture 2" descr="Home Office, Workstation, Office, Business, Not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088" y="2636912"/>
            <a:ext cx="5075548" cy="338369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6888088" y="6020611"/>
            <a:ext cx="2232248" cy="276999"/>
          </a:xfrm>
          <a:prstGeom prst="rect">
            <a:avLst/>
          </a:prstGeom>
          <a:noFill/>
        </p:spPr>
        <p:txBody>
          <a:bodyPr wrap="square" rtlCol="0">
            <a:spAutoFit/>
          </a:bodyPr>
          <a:lstStyle/>
          <a:p>
            <a:r>
              <a:rPr lang="de-DE" sz="1200" dirty="0" smtClean="0"/>
              <a:t>Pixabay.com</a:t>
            </a:r>
            <a:endParaRPr lang="de-DE" sz="1200" dirty="0"/>
          </a:p>
        </p:txBody>
      </p:sp>
    </p:spTree>
    <p:extLst>
      <p:ext uri="{BB962C8B-B14F-4D97-AF65-F5344CB8AC3E}">
        <p14:creationId xmlns:p14="http://schemas.microsoft.com/office/powerpoint/2010/main" val="3378987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Inhaltsplatzhalter 2"/>
          <p:cNvSpPr>
            <a:spLocks noGrp="1"/>
          </p:cNvSpPr>
          <p:nvPr>
            <p:ph idx="1"/>
          </p:nvPr>
        </p:nvSpPr>
        <p:spPr>
          <a:xfrm>
            <a:off x="119336" y="0"/>
            <a:ext cx="12072664" cy="1700808"/>
          </a:xfrm>
        </p:spPr>
        <p:txBody>
          <a:bodyPr>
            <a:noAutofit/>
          </a:bodyPr>
          <a:lstStyle/>
          <a:p>
            <a:pPr algn="ctr">
              <a:buFont typeface="Wingdings" panose="05000000000000000000" pitchFamily="2" charset="2"/>
              <a:buNone/>
            </a:pPr>
            <a:r>
              <a:rPr lang="en-US" altLang="de-DE" sz="2800" noProof="0" dirty="0" smtClean="0"/>
              <a:t>	Here, correct calculation of investment goods with relation to energy: </a:t>
            </a:r>
          </a:p>
          <a:p>
            <a:pPr algn="ctr">
              <a:buFont typeface="Wingdings" panose="05000000000000000000" pitchFamily="2" charset="2"/>
              <a:buNone/>
            </a:pPr>
            <a:r>
              <a:rPr lang="en-US" altLang="de-DE" sz="2800" noProof="0" dirty="0" smtClean="0"/>
              <a:t>Heating, air conditioning, vehicles, pumps, drives, machinery etc. </a:t>
            </a:r>
          </a:p>
          <a:p>
            <a:pPr algn="ctr">
              <a:buFont typeface="Wingdings" panose="05000000000000000000" pitchFamily="2" charset="2"/>
              <a:buNone/>
            </a:pPr>
            <a:r>
              <a:rPr lang="en-US" altLang="de-DE" sz="2800" noProof="0" dirty="0" smtClean="0"/>
              <a:t>Mayor steps defining the TCO:</a:t>
            </a:r>
          </a:p>
          <a:p>
            <a:pPr>
              <a:buFont typeface="Wingdings" panose="05000000000000000000" pitchFamily="2" charset="2"/>
              <a:buNone/>
            </a:pPr>
            <a:endParaRPr lang="en-US" altLang="de-DE" sz="2800" noProof="0" dirty="0" smtClean="0"/>
          </a:p>
          <a:p>
            <a:endParaRPr lang="en-US" altLang="de-DE" sz="2800" noProof="0" dirty="0" smtClean="0"/>
          </a:p>
          <a:p>
            <a:pPr>
              <a:buFont typeface="Wingdings" panose="05000000000000000000" pitchFamily="2" charset="2"/>
              <a:buNone/>
            </a:pPr>
            <a:endParaRPr lang="en-US" altLang="de-DE" sz="2800" noProof="0" dirty="0" smtClean="0"/>
          </a:p>
        </p:txBody>
      </p:sp>
      <p:sp>
        <p:nvSpPr>
          <p:cNvPr id="19460"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D8165911-1DB3-40A4-AC07-DB454F75D7EC}" type="slidenum">
              <a:rPr lang="de-DE" altLang="de-DE" sz="1200">
                <a:latin typeface="Arial" panose="020B0604020202020204" pitchFamily="34" charset="0"/>
              </a:rPr>
              <a:pPr/>
              <a:t>6</a:t>
            </a:fld>
            <a:endParaRPr lang="de-DE" altLang="de-DE" sz="1200">
              <a:latin typeface="Arial" panose="020B0604020202020204" pitchFamily="34" charset="0"/>
            </a:endParaRPr>
          </a:p>
        </p:txBody>
      </p:sp>
      <p:graphicFrame>
        <p:nvGraphicFramePr>
          <p:cNvPr id="2" name="Diagramm 1"/>
          <p:cNvGraphicFramePr/>
          <p:nvPr>
            <p:extLst>
              <p:ext uri="{D42A27DB-BD31-4B8C-83A1-F6EECF244321}">
                <p14:modId xmlns:p14="http://schemas.microsoft.com/office/powerpoint/2010/main" val="2687987774"/>
              </p:ext>
            </p:extLst>
          </p:nvPr>
        </p:nvGraphicFramePr>
        <p:xfrm>
          <a:off x="2351584" y="1556792"/>
          <a:ext cx="7632848" cy="5135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6844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3472" y="0"/>
            <a:ext cx="9865096" cy="1700808"/>
          </a:xfrm>
        </p:spPr>
        <p:txBody>
          <a:bodyPr>
            <a:noAutofit/>
          </a:bodyPr>
          <a:lstStyle/>
          <a:p>
            <a:r>
              <a:rPr lang="en-US" sz="3200" dirty="0" smtClean="0"/>
              <a:t>60 to 95 percent of TCO of electric drives, pumps, heating, air conditioning etc. may be cost of energy!</a:t>
            </a:r>
            <a:br>
              <a:rPr lang="en-US" sz="3200" dirty="0" smtClean="0"/>
            </a:br>
            <a:endParaRPr lang="en-US" sz="2400" dirty="0"/>
          </a:p>
        </p:txBody>
      </p:sp>
      <p:sp>
        <p:nvSpPr>
          <p:cNvPr id="4" name="Foliennummernplatzhalter 3"/>
          <p:cNvSpPr>
            <a:spLocks noGrp="1"/>
          </p:cNvSpPr>
          <p:nvPr>
            <p:ph type="sldNum" sz="quarter" idx="12"/>
          </p:nvPr>
        </p:nvSpPr>
        <p:spPr/>
        <p:txBody>
          <a:bodyPr/>
          <a:lstStyle/>
          <a:p>
            <a:fld id="{03DF311B-D814-42E3-A9E4-7488A49A210B}" type="slidenum">
              <a:rPr lang="de-DE" smtClean="0"/>
              <a:pPr/>
              <a:t>7</a:t>
            </a:fld>
            <a:endParaRPr lang="de-DE"/>
          </a:p>
        </p:txBody>
      </p:sp>
      <p:graphicFrame>
        <p:nvGraphicFramePr>
          <p:cNvPr id="7" name="Diagramm 6"/>
          <p:cNvGraphicFramePr/>
          <p:nvPr>
            <p:extLst>
              <p:ext uri="{D42A27DB-BD31-4B8C-83A1-F6EECF244321}">
                <p14:modId xmlns:p14="http://schemas.microsoft.com/office/powerpoint/2010/main" val="3059376090"/>
              </p:ext>
            </p:extLst>
          </p:nvPr>
        </p:nvGraphicFramePr>
        <p:xfrm>
          <a:off x="2567608" y="1412776"/>
          <a:ext cx="6336704"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3" name="Rechteck 2"/>
          <p:cNvSpPr/>
          <p:nvPr/>
        </p:nvSpPr>
        <p:spPr>
          <a:xfrm>
            <a:off x="736642" y="5110733"/>
            <a:ext cx="10811651" cy="1569660"/>
          </a:xfrm>
          <a:prstGeom prst="rect">
            <a:avLst/>
          </a:prstGeom>
        </p:spPr>
        <p:txBody>
          <a:bodyPr wrap="square">
            <a:spAutoFit/>
          </a:bodyPr>
          <a:lstStyle/>
          <a:p>
            <a:pPr algn="ctr"/>
            <a:r>
              <a:rPr lang="en-US" sz="3200" dirty="0" smtClean="0">
                <a:solidFill>
                  <a:prstClr val="black"/>
                </a:solidFill>
                <a:ea typeface="+mj-ea"/>
                <a:cs typeface="+mj-cs"/>
              </a:rPr>
              <a:t>Procurement, technical planning, management accounting have to fight against the predominance of investment expenses. </a:t>
            </a:r>
          </a:p>
          <a:p>
            <a:pPr algn="ctr"/>
            <a:r>
              <a:rPr lang="en-US" sz="3200" dirty="0" smtClean="0">
                <a:solidFill>
                  <a:prstClr val="black"/>
                </a:solidFill>
                <a:ea typeface="+mj-ea"/>
                <a:cs typeface="+mj-cs"/>
              </a:rPr>
              <a:t>TCO in stead of expenditures of acquisition! </a:t>
            </a:r>
            <a:endParaRPr lang="en-US" dirty="0"/>
          </a:p>
        </p:txBody>
      </p:sp>
    </p:spTree>
    <p:extLst>
      <p:ext uri="{BB962C8B-B14F-4D97-AF65-F5344CB8AC3E}">
        <p14:creationId xmlns:p14="http://schemas.microsoft.com/office/powerpoint/2010/main" val="3862188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1424" y="620688"/>
            <a:ext cx="4217168" cy="5904656"/>
          </a:xfrm>
        </p:spPr>
      </p:pic>
      <p:sp>
        <p:nvSpPr>
          <p:cNvPr id="5" name="Textfeld 4"/>
          <p:cNvSpPr txBox="1"/>
          <p:nvPr/>
        </p:nvSpPr>
        <p:spPr>
          <a:xfrm>
            <a:off x="6096000" y="116632"/>
            <a:ext cx="5040560" cy="2308324"/>
          </a:xfrm>
          <a:prstGeom prst="rect">
            <a:avLst/>
          </a:prstGeom>
          <a:noFill/>
        </p:spPr>
        <p:txBody>
          <a:bodyPr wrap="square" rtlCol="0">
            <a:spAutoFit/>
          </a:bodyPr>
          <a:lstStyle/>
          <a:p>
            <a:r>
              <a:rPr lang="en-US" sz="2400" b="1" dirty="0" smtClean="0"/>
              <a:t>„visible“ direct costs </a:t>
            </a:r>
            <a:endParaRPr lang="en-US" sz="2400" dirty="0" smtClean="0"/>
          </a:p>
          <a:p>
            <a:pPr marL="285750" indent="-285750">
              <a:buFont typeface="Arial" panose="020B0604020202020204" pitchFamily="34" charset="0"/>
              <a:buChar char="•"/>
            </a:pPr>
            <a:r>
              <a:rPr lang="en-US" sz="2400" dirty="0" smtClean="0"/>
              <a:t>Acquisition</a:t>
            </a:r>
          </a:p>
          <a:p>
            <a:pPr marL="285750" indent="-285750">
              <a:buFont typeface="Arial" panose="020B0604020202020204" pitchFamily="34" charset="0"/>
              <a:buChar char="•"/>
            </a:pPr>
            <a:r>
              <a:rPr lang="en-US" sz="2400" dirty="0" smtClean="0"/>
              <a:t>Capital</a:t>
            </a:r>
          </a:p>
          <a:p>
            <a:pPr marL="285750" indent="-285750">
              <a:buFont typeface="Arial" panose="020B0604020202020204" pitchFamily="34" charset="0"/>
              <a:buChar char="•"/>
            </a:pPr>
            <a:r>
              <a:rPr lang="en-US" sz="2400" dirty="0" smtClean="0"/>
              <a:t>Infrastructure</a:t>
            </a:r>
          </a:p>
          <a:p>
            <a:pPr marL="285750" indent="-285750">
              <a:buFont typeface="Arial" panose="020B0604020202020204" pitchFamily="34" charset="0"/>
              <a:buChar char="•"/>
            </a:pPr>
            <a:r>
              <a:rPr lang="en-US" sz="2400" dirty="0" smtClean="0"/>
              <a:t>Putting into service</a:t>
            </a:r>
          </a:p>
          <a:p>
            <a:pPr marL="285750" indent="-285750">
              <a:buFont typeface="Arial" panose="020B0604020202020204" pitchFamily="34" charset="0"/>
              <a:buChar char="•"/>
            </a:pPr>
            <a:endParaRPr lang="en-US" sz="2400" dirty="0"/>
          </a:p>
        </p:txBody>
      </p:sp>
      <p:sp>
        <p:nvSpPr>
          <p:cNvPr id="6" name="Textfeld 5"/>
          <p:cNvSpPr txBox="1"/>
          <p:nvPr/>
        </p:nvSpPr>
        <p:spPr>
          <a:xfrm>
            <a:off x="6096000" y="2492896"/>
            <a:ext cx="5040560" cy="3785652"/>
          </a:xfrm>
          <a:prstGeom prst="rect">
            <a:avLst/>
          </a:prstGeom>
          <a:noFill/>
        </p:spPr>
        <p:txBody>
          <a:bodyPr wrap="square" rtlCol="0">
            <a:spAutoFit/>
          </a:bodyPr>
          <a:lstStyle/>
          <a:p>
            <a:r>
              <a:rPr lang="en-US" sz="2400" b="1" dirty="0" smtClean="0"/>
              <a:t>„hidden“ indirect costs over lifetime</a:t>
            </a:r>
          </a:p>
          <a:p>
            <a:pPr marL="285750" indent="-285750">
              <a:buFont typeface="Arial" panose="020B0604020202020204" pitchFamily="34" charset="0"/>
              <a:buChar char="•"/>
            </a:pPr>
            <a:r>
              <a:rPr lang="en-US" sz="2400" dirty="0" smtClean="0"/>
              <a:t>Energy </a:t>
            </a:r>
          </a:p>
          <a:p>
            <a:pPr marL="285750" indent="-285750">
              <a:buFont typeface="Arial" panose="020B0604020202020204" pitchFamily="34" charset="0"/>
              <a:buChar char="•"/>
            </a:pPr>
            <a:r>
              <a:rPr lang="en-US" sz="2400" dirty="0" smtClean="0"/>
              <a:t>Personnel and training</a:t>
            </a:r>
          </a:p>
          <a:p>
            <a:pPr marL="285750" indent="-285750">
              <a:buFont typeface="Arial" panose="020B0604020202020204" pitchFamily="34" charset="0"/>
              <a:buChar char="•"/>
            </a:pPr>
            <a:r>
              <a:rPr lang="en-US" sz="2400" dirty="0" smtClean="0"/>
              <a:t>Space</a:t>
            </a:r>
          </a:p>
          <a:p>
            <a:pPr marL="285750" indent="-285750">
              <a:buFont typeface="Arial" panose="020B0604020202020204" pitchFamily="34" charset="0"/>
              <a:buChar char="•"/>
            </a:pPr>
            <a:r>
              <a:rPr lang="en-US" sz="2400" dirty="0" smtClean="0"/>
              <a:t>Maintenance and spare parts</a:t>
            </a:r>
          </a:p>
          <a:p>
            <a:pPr marL="285750" indent="-285750">
              <a:buFont typeface="Arial" panose="020B0604020202020204" pitchFamily="34" charset="0"/>
              <a:buChar char="•"/>
            </a:pPr>
            <a:r>
              <a:rPr lang="en-US" sz="2400" dirty="0" smtClean="0"/>
              <a:t>Interruption of operations </a:t>
            </a:r>
          </a:p>
          <a:p>
            <a:pPr marL="285750" indent="-285750">
              <a:buFont typeface="Arial" panose="020B0604020202020204" pitchFamily="34" charset="0"/>
              <a:buChar char="•"/>
            </a:pPr>
            <a:r>
              <a:rPr lang="en-US" sz="2400" dirty="0" smtClean="0"/>
              <a:t>End of life-cycle with decomposition/ deconstruction, hopefully recycling, cost of disposal and risk of pollution </a:t>
            </a:r>
          </a:p>
        </p:txBody>
      </p:sp>
      <p:cxnSp>
        <p:nvCxnSpPr>
          <p:cNvPr id="20" name="Gerade Verbindung 19"/>
          <p:cNvCxnSpPr/>
          <p:nvPr/>
        </p:nvCxnSpPr>
        <p:spPr>
          <a:xfrm>
            <a:off x="5807968" y="2276872"/>
            <a:ext cx="338437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911424" y="6488668"/>
            <a:ext cx="2088232" cy="276999"/>
          </a:xfrm>
          <a:prstGeom prst="rect">
            <a:avLst/>
          </a:prstGeom>
          <a:noFill/>
        </p:spPr>
        <p:txBody>
          <a:bodyPr wrap="square" rtlCol="0">
            <a:spAutoFit/>
          </a:bodyPr>
          <a:lstStyle/>
          <a:p>
            <a:r>
              <a:rPr lang="de-DE" sz="1200" dirty="0" smtClean="0"/>
              <a:t>Colourbox.de</a:t>
            </a:r>
            <a:endParaRPr lang="de-DE" sz="1200" dirty="0"/>
          </a:p>
        </p:txBody>
      </p:sp>
    </p:spTree>
    <p:extLst>
      <p:ext uri="{BB962C8B-B14F-4D97-AF65-F5344CB8AC3E}">
        <p14:creationId xmlns:p14="http://schemas.microsoft.com/office/powerpoint/2010/main" val="3908893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4"/>
          <p:cNvSpPr>
            <a:spLocks noGrp="1"/>
          </p:cNvSpPr>
          <p:nvPr>
            <p:ph idx="1"/>
          </p:nvPr>
        </p:nvSpPr>
        <p:spPr>
          <a:xfrm>
            <a:off x="31822" y="620688"/>
            <a:ext cx="11809314" cy="5256584"/>
          </a:xfrm>
        </p:spPr>
        <p:txBody>
          <a:bodyPr>
            <a:noAutofit/>
          </a:bodyPr>
          <a:lstStyle/>
          <a:p>
            <a:pPr marL="0" indent="0" algn="ctr">
              <a:buNone/>
            </a:pPr>
            <a:r>
              <a:rPr lang="en-US" b="1" dirty="0" smtClean="0"/>
              <a:t>Content</a:t>
            </a:r>
          </a:p>
          <a:p>
            <a:pPr marL="0" indent="0" algn="ctr">
              <a:buNone/>
            </a:pPr>
            <a:endParaRPr lang="en-US" sz="2800" b="1" dirty="0" smtClean="0"/>
          </a:p>
          <a:p>
            <a:pPr algn="ctr">
              <a:buFont typeface="+mj-lt"/>
              <a:buAutoNum type="arabicPeriod"/>
              <a:defRPr/>
            </a:pPr>
            <a:r>
              <a:rPr lang="en-US" sz="2800" dirty="0" smtClean="0"/>
              <a:t>Total Cost of Ownership (TCO) and Life Cycle Cost (LCC)</a:t>
            </a:r>
          </a:p>
          <a:p>
            <a:pPr algn="ctr">
              <a:buFont typeface="+mj-lt"/>
              <a:buAutoNum type="arabicPeriod"/>
              <a:defRPr/>
            </a:pPr>
            <a:r>
              <a:rPr lang="en-US" sz="2800" b="1" dirty="0" smtClean="0"/>
              <a:t>Pay-off Period versus Return on Investment</a:t>
            </a:r>
          </a:p>
          <a:p>
            <a:pPr algn="ctr">
              <a:buFont typeface="+mj-lt"/>
              <a:buAutoNum type="arabicPeriod"/>
              <a:defRPr/>
            </a:pPr>
            <a:r>
              <a:rPr lang="en-US" sz="2800" dirty="0" smtClean="0"/>
              <a:t>Optimal Replacement Time</a:t>
            </a:r>
          </a:p>
          <a:p>
            <a:pPr algn="ctr">
              <a:buFont typeface="+mj-lt"/>
              <a:buAutoNum type="arabicPeriod"/>
              <a:defRPr/>
            </a:pPr>
            <a:r>
              <a:rPr lang="en-US" sz="2800" dirty="0" smtClean="0"/>
              <a:t>Energy and Carbon Amortization</a:t>
            </a:r>
          </a:p>
          <a:p>
            <a:pPr algn="ctr">
              <a:buFont typeface="+mj-lt"/>
              <a:buAutoNum type="arabicPeriod"/>
              <a:defRPr/>
            </a:pPr>
            <a:r>
              <a:rPr lang="en-US" sz="2800" dirty="0" smtClean="0"/>
              <a:t>External Costs</a:t>
            </a:r>
          </a:p>
          <a:p>
            <a:pPr algn="ctr">
              <a:buFont typeface="+mj-lt"/>
              <a:buAutoNum type="arabicPeriod"/>
              <a:defRPr/>
            </a:pPr>
            <a:r>
              <a:rPr lang="en-US" sz="2800" dirty="0" smtClean="0"/>
              <a:t>Contracting</a:t>
            </a:r>
          </a:p>
          <a:p>
            <a:pPr algn="ctr">
              <a:buFont typeface="+mj-lt"/>
              <a:buAutoNum type="arabicPeriod"/>
              <a:defRPr/>
            </a:pPr>
            <a:r>
              <a:rPr lang="en-US" sz="2800" dirty="0" smtClean="0"/>
              <a:t>Sensitivity Analysis</a:t>
            </a:r>
          </a:p>
          <a:p>
            <a:pPr marL="0" indent="0" algn="ctr">
              <a:buNone/>
            </a:pPr>
            <a:endParaRPr lang="en-US" sz="2800" dirty="0" smtClean="0"/>
          </a:p>
          <a:p>
            <a:pPr marL="0" indent="0" algn="ctr">
              <a:buNone/>
            </a:pPr>
            <a:endParaRPr lang="en-US" sz="2800" dirty="0"/>
          </a:p>
        </p:txBody>
      </p:sp>
    </p:spTree>
    <p:extLst>
      <p:ext uri="{BB962C8B-B14F-4D97-AF65-F5344CB8AC3E}">
        <p14:creationId xmlns:p14="http://schemas.microsoft.com/office/powerpoint/2010/main" val="71528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3438D2D8-A3ED-4FDE-B9C4-9733E67B9D60}">
  <ds:schemaRefs>
    <ds:schemaRef ds:uri="ESRI.ArcGIS.Mapping.OfficeIntegration.PowerPointInfo"/>
  </ds:schemaRefs>
</ds:datastoreItem>
</file>

<file path=customXml/itemProps2.xml><?xml version="1.0" encoding="utf-8"?>
<ds:datastoreItem xmlns:ds="http://schemas.openxmlformats.org/officeDocument/2006/customXml" ds:itemID="{013BD7E3-218B-4F7F-915B-30EE21140B0E}">
  <ds:schemaRefs>
    <ds:schemaRef ds:uri="ESRI.ArcGIS.Mapping.OfficeIntegration.PowerPointInfo"/>
  </ds:schemaRefs>
</ds:datastoreItem>
</file>

<file path=customXml/itemProps3.xml><?xml version="1.0" encoding="utf-8"?>
<ds:datastoreItem xmlns:ds="http://schemas.openxmlformats.org/officeDocument/2006/customXml" ds:itemID="{34B8CE63-5081-4F23-8581-793FBD4F65D4}">
  <ds:schemaRefs>
    <ds:schemaRef ds:uri="ESRI.ArcGIS.Mapping.OfficeIntegration.PowerPointInfo"/>
  </ds:schemaRefs>
</ds:datastoreItem>
</file>

<file path=customXml/itemProps4.xml><?xml version="1.0" encoding="utf-8"?>
<ds:datastoreItem xmlns:ds="http://schemas.openxmlformats.org/officeDocument/2006/customXml" ds:itemID="{B56853E4-614D-483E-B76C-6D9A7A0D3A05}">
  <ds:schemaRefs>
    <ds:schemaRef ds:uri="ESRI.ArcGIS.Mapping.OfficeIntegration.PowerPointInfo"/>
  </ds:schemaRefs>
</ds:datastoreItem>
</file>

<file path=customXml/itemProps5.xml><?xml version="1.0" encoding="utf-8"?>
<ds:datastoreItem xmlns:ds="http://schemas.openxmlformats.org/officeDocument/2006/customXml" ds:itemID="{C3A09818-9EA8-4C04-A667-2B4DEF422BB5}">
  <ds:schemaRefs>
    <ds:schemaRef ds:uri="ESRI.ArcGIS.Mapping.OfficeIntegration.PowerPointInfo"/>
  </ds:schemaRefs>
</ds:datastoreItem>
</file>

<file path=customXml/itemProps6.xml><?xml version="1.0" encoding="utf-8"?>
<ds:datastoreItem xmlns:ds="http://schemas.openxmlformats.org/officeDocument/2006/customXml" ds:itemID="{A930D310-BBA6-497C-929D-77DCF7259B2C}">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0</TotalTime>
  <Words>2677</Words>
  <Application>Microsoft Office PowerPoint</Application>
  <PresentationFormat>Breitbild</PresentationFormat>
  <Paragraphs>490</Paragraphs>
  <Slides>41</Slides>
  <Notes>5</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41</vt:i4>
      </vt:variant>
    </vt:vector>
  </HeadingPairs>
  <TitlesOfParts>
    <vt:vector size="48" baseType="lpstr">
      <vt:lpstr>Arial</vt:lpstr>
      <vt:lpstr>Calibri</vt:lpstr>
      <vt:lpstr>Times</vt:lpstr>
      <vt:lpstr>Times New Roman</vt:lpstr>
      <vt:lpstr>Wingdings</vt:lpstr>
      <vt:lpstr>Larissa</vt:lpstr>
      <vt:lpstr>Formel</vt:lpstr>
      <vt:lpstr>Energy Oriented Business Administration  Prof. Dr. Johannes Kals  5.1 Profitability and Investment Appraisal</vt:lpstr>
      <vt:lpstr>PowerPoint-Präsentation</vt:lpstr>
      <vt:lpstr>PowerPoint-Präsentation</vt:lpstr>
      <vt:lpstr>PowerPoint-Präsentation</vt:lpstr>
      <vt:lpstr>PowerPoint-Präsentation</vt:lpstr>
      <vt:lpstr>PowerPoint-Präsentation</vt:lpstr>
      <vt:lpstr>60 to 95 percent of TCO of electric drives, pumps, heating, air conditioning etc. may be cost of energy!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5 Aufgabe optimaler Ersatzzeitpunkt</vt:lpstr>
      <vt:lpstr>PowerPoint-Präsentation</vt:lpstr>
      <vt:lpstr>5 Aufgabe optimaler Ersatzzeitpunkt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7 Contracting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Quellen</vt:lpstr>
    </vt:vector>
  </TitlesOfParts>
  <Company>Hochschule Ludwigshafen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Kals, Johannes</cp:lastModifiedBy>
  <cp:revision>318</cp:revision>
  <dcterms:created xsi:type="dcterms:W3CDTF">2016-08-11T07:30:15Z</dcterms:created>
  <dcterms:modified xsi:type="dcterms:W3CDTF">2018-09-06T07:08:19Z</dcterms:modified>
</cp:coreProperties>
</file>