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584" r:id="rId2"/>
    <p:sldId id="585" r:id="rId3"/>
    <p:sldId id="586" r:id="rId4"/>
    <p:sldId id="589" r:id="rId5"/>
    <p:sldId id="587" r:id="rId6"/>
    <p:sldId id="617" r:id="rId7"/>
    <p:sldId id="588" r:id="rId8"/>
    <p:sldId id="590" r:id="rId9"/>
    <p:sldId id="591" r:id="rId10"/>
    <p:sldId id="592" r:id="rId11"/>
    <p:sldId id="593" r:id="rId12"/>
    <p:sldId id="594" r:id="rId13"/>
    <p:sldId id="595" r:id="rId14"/>
    <p:sldId id="596" r:id="rId15"/>
    <p:sldId id="597" r:id="rId16"/>
    <p:sldId id="618" r:id="rId17"/>
    <p:sldId id="615" r:id="rId18"/>
    <p:sldId id="616" r:id="rId19"/>
    <p:sldId id="619" r:id="rId20"/>
    <p:sldId id="605" r:id="rId21"/>
    <p:sldId id="606" r:id="rId22"/>
    <p:sldId id="607" r:id="rId23"/>
    <p:sldId id="608" r:id="rId24"/>
    <p:sldId id="609" r:id="rId25"/>
    <p:sldId id="610" r:id="rId26"/>
    <p:sldId id="613" r:id="rId27"/>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84361" autoAdjust="0"/>
  </p:normalViewPr>
  <p:slideViewPr>
    <p:cSldViewPr>
      <p:cViewPr varScale="1">
        <p:scale>
          <a:sx n="74" d="100"/>
          <a:sy n="74" d="100"/>
        </p:scale>
        <p:origin x="-1008" y="-67"/>
      </p:cViewPr>
      <p:guideLst>
        <p:guide orient="horz" pos="2160"/>
        <p:guide orient="horz" pos="1620"/>
        <p:guide pos="2880"/>
      </p:guideLst>
    </p:cSldViewPr>
  </p:slideViewPr>
  <p:outlineViewPr>
    <p:cViewPr>
      <p:scale>
        <a:sx n="33" d="100"/>
        <a:sy n="33" d="100"/>
      </p:scale>
      <p:origin x="0" y="5635"/>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A1EA1-8EB5-40C2-8BC5-5DD34AD41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F2A41FC2-953F-4BC2-936A-E4B56FC68744}">
      <dgm:prSet phldrT="[Text]" custT="1"/>
      <dgm:spPr/>
      <dgm:t>
        <a:bodyPr/>
        <a:lstStyle/>
        <a:p>
          <a:r>
            <a:rPr lang="en-US" sz="2400" b="1" noProof="0" dirty="0" smtClean="0"/>
            <a:t>First problem of energy and production: diversity of branches</a:t>
          </a:r>
          <a:endParaRPr lang="en-US" sz="2400" b="1" noProof="0" dirty="0"/>
        </a:p>
      </dgm:t>
    </dgm:pt>
    <dgm:pt modelId="{77B2E2B1-6C9B-44BA-A929-4EBD9E06713D}" type="parTrans" cxnId="{BD3F5558-7396-4D62-AC8E-5715A4DBBBE1}">
      <dgm:prSet/>
      <dgm:spPr/>
      <dgm:t>
        <a:bodyPr/>
        <a:lstStyle/>
        <a:p>
          <a:endParaRPr lang="en-US" noProof="0" dirty="0"/>
        </a:p>
      </dgm:t>
    </dgm:pt>
    <dgm:pt modelId="{6D67342B-A447-49D3-B50F-305CBB1E6C1B}" type="sibTrans" cxnId="{BD3F5558-7396-4D62-AC8E-5715A4DBBBE1}">
      <dgm:prSet/>
      <dgm:spPr/>
      <dgm:t>
        <a:bodyPr/>
        <a:lstStyle/>
        <a:p>
          <a:endParaRPr lang="en-US" noProof="0" dirty="0"/>
        </a:p>
      </dgm:t>
    </dgm:pt>
    <dgm:pt modelId="{8D91204F-7AF7-4E01-AFD2-621EEB9809B3}">
      <dgm:prSet phldrT="[Text]" custT="1"/>
      <dgm:spPr/>
      <dgm:t>
        <a:bodyPr/>
        <a:lstStyle/>
        <a:p>
          <a:r>
            <a:rPr lang="en-US" sz="2400" noProof="0" dirty="0" smtClean="0"/>
            <a:t>Mining, iron and steel industry</a:t>
          </a:r>
          <a:endParaRPr lang="en-US" sz="2400" noProof="0" dirty="0"/>
        </a:p>
      </dgm:t>
    </dgm:pt>
    <dgm:pt modelId="{1F229B2F-23C3-437E-BC08-E997F7F923BC}" type="parTrans" cxnId="{BACB05E0-C9F5-4397-8481-0372E63F7D92}">
      <dgm:prSet/>
      <dgm:spPr/>
      <dgm:t>
        <a:bodyPr/>
        <a:lstStyle/>
        <a:p>
          <a:endParaRPr lang="en-US" noProof="0" dirty="0"/>
        </a:p>
      </dgm:t>
    </dgm:pt>
    <dgm:pt modelId="{B2221CAA-15C5-45F0-ACAA-53CED3E25232}" type="sibTrans" cxnId="{BACB05E0-C9F5-4397-8481-0372E63F7D92}">
      <dgm:prSet/>
      <dgm:spPr/>
      <dgm:t>
        <a:bodyPr/>
        <a:lstStyle/>
        <a:p>
          <a:endParaRPr lang="en-US" noProof="0" dirty="0"/>
        </a:p>
      </dgm:t>
    </dgm:pt>
    <dgm:pt modelId="{34FB0F5B-6BE3-4E2A-AEC6-BA70BFE41550}">
      <dgm:prSet phldrT="[Text]" custT="1"/>
      <dgm:spPr/>
      <dgm:t>
        <a:bodyPr/>
        <a:lstStyle/>
        <a:p>
          <a:r>
            <a:rPr lang="en-US" sz="2400" noProof="0" dirty="0" smtClean="0"/>
            <a:t>Machine building</a:t>
          </a:r>
          <a:endParaRPr lang="en-US" sz="2400" noProof="0" dirty="0"/>
        </a:p>
      </dgm:t>
    </dgm:pt>
    <dgm:pt modelId="{A9B03222-E1F0-486C-A0D7-774AA964F2EC}" type="parTrans" cxnId="{849FB99E-A899-423E-971A-2697175CB23A}">
      <dgm:prSet/>
      <dgm:spPr/>
      <dgm:t>
        <a:bodyPr/>
        <a:lstStyle/>
        <a:p>
          <a:endParaRPr lang="en-US" noProof="0" dirty="0"/>
        </a:p>
      </dgm:t>
    </dgm:pt>
    <dgm:pt modelId="{07234FD2-0DE6-4837-961A-3C1C8C51D72F}" type="sibTrans" cxnId="{849FB99E-A899-423E-971A-2697175CB23A}">
      <dgm:prSet/>
      <dgm:spPr/>
      <dgm:t>
        <a:bodyPr/>
        <a:lstStyle/>
        <a:p>
          <a:endParaRPr lang="en-US" noProof="0" dirty="0"/>
        </a:p>
      </dgm:t>
    </dgm:pt>
    <dgm:pt modelId="{47DD1F58-0037-4B4F-98BE-265C1F96CE0B}">
      <dgm:prSet phldrT="[Text]" custT="1"/>
      <dgm:spPr/>
      <dgm:t>
        <a:bodyPr/>
        <a:lstStyle/>
        <a:p>
          <a:r>
            <a:rPr lang="en-US" sz="2400" noProof="0" dirty="0" smtClean="0"/>
            <a:t>IT</a:t>
          </a:r>
          <a:endParaRPr lang="en-US" sz="2400" noProof="0" dirty="0"/>
        </a:p>
      </dgm:t>
    </dgm:pt>
    <dgm:pt modelId="{C8CB231B-7F7B-4592-A4DF-47500D4E406C}" type="parTrans" cxnId="{6639BF85-5ACA-434D-8828-5044B21B0879}">
      <dgm:prSet/>
      <dgm:spPr/>
      <dgm:t>
        <a:bodyPr/>
        <a:lstStyle/>
        <a:p>
          <a:endParaRPr lang="en-US" noProof="0" dirty="0"/>
        </a:p>
      </dgm:t>
    </dgm:pt>
    <dgm:pt modelId="{32D529A2-1FFF-410B-945C-AAC694442064}" type="sibTrans" cxnId="{6639BF85-5ACA-434D-8828-5044B21B0879}">
      <dgm:prSet/>
      <dgm:spPr/>
      <dgm:t>
        <a:bodyPr/>
        <a:lstStyle/>
        <a:p>
          <a:endParaRPr lang="en-US" noProof="0" dirty="0"/>
        </a:p>
      </dgm:t>
    </dgm:pt>
    <dgm:pt modelId="{98040462-DE12-4D19-BCA1-C21F1FC245F7}">
      <dgm:prSet phldrT="[Text]" custT="1"/>
      <dgm:spPr/>
      <dgm:t>
        <a:bodyPr/>
        <a:lstStyle/>
        <a:p>
          <a:r>
            <a:rPr lang="en-US" sz="2400" noProof="0" dirty="0" smtClean="0"/>
            <a:t>Agriculture</a:t>
          </a:r>
          <a:endParaRPr lang="en-US" sz="2400" noProof="0" dirty="0"/>
        </a:p>
      </dgm:t>
    </dgm:pt>
    <dgm:pt modelId="{899F2189-685C-4DD2-85FB-70A8DDAE1F23}" type="parTrans" cxnId="{19B02A62-686F-40A7-903D-B21E552629AA}">
      <dgm:prSet/>
      <dgm:spPr/>
      <dgm:t>
        <a:bodyPr/>
        <a:lstStyle/>
        <a:p>
          <a:endParaRPr lang="en-US" noProof="0" dirty="0"/>
        </a:p>
      </dgm:t>
    </dgm:pt>
    <dgm:pt modelId="{2023D93B-3536-44BF-81A0-1E59490DD90C}" type="sibTrans" cxnId="{19B02A62-686F-40A7-903D-B21E552629AA}">
      <dgm:prSet/>
      <dgm:spPr/>
      <dgm:t>
        <a:bodyPr/>
        <a:lstStyle/>
        <a:p>
          <a:endParaRPr lang="en-US" noProof="0" dirty="0"/>
        </a:p>
      </dgm:t>
    </dgm:pt>
    <dgm:pt modelId="{FCF6AC1C-D007-4A3F-9767-1C8F05C67600}">
      <dgm:prSet phldrT="[Text]" custT="1"/>
      <dgm:spPr/>
      <dgm:t>
        <a:bodyPr/>
        <a:lstStyle/>
        <a:p>
          <a:r>
            <a:rPr lang="en-US" sz="2400" noProof="0" dirty="0" smtClean="0"/>
            <a:t>Chemistry</a:t>
          </a:r>
          <a:endParaRPr lang="en-US" sz="2400" noProof="0" dirty="0"/>
        </a:p>
      </dgm:t>
    </dgm:pt>
    <dgm:pt modelId="{00E2CB47-54AE-485A-B836-6CD927B3F4DE}" type="parTrans" cxnId="{632B1B1D-F766-445C-9187-62F075974A03}">
      <dgm:prSet/>
      <dgm:spPr/>
      <dgm:t>
        <a:bodyPr/>
        <a:lstStyle/>
        <a:p>
          <a:endParaRPr lang="en-US" noProof="0" dirty="0"/>
        </a:p>
      </dgm:t>
    </dgm:pt>
    <dgm:pt modelId="{C0654E3C-F0A9-4FD3-B9AC-3B7DC2046DF7}" type="sibTrans" cxnId="{632B1B1D-F766-445C-9187-62F075974A03}">
      <dgm:prSet/>
      <dgm:spPr/>
      <dgm:t>
        <a:bodyPr/>
        <a:lstStyle/>
        <a:p>
          <a:endParaRPr lang="en-US" noProof="0" dirty="0"/>
        </a:p>
      </dgm:t>
    </dgm:pt>
    <dgm:pt modelId="{0F09E569-5F2B-4525-86BB-8EE9B504C298}">
      <dgm:prSet phldrT="[Text]" custT="1"/>
      <dgm:spPr/>
      <dgm:t>
        <a:bodyPr/>
        <a:lstStyle/>
        <a:p>
          <a:r>
            <a:rPr lang="en-US" sz="2400" noProof="0" dirty="0" smtClean="0"/>
            <a:t>Transport-</a:t>
          </a:r>
          <a:r>
            <a:rPr lang="en-US" sz="2400" noProof="0" dirty="0" err="1" smtClean="0"/>
            <a:t>ation</a:t>
          </a:r>
          <a:r>
            <a:rPr lang="en-US" sz="2400" noProof="0" dirty="0" smtClean="0"/>
            <a:t> and trading</a:t>
          </a:r>
          <a:endParaRPr lang="en-US" sz="2400" noProof="0" dirty="0"/>
        </a:p>
      </dgm:t>
    </dgm:pt>
    <dgm:pt modelId="{68E2D83E-C5BF-4CB9-BE6C-F3229A0E1EF4}" type="parTrans" cxnId="{54CF4C0C-475A-46B1-A263-0BCCD951FCAE}">
      <dgm:prSet/>
      <dgm:spPr/>
      <dgm:t>
        <a:bodyPr/>
        <a:lstStyle/>
        <a:p>
          <a:endParaRPr lang="en-US" noProof="0" dirty="0"/>
        </a:p>
      </dgm:t>
    </dgm:pt>
    <dgm:pt modelId="{B790A725-0951-497A-AA38-EA9076609E13}" type="sibTrans" cxnId="{54CF4C0C-475A-46B1-A263-0BCCD951FCAE}">
      <dgm:prSet/>
      <dgm:spPr/>
      <dgm:t>
        <a:bodyPr/>
        <a:lstStyle/>
        <a:p>
          <a:endParaRPr lang="en-US" noProof="0" dirty="0"/>
        </a:p>
      </dgm:t>
    </dgm:pt>
    <dgm:pt modelId="{F0CAA415-FA33-47D1-A82C-CE0E656C9D15}" type="pres">
      <dgm:prSet presAssocID="{076A1EA1-8EB5-40C2-8BC5-5DD34AD41C1B}" presName="cycle" presStyleCnt="0">
        <dgm:presLayoutVars>
          <dgm:chMax val="1"/>
          <dgm:dir/>
          <dgm:animLvl val="ctr"/>
          <dgm:resizeHandles val="exact"/>
        </dgm:presLayoutVars>
      </dgm:prSet>
      <dgm:spPr/>
      <dgm:t>
        <a:bodyPr/>
        <a:lstStyle/>
        <a:p>
          <a:endParaRPr lang="de-DE"/>
        </a:p>
      </dgm:t>
    </dgm:pt>
    <dgm:pt modelId="{ABAE43D4-FE24-4186-A432-B96BB6AE6325}" type="pres">
      <dgm:prSet presAssocID="{F2A41FC2-953F-4BC2-936A-E4B56FC68744}" presName="centerShape" presStyleLbl="node0" presStyleIdx="0" presStyleCnt="1" custScaleX="337469" custScaleY="144809" custLinFactNeighborX="-531"/>
      <dgm:spPr/>
      <dgm:t>
        <a:bodyPr/>
        <a:lstStyle/>
        <a:p>
          <a:endParaRPr lang="de-DE"/>
        </a:p>
      </dgm:t>
    </dgm:pt>
    <dgm:pt modelId="{5A77A7FF-140A-401F-B2BA-C569AA9B44B3}" type="pres">
      <dgm:prSet presAssocID="{1F229B2F-23C3-437E-BC08-E997F7F923BC}" presName="Name9" presStyleLbl="parChTrans1D2" presStyleIdx="0" presStyleCnt="6"/>
      <dgm:spPr/>
      <dgm:t>
        <a:bodyPr/>
        <a:lstStyle/>
        <a:p>
          <a:endParaRPr lang="de-DE"/>
        </a:p>
      </dgm:t>
    </dgm:pt>
    <dgm:pt modelId="{86F845B7-96AF-4E1B-B38C-B0626D49CDA7}" type="pres">
      <dgm:prSet presAssocID="{1F229B2F-23C3-437E-BC08-E997F7F923BC}" presName="connTx" presStyleLbl="parChTrans1D2" presStyleIdx="0" presStyleCnt="6"/>
      <dgm:spPr/>
      <dgm:t>
        <a:bodyPr/>
        <a:lstStyle/>
        <a:p>
          <a:endParaRPr lang="de-DE"/>
        </a:p>
      </dgm:t>
    </dgm:pt>
    <dgm:pt modelId="{EDD04559-D578-4AE0-8F30-EDBABBB3D786}" type="pres">
      <dgm:prSet presAssocID="{8D91204F-7AF7-4E01-AFD2-621EEB9809B3}" presName="node" presStyleLbl="node1" presStyleIdx="0" presStyleCnt="6" custScaleX="174961" custScaleY="147477" custRadScaleRad="101410" custRadScaleInc="17308">
        <dgm:presLayoutVars>
          <dgm:bulletEnabled val="1"/>
        </dgm:presLayoutVars>
      </dgm:prSet>
      <dgm:spPr/>
      <dgm:t>
        <a:bodyPr/>
        <a:lstStyle/>
        <a:p>
          <a:endParaRPr lang="de-DE"/>
        </a:p>
      </dgm:t>
    </dgm:pt>
    <dgm:pt modelId="{B0593A98-7428-4FD5-A277-17B5EBDE5337}" type="pres">
      <dgm:prSet presAssocID="{899F2189-685C-4DD2-85FB-70A8DDAE1F23}" presName="Name9" presStyleLbl="parChTrans1D2" presStyleIdx="1" presStyleCnt="6"/>
      <dgm:spPr/>
      <dgm:t>
        <a:bodyPr/>
        <a:lstStyle/>
        <a:p>
          <a:endParaRPr lang="de-DE"/>
        </a:p>
      </dgm:t>
    </dgm:pt>
    <dgm:pt modelId="{A9FB9D56-C2E7-43D3-BC2C-EB0ED9D38966}" type="pres">
      <dgm:prSet presAssocID="{899F2189-685C-4DD2-85FB-70A8DDAE1F23}" presName="connTx" presStyleLbl="parChTrans1D2" presStyleIdx="1" presStyleCnt="6"/>
      <dgm:spPr/>
      <dgm:t>
        <a:bodyPr/>
        <a:lstStyle/>
        <a:p>
          <a:endParaRPr lang="de-DE"/>
        </a:p>
      </dgm:t>
    </dgm:pt>
    <dgm:pt modelId="{F1872168-7D35-4EA3-B4FC-58F712274E9B}" type="pres">
      <dgm:prSet presAssocID="{98040462-DE12-4D19-BCA1-C21F1FC245F7}" presName="node" presStyleLbl="node1" presStyleIdx="1" presStyleCnt="6" custScaleX="174961" custScaleY="147477" custRadScaleRad="190501" custRadScaleInc="29057">
        <dgm:presLayoutVars>
          <dgm:bulletEnabled val="1"/>
        </dgm:presLayoutVars>
      </dgm:prSet>
      <dgm:spPr/>
      <dgm:t>
        <a:bodyPr/>
        <a:lstStyle/>
        <a:p>
          <a:endParaRPr lang="de-DE"/>
        </a:p>
      </dgm:t>
    </dgm:pt>
    <dgm:pt modelId="{DDE94528-90AB-48C6-A5A4-5A10D3DA9D0B}" type="pres">
      <dgm:prSet presAssocID="{A9B03222-E1F0-486C-A0D7-774AA964F2EC}" presName="Name9" presStyleLbl="parChTrans1D2" presStyleIdx="2" presStyleCnt="6"/>
      <dgm:spPr/>
      <dgm:t>
        <a:bodyPr/>
        <a:lstStyle/>
        <a:p>
          <a:endParaRPr lang="de-DE"/>
        </a:p>
      </dgm:t>
    </dgm:pt>
    <dgm:pt modelId="{D23AFA01-F1A9-4C3D-B5C7-8D4059688CAA}" type="pres">
      <dgm:prSet presAssocID="{A9B03222-E1F0-486C-A0D7-774AA964F2EC}" presName="connTx" presStyleLbl="parChTrans1D2" presStyleIdx="2" presStyleCnt="6"/>
      <dgm:spPr/>
      <dgm:t>
        <a:bodyPr/>
        <a:lstStyle/>
        <a:p>
          <a:endParaRPr lang="de-DE"/>
        </a:p>
      </dgm:t>
    </dgm:pt>
    <dgm:pt modelId="{E8143FA1-E8B6-4CDB-BC64-72B770FC6326}" type="pres">
      <dgm:prSet presAssocID="{34FB0F5B-6BE3-4E2A-AEC6-BA70BFE41550}" presName="node" presStyleLbl="node1" presStyleIdx="2" presStyleCnt="6" custScaleX="174961" custScaleY="147477" custRadScaleRad="189851" custRadScaleInc="-30753">
        <dgm:presLayoutVars>
          <dgm:bulletEnabled val="1"/>
        </dgm:presLayoutVars>
      </dgm:prSet>
      <dgm:spPr/>
      <dgm:t>
        <a:bodyPr/>
        <a:lstStyle/>
        <a:p>
          <a:endParaRPr lang="de-DE"/>
        </a:p>
      </dgm:t>
    </dgm:pt>
    <dgm:pt modelId="{C8CCBEFF-614B-4920-8D97-EAD26B561E67}" type="pres">
      <dgm:prSet presAssocID="{00E2CB47-54AE-485A-B836-6CD927B3F4DE}" presName="Name9" presStyleLbl="parChTrans1D2" presStyleIdx="3" presStyleCnt="6"/>
      <dgm:spPr/>
      <dgm:t>
        <a:bodyPr/>
        <a:lstStyle/>
        <a:p>
          <a:endParaRPr lang="de-DE"/>
        </a:p>
      </dgm:t>
    </dgm:pt>
    <dgm:pt modelId="{CCD43D40-16D1-4B26-9751-BEBF97334C11}" type="pres">
      <dgm:prSet presAssocID="{00E2CB47-54AE-485A-B836-6CD927B3F4DE}" presName="connTx" presStyleLbl="parChTrans1D2" presStyleIdx="3" presStyleCnt="6"/>
      <dgm:spPr/>
      <dgm:t>
        <a:bodyPr/>
        <a:lstStyle/>
        <a:p>
          <a:endParaRPr lang="de-DE"/>
        </a:p>
      </dgm:t>
    </dgm:pt>
    <dgm:pt modelId="{443AF803-CBCD-4DC9-A6E2-588064133636}" type="pres">
      <dgm:prSet presAssocID="{FCF6AC1C-D007-4A3F-9767-1C8F05C67600}" presName="node" presStyleLbl="node1" presStyleIdx="3" presStyleCnt="6" custScaleX="174961" custScaleY="147477" custRadScaleRad="105272" custRadScaleInc="-8399">
        <dgm:presLayoutVars>
          <dgm:bulletEnabled val="1"/>
        </dgm:presLayoutVars>
      </dgm:prSet>
      <dgm:spPr/>
      <dgm:t>
        <a:bodyPr/>
        <a:lstStyle/>
        <a:p>
          <a:endParaRPr lang="de-DE"/>
        </a:p>
      </dgm:t>
    </dgm:pt>
    <dgm:pt modelId="{D5D82D7D-3A42-47DF-BA4A-D873201BFA56}" type="pres">
      <dgm:prSet presAssocID="{C8CB231B-7F7B-4592-A4DF-47500D4E406C}" presName="Name9" presStyleLbl="parChTrans1D2" presStyleIdx="4" presStyleCnt="6"/>
      <dgm:spPr/>
      <dgm:t>
        <a:bodyPr/>
        <a:lstStyle/>
        <a:p>
          <a:endParaRPr lang="de-DE"/>
        </a:p>
      </dgm:t>
    </dgm:pt>
    <dgm:pt modelId="{9299E6B3-7DCB-4012-BFA2-A2DB6B0B65A9}" type="pres">
      <dgm:prSet presAssocID="{C8CB231B-7F7B-4592-A4DF-47500D4E406C}" presName="connTx" presStyleLbl="parChTrans1D2" presStyleIdx="4" presStyleCnt="6"/>
      <dgm:spPr/>
      <dgm:t>
        <a:bodyPr/>
        <a:lstStyle/>
        <a:p>
          <a:endParaRPr lang="de-DE"/>
        </a:p>
      </dgm:t>
    </dgm:pt>
    <dgm:pt modelId="{33877735-DB78-4002-8EBA-170C57E12C0C}" type="pres">
      <dgm:prSet presAssocID="{47DD1F58-0037-4B4F-98BE-265C1F96CE0B}" presName="node" presStyleLbl="node1" presStyleIdx="4" presStyleCnt="6" custScaleX="174961" custScaleY="147477" custRadScaleRad="202522" custRadScaleInc="35266">
        <dgm:presLayoutVars>
          <dgm:bulletEnabled val="1"/>
        </dgm:presLayoutVars>
      </dgm:prSet>
      <dgm:spPr/>
      <dgm:t>
        <a:bodyPr/>
        <a:lstStyle/>
        <a:p>
          <a:endParaRPr lang="de-DE"/>
        </a:p>
      </dgm:t>
    </dgm:pt>
    <dgm:pt modelId="{8FD0E44B-FBE0-4770-A05A-5E711620DCD3}" type="pres">
      <dgm:prSet presAssocID="{68E2D83E-C5BF-4CB9-BE6C-F3229A0E1EF4}" presName="Name9" presStyleLbl="parChTrans1D2" presStyleIdx="5" presStyleCnt="6"/>
      <dgm:spPr/>
      <dgm:t>
        <a:bodyPr/>
        <a:lstStyle/>
        <a:p>
          <a:endParaRPr lang="de-DE"/>
        </a:p>
      </dgm:t>
    </dgm:pt>
    <dgm:pt modelId="{BF7E2002-32D1-48BA-943B-3ECD040412C1}" type="pres">
      <dgm:prSet presAssocID="{68E2D83E-C5BF-4CB9-BE6C-F3229A0E1EF4}" presName="connTx" presStyleLbl="parChTrans1D2" presStyleIdx="5" presStyleCnt="6"/>
      <dgm:spPr/>
      <dgm:t>
        <a:bodyPr/>
        <a:lstStyle/>
        <a:p>
          <a:endParaRPr lang="de-DE"/>
        </a:p>
      </dgm:t>
    </dgm:pt>
    <dgm:pt modelId="{0AEF4DBD-5CD5-40F5-A892-77CE92409E85}" type="pres">
      <dgm:prSet presAssocID="{0F09E569-5F2B-4525-86BB-8EE9B504C298}" presName="node" presStyleLbl="node1" presStyleIdx="5" presStyleCnt="6" custScaleX="174961" custScaleY="147477" custRadScaleRad="186462" custRadScaleInc="-34942">
        <dgm:presLayoutVars>
          <dgm:bulletEnabled val="1"/>
        </dgm:presLayoutVars>
      </dgm:prSet>
      <dgm:spPr/>
      <dgm:t>
        <a:bodyPr/>
        <a:lstStyle/>
        <a:p>
          <a:endParaRPr lang="de-DE"/>
        </a:p>
      </dgm:t>
    </dgm:pt>
  </dgm:ptLst>
  <dgm:cxnLst>
    <dgm:cxn modelId="{79FDB3D9-A516-429A-A795-DF28401CFD05}" type="presOf" srcId="{1F229B2F-23C3-437E-BC08-E997F7F923BC}" destId="{5A77A7FF-140A-401F-B2BA-C569AA9B44B3}" srcOrd="0" destOrd="0" presId="urn:microsoft.com/office/officeart/2005/8/layout/radial1"/>
    <dgm:cxn modelId="{25C1D9E4-C9DD-4205-9304-CE3920844AF8}" type="presOf" srcId="{98040462-DE12-4D19-BCA1-C21F1FC245F7}" destId="{F1872168-7D35-4EA3-B4FC-58F712274E9B}" srcOrd="0" destOrd="0" presId="urn:microsoft.com/office/officeart/2005/8/layout/radial1"/>
    <dgm:cxn modelId="{CFCA9C00-E2BE-47C5-8160-67F7C196612B}" type="presOf" srcId="{8D91204F-7AF7-4E01-AFD2-621EEB9809B3}" destId="{EDD04559-D578-4AE0-8F30-EDBABBB3D786}" srcOrd="0" destOrd="0" presId="urn:microsoft.com/office/officeart/2005/8/layout/radial1"/>
    <dgm:cxn modelId="{5BC4A8CC-FA50-4B17-A6DF-42B24E8DACEF}" type="presOf" srcId="{68E2D83E-C5BF-4CB9-BE6C-F3229A0E1EF4}" destId="{BF7E2002-32D1-48BA-943B-3ECD040412C1}" srcOrd="1" destOrd="0" presId="urn:microsoft.com/office/officeart/2005/8/layout/radial1"/>
    <dgm:cxn modelId="{6639BF85-5ACA-434D-8828-5044B21B0879}" srcId="{F2A41FC2-953F-4BC2-936A-E4B56FC68744}" destId="{47DD1F58-0037-4B4F-98BE-265C1F96CE0B}" srcOrd="4" destOrd="0" parTransId="{C8CB231B-7F7B-4592-A4DF-47500D4E406C}" sibTransId="{32D529A2-1FFF-410B-945C-AAC694442064}"/>
    <dgm:cxn modelId="{3354F607-B7D7-4C45-B42C-B9AE7196D070}" type="presOf" srcId="{68E2D83E-C5BF-4CB9-BE6C-F3229A0E1EF4}" destId="{8FD0E44B-FBE0-4770-A05A-5E711620DCD3}" srcOrd="0" destOrd="0" presId="urn:microsoft.com/office/officeart/2005/8/layout/radial1"/>
    <dgm:cxn modelId="{303CE91F-6DF2-4AB4-ACC7-8570A8A740F1}" type="presOf" srcId="{FCF6AC1C-D007-4A3F-9767-1C8F05C67600}" destId="{443AF803-CBCD-4DC9-A6E2-588064133636}" srcOrd="0" destOrd="0" presId="urn:microsoft.com/office/officeart/2005/8/layout/radial1"/>
    <dgm:cxn modelId="{44AB7387-EA96-49EB-8322-45DE30CC3C0A}" type="presOf" srcId="{00E2CB47-54AE-485A-B836-6CD927B3F4DE}" destId="{C8CCBEFF-614B-4920-8D97-EAD26B561E67}" srcOrd="0" destOrd="0" presId="urn:microsoft.com/office/officeart/2005/8/layout/radial1"/>
    <dgm:cxn modelId="{05B76D6D-556F-4EAF-9D28-C410E705269D}" type="presOf" srcId="{899F2189-685C-4DD2-85FB-70A8DDAE1F23}" destId="{B0593A98-7428-4FD5-A277-17B5EBDE5337}" srcOrd="0" destOrd="0" presId="urn:microsoft.com/office/officeart/2005/8/layout/radial1"/>
    <dgm:cxn modelId="{DBEEF622-E637-4B2D-A4A0-75629E602251}" type="presOf" srcId="{1F229B2F-23C3-437E-BC08-E997F7F923BC}" destId="{86F845B7-96AF-4E1B-B38C-B0626D49CDA7}" srcOrd="1" destOrd="0" presId="urn:microsoft.com/office/officeart/2005/8/layout/radial1"/>
    <dgm:cxn modelId="{632B1B1D-F766-445C-9187-62F075974A03}" srcId="{F2A41FC2-953F-4BC2-936A-E4B56FC68744}" destId="{FCF6AC1C-D007-4A3F-9767-1C8F05C67600}" srcOrd="3" destOrd="0" parTransId="{00E2CB47-54AE-485A-B836-6CD927B3F4DE}" sibTransId="{C0654E3C-F0A9-4FD3-B9AC-3B7DC2046DF7}"/>
    <dgm:cxn modelId="{0B9CF0BA-5515-4153-A83F-D33657EF1530}" type="presOf" srcId="{076A1EA1-8EB5-40C2-8BC5-5DD34AD41C1B}" destId="{F0CAA415-FA33-47D1-A82C-CE0E656C9D15}" srcOrd="0" destOrd="0" presId="urn:microsoft.com/office/officeart/2005/8/layout/radial1"/>
    <dgm:cxn modelId="{54CF4C0C-475A-46B1-A263-0BCCD951FCAE}" srcId="{F2A41FC2-953F-4BC2-936A-E4B56FC68744}" destId="{0F09E569-5F2B-4525-86BB-8EE9B504C298}" srcOrd="5" destOrd="0" parTransId="{68E2D83E-C5BF-4CB9-BE6C-F3229A0E1EF4}" sibTransId="{B790A725-0951-497A-AA38-EA9076609E13}"/>
    <dgm:cxn modelId="{FAB7D382-CF65-4847-BA2E-314130636B8F}" type="presOf" srcId="{34FB0F5B-6BE3-4E2A-AEC6-BA70BFE41550}" destId="{E8143FA1-E8B6-4CDB-BC64-72B770FC6326}" srcOrd="0" destOrd="0" presId="urn:microsoft.com/office/officeart/2005/8/layout/radial1"/>
    <dgm:cxn modelId="{A9CFC75A-78AC-47C9-A2C3-4CE535876883}" type="presOf" srcId="{C8CB231B-7F7B-4592-A4DF-47500D4E406C}" destId="{9299E6B3-7DCB-4012-BFA2-A2DB6B0B65A9}" srcOrd="1" destOrd="0" presId="urn:microsoft.com/office/officeart/2005/8/layout/radial1"/>
    <dgm:cxn modelId="{9BBD7BB2-1513-481E-8074-BF7637D3213E}" type="presOf" srcId="{F2A41FC2-953F-4BC2-936A-E4B56FC68744}" destId="{ABAE43D4-FE24-4186-A432-B96BB6AE6325}" srcOrd="0" destOrd="0" presId="urn:microsoft.com/office/officeart/2005/8/layout/radial1"/>
    <dgm:cxn modelId="{16143034-1B18-4BF9-BD16-88B6CABED9C9}" type="presOf" srcId="{A9B03222-E1F0-486C-A0D7-774AA964F2EC}" destId="{D23AFA01-F1A9-4C3D-B5C7-8D4059688CAA}" srcOrd="1" destOrd="0" presId="urn:microsoft.com/office/officeart/2005/8/layout/radial1"/>
    <dgm:cxn modelId="{4B605890-5DE4-479D-B566-8006848698B5}" type="presOf" srcId="{899F2189-685C-4DD2-85FB-70A8DDAE1F23}" destId="{A9FB9D56-C2E7-43D3-BC2C-EB0ED9D38966}" srcOrd="1" destOrd="0" presId="urn:microsoft.com/office/officeart/2005/8/layout/radial1"/>
    <dgm:cxn modelId="{19B02A62-686F-40A7-903D-B21E552629AA}" srcId="{F2A41FC2-953F-4BC2-936A-E4B56FC68744}" destId="{98040462-DE12-4D19-BCA1-C21F1FC245F7}" srcOrd="1" destOrd="0" parTransId="{899F2189-685C-4DD2-85FB-70A8DDAE1F23}" sibTransId="{2023D93B-3536-44BF-81A0-1E59490DD90C}"/>
    <dgm:cxn modelId="{6B6FE731-1F79-4D8F-873A-9337C2D194F0}" type="presOf" srcId="{C8CB231B-7F7B-4592-A4DF-47500D4E406C}" destId="{D5D82D7D-3A42-47DF-BA4A-D873201BFA56}" srcOrd="0" destOrd="0" presId="urn:microsoft.com/office/officeart/2005/8/layout/radial1"/>
    <dgm:cxn modelId="{BACB05E0-C9F5-4397-8481-0372E63F7D92}" srcId="{F2A41FC2-953F-4BC2-936A-E4B56FC68744}" destId="{8D91204F-7AF7-4E01-AFD2-621EEB9809B3}" srcOrd="0" destOrd="0" parTransId="{1F229B2F-23C3-437E-BC08-E997F7F923BC}" sibTransId="{B2221CAA-15C5-45F0-ACAA-53CED3E25232}"/>
    <dgm:cxn modelId="{2E865AD4-49DE-4C65-B3DA-5C4EC26F9462}" type="presOf" srcId="{00E2CB47-54AE-485A-B836-6CD927B3F4DE}" destId="{CCD43D40-16D1-4B26-9751-BEBF97334C11}" srcOrd="1" destOrd="0" presId="urn:microsoft.com/office/officeart/2005/8/layout/radial1"/>
    <dgm:cxn modelId="{691F0F2A-B4DB-4775-96D9-8BF8664FC3E1}" type="presOf" srcId="{A9B03222-E1F0-486C-A0D7-774AA964F2EC}" destId="{DDE94528-90AB-48C6-A5A4-5A10D3DA9D0B}" srcOrd="0" destOrd="0" presId="urn:microsoft.com/office/officeart/2005/8/layout/radial1"/>
    <dgm:cxn modelId="{C33447A2-67A2-4B0C-9B48-6D0E0C9A7CF3}" type="presOf" srcId="{0F09E569-5F2B-4525-86BB-8EE9B504C298}" destId="{0AEF4DBD-5CD5-40F5-A892-77CE92409E85}" srcOrd="0" destOrd="0" presId="urn:microsoft.com/office/officeart/2005/8/layout/radial1"/>
    <dgm:cxn modelId="{BD3F5558-7396-4D62-AC8E-5715A4DBBBE1}" srcId="{076A1EA1-8EB5-40C2-8BC5-5DD34AD41C1B}" destId="{F2A41FC2-953F-4BC2-936A-E4B56FC68744}" srcOrd="0" destOrd="0" parTransId="{77B2E2B1-6C9B-44BA-A929-4EBD9E06713D}" sibTransId="{6D67342B-A447-49D3-B50F-305CBB1E6C1B}"/>
    <dgm:cxn modelId="{4F5322E1-4616-4B41-8651-F7E11D89BA14}" type="presOf" srcId="{47DD1F58-0037-4B4F-98BE-265C1F96CE0B}" destId="{33877735-DB78-4002-8EBA-170C57E12C0C}" srcOrd="0" destOrd="0" presId="urn:microsoft.com/office/officeart/2005/8/layout/radial1"/>
    <dgm:cxn modelId="{849FB99E-A899-423E-971A-2697175CB23A}" srcId="{F2A41FC2-953F-4BC2-936A-E4B56FC68744}" destId="{34FB0F5B-6BE3-4E2A-AEC6-BA70BFE41550}" srcOrd="2" destOrd="0" parTransId="{A9B03222-E1F0-486C-A0D7-774AA964F2EC}" sibTransId="{07234FD2-0DE6-4837-961A-3C1C8C51D72F}"/>
    <dgm:cxn modelId="{C9FDFDEF-03AC-43A2-80C0-7B92393A169C}" type="presParOf" srcId="{F0CAA415-FA33-47D1-A82C-CE0E656C9D15}" destId="{ABAE43D4-FE24-4186-A432-B96BB6AE6325}" srcOrd="0" destOrd="0" presId="urn:microsoft.com/office/officeart/2005/8/layout/radial1"/>
    <dgm:cxn modelId="{62679523-2280-4670-901D-CCC958311E53}" type="presParOf" srcId="{F0CAA415-FA33-47D1-A82C-CE0E656C9D15}" destId="{5A77A7FF-140A-401F-B2BA-C569AA9B44B3}" srcOrd="1" destOrd="0" presId="urn:microsoft.com/office/officeart/2005/8/layout/radial1"/>
    <dgm:cxn modelId="{DDC89254-18DF-449A-87C3-2C2931ACCEB5}" type="presParOf" srcId="{5A77A7FF-140A-401F-B2BA-C569AA9B44B3}" destId="{86F845B7-96AF-4E1B-B38C-B0626D49CDA7}" srcOrd="0" destOrd="0" presId="urn:microsoft.com/office/officeart/2005/8/layout/radial1"/>
    <dgm:cxn modelId="{9C6AA414-BDDB-43A9-AC07-972E065555FE}" type="presParOf" srcId="{F0CAA415-FA33-47D1-A82C-CE0E656C9D15}" destId="{EDD04559-D578-4AE0-8F30-EDBABBB3D786}" srcOrd="2" destOrd="0" presId="urn:microsoft.com/office/officeart/2005/8/layout/radial1"/>
    <dgm:cxn modelId="{51F8A9FA-1124-4422-8B7B-B50F8106C771}" type="presParOf" srcId="{F0CAA415-FA33-47D1-A82C-CE0E656C9D15}" destId="{B0593A98-7428-4FD5-A277-17B5EBDE5337}" srcOrd="3" destOrd="0" presId="urn:microsoft.com/office/officeart/2005/8/layout/radial1"/>
    <dgm:cxn modelId="{8BF77A04-C15B-4726-8207-A8C3C35DA9ED}" type="presParOf" srcId="{B0593A98-7428-4FD5-A277-17B5EBDE5337}" destId="{A9FB9D56-C2E7-43D3-BC2C-EB0ED9D38966}" srcOrd="0" destOrd="0" presId="urn:microsoft.com/office/officeart/2005/8/layout/radial1"/>
    <dgm:cxn modelId="{34A1D223-A0A7-43E4-9F80-91EC6E341B68}" type="presParOf" srcId="{F0CAA415-FA33-47D1-A82C-CE0E656C9D15}" destId="{F1872168-7D35-4EA3-B4FC-58F712274E9B}" srcOrd="4" destOrd="0" presId="urn:microsoft.com/office/officeart/2005/8/layout/radial1"/>
    <dgm:cxn modelId="{E3126C83-C391-4132-A2E2-81A5791E83B1}" type="presParOf" srcId="{F0CAA415-FA33-47D1-A82C-CE0E656C9D15}" destId="{DDE94528-90AB-48C6-A5A4-5A10D3DA9D0B}" srcOrd="5" destOrd="0" presId="urn:microsoft.com/office/officeart/2005/8/layout/radial1"/>
    <dgm:cxn modelId="{4923A2EE-E831-4F7C-A248-CE2AA2A35DE4}" type="presParOf" srcId="{DDE94528-90AB-48C6-A5A4-5A10D3DA9D0B}" destId="{D23AFA01-F1A9-4C3D-B5C7-8D4059688CAA}" srcOrd="0" destOrd="0" presId="urn:microsoft.com/office/officeart/2005/8/layout/radial1"/>
    <dgm:cxn modelId="{B442BDDF-4DA1-43BB-9A3C-0D848C542D5B}" type="presParOf" srcId="{F0CAA415-FA33-47D1-A82C-CE0E656C9D15}" destId="{E8143FA1-E8B6-4CDB-BC64-72B770FC6326}" srcOrd="6" destOrd="0" presId="urn:microsoft.com/office/officeart/2005/8/layout/radial1"/>
    <dgm:cxn modelId="{ABAA86BA-A153-4DBF-B54F-18C98D834D81}" type="presParOf" srcId="{F0CAA415-FA33-47D1-A82C-CE0E656C9D15}" destId="{C8CCBEFF-614B-4920-8D97-EAD26B561E67}" srcOrd="7" destOrd="0" presId="urn:microsoft.com/office/officeart/2005/8/layout/radial1"/>
    <dgm:cxn modelId="{E1607AA6-3F06-439F-B57F-D5EFFB49C6D8}" type="presParOf" srcId="{C8CCBEFF-614B-4920-8D97-EAD26B561E67}" destId="{CCD43D40-16D1-4B26-9751-BEBF97334C11}" srcOrd="0" destOrd="0" presId="urn:microsoft.com/office/officeart/2005/8/layout/radial1"/>
    <dgm:cxn modelId="{C8BE5FB4-5E27-4D0F-B2D3-908892EEB46A}" type="presParOf" srcId="{F0CAA415-FA33-47D1-A82C-CE0E656C9D15}" destId="{443AF803-CBCD-4DC9-A6E2-588064133636}" srcOrd="8" destOrd="0" presId="urn:microsoft.com/office/officeart/2005/8/layout/radial1"/>
    <dgm:cxn modelId="{9234CEBF-FF09-414A-9A88-19F6908B5978}" type="presParOf" srcId="{F0CAA415-FA33-47D1-A82C-CE0E656C9D15}" destId="{D5D82D7D-3A42-47DF-BA4A-D873201BFA56}" srcOrd="9" destOrd="0" presId="urn:microsoft.com/office/officeart/2005/8/layout/radial1"/>
    <dgm:cxn modelId="{7074CE4E-1614-433E-BC50-124AC845AD42}" type="presParOf" srcId="{D5D82D7D-3A42-47DF-BA4A-D873201BFA56}" destId="{9299E6B3-7DCB-4012-BFA2-A2DB6B0B65A9}" srcOrd="0" destOrd="0" presId="urn:microsoft.com/office/officeart/2005/8/layout/radial1"/>
    <dgm:cxn modelId="{642583CC-AA94-4697-AF78-4C00BBB8BAC7}" type="presParOf" srcId="{F0CAA415-FA33-47D1-A82C-CE0E656C9D15}" destId="{33877735-DB78-4002-8EBA-170C57E12C0C}" srcOrd="10" destOrd="0" presId="urn:microsoft.com/office/officeart/2005/8/layout/radial1"/>
    <dgm:cxn modelId="{F62E8972-ADE9-4813-B450-036EE5730C23}" type="presParOf" srcId="{F0CAA415-FA33-47D1-A82C-CE0E656C9D15}" destId="{8FD0E44B-FBE0-4770-A05A-5E711620DCD3}" srcOrd="11" destOrd="0" presId="urn:microsoft.com/office/officeart/2005/8/layout/radial1"/>
    <dgm:cxn modelId="{7C9D572C-8C03-4AEB-98CA-B13381BD6FEE}" type="presParOf" srcId="{8FD0E44B-FBE0-4770-A05A-5E711620DCD3}" destId="{BF7E2002-32D1-48BA-943B-3ECD040412C1}" srcOrd="0" destOrd="0" presId="urn:microsoft.com/office/officeart/2005/8/layout/radial1"/>
    <dgm:cxn modelId="{9E1A5304-AFB8-4ECB-A287-1DB1626ACDE6}" type="presParOf" srcId="{F0CAA415-FA33-47D1-A82C-CE0E656C9D15}" destId="{0AEF4DBD-5CD5-40F5-A892-77CE92409E8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A1EA1-8EB5-40C2-8BC5-5DD34AD41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F2A41FC2-953F-4BC2-936A-E4B56FC68744}">
      <dgm:prSet phldrT="[Text]" custT="1"/>
      <dgm:spPr/>
      <dgm:t>
        <a:bodyPr/>
        <a:lstStyle/>
        <a:p>
          <a:r>
            <a:rPr lang="en-US" sz="2400" b="1" noProof="0" dirty="0" smtClean="0"/>
            <a:t>Second problem: overlap with other business functions</a:t>
          </a:r>
          <a:endParaRPr lang="en-US" sz="2400" b="1" noProof="0" dirty="0"/>
        </a:p>
      </dgm:t>
    </dgm:pt>
    <dgm:pt modelId="{77B2E2B1-6C9B-44BA-A929-4EBD9E06713D}" type="parTrans" cxnId="{BD3F5558-7396-4D62-AC8E-5715A4DBBBE1}">
      <dgm:prSet/>
      <dgm:spPr/>
      <dgm:t>
        <a:bodyPr/>
        <a:lstStyle/>
        <a:p>
          <a:endParaRPr lang="en-US" noProof="0" dirty="0"/>
        </a:p>
      </dgm:t>
    </dgm:pt>
    <dgm:pt modelId="{6D67342B-A447-49D3-B50F-305CBB1E6C1B}" type="sibTrans" cxnId="{BD3F5558-7396-4D62-AC8E-5715A4DBBBE1}">
      <dgm:prSet/>
      <dgm:spPr/>
      <dgm:t>
        <a:bodyPr/>
        <a:lstStyle/>
        <a:p>
          <a:endParaRPr lang="en-US" noProof="0" dirty="0"/>
        </a:p>
      </dgm:t>
    </dgm:pt>
    <dgm:pt modelId="{8D91204F-7AF7-4E01-AFD2-621EEB9809B3}">
      <dgm:prSet phldrT="[Text]" custT="1"/>
      <dgm:spPr/>
      <dgm:t>
        <a:bodyPr/>
        <a:lstStyle/>
        <a:p>
          <a:r>
            <a:rPr lang="en-US" sz="2000" noProof="0" dirty="0" smtClean="0"/>
            <a:t>Management accounting and IT</a:t>
          </a:r>
          <a:endParaRPr lang="en-US" sz="2000" noProof="0" dirty="0"/>
        </a:p>
      </dgm:t>
    </dgm:pt>
    <dgm:pt modelId="{1F229B2F-23C3-437E-BC08-E997F7F923BC}" type="parTrans" cxnId="{BACB05E0-C9F5-4397-8481-0372E63F7D92}">
      <dgm:prSet/>
      <dgm:spPr/>
      <dgm:t>
        <a:bodyPr/>
        <a:lstStyle/>
        <a:p>
          <a:endParaRPr lang="en-US" noProof="0" dirty="0"/>
        </a:p>
      </dgm:t>
    </dgm:pt>
    <dgm:pt modelId="{B2221CAA-15C5-45F0-ACAA-53CED3E25232}" type="sibTrans" cxnId="{BACB05E0-C9F5-4397-8481-0372E63F7D92}">
      <dgm:prSet/>
      <dgm:spPr/>
      <dgm:t>
        <a:bodyPr/>
        <a:lstStyle/>
        <a:p>
          <a:endParaRPr lang="en-US" noProof="0" dirty="0"/>
        </a:p>
      </dgm:t>
    </dgm:pt>
    <dgm:pt modelId="{34FB0F5B-6BE3-4E2A-AEC6-BA70BFE41550}">
      <dgm:prSet phldrT="[Text]" custT="1"/>
      <dgm:spPr/>
      <dgm:t>
        <a:bodyPr/>
        <a:lstStyle/>
        <a:p>
          <a:r>
            <a:rPr lang="en-US" sz="2000" noProof="0" dirty="0" smtClean="0"/>
            <a:t>Logistics, SCM, material management</a:t>
          </a:r>
          <a:endParaRPr lang="en-US" sz="2000" noProof="0" dirty="0"/>
        </a:p>
      </dgm:t>
    </dgm:pt>
    <dgm:pt modelId="{A9B03222-E1F0-486C-A0D7-774AA964F2EC}" type="parTrans" cxnId="{849FB99E-A899-423E-971A-2697175CB23A}">
      <dgm:prSet/>
      <dgm:spPr/>
      <dgm:t>
        <a:bodyPr/>
        <a:lstStyle/>
        <a:p>
          <a:endParaRPr lang="en-US" noProof="0" dirty="0"/>
        </a:p>
      </dgm:t>
    </dgm:pt>
    <dgm:pt modelId="{07234FD2-0DE6-4837-961A-3C1C8C51D72F}" type="sibTrans" cxnId="{849FB99E-A899-423E-971A-2697175CB23A}">
      <dgm:prSet/>
      <dgm:spPr/>
      <dgm:t>
        <a:bodyPr/>
        <a:lstStyle/>
        <a:p>
          <a:endParaRPr lang="en-US" noProof="0" dirty="0"/>
        </a:p>
      </dgm:t>
    </dgm:pt>
    <dgm:pt modelId="{47DD1F58-0037-4B4F-98BE-265C1F96CE0B}">
      <dgm:prSet phldrT="[Text]" custT="1"/>
      <dgm:spPr/>
      <dgm:t>
        <a:bodyPr/>
        <a:lstStyle/>
        <a:p>
          <a:r>
            <a:rPr lang="en-US" sz="2000" noProof="0" dirty="0" smtClean="0"/>
            <a:t>Organization and ISO standards</a:t>
          </a:r>
          <a:endParaRPr lang="en-US" sz="2000" noProof="0" dirty="0"/>
        </a:p>
      </dgm:t>
    </dgm:pt>
    <dgm:pt modelId="{C8CB231B-7F7B-4592-A4DF-47500D4E406C}" type="parTrans" cxnId="{6639BF85-5ACA-434D-8828-5044B21B0879}">
      <dgm:prSet/>
      <dgm:spPr/>
      <dgm:t>
        <a:bodyPr/>
        <a:lstStyle/>
        <a:p>
          <a:endParaRPr lang="en-US" noProof="0" dirty="0"/>
        </a:p>
      </dgm:t>
    </dgm:pt>
    <dgm:pt modelId="{32D529A2-1FFF-410B-945C-AAC694442064}" type="sibTrans" cxnId="{6639BF85-5ACA-434D-8828-5044B21B0879}">
      <dgm:prSet/>
      <dgm:spPr/>
      <dgm:t>
        <a:bodyPr/>
        <a:lstStyle/>
        <a:p>
          <a:endParaRPr lang="en-US" noProof="0" dirty="0"/>
        </a:p>
      </dgm:t>
    </dgm:pt>
    <dgm:pt modelId="{98040462-DE12-4D19-BCA1-C21F1FC245F7}">
      <dgm:prSet phldrT="[Text]" custT="1"/>
      <dgm:spPr/>
      <dgm:t>
        <a:bodyPr/>
        <a:lstStyle/>
        <a:p>
          <a:r>
            <a:rPr lang="en-US" sz="2000" noProof="0" dirty="0" smtClean="0"/>
            <a:t>Facility Management and media supply </a:t>
          </a:r>
          <a:endParaRPr lang="en-US" sz="2000" noProof="0" dirty="0"/>
        </a:p>
      </dgm:t>
    </dgm:pt>
    <dgm:pt modelId="{899F2189-685C-4DD2-85FB-70A8DDAE1F23}" type="parTrans" cxnId="{19B02A62-686F-40A7-903D-B21E552629AA}">
      <dgm:prSet/>
      <dgm:spPr/>
      <dgm:t>
        <a:bodyPr/>
        <a:lstStyle/>
        <a:p>
          <a:endParaRPr lang="en-US" noProof="0" dirty="0"/>
        </a:p>
      </dgm:t>
    </dgm:pt>
    <dgm:pt modelId="{2023D93B-3536-44BF-81A0-1E59490DD90C}" type="sibTrans" cxnId="{19B02A62-686F-40A7-903D-B21E552629AA}">
      <dgm:prSet/>
      <dgm:spPr/>
      <dgm:t>
        <a:bodyPr/>
        <a:lstStyle/>
        <a:p>
          <a:endParaRPr lang="en-US" noProof="0" dirty="0"/>
        </a:p>
      </dgm:t>
    </dgm:pt>
    <dgm:pt modelId="{FCF6AC1C-D007-4A3F-9767-1C8F05C67600}">
      <dgm:prSet phldrT="[Text]" custT="1"/>
      <dgm:spPr/>
      <dgm:t>
        <a:bodyPr/>
        <a:lstStyle/>
        <a:p>
          <a:r>
            <a:rPr lang="en-US" sz="2000" noProof="0" dirty="0" smtClean="0"/>
            <a:t>Maintenance</a:t>
          </a:r>
          <a:endParaRPr lang="en-US" sz="2000" noProof="0" dirty="0"/>
        </a:p>
      </dgm:t>
    </dgm:pt>
    <dgm:pt modelId="{00E2CB47-54AE-485A-B836-6CD927B3F4DE}" type="parTrans" cxnId="{632B1B1D-F766-445C-9187-62F075974A03}">
      <dgm:prSet/>
      <dgm:spPr/>
      <dgm:t>
        <a:bodyPr/>
        <a:lstStyle/>
        <a:p>
          <a:endParaRPr lang="en-US" noProof="0" dirty="0"/>
        </a:p>
      </dgm:t>
    </dgm:pt>
    <dgm:pt modelId="{C0654E3C-F0A9-4FD3-B9AC-3B7DC2046DF7}" type="sibTrans" cxnId="{632B1B1D-F766-445C-9187-62F075974A03}">
      <dgm:prSet/>
      <dgm:spPr/>
      <dgm:t>
        <a:bodyPr/>
        <a:lstStyle/>
        <a:p>
          <a:endParaRPr lang="en-US" noProof="0" dirty="0"/>
        </a:p>
      </dgm:t>
    </dgm:pt>
    <dgm:pt modelId="{0F09E569-5F2B-4525-86BB-8EE9B504C298}">
      <dgm:prSet phldrT="[Text]" custT="1"/>
      <dgm:spPr/>
      <dgm:t>
        <a:bodyPr/>
        <a:lstStyle/>
        <a:p>
          <a:r>
            <a:rPr lang="en-US" sz="2000" noProof="0" dirty="0" smtClean="0"/>
            <a:t>Investment, strategy, CSR …</a:t>
          </a:r>
          <a:endParaRPr lang="en-US" sz="2000" noProof="0" dirty="0"/>
        </a:p>
      </dgm:t>
    </dgm:pt>
    <dgm:pt modelId="{68E2D83E-C5BF-4CB9-BE6C-F3229A0E1EF4}" type="parTrans" cxnId="{54CF4C0C-475A-46B1-A263-0BCCD951FCAE}">
      <dgm:prSet/>
      <dgm:spPr/>
      <dgm:t>
        <a:bodyPr/>
        <a:lstStyle/>
        <a:p>
          <a:endParaRPr lang="en-US" noProof="0" dirty="0"/>
        </a:p>
      </dgm:t>
    </dgm:pt>
    <dgm:pt modelId="{B790A725-0951-497A-AA38-EA9076609E13}" type="sibTrans" cxnId="{54CF4C0C-475A-46B1-A263-0BCCD951FCAE}">
      <dgm:prSet/>
      <dgm:spPr/>
      <dgm:t>
        <a:bodyPr/>
        <a:lstStyle/>
        <a:p>
          <a:endParaRPr lang="en-US" noProof="0" dirty="0"/>
        </a:p>
      </dgm:t>
    </dgm:pt>
    <dgm:pt modelId="{F0CAA415-FA33-47D1-A82C-CE0E656C9D15}" type="pres">
      <dgm:prSet presAssocID="{076A1EA1-8EB5-40C2-8BC5-5DD34AD41C1B}" presName="cycle" presStyleCnt="0">
        <dgm:presLayoutVars>
          <dgm:chMax val="1"/>
          <dgm:dir/>
          <dgm:animLvl val="ctr"/>
          <dgm:resizeHandles val="exact"/>
        </dgm:presLayoutVars>
      </dgm:prSet>
      <dgm:spPr/>
      <dgm:t>
        <a:bodyPr/>
        <a:lstStyle/>
        <a:p>
          <a:endParaRPr lang="de-DE"/>
        </a:p>
      </dgm:t>
    </dgm:pt>
    <dgm:pt modelId="{ABAE43D4-FE24-4186-A432-B96BB6AE6325}" type="pres">
      <dgm:prSet presAssocID="{F2A41FC2-953F-4BC2-936A-E4B56FC68744}" presName="centerShape" presStyleLbl="node0" presStyleIdx="0" presStyleCnt="1" custScaleX="292320" custScaleY="144809" custLinFactNeighborX="-531"/>
      <dgm:spPr/>
      <dgm:t>
        <a:bodyPr/>
        <a:lstStyle/>
        <a:p>
          <a:endParaRPr lang="de-DE"/>
        </a:p>
      </dgm:t>
    </dgm:pt>
    <dgm:pt modelId="{5A77A7FF-140A-401F-B2BA-C569AA9B44B3}" type="pres">
      <dgm:prSet presAssocID="{1F229B2F-23C3-437E-BC08-E997F7F923BC}" presName="Name9" presStyleLbl="parChTrans1D2" presStyleIdx="0" presStyleCnt="6"/>
      <dgm:spPr/>
      <dgm:t>
        <a:bodyPr/>
        <a:lstStyle/>
        <a:p>
          <a:endParaRPr lang="de-DE"/>
        </a:p>
      </dgm:t>
    </dgm:pt>
    <dgm:pt modelId="{86F845B7-96AF-4E1B-B38C-B0626D49CDA7}" type="pres">
      <dgm:prSet presAssocID="{1F229B2F-23C3-437E-BC08-E997F7F923BC}" presName="connTx" presStyleLbl="parChTrans1D2" presStyleIdx="0" presStyleCnt="6"/>
      <dgm:spPr/>
      <dgm:t>
        <a:bodyPr/>
        <a:lstStyle/>
        <a:p>
          <a:endParaRPr lang="de-DE"/>
        </a:p>
      </dgm:t>
    </dgm:pt>
    <dgm:pt modelId="{EDD04559-D578-4AE0-8F30-EDBABBB3D786}" type="pres">
      <dgm:prSet presAssocID="{8D91204F-7AF7-4E01-AFD2-621EEB9809B3}" presName="node" presStyleLbl="node1" presStyleIdx="0" presStyleCnt="6" custScaleX="162661" custScaleY="144809" custRadScaleRad="100006" custRadScaleInc="-2028">
        <dgm:presLayoutVars>
          <dgm:bulletEnabled val="1"/>
        </dgm:presLayoutVars>
      </dgm:prSet>
      <dgm:spPr/>
      <dgm:t>
        <a:bodyPr/>
        <a:lstStyle/>
        <a:p>
          <a:endParaRPr lang="de-DE"/>
        </a:p>
      </dgm:t>
    </dgm:pt>
    <dgm:pt modelId="{B0593A98-7428-4FD5-A277-17B5EBDE5337}" type="pres">
      <dgm:prSet presAssocID="{899F2189-685C-4DD2-85FB-70A8DDAE1F23}" presName="Name9" presStyleLbl="parChTrans1D2" presStyleIdx="1" presStyleCnt="6"/>
      <dgm:spPr/>
      <dgm:t>
        <a:bodyPr/>
        <a:lstStyle/>
        <a:p>
          <a:endParaRPr lang="de-DE"/>
        </a:p>
      </dgm:t>
    </dgm:pt>
    <dgm:pt modelId="{A9FB9D56-C2E7-43D3-BC2C-EB0ED9D38966}" type="pres">
      <dgm:prSet presAssocID="{899F2189-685C-4DD2-85FB-70A8DDAE1F23}" presName="connTx" presStyleLbl="parChTrans1D2" presStyleIdx="1" presStyleCnt="6"/>
      <dgm:spPr/>
      <dgm:t>
        <a:bodyPr/>
        <a:lstStyle/>
        <a:p>
          <a:endParaRPr lang="de-DE"/>
        </a:p>
      </dgm:t>
    </dgm:pt>
    <dgm:pt modelId="{F1872168-7D35-4EA3-B4FC-58F712274E9B}" type="pres">
      <dgm:prSet presAssocID="{98040462-DE12-4D19-BCA1-C21F1FC245F7}" presName="node" presStyleLbl="node1" presStyleIdx="1" presStyleCnt="6" custScaleX="162661" custScaleY="144809" custRadScaleRad="175743" custRadScaleInc="34357">
        <dgm:presLayoutVars>
          <dgm:bulletEnabled val="1"/>
        </dgm:presLayoutVars>
      </dgm:prSet>
      <dgm:spPr/>
      <dgm:t>
        <a:bodyPr/>
        <a:lstStyle/>
        <a:p>
          <a:endParaRPr lang="de-DE"/>
        </a:p>
      </dgm:t>
    </dgm:pt>
    <dgm:pt modelId="{DDE94528-90AB-48C6-A5A4-5A10D3DA9D0B}" type="pres">
      <dgm:prSet presAssocID="{A9B03222-E1F0-486C-A0D7-774AA964F2EC}" presName="Name9" presStyleLbl="parChTrans1D2" presStyleIdx="2" presStyleCnt="6"/>
      <dgm:spPr/>
      <dgm:t>
        <a:bodyPr/>
        <a:lstStyle/>
        <a:p>
          <a:endParaRPr lang="de-DE"/>
        </a:p>
      </dgm:t>
    </dgm:pt>
    <dgm:pt modelId="{D23AFA01-F1A9-4C3D-B5C7-8D4059688CAA}" type="pres">
      <dgm:prSet presAssocID="{A9B03222-E1F0-486C-A0D7-774AA964F2EC}" presName="connTx" presStyleLbl="parChTrans1D2" presStyleIdx="2" presStyleCnt="6"/>
      <dgm:spPr/>
      <dgm:t>
        <a:bodyPr/>
        <a:lstStyle/>
        <a:p>
          <a:endParaRPr lang="de-DE"/>
        </a:p>
      </dgm:t>
    </dgm:pt>
    <dgm:pt modelId="{E8143FA1-E8B6-4CDB-BC64-72B770FC6326}" type="pres">
      <dgm:prSet presAssocID="{34FB0F5B-6BE3-4E2A-AEC6-BA70BFE41550}" presName="node" presStyleLbl="node1" presStyleIdx="2" presStyleCnt="6" custScaleX="162661" custScaleY="144809" custRadScaleRad="178205" custRadScaleInc="-40623">
        <dgm:presLayoutVars>
          <dgm:bulletEnabled val="1"/>
        </dgm:presLayoutVars>
      </dgm:prSet>
      <dgm:spPr/>
      <dgm:t>
        <a:bodyPr/>
        <a:lstStyle/>
        <a:p>
          <a:endParaRPr lang="de-DE"/>
        </a:p>
      </dgm:t>
    </dgm:pt>
    <dgm:pt modelId="{C8CCBEFF-614B-4920-8D97-EAD26B561E67}" type="pres">
      <dgm:prSet presAssocID="{00E2CB47-54AE-485A-B836-6CD927B3F4DE}" presName="Name9" presStyleLbl="parChTrans1D2" presStyleIdx="3" presStyleCnt="6"/>
      <dgm:spPr/>
      <dgm:t>
        <a:bodyPr/>
        <a:lstStyle/>
        <a:p>
          <a:endParaRPr lang="de-DE"/>
        </a:p>
      </dgm:t>
    </dgm:pt>
    <dgm:pt modelId="{CCD43D40-16D1-4B26-9751-BEBF97334C11}" type="pres">
      <dgm:prSet presAssocID="{00E2CB47-54AE-485A-B836-6CD927B3F4DE}" presName="connTx" presStyleLbl="parChTrans1D2" presStyleIdx="3" presStyleCnt="6"/>
      <dgm:spPr/>
      <dgm:t>
        <a:bodyPr/>
        <a:lstStyle/>
        <a:p>
          <a:endParaRPr lang="de-DE"/>
        </a:p>
      </dgm:t>
    </dgm:pt>
    <dgm:pt modelId="{443AF803-CBCD-4DC9-A6E2-588064133636}" type="pres">
      <dgm:prSet presAssocID="{FCF6AC1C-D007-4A3F-9767-1C8F05C67600}" presName="node" presStyleLbl="node1" presStyleIdx="3" presStyleCnt="6" custScaleX="162661" custScaleY="144809" custRadScaleRad="100006" custRadScaleInc="2028">
        <dgm:presLayoutVars>
          <dgm:bulletEnabled val="1"/>
        </dgm:presLayoutVars>
      </dgm:prSet>
      <dgm:spPr/>
      <dgm:t>
        <a:bodyPr/>
        <a:lstStyle/>
        <a:p>
          <a:endParaRPr lang="de-DE"/>
        </a:p>
      </dgm:t>
    </dgm:pt>
    <dgm:pt modelId="{D5D82D7D-3A42-47DF-BA4A-D873201BFA56}" type="pres">
      <dgm:prSet presAssocID="{C8CB231B-7F7B-4592-A4DF-47500D4E406C}" presName="Name9" presStyleLbl="parChTrans1D2" presStyleIdx="4" presStyleCnt="6"/>
      <dgm:spPr/>
      <dgm:t>
        <a:bodyPr/>
        <a:lstStyle/>
        <a:p>
          <a:endParaRPr lang="de-DE"/>
        </a:p>
      </dgm:t>
    </dgm:pt>
    <dgm:pt modelId="{9299E6B3-7DCB-4012-BFA2-A2DB6B0B65A9}" type="pres">
      <dgm:prSet presAssocID="{C8CB231B-7F7B-4592-A4DF-47500D4E406C}" presName="connTx" presStyleLbl="parChTrans1D2" presStyleIdx="4" presStyleCnt="6"/>
      <dgm:spPr/>
      <dgm:t>
        <a:bodyPr/>
        <a:lstStyle/>
        <a:p>
          <a:endParaRPr lang="de-DE"/>
        </a:p>
      </dgm:t>
    </dgm:pt>
    <dgm:pt modelId="{33877735-DB78-4002-8EBA-170C57E12C0C}" type="pres">
      <dgm:prSet presAssocID="{47DD1F58-0037-4B4F-98BE-265C1F96CE0B}" presName="node" presStyleLbl="node1" presStyleIdx="4" presStyleCnt="6" custScaleX="162661" custScaleY="144809" custRadScaleRad="180174" custRadScaleInc="44702">
        <dgm:presLayoutVars>
          <dgm:bulletEnabled val="1"/>
        </dgm:presLayoutVars>
      </dgm:prSet>
      <dgm:spPr/>
      <dgm:t>
        <a:bodyPr/>
        <a:lstStyle/>
        <a:p>
          <a:endParaRPr lang="de-DE"/>
        </a:p>
      </dgm:t>
    </dgm:pt>
    <dgm:pt modelId="{8FD0E44B-FBE0-4770-A05A-5E711620DCD3}" type="pres">
      <dgm:prSet presAssocID="{68E2D83E-C5BF-4CB9-BE6C-F3229A0E1EF4}" presName="Name9" presStyleLbl="parChTrans1D2" presStyleIdx="5" presStyleCnt="6"/>
      <dgm:spPr/>
      <dgm:t>
        <a:bodyPr/>
        <a:lstStyle/>
        <a:p>
          <a:endParaRPr lang="de-DE"/>
        </a:p>
      </dgm:t>
    </dgm:pt>
    <dgm:pt modelId="{BF7E2002-32D1-48BA-943B-3ECD040412C1}" type="pres">
      <dgm:prSet presAssocID="{68E2D83E-C5BF-4CB9-BE6C-F3229A0E1EF4}" presName="connTx" presStyleLbl="parChTrans1D2" presStyleIdx="5" presStyleCnt="6"/>
      <dgm:spPr/>
      <dgm:t>
        <a:bodyPr/>
        <a:lstStyle/>
        <a:p>
          <a:endParaRPr lang="de-DE"/>
        </a:p>
      </dgm:t>
    </dgm:pt>
    <dgm:pt modelId="{0AEF4DBD-5CD5-40F5-A892-77CE92409E85}" type="pres">
      <dgm:prSet presAssocID="{0F09E569-5F2B-4525-86BB-8EE9B504C298}" presName="node" presStyleLbl="node1" presStyleIdx="5" presStyleCnt="6" custScaleX="162661" custScaleY="144809" custRadScaleRad="186462" custRadScaleInc="-34942">
        <dgm:presLayoutVars>
          <dgm:bulletEnabled val="1"/>
        </dgm:presLayoutVars>
      </dgm:prSet>
      <dgm:spPr/>
      <dgm:t>
        <a:bodyPr/>
        <a:lstStyle/>
        <a:p>
          <a:endParaRPr lang="de-DE"/>
        </a:p>
      </dgm:t>
    </dgm:pt>
  </dgm:ptLst>
  <dgm:cxnLst>
    <dgm:cxn modelId="{6639BF85-5ACA-434D-8828-5044B21B0879}" srcId="{F2A41FC2-953F-4BC2-936A-E4B56FC68744}" destId="{47DD1F58-0037-4B4F-98BE-265C1F96CE0B}" srcOrd="4" destOrd="0" parTransId="{C8CB231B-7F7B-4592-A4DF-47500D4E406C}" sibTransId="{32D529A2-1FFF-410B-945C-AAC694442064}"/>
    <dgm:cxn modelId="{4920DF56-125F-4299-8B2D-985109087282}" type="presOf" srcId="{899F2189-685C-4DD2-85FB-70A8DDAE1F23}" destId="{A9FB9D56-C2E7-43D3-BC2C-EB0ED9D38966}" srcOrd="1" destOrd="0" presId="urn:microsoft.com/office/officeart/2005/8/layout/radial1"/>
    <dgm:cxn modelId="{FA88CB51-D3FD-4044-81BC-28381B1B645D}" type="presOf" srcId="{FCF6AC1C-D007-4A3F-9767-1C8F05C67600}" destId="{443AF803-CBCD-4DC9-A6E2-588064133636}" srcOrd="0" destOrd="0" presId="urn:microsoft.com/office/officeart/2005/8/layout/radial1"/>
    <dgm:cxn modelId="{41FBDAF8-967E-4E90-95B3-976F3A69D6E3}" type="presOf" srcId="{C8CB231B-7F7B-4592-A4DF-47500D4E406C}" destId="{D5D82D7D-3A42-47DF-BA4A-D873201BFA56}" srcOrd="0" destOrd="0" presId="urn:microsoft.com/office/officeart/2005/8/layout/radial1"/>
    <dgm:cxn modelId="{18B9D30F-B392-4DD0-BA0D-59370E29745D}" type="presOf" srcId="{68E2D83E-C5BF-4CB9-BE6C-F3229A0E1EF4}" destId="{8FD0E44B-FBE0-4770-A05A-5E711620DCD3}" srcOrd="0" destOrd="0" presId="urn:microsoft.com/office/officeart/2005/8/layout/radial1"/>
    <dgm:cxn modelId="{13E9E449-E155-4C06-8BC9-02B5E9AA15FF}" type="presOf" srcId="{47DD1F58-0037-4B4F-98BE-265C1F96CE0B}" destId="{33877735-DB78-4002-8EBA-170C57E12C0C}" srcOrd="0" destOrd="0" presId="urn:microsoft.com/office/officeart/2005/8/layout/radial1"/>
    <dgm:cxn modelId="{C9BCC5B3-462E-4219-982F-89543FCF1360}" type="presOf" srcId="{34FB0F5B-6BE3-4E2A-AEC6-BA70BFE41550}" destId="{E8143FA1-E8B6-4CDB-BC64-72B770FC6326}" srcOrd="0" destOrd="0" presId="urn:microsoft.com/office/officeart/2005/8/layout/radial1"/>
    <dgm:cxn modelId="{25D38301-90B5-403E-869E-3B00A8E0E6DC}" type="presOf" srcId="{1F229B2F-23C3-437E-BC08-E997F7F923BC}" destId="{86F845B7-96AF-4E1B-B38C-B0626D49CDA7}" srcOrd="1" destOrd="0" presId="urn:microsoft.com/office/officeart/2005/8/layout/radial1"/>
    <dgm:cxn modelId="{F11FF38B-7D50-46D2-8E83-2B075129C8C1}" type="presOf" srcId="{C8CB231B-7F7B-4592-A4DF-47500D4E406C}" destId="{9299E6B3-7DCB-4012-BFA2-A2DB6B0B65A9}" srcOrd="1" destOrd="0" presId="urn:microsoft.com/office/officeart/2005/8/layout/radial1"/>
    <dgm:cxn modelId="{19B02A62-686F-40A7-903D-B21E552629AA}" srcId="{F2A41FC2-953F-4BC2-936A-E4B56FC68744}" destId="{98040462-DE12-4D19-BCA1-C21F1FC245F7}" srcOrd="1" destOrd="0" parTransId="{899F2189-685C-4DD2-85FB-70A8DDAE1F23}" sibTransId="{2023D93B-3536-44BF-81A0-1E59490DD90C}"/>
    <dgm:cxn modelId="{C1F51192-B88B-430D-98EF-73ED614384CF}" type="presOf" srcId="{8D91204F-7AF7-4E01-AFD2-621EEB9809B3}" destId="{EDD04559-D578-4AE0-8F30-EDBABBB3D786}" srcOrd="0" destOrd="0" presId="urn:microsoft.com/office/officeart/2005/8/layout/radial1"/>
    <dgm:cxn modelId="{B54DAD4E-EF02-4E8B-8EF0-C2C71DB816F6}" type="presOf" srcId="{98040462-DE12-4D19-BCA1-C21F1FC245F7}" destId="{F1872168-7D35-4EA3-B4FC-58F712274E9B}" srcOrd="0" destOrd="0" presId="urn:microsoft.com/office/officeart/2005/8/layout/radial1"/>
    <dgm:cxn modelId="{6A5974CD-3F9D-465D-A362-0CCE18553D6A}" type="presOf" srcId="{1F229B2F-23C3-437E-BC08-E997F7F923BC}" destId="{5A77A7FF-140A-401F-B2BA-C569AA9B44B3}" srcOrd="0" destOrd="0" presId="urn:microsoft.com/office/officeart/2005/8/layout/radial1"/>
    <dgm:cxn modelId="{63FDF00A-20A8-4C35-A86B-B15AE6DB7337}" type="presOf" srcId="{A9B03222-E1F0-486C-A0D7-774AA964F2EC}" destId="{DDE94528-90AB-48C6-A5A4-5A10D3DA9D0B}" srcOrd="0" destOrd="0" presId="urn:microsoft.com/office/officeart/2005/8/layout/radial1"/>
    <dgm:cxn modelId="{5EB0688F-30CF-4E9C-93A9-CBA45939E457}" type="presOf" srcId="{00E2CB47-54AE-485A-B836-6CD927B3F4DE}" destId="{CCD43D40-16D1-4B26-9751-BEBF97334C11}" srcOrd="1" destOrd="0" presId="urn:microsoft.com/office/officeart/2005/8/layout/radial1"/>
    <dgm:cxn modelId="{D96102AA-C94B-40F3-A8F2-1EF0F4DAD67A}" type="presOf" srcId="{899F2189-685C-4DD2-85FB-70A8DDAE1F23}" destId="{B0593A98-7428-4FD5-A277-17B5EBDE5337}" srcOrd="0" destOrd="0" presId="urn:microsoft.com/office/officeart/2005/8/layout/radial1"/>
    <dgm:cxn modelId="{54CF4C0C-475A-46B1-A263-0BCCD951FCAE}" srcId="{F2A41FC2-953F-4BC2-936A-E4B56FC68744}" destId="{0F09E569-5F2B-4525-86BB-8EE9B504C298}" srcOrd="5" destOrd="0" parTransId="{68E2D83E-C5BF-4CB9-BE6C-F3229A0E1EF4}" sibTransId="{B790A725-0951-497A-AA38-EA9076609E13}"/>
    <dgm:cxn modelId="{C6D6ABCF-00C9-4B1C-AD20-5FC58B0E9C0F}" type="presOf" srcId="{00E2CB47-54AE-485A-B836-6CD927B3F4DE}" destId="{C8CCBEFF-614B-4920-8D97-EAD26B561E67}" srcOrd="0" destOrd="0" presId="urn:microsoft.com/office/officeart/2005/8/layout/radial1"/>
    <dgm:cxn modelId="{BC221036-C7E5-4814-9A40-9B5DB15192A2}" type="presOf" srcId="{68E2D83E-C5BF-4CB9-BE6C-F3229A0E1EF4}" destId="{BF7E2002-32D1-48BA-943B-3ECD040412C1}" srcOrd="1" destOrd="0" presId="urn:microsoft.com/office/officeart/2005/8/layout/radial1"/>
    <dgm:cxn modelId="{849FB99E-A899-423E-971A-2697175CB23A}" srcId="{F2A41FC2-953F-4BC2-936A-E4B56FC68744}" destId="{34FB0F5B-6BE3-4E2A-AEC6-BA70BFE41550}" srcOrd="2" destOrd="0" parTransId="{A9B03222-E1F0-486C-A0D7-774AA964F2EC}" sibTransId="{07234FD2-0DE6-4837-961A-3C1C8C51D72F}"/>
    <dgm:cxn modelId="{BACB05E0-C9F5-4397-8481-0372E63F7D92}" srcId="{F2A41FC2-953F-4BC2-936A-E4B56FC68744}" destId="{8D91204F-7AF7-4E01-AFD2-621EEB9809B3}" srcOrd="0" destOrd="0" parTransId="{1F229B2F-23C3-437E-BC08-E997F7F923BC}" sibTransId="{B2221CAA-15C5-45F0-ACAA-53CED3E25232}"/>
    <dgm:cxn modelId="{B4A0747C-9E8B-4F75-BE64-35C470D8B2E0}" type="presOf" srcId="{076A1EA1-8EB5-40C2-8BC5-5DD34AD41C1B}" destId="{F0CAA415-FA33-47D1-A82C-CE0E656C9D15}" srcOrd="0" destOrd="0" presId="urn:microsoft.com/office/officeart/2005/8/layout/radial1"/>
    <dgm:cxn modelId="{632B1B1D-F766-445C-9187-62F075974A03}" srcId="{F2A41FC2-953F-4BC2-936A-E4B56FC68744}" destId="{FCF6AC1C-D007-4A3F-9767-1C8F05C67600}" srcOrd="3" destOrd="0" parTransId="{00E2CB47-54AE-485A-B836-6CD927B3F4DE}" sibTransId="{C0654E3C-F0A9-4FD3-B9AC-3B7DC2046DF7}"/>
    <dgm:cxn modelId="{6630AAD9-E6F2-45D6-88CE-6C3F2B7B152B}" type="presOf" srcId="{0F09E569-5F2B-4525-86BB-8EE9B504C298}" destId="{0AEF4DBD-5CD5-40F5-A892-77CE92409E85}" srcOrd="0" destOrd="0" presId="urn:microsoft.com/office/officeart/2005/8/layout/radial1"/>
    <dgm:cxn modelId="{08FEA776-77FA-43BC-A5AF-AB33B3E0B574}" type="presOf" srcId="{F2A41FC2-953F-4BC2-936A-E4B56FC68744}" destId="{ABAE43D4-FE24-4186-A432-B96BB6AE6325}" srcOrd="0" destOrd="0" presId="urn:microsoft.com/office/officeart/2005/8/layout/radial1"/>
    <dgm:cxn modelId="{BD3F5558-7396-4D62-AC8E-5715A4DBBBE1}" srcId="{076A1EA1-8EB5-40C2-8BC5-5DD34AD41C1B}" destId="{F2A41FC2-953F-4BC2-936A-E4B56FC68744}" srcOrd="0" destOrd="0" parTransId="{77B2E2B1-6C9B-44BA-A929-4EBD9E06713D}" sibTransId="{6D67342B-A447-49D3-B50F-305CBB1E6C1B}"/>
    <dgm:cxn modelId="{53E52A5B-9DF9-4E6E-9B56-CBE4467E06EE}" type="presOf" srcId="{A9B03222-E1F0-486C-A0D7-774AA964F2EC}" destId="{D23AFA01-F1A9-4C3D-B5C7-8D4059688CAA}" srcOrd="1" destOrd="0" presId="urn:microsoft.com/office/officeart/2005/8/layout/radial1"/>
    <dgm:cxn modelId="{B17CA88A-6006-4C25-A921-2E8EC29B5885}" type="presParOf" srcId="{F0CAA415-FA33-47D1-A82C-CE0E656C9D15}" destId="{ABAE43D4-FE24-4186-A432-B96BB6AE6325}" srcOrd="0" destOrd="0" presId="urn:microsoft.com/office/officeart/2005/8/layout/radial1"/>
    <dgm:cxn modelId="{81FD142C-2163-43D1-BF39-73C7A5D89F58}" type="presParOf" srcId="{F0CAA415-FA33-47D1-A82C-CE0E656C9D15}" destId="{5A77A7FF-140A-401F-B2BA-C569AA9B44B3}" srcOrd="1" destOrd="0" presId="urn:microsoft.com/office/officeart/2005/8/layout/radial1"/>
    <dgm:cxn modelId="{23DEB031-6785-4A6A-BEAF-B7A3704FB441}" type="presParOf" srcId="{5A77A7FF-140A-401F-B2BA-C569AA9B44B3}" destId="{86F845B7-96AF-4E1B-B38C-B0626D49CDA7}" srcOrd="0" destOrd="0" presId="urn:microsoft.com/office/officeart/2005/8/layout/radial1"/>
    <dgm:cxn modelId="{CD572152-06FD-4471-AC29-0AE92B01AD66}" type="presParOf" srcId="{F0CAA415-FA33-47D1-A82C-CE0E656C9D15}" destId="{EDD04559-D578-4AE0-8F30-EDBABBB3D786}" srcOrd="2" destOrd="0" presId="urn:microsoft.com/office/officeart/2005/8/layout/radial1"/>
    <dgm:cxn modelId="{62C240EB-FE23-49E5-B4BC-B7FF84564CCC}" type="presParOf" srcId="{F0CAA415-FA33-47D1-A82C-CE0E656C9D15}" destId="{B0593A98-7428-4FD5-A277-17B5EBDE5337}" srcOrd="3" destOrd="0" presId="urn:microsoft.com/office/officeart/2005/8/layout/radial1"/>
    <dgm:cxn modelId="{10FE7462-E4A5-4CF4-BA22-1266339EB494}" type="presParOf" srcId="{B0593A98-7428-4FD5-A277-17B5EBDE5337}" destId="{A9FB9D56-C2E7-43D3-BC2C-EB0ED9D38966}" srcOrd="0" destOrd="0" presId="urn:microsoft.com/office/officeart/2005/8/layout/radial1"/>
    <dgm:cxn modelId="{24607184-B488-462C-A5E9-1E447F1FEEC7}" type="presParOf" srcId="{F0CAA415-FA33-47D1-A82C-CE0E656C9D15}" destId="{F1872168-7D35-4EA3-B4FC-58F712274E9B}" srcOrd="4" destOrd="0" presId="urn:microsoft.com/office/officeart/2005/8/layout/radial1"/>
    <dgm:cxn modelId="{522C3017-AA17-4074-93E8-34CFF4ABAE1D}" type="presParOf" srcId="{F0CAA415-FA33-47D1-A82C-CE0E656C9D15}" destId="{DDE94528-90AB-48C6-A5A4-5A10D3DA9D0B}" srcOrd="5" destOrd="0" presId="urn:microsoft.com/office/officeart/2005/8/layout/radial1"/>
    <dgm:cxn modelId="{377AB0A0-B6E3-496F-8EE8-96577CE1FBCA}" type="presParOf" srcId="{DDE94528-90AB-48C6-A5A4-5A10D3DA9D0B}" destId="{D23AFA01-F1A9-4C3D-B5C7-8D4059688CAA}" srcOrd="0" destOrd="0" presId="urn:microsoft.com/office/officeart/2005/8/layout/radial1"/>
    <dgm:cxn modelId="{1FAFD41C-E1AC-46AB-ACFC-BE3F815A8541}" type="presParOf" srcId="{F0CAA415-FA33-47D1-A82C-CE0E656C9D15}" destId="{E8143FA1-E8B6-4CDB-BC64-72B770FC6326}" srcOrd="6" destOrd="0" presId="urn:microsoft.com/office/officeart/2005/8/layout/radial1"/>
    <dgm:cxn modelId="{AFC8D687-30F7-405D-9765-D97B6AD782EC}" type="presParOf" srcId="{F0CAA415-FA33-47D1-A82C-CE0E656C9D15}" destId="{C8CCBEFF-614B-4920-8D97-EAD26B561E67}" srcOrd="7" destOrd="0" presId="urn:microsoft.com/office/officeart/2005/8/layout/radial1"/>
    <dgm:cxn modelId="{5D9C894D-A95E-4D98-99A0-F5DA8C0ACA66}" type="presParOf" srcId="{C8CCBEFF-614B-4920-8D97-EAD26B561E67}" destId="{CCD43D40-16D1-4B26-9751-BEBF97334C11}" srcOrd="0" destOrd="0" presId="urn:microsoft.com/office/officeart/2005/8/layout/radial1"/>
    <dgm:cxn modelId="{5C4C20B6-E9FC-44C6-8282-83F099BCCDB3}" type="presParOf" srcId="{F0CAA415-FA33-47D1-A82C-CE0E656C9D15}" destId="{443AF803-CBCD-4DC9-A6E2-588064133636}" srcOrd="8" destOrd="0" presId="urn:microsoft.com/office/officeart/2005/8/layout/radial1"/>
    <dgm:cxn modelId="{4EB55F21-8FA0-4D75-B3A3-F8EC75169B66}" type="presParOf" srcId="{F0CAA415-FA33-47D1-A82C-CE0E656C9D15}" destId="{D5D82D7D-3A42-47DF-BA4A-D873201BFA56}" srcOrd="9" destOrd="0" presId="urn:microsoft.com/office/officeart/2005/8/layout/radial1"/>
    <dgm:cxn modelId="{DE612924-149A-4700-9267-1105D3A4D887}" type="presParOf" srcId="{D5D82D7D-3A42-47DF-BA4A-D873201BFA56}" destId="{9299E6B3-7DCB-4012-BFA2-A2DB6B0B65A9}" srcOrd="0" destOrd="0" presId="urn:microsoft.com/office/officeart/2005/8/layout/radial1"/>
    <dgm:cxn modelId="{DD114905-2594-4D18-8AA5-C1BFCB8BD1D8}" type="presParOf" srcId="{F0CAA415-FA33-47D1-A82C-CE0E656C9D15}" destId="{33877735-DB78-4002-8EBA-170C57E12C0C}" srcOrd="10" destOrd="0" presId="urn:microsoft.com/office/officeart/2005/8/layout/radial1"/>
    <dgm:cxn modelId="{B5AB9162-3CC2-4B58-8E29-C9ABDE09D4FD}" type="presParOf" srcId="{F0CAA415-FA33-47D1-A82C-CE0E656C9D15}" destId="{8FD0E44B-FBE0-4770-A05A-5E711620DCD3}" srcOrd="11" destOrd="0" presId="urn:microsoft.com/office/officeart/2005/8/layout/radial1"/>
    <dgm:cxn modelId="{9CC01EE4-7EBA-41D3-8CFC-4EEE8E43FC62}" type="presParOf" srcId="{8FD0E44B-FBE0-4770-A05A-5E711620DCD3}" destId="{BF7E2002-32D1-48BA-943B-3ECD040412C1}" srcOrd="0" destOrd="0" presId="urn:microsoft.com/office/officeart/2005/8/layout/radial1"/>
    <dgm:cxn modelId="{8CCEC2A8-5D29-4F27-A6B8-11227441F457}" type="presParOf" srcId="{F0CAA415-FA33-47D1-A82C-CE0E656C9D15}" destId="{0AEF4DBD-5CD5-40F5-A892-77CE92409E8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0D404-4834-4BFA-9B6A-AF3F4020F67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B32FFC36-37A5-43E6-A561-E99A1A3E7D0C}">
      <dgm:prSet phldrT="[Text]" custT="1"/>
      <dgm:spPr/>
      <dgm:t>
        <a:bodyPr/>
        <a:lstStyle/>
        <a:p>
          <a:r>
            <a:rPr lang="en-US" sz="2800" b="1" noProof="0" dirty="0" smtClean="0"/>
            <a:t>Aims of scheduling</a:t>
          </a:r>
          <a:endParaRPr lang="en-US" sz="2800" b="1" noProof="0" dirty="0"/>
        </a:p>
      </dgm:t>
    </dgm:pt>
    <dgm:pt modelId="{882DB1F7-BEA0-4CEE-89B4-A00CC45EAC88}" type="parTrans" cxnId="{A7F825E7-B87A-4D82-BAFB-82BEE5632F52}">
      <dgm:prSet/>
      <dgm:spPr/>
      <dgm:t>
        <a:bodyPr/>
        <a:lstStyle/>
        <a:p>
          <a:endParaRPr lang="en-US" sz="2400" noProof="0" dirty="0"/>
        </a:p>
      </dgm:t>
    </dgm:pt>
    <dgm:pt modelId="{52271E0A-3917-4616-9F29-4AC8B02B98FA}" type="sibTrans" cxnId="{A7F825E7-B87A-4D82-BAFB-82BEE5632F52}">
      <dgm:prSet/>
      <dgm:spPr/>
      <dgm:t>
        <a:bodyPr/>
        <a:lstStyle/>
        <a:p>
          <a:endParaRPr lang="en-US" sz="2400" noProof="0" dirty="0"/>
        </a:p>
      </dgm:t>
    </dgm:pt>
    <dgm:pt modelId="{65A7F18A-AA45-49D8-935E-0311B90BE76F}">
      <dgm:prSet phldrT="[Text]" custT="1"/>
      <dgm:spPr/>
      <dgm:t>
        <a:bodyPr/>
        <a:lstStyle/>
        <a:p>
          <a:r>
            <a:rPr lang="en-US" sz="2400" baseline="0" noProof="0" dirty="0" smtClean="0"/>
            <a:t>Maximize capacity utilization</a:t>
          </a:r>
          <a:endParaRPr lang="en-US" sz="2400" noProof="0" dirty="0"/>
        </a:p>
      </dgm:t>
    </dgm:pt>
    <dgm:pt modelId="{82611828-34C7-4854-B7A2-EA7F57854A6C}" type="parTrans" cxnId="{6B1BB0B7-9924-414A-B2BB-6F9BF0A09C83}">
      <dgm:prSet custT="1"/>
      <dgm:spPr/>
      <dgm:t>
        <a:bodyPr/>
        <a:lstStyle/>
        <a:p>
          <a:endParaRPr lang="en-US" sz="2400" noProof="0" dirty="0"/>
        </a:p>
      </dgm:t>
    </dgm:pt>
    <dgm:pt modelId="{BEF4512A-755C-4507-BDA6-33F7C4D88F67}" type="sibTrans" cxnId="{6B1BB0B7-9924-414A-B2BB-6F9BF0A09C83}">
      <dgm:prSet/>
      <dgm:spPr/>
      <dgm:t>
        <a:bodyPr/>
        <a:lstStyle/>
        <a:p>
          <a:endParaRPr lang="en-US" sz="2400" noProof="0" dirty="0"/>
        </a:p>
      </dgm:t>
    </dgm:pt>
    <dgm:pt modelId="{69BA9BB5-1785-416B-8A4D-36A23440DFDF}">
      <dgm:prSet phldrT="[Text]" custT="1"/>
      <dgm:spPr/>
      <dgm:t>
        <a:bodyPr/>
        <a:lstStyle/>
        <a:p>
          <a:r>
            <a:rPr lang="en-US" sz="2400" baseline="0" noProof="0" dirty="0" smtClean="0"/>
            <a:t>Minimize throughput time</a:t>
          </a:r>
          <a:endParaRPr lang="en-US" sz="2400" noProof="0" dirty="0"/>
        </a:p>
      </dgm:t>
    </dgm:pt>
    <dgm:pt modelId="{6DE53520-7CF7-4345-8E11-E52FD5D0F1F4}" type="parTrans" cxnId="{DA05E144-C359-4D21-A368-7F77D65F2E56}">
      <dgm:prSet custT="1"/>
      <dgm:spPr/>
      <dgm:t>
        <a:bodyPr/>
        <a:lstStyle/>
        <a:p>
          <a:endParaRPr lang="en-US" sz="2400" noProof="0" dirty="0"/>
        </a:p>
      </dgm:t>
    </dgm:pt>
    <dgm:pt modelId="{8F881447-CD47-483B-9A0C-900BDC15F025}" type="sibTrans" cxnId="{DA05E144-C359-4D21-A368-7F77D65F2E56}">
      <dgm:prSet/>
      <dgm:spPr/>
      <dgm:t>
        <a:bodyPr/>
        <a:lstStyle/>
        <a:p>
          <a:endParaRPr lang="en-US" sz="2400" noProof="0" dirty="0"/>
        </a:p>
      </dgm:t>
    </dgm:pt>
    <dgm:pt modelId="{15D60252-B8E2-4DEC-9E4D-2DA3D50DB2E3}">
      <dgm:prSet phldrT="[Text]" custT="1"/>
      <dgm:spPr/>
      <dgm:t>
        <a:bodyPr/>
        <a:lstStyle/>
        <a:p>
          <a:r>
            <a:rPr lang="en-US" sz="2400" baseline="0" noProof="0" dirty="0" smtClean="0"/>
            <a:t>Minimize deviations from completion date</a:t>
          </a:r>
          <a:endParaRPr lang="en-US" sz="2400" noProof="0" dirty="0"/>
        </a:p>
      </dgm:t>
    </dgm:pt>
    <dgm:pt modelId="{DE0A937E-3F2A-4622-AE27-811C2185217F}" type="parTrans" cxnId="{A914D260-4C29-4492-AF18-7C0B5C8660B5}">
      <dgm:prSet custT="1"/>
      <dgm:spPr/>
      <dgm:t>
        <a:bodyPr/>
        <a:lstStyle/>
        <a:p>
          <a:endParaRPr lang="en-US" sz="2400" noProof="0" dirty="0"/>
        </a:p>
      </dgm:t>
    </dgm:pt>
    <dgm:pt modelId="{C4A0F4FA-4901-4351-9085-C73709860E9A}" type="sibTrans" cxnId="{A914D260-4C29-4492-AF18-7C0B5C8660B5}">
      <dgm:prSet/>
      <dgm:spPr/>
      <dgm:t>
        <a:bodyPr/>
        <a:lstStyle/>
        <a:p>
          <a:endParaRPr lang="en-US" sz="2400" noProof="0" dirty="0"/>
        </a:p>
      </dgm:t>
    </dgm:pt>
    <dgm:pt modelId="{330657D7-BF95-4C2F-A3D5-ECFB290AD4E0}">
      <dgm:prSet phldrT="[Text]" custT="1"/>
      <dgm:spPr>
        <a:solidFill>
          <a:schemeClr val="accent2"/>
        </a:solidFill>
      </dgm:spPr>
      <dgm:t>
        <a:bodyPr/>
        <a:lstStyle/>
        <a:p>
          <a:r>
            <a:rPr lang="en-US" sz="2400" noProof="0" dirty="0" smtClean="0"/>
            <a:t>Energy related aims</a:t>
          </a:r>
          <a:endParaRPr lang="en-US" sz="2400" noProof="0" dirty="0"/>
        </a:p>
      </dgm:t>
    </dgm:pt>
    <dgm:pt modelId="{412B76A8-A909-4BE7-9C46-EBA83A48B0B1}" type="parTrans" cxnId="{9C1A85BC-DF29-462C-915C-6B7A9ADB02D1}">
      <dgm:prSet custT="1"/>
      <dgm:spPr/>
      <dgm:t>
        <a:bodyPr/>
        <a:lstStyle/>
        <a:p>
          <a:endParaRPr lang="en-US" sz="2400" noProof="0" dirty="0"/>
        </a:p>
      </dgm:t>
    </dgm:pt>
    <dgm:pt modelId="{B66FF4A5-E555-41A0-AF47-6C4A62865201}" type="sibTrans" cxnId="{9C1A85BC-DF29-462C-915C-6B7A9ADB02D1}">
      <dgm:prSet/>
      <dgm:spPr/>
      <dgm:t>
        <a:bodyPr/>
        <a:lstStyle/>
        <a:p>
          <a:endParaRPr lang="en-US" sz="2400" noProof="0" dirty="0"/>
        </a:p>
      </dgm:t>
    </dgm:pt>
    <dgm:pt modelId="{1124A9C4-DA16-461B-A6FD-1F14425397CE}" type="pres">
      <dgm:prSet presAssocID="{9EE0D404-4834-4BFA-9B6A-AF3F4020F67F}" presName="cycle" presStyleCnt="0">
        <dgm:presLayoutVars>
          <dgm:chMax val="1"/>
          <dgm:dir/>
          <dgm:animLvl val="ctr"/>
          <dgm:resizeHandles val="exact"/>
        </dgm:presLayoutVars>
      </dgm:prSet>
      <dgm:spPr/>
      <dgm:t>
        <a:bodyPr/>
        <a:lstStyle/>
        <a:p>
          <a:endParaRPr lang="de-DE"/>
        </a:p>
      </dgm:t>
    </dgm:pt>
    <dgm:pt modelId="{C7CEDC85-3ADA-4F21-828F-B78DA1C62793}" type="pres">
      <dgm:prSet presAssocID="{B32FFC36-37A5-43E6-A561-E99A1A3E7D0C}" presName="centerShape" presStyleLbl="node0" presStyleIdx="0" presStyleCnt="1" custScaleX="227189" custScaleY="123169"/>
      <dgm:spPr/>
      <dgm:t>
        <a:bodyPr/>
        <a:lstStyle/>
        <a:p>
          <a:endParaRPr lang="de-DE"/>
        </a:p>
      </dgm:t>
    </dgm:pt>
    <dgm:pt modelId="{31C5A208-473B-4B8C-AED3-006B93DF6932}" type="pres">
      <dgm:prSet presAssocID="{82611828-34C7-4854-B7A2-EA7F57854A6C}" presName="Name9" presStyleLbl="parChTrans1D2" presStyleIdx="0" presStyleCnt="4"/>
      <dgm:spPr/>
      <dgm:t>
        <a:bodyPr/>
        <a:lstStyle/>
        <a:p>
          <a:endParaRPr lang="de-DE"/>
        </a:p>
      </dgm:t>
    </dgm:pt>
    <dgm:pt modelId="{93B11295-0BAD-4E12-8023-9310B8C99561}" type="pres">
      <dgm:prSet presAssocID="{82611828-34C7-4854-B7A2-EA7F57854A6C}" presName="connTx" presStyleLbl="parChTrans1D2" presStyleIdx="0" presStyleCnt="4"/>
      <dgm:spPr/>
      <dgm:t>
        <a:bodyPr/>
        <a:lstStyle/>
        <a:p>
          <a:endParaRPr lang="de-DE"/>
        </a:p>
      </dgm:t>
    </dgm:pt>
    <dgm:pt modelId="{D75220A9-5911-43C9-A582-C6D6665663AF}" type="pres">
      <dgm:prSet presAssocID="{65A7F18A-AA45-49D8-935E-0311B90BE76F}" presName="node" presStyleLbl="node1" presStyleIdx="0" presStyleCnt="4" custScaleX="233366" custScaleY="121330">
        <dgm:presLayoutVars>
          <dgm:bulletEnabled val="1"/>
        </dgm:presLayoutVars>
      </dgm:prSet>
      <dgm:spPr/>
      <dgm:t>
        <a:bodyPr/>
        <a:lstStyle/>
        <a:p>
          <a:endParaRPr lang="de-DE"/>
        </a:p>
      </dgm:t>
    </dgm:pt>
    <dgm:pt modelId="{1F9529A5-3548-4037-98B5-633E8565AD03}" type="pres">
      <dgm:prSet presAssocID="{6DE53520-7CF7-4345-8E11-E52FD5D0F1F4}" presName="Name9" presStyleLbl="parChTrans1D2" presStyleIdx="1" presStyleCnt="4"/>
      <dgm:spPr/>
      <dgm:t>
        <a:bodyPr/>
        <a:lstStyle/>
        <a:p>
          <a:endParaRPr lang="de-DE"/>
        </a:p>
      </dgm:t>
    </dgm:pt>
    <dgm:pt modelId="{D85E66F9-297E-455F-993F-17255A459BB0}" type="pres">
      <dgm:prSet presAssocID="{6DE53520-7CF7-4345-8E11-E52FD5D0F1F4}" presName="connTx" presStyleLbl="parChTrans1D2" presStyleIdx="1" presStyleCnt="4"/>
      <dgm:spPr/>
      <dgm:t>
        <a:bodyPr/>
        <a:lstStyle/>
        <a:p>
          <a:endParaRPr lang="de-DE"/>
        </a:p>
      </dgm:t>
    </dgm:pt>
    <dgm:pt modelId="{F709D8E0-FE77-4125-8AAA-A02A30582502}" type="pres">
      <dgm:prSet presAssocID="{69BA9BB5-1785-416B-8A4D-36A23440DFDF}" presName="node" presStyleLbl="node1" presStyleIdx="1" presStyleCnt="4" custScaleX="223033" custScaleY="124862" custRadScaleRad="184293" custRadScaleInc="-123">
        <dgm:presLayoutVars>
          <dgm:bulletEnabled val="1"/>
        </dgm:presLayoutVars>
      </dgm:prSet>
      <dgm:spPr/>
      <dgm:t>
        <a:bodyPr/>
        <a:lstStyle/>
        <a:p>
          <a:endParaRPr lang="de-DE"/>
        </a:p>
      </dgm:t>
    </dgm:pt>
    <dgm:pt modelId="{0017458C-9D60-4F9A-BAF8-98DDFD4D10D1}" type="pres">
      <dgm:prSet presAssocID="{DE0A937E-3F2A-4622-AE27-811C2185217F}" presName="Name9" presStyleLbl="parChTrans1D2" presStyleIdx="2" presStyleCnt="4"/>
      <dgm:spPr/>
      <dgm:t>
        <a:bodyPr/>
        <a:lstStyle/>
        <a:p>
          <a:endParaRPr lang="de-DE"/>
        </a:p>
      </dgm:t>
    </dgm:pt>
    <dgm:pt modelId="{8155F2A6-A8C9-424F-B7D6-4384D508EFEE}" type="pres">
      <dgm:prSet presAssocID="{DE0A937E-3F2A-4622-AE27-811C2185217F}" presName="connTx" presStyleLbl="parChTrans1D2" presStyleIdx="2" presStyleCnt="4"/>
      <dgm:spPr/>
      <dgm:t>
        <a:bodyPr/>
        <a:lstStyle/>
        <a:p>
          <a:endParaRPr lang="de-DE"/>
        </a:p>
      </dgm:t>
    </dgm:pt>
    <dgm:pt modelId="{E729B24D-0019-4B28-9DFF-C8D8799BEC84}" type="pres">
      <dgm:prSet presAssocID="{15D60252-B8E2-4DEC-9E4D-2DA3D50DB2E3}" presName="node" presStyleLbl="node1" presStyleIdx="2" presStyleCnt="4" custScaleX="226571" custScaleY="127561" custRadScaleRad="98852" custRadScaleInc="-8299">
        <dgm:presLayoutVars>
          <dgm:bulletEnabled val="1"/>
        </dgm:presLayoutVars>
      </dgm:prSet>
      <dgm:spPr/>
      <dgm:t>
        <a:bodyPr/>
        <a:lstStyle/>
        <a:p>
          <a:endParaRPr lang="de-DE"/>
        </a:p>
      </dgm:t>
    </dgm:pt>
    <dgm:pt modelId="{59EAC3AB-F275-408C-BEE2-2C680537EABF}" type="pres">
      <dgm:prSet presAssocID="{412B76A8-A909-4BE7-9C46-EBA83A48B0B1}" presName="Name9" presStyleLbl="parChTrans1D2" presStyleIdx="3" presStyleCnt="4"/>
      <dgm:spPr/>
      <dgm:t>
        <a:bodyPr/>
        <a:lstStyle/>
        <a:p>
          <a:endParaRPr lang="de-DE"/>
        </a:p>
      </dgm:t>
    </dgm:pt>
    <dgm:pt modelId="{5F24A120-6907-4F5D-A246-ED4233014D3E}" type="pres">
      <dgm:prSet presAssocID="{412B76A8-A909-4BE7-9C46-EBA83A48B0B1}" presName="connTx" presStyleLbl="parChTrans1D2" presStyleIdx="3" presStyleCnt="4"/>
      <dgm:spPr/>
      <dgm:t>
        <a:bodyPr/>
        <a:lstStyle/>
        <a:p>
          <a:endParaRPr lang="de-DE"/>
        </a:p>
      </dgm:t>
    </dgm:pt>
    <dgm:pt modelId="{D07F21C1-E318-4924-AA60-3C3608F1468D}" type="pres">
      <dgm:prSet presAssocID="{330657D7-BF95-4C2F-A3D5-ECFB290AD4E0}" presName="node" presStyleLbl="node1" presStyleIdx="3" presStyleCnt="4" custScaleX="206791" custScaleY="122272" custRadScaleRad="160985" custRadScaleInc="-2466">
        <dgm:presLayoutVars>
          <dgm:bulletEnabled val="1"/>
        </dgm:presLayoutVars>
      </dgm:prSet>
      <dgm:spPr/>
      <dgm:t>
        <a:bodyPr/>
        <a:lstStyle/>
        <a:p>
          <a:endParaRPr lang="de-DE"/>
        </a:p>
      </dgm:t>
    </dgm:pt>
  </dgm:ptLst>
  <dgm:cxnLst>
    <dgm:cxn modelId="{A53F2F43-D5A6-4F47-A748-83AAAD0D40BF}" type="presOf" srcId="{412B76A8-A909-4BE7-9C46-EBA83A48B0B1}" destId="{59EAC3AB-F275-408C-BEE2-2C680537EABF}" srcOrd="0" destOrd="0" presId="urn:microsoft.com/office/officeart/2005/8/layout/radial1"/>
    <dgm:cxn modelId="{A7F825E7-B87A-4D82-BAFB-82BEE5632F52}" srcId="{9EE0D404-4834-4BFA-9B6A-AF3F4020F67F}" destId="{B32FFC36-37A5-43E6-A561-E99A1A3E7D0C}" srcOrd="0" destOrd="0" parTransId="{882DB1F7-BEA0-4CEE-89B4-A00CC45EAC88}" sibTransId="{52271E0A-3917-4616-9F29-4AC8B02B98FA}"/>
    <dgm:cxn modelId="{6B1BB0B7-9924-414A-B2BB-6F9BF0A09C83}" srcId="{B32FFC36-37A5-43E6-A561-E99A1A3E7D0C}" destId="{65A7F18A-AA45-49D8-935E-0311B90BE76F}" srcOrd="0" destOrd="0" parTransId="{82611828-34C7-4854-B7A2-EA7F57854A6C}" sibTransId="{BEF4512A-755C-4507-BDA6-33F7C4D88F67}"/>
    <dgm:cxn modelId="{3485CB51-E26C-4E2C-95F1-331611CB1C75}" type="presOf" srcId="{82611828-34C7-4854-B7A2-EA7F57854A6C}" destId="{93B11295-0BAD-4E12-8023-9310B8C99561}" srcOrd="1" destOrd="0" presId="urn:microsoft.com/office/officeart/2005/8/layout/radial1"/>
    <dgm:cxn modelId="{ED71B56D-D4E9-4F8E-94E8-5C6FF89F2A06}" type="presOf" srcId="{330657D7-BF95-4C2F-A3D5-ECFB290AD4E0}" destId="{D07F21C1-E318-4924-AA60-3C3608F1468D}" srcOrd="0" destOrd="0" presId="urn:microsoft.com/office/officeart/2005/8/layout/radial1"/>
    <dgm:cxn modelId="{A914D260-4C29-4492-AF18-7C0B5C8660B5}" srcId="{B32FFC36-37A5-43E6-A561-E99A1A3E7D0C}" destId="{15D60252-B8E2-4DEC-9E4D-2DA3D50DB2E3}" srcOrd="2" destOrd="0" parTransId="{DE0A937E-3F2A-4622-AE27-811C2185217F}" sibTransId="{C4A0F4FA-4901-4351-9085-C73709860E9A}"/>
    <dgm:cxn modelId="{DA05E144-C359-4D21-A368-7F77D65F2E56}" srcId="{B32FFC36-37A5-43E6-A561-E99A1A3E7D0C}" destId="{69BA9BB5-1785-416B-8A4D-36A23440DFDF}" srcOrd="1" destOrd="0" parTransId="{6DE53520-7CF7-4345-8E11-E52FD5D0F1F4}" sibTransId="{8F881447-CD47-483B-9A0C-900BDC15F025}"/>
    <dgm:cxn modelId="{C07C1575-1E2A-4FC6-BD86-F1F0DDF86381}" type="presOf" srcId="{6DE53520-7CF7-4345-8E11-E52FD5D0F1F4}" destId="{D85E66F9-297E-455F-993F-17255A459BB0}" srcOrd="1" destOrd="0" presId="urn:microsoft.com/office/officeart/2005/8/layout/radial1"/>
    <dgm:cxn modelId="{3AB85A06-4621-424F-81D6-A6E0281C8767}" type="presOf" srcId="{6DE53520-7CF7-4345-8E11-E52FD5D0F1F4}" destId="{1F9529A5-3548-4037-98B5-633E8565AD03}" srcOrd="0" destOrd="0" presId="urn:microsoft.com/office/officeart/2005/8/layout/radial1"/>
    <dgm:cxn modelId="{F1CC0B10-BF55-44D0-8EDD-1A95C282AAB6}" type="presOf" srcId="{15D60252-B8E2-4DEC-9E4D-2DA3D50DB2E3}" destId="{E729B24D-0019-4B28-9DFF-C8D8799BEC84}" srcOrd="0" destOrd="0" presId="urn:microsoft.com/office/officeart/2005/8/layout/radial1"/>
    <dgm:cxn modelId="{E654022F-E0D9-46E9-B35C-30333C9106D6}" type="presOf" srcId="{412B76A8-A909-4BE7-9C46-EBA83A48B0B1}" destId="{5F24A120-6907-4F5D-A246-ED4233014D3E}" srcOrd="1" destOrd="0" presId="urn:microsoft.com/office/officeart/2005/8/layout/radial1"/>
    <dgm:cxn modelId="{15CF4198-F0F9-4908-A312-DCAC6BDDF090}" type="presOf" srcId="{DE0A937E-3F2A-4622-AE27-811C2185217F}" destId="{0017458C-9D60-4F9A-BAF8-98DDFD4D10D1}" srcOrd="0" destOrd="0" presId="urn:microsoft.com/office/officeart/2005/8/layout/radial1"/>
    <dgm:cxn modelId="{C5E97F57-BC14-472D-9314-31E5F92E7CDD}" type="presOf" srcId="{B32FFC36-37A5-43E6-A561-E99A1A3E7D0C}" destId="{C7CEDC85-3ADA-4F21-828F-B78DA1C62793}" srcOrd="0" destOrd="0" presId="urn:microsoft.com/office/officeart/2005/8/layout/radial1"/>
    <dgm:cxn modelId="{741725E7-6A3A-473C-87DA-D1586C89303C}" type="presOf" srcId="{DE0A937E-3F2A-4622-AE27-811C2185217F}" destId="{8155F2A6-A8C9-424F-B7D6-4384D508EFEE}" srcOrd="1" destOrd="0" presId="urn:microsoft.com/office/officeart/2005/8/layout/radial1"/>
    <dgm:cxn modelId="{7CA36E2F-1C0B-471F-81BA-7D1A226F81F4}" type="presOf" srcId="{69BA9BB5-1785-416B-8A4D-36A23440DFDF}" destId="{F709D8E0-FE77-4125-8AAA-A02A30582502}" srcOrd="0" destOrd="0" presId="urn:microsoft.com/office/officeart/2005/8/layout/radial1"/>
    <dgm:cxn modelId="{C5D8D208-B7E3-48C5-84CB-B785930E91E9}" type="presOf" srcId="{9EE0D404-4834-4BFA-9B6A-AF3F4020F67F}" destId="{1124A9C4-DA16-461B-A6FD-1F14425397CE}" srcOrd="0" destOrd="0" presId="urn:microsoft.com/office/officeart/2005/8/layout/radial1"/>
    <dgm:cxn modelId="{FBECB266-A86B-489C-A0FB-5E622299D8C9}" type="presOf" srcId="{65A7F18A-AA45-49D8-935E-0311B90BE76F}" destId="{D75220A9-5911-43C9-A582-C6D6665663AF}" srcOrd="0" destOrd="0" presId="urn:microsoft.com/office/officeart/2005/8/layout/radial1"/>
    <dgm:cxn modelId="{B746C024-1AE0-47EE-B05E-9C8C63AB398D}" type="presOf" srcId="{82611828-34C7-4854-B7A2-EA7F57854A6C}" destId="{31C5A208-473B-4B8C-AED3-006B93DF6932}" srcOrd="0" destOrd="0" presId="urn:microsoft.com/office/officeart/2005/8/layout/radial1"/>
    <dgm:cxn modelId="{9C1A85BC-DF29-462C-915C-6B7A9ADB02D1}" srcId="{B32FFC36-37A5-43E6-A561-E99A1A3E7D0C}" destId="{330657D7-BF95-4C2F-A3D5-ECFB290AD4E0}" srcOrd="3" destOrd="0" parTransId="{412B76A8-A909-4BE7-9C46-EBA83A48B0B1}" sibTransId="{B66FF4A5-E555-41A0-AF47-6C4A62865201}"/>
    <dgm:cxn modelId="{23703D02-4FFD-46A5-8224-E009FD255BF0}" type="presParOf" srcId="{1124A9C4-DA16-461B-A6FD-1F14425397CE}" destId="{C7CEDC85-3ADA-4F21-828F-B78DA1C62793}" srcOrd="0" destOrd="0" presId="urn:microsoft.com/office/officeart/2005/8/layout/radial1"/>
    <dgm:cxn modelId="{1BDAEE63-AB44-43A5-9239-E24A5D40544F}" type="presParOf" srcId="{1124A9C4-DA16-461B-A6FD-1F14425397CE}" destId="{31C5A208-473B-4B8C-AED3-006B93DF6932}" srcOrd="1" destOrd="0" presId="urn:microsoft.com/office/officeart/2005/8/layout/radial1"/>
    <dgm:cxn modelId="{8F504A3C-5167-4FAB-9061-568C8102C0AC}" type="presParOf" srcId="{31C5A208-473B-4B8C-AED3-006B93DF6932}" destId="{93B11295-0BAD-4E12-8023-9310B8C99561}" srcOrd="0" destOrd="0" presId="urn:microsoft.com/office/officeart/2005/8/layout/radial1"/>
    <dgm:cxn modelId="{380756F4-AEE5-417A-A750-4C6F9CE1EC6C}" type="presParOf" srcId="{1124A9C4-DA16-461B-A6FD-1F14425397CE}" destId="{D75220A9-5911-43C9-A582-C6D6665663AF}" srcOrd="2" destOrd="0" presId="urn:microsoft.com/office/officeart/2005/8/layout/radial1"/>
    <dgm:cxn modelId="{56318F2A-B446-486B-8469-6ABDB47F9C23}" type="presParOf" srcId="{1124A9C4-DA16-461B-A6FD-1F14425397CE}" destId="{1F9529A5-3548-4037-98B5-633E8565AD03}" srcOrd="3" destOrd="0" presId="urn:microsoft.com/office/officeart/2005/8/layout/radial1"/>
    <dgm:cxn modelId="{378A7578-7D7B-47EF-BB83-345EDE09004D}" type="presParOf" srcId="{1F9529A5-3548-4037-98B5-633E8565AD03}" destId="{D85E66F9-297E-455F-993F-17255A459BB0}" srcOrd="0" destOrd="0" presId="urn:microsoft.com/office/officeart/2005/8/layout/radial1"/>
    <dgm:cxn modelId="{53E1EA15-649C-47DC-8ABB-E717DA97C5E3}" type="presParOf" srcId="{1124A9C4-DA16-461B-A6FD-1F14425397CE}" destId="{F709D8E0-FE77-4125-8AAA-A02A30582502}" srcOrd="4" destOrd="0" presId="urn:microsoft.com/office/officeart/2005/8/layout/radial1"/>
    <dgm:cxn modelId="{F694ABD3-7F3F-4CE0-A959-36C2267994B6}" type="presParOf" srcId="{1124A9C4-DA16-461B-A6FD-1F14425397CE}" destId="{0017458C-9D60-4F9A-BAF8-98DDFD4D10D1}" srcOrd="5" destOrd="0" presId="urn:microsoft.com/office/officeart/2005/8/layout/radial1"/>
    <dgm:cxn modelId="{8A89418D-E95A-4200-BC2D-6448390381E1}" type="presParOf" srcId="{0017458C-9D60-4F9A-BAF8-98DDFD4D10D1}" destId="{8155F2A6-A8C9-424F-B7D6-4384D508EFEE}" srcOrd="0" destOrd="0" presId="urn:microsoft.com/office/officeart/2005/8/layout/radial1"/>
    <dgm:cxn modelId="{3B118BA5-975A-42C4-9C95-E1357F68445C}" type="presParOf" srcId="{1124A9C4-DA16-461B-A6FD-1F14425397CE}" destId="{E729B24D-0019-4B28-9DFF-C8D8799BEC84}" srcOrd="6" destOrd="0" presId="urn:microsoft.com/office/officeart/2005/8/layout/radial1"/>
    <dgm:cxn modelId="{7D64945A-53EF-407D-B0EC-6F2DF2A4FE92}" type="presParOf" srcId="{1124A9C4-DA16-461B-A6FD-1F14425397CE}" destId="{59EAC3AB-F275-408C-BEE2-2C680537EABF}" srcOrd="7" destOrd="0" presId="urn:microsoft.com/office/officeart/2005/8/layout/radial1"/>
    <dgm:cxn modelId="{FD712A32-F6A1-4D2C-BCAA-143A4212B41A}" type="presParOf" srcId="{59EAC3AB-F275-408C-BEE2-2C680537EABF}" destId="{5F24A120-6907-4F5D-A246-ED4233014D3E}" srcOrd="0" destOrd="0" presId="urn:microsoft.com/office/officeart/2005/8/layout/radial1"/>
    <dgm:cxn modelId="{3B06245A-7DD7-4F59-83D6-0756E52C07A6}" type="presParOf" srcId="{1124A9C4-DA16-461B-A6FD-1F14425397CE}" destId="{D07F21C1-E318-4924-AA60-3C3608F1468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0D404-4834-4BFA-9B6A-AF3F4020F67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B32FFC36-37A5-43E6-A561-E99A1A3E7D0C}">
      <dgm:prSet phldrT="[Text]" custT="1"/>
      <dgm:spPr>
        <a:solidFill>
          <a:schemeClr val="accent2"/>
        </a:solidFill>
      </dgm:spPr>
      <dgm:t>
        <a:bodyPr/>
        <a:lstStyle/>
        <a:p>
          <a:r>
            <a:rPr lang="en-US" sz="2000" b="1" noProof="0" dirty="0" smtClean="0"/>
            <a:t>Important energy related aims of scheduling</a:t>
          </a:r>
          <a:endParaRPr lang="en-US" sz="2000" b="1" noProof="0" dirty="0"/>
        </a:p>
      </dgm:t>
    </dgm:pt>
    <dgm:pt modelId="{882DB1F7-BEA0-4CEE-89B4-A00CC45EAC88}" type="parTrans" cxnId="{A7F825E7-B87A-4D82-BAFB-82BEE5632F52}">
      <dgm:prSet/>
      <dgm:spPr/>
      <dgm:t>
        <a:bodyPr/>
        <a:lstStyle/>
        <a:p>
          <a:endParaRPr lang="en-US" sz="2000" noProof="0" dirty="0"/>
        </a:p>
      </dgm:t>
    </dgm:pt>
    <dgm:pt modelId="{52271E0A-3917-4616-9F29-4AC8B02B98FA}" type="sibTrans" cxnId="{A7F825E7-B87A-4D82-BAFB-82BEE5632F52}">
      <dgm:prSet/>
      <dgm:spPr/>
      <dgm:t>
        <a:bodyPr/>
        <a:lstStyle/>
        <a:p>
          <a:endParaRPr lang="en-US" sz="2000" noProof="0" dirty="0"/>
        </a:p>
      </dgm:t>
    </dgm:pt>
    <dgm:pt modelId="{65A7F18A-AA45-49D8-935E-0311B90BE76F}">
      <dgm:prSet phldrT="[Text]" custT="1"/>
      <dgm:spPr>
        <a:solidFill>
          <a:schemeClr val="accent2"/>
        </a:solidFill>
      </dgm:spPr>
      <dgm:t>
        <a:bodyPr/>
        <a:lstStyle/>
        <a:p>
          <a:r>
            <a:rPr lang="en-US" sz="2000" noProof="0" dirty="0" smtClean="0"/>
            <a:t>Energy efficiency</a:t>
          </a:r>
          <a:endParaRPr lang="en-US" sz="2000" noProof="0" dirty="0"/>
        </a:p>
      </dgm:t>
    </dgm:pt>
    <dgm:pt modelId="{82611828-34C7-4854-B7A2-EA7F57854A6C}" type="parTrans" cxnId="{6B1BB0B7-9924-414A-B2BB-6F9BF0A09C83}">
      <dgm:prSet custT="1"/>
      <dgm:spPr/>
      <dgm:t>
        <a:bodyPr/>
        <a:lstStyle/>
        <a:p>
          <a:endParaRPr lang="en-US" sz="2000" noProof="0" dirty="0"/>
        </a:p>
      </dgm:t>
    </dgm:pt>
    <dgm:pt modelId="{BEF4512A-755C-4507-BDA6-33F7C4D88F67}" type="sibTrans" cxnId="{6B1BB0B7-9924-414A-B2BB-6F9BF0A09C83}">
      <dgm:prSet/>
      <dgm:spPr/>
      <dgm:t>
        <a:bodyPr/>
        <a:lstStyle/>
        <a:p>
          <a:endParaRPr lang="en-US" sz="2000" noProof="0" dirty="0"/>
        </a:p>
      </dgm:t>
    </dgm:pt>
    <dgm:pt modelId="{15D60252-B8E2-4DEC-9E4D-2DA3D50DB2E3}">
      <dgm:prSet phldrT="[Text]" custT="1"/>
      <dgm:spPr>
        <a:solidFill>
          <a:schemeClr val="accent2"/>
        </a:solidFill>
      </dgm:spPr>
      <dgm:t>
        <a:bodyPr/>
        <a:lstStyle/>
        <a:p>
          <a:r>
            <a:rPr lang="en-US" sz="2000" noProof="0" dirty="0" smtClean="0"/>
            <a:t>Keeping to load curve</a:t>
          </a:r>
          <a:endParaRPr lang="en-US" sz="2000" noProof="0" dirty="0"/>
        </a:p>
      </dgm:t>
    </dgm:pt>
    <dgm:pt modelId="{DE0A937E-3F2A-4622-AE27-811C2185217F}" type="parTrans" cxnId="{A914D260-4C29-4492-AF18-7C0B5C8660B5}">
      <dgm:prSet custT="1"/>
      <dgm:spPr/>
      <dgm:t>
        <a:bodyPr/>
        <a:lstStyle/>
        <a:p>
          <a:endParaRPr lang="en-US" sz="2000" noProof="0" dirty="0"/>
        </a:p>
      </dgm:t>
    </dgm:pt>
    <dgm:pt modelId="{C4A0F4FA-4901-4351-9085-C73709860E9A}" type="sibTrans" cxnId="{A914D260-4C29-4492-AF18-7C0B5C8660B5}">
      <dgm:prSet/>
      <dgm:spPr/>
      <dgm:t>
        <a:bodyPr/>
        <a:lstStyle/>
        <a:p>
          <a:endParaRPr lang="en-US" sz="2000" noProof="0" dirty="0"/>
        </a:p>
      </dgm:t>
    </dgm:pt>
    <dgm:pt modelId="{C7C2A624-5A0B-4A52-904A-2CA1CC4C1858}">
      <dgm:prSet phldrT="[Text]" custT="1"/>
      <dgm:spPr>
        <a:solidFill>
          <a:schemeClr val="accent2"/>
        </a:solidFill>
      </dgm:spPr>
      <dgm:t>
        <a:bodyPr/>
        <a:lstStyle/>
        <a:p>
          <a:r>
            <a:rPr lang="en-US" sz="2000" noProof="0" dirty="0" smtClean="0"/>
            <a:t>Good prediction of load curve</a:t>
          </a:r>
          <a:endParaRPr lang="en-US" sz="2000" noProof="0" dirty="0"/>
        </a:p>
      </dgm:t>
    </dgm:pt>
    <dgm:pt modelId="{2DA8B656-1B19-49D0-8B2B-9EFF3D55DDBD}" type="parTrans" cxnId="{A6C7DA5B-56CE-420C-B281-C5CB6A31E666}">
      <dgm:prSet custT="1"/>
      <dgm:spPr/>
      <dgm:t>
        <a:bodyPr/>
        <a:lstStyle/>
        <a:p>
          <a:endParaRPr lang="en-US" sz="2000" noProof="0" dirty="0"/>
        </a:p>
      </dgm:t>
    </dgm:pt>
    <dgm:pt modelId="{5990FD8D-C35A-47D5-87EA-194E5B3753B4}" type="sibTrans" cxnId="{A6C7DA5B-56CE-420C-B281-C5CB6A31E666}">
      <dgm:prSet/>
      <dgm:spPr/>
      <dgm:t>
        <a:bodyPr/>
        <a:lstStyle/>
        <a:p>
          <a:endParaRPr lang="en-US" sz="2000" noProof="0" dirty="0"/>
        </a:p>
      </dgm:t>
    </dgm:pt>
    <dgm:pt modelId="{DE7DB00A-2068-4A42-BCAA-F61F6EF90962}">
      <dgm:prSet phldrT="[Text]" custT="1"/>
      <dgm:spPr>
        <a:solidFill>
          <a:schemeClr val="accent2"/>
        </a:solidFill>
      </dgm:spPr>
      <dgm:t>
        <a:bodyPr/>
        <a:lstStyle/>
        <a:p>
          <a:r>
            <a:rPr lang="en-US" sz="2000" baseline="0" noProof="0" dirty="0" smtClean="0"/>
            <a:t>Low CO</a:t>
          </a:r>
          <a:r>
            <a:rPr lang="en-US" sz="2000" baseline="-25000" noProof="0" dirty="0" smtClean="0"/>
            <a:t>2</a:t>
          </a:r>
          <a:r>
            <a:rPr lang="en-US" sz="2000" baseline="0" noProof="0" dirty="0" smtClean="0"/>
            <a:t>-emissions</a:t>
          </a:r>
          <a:endParaRPr lang="en-US" sz="2000" noProof="0" dirty="0"/>
        </a:p>
      </dgm:t>
    </dgm:pt>
    <dgm:pt modelId="{C970C9F5-61F6-4CBC-AD08-309AA2BB9136}" type="parTrans" cxnId="{FAC11454-8F4F-4F9A-B3B4-D112C106A76D}">
      <dgm:prSet custT="1"/>
      <dgm:spPr/>
      <dgm:t>
        <a:bodyPr/>
        <a:lstStyle/>
        <a:p>
          <a:endParaRPr lang="en-US" sz="2000" noProof="0" dirty="0"/>
        </a:p>
      </dgm:t>
    </dgm:pt>
    <dgm:pt modelId="{0A428FB7-0B7E-4DC2-9F42-E970F8FA8A09}" type="sibTrans" cxnId="{FAC11454-8F4F-4F9A-B3B4-D112C106A76D}">
      <dgm:prSet/>
      <dgm:spPr/>
      <dgm:t>
        <a:bodyPr/>
        <a:lstStyle/>
        <a:p>
          <a:endParaRPr lang="en-US" sz="2000" noProof="0" dirty="0"/>
        </a:p>
      </dgm:t>
    </dgm:pt>
    <dgm:pt modelId="{0F3712AC-28AB-4EB8-8780-2BC7BF94F541}">
      <dgm:prSet phldrT="[Text]" custT="1"/>
      <dgm:spPr>
        <a:solidFill>
          <a:schemeClr val="accent2"/>
        </a:solidFill>
      </dgm:spPr>
      <dgm:t>
        <a:bodyPr/>
        <a:lstStyle/>
        <a:p>
          <a:r>
            <a:rPr lang="en-US" sz="2000" baseline="0" noProof="0" dirty="0" smtClean="0"/>
            <a:t>Supporting load management</a:t>
          </a:r>
          <a:endParaRPr lang="en-US" sz="2000" noProof="0" dirty="0"/>
        </a:p>
      </dgm:t>
    </dgm:pt>
    <dgm:pt modelId="{0437772C-01E3-4E3A-867E-98DE6B129AB2}" type="parTrans" cxnId="{D7F6FD64-E4C9-4EFC-97D4-925278782B68}">
      <dgm:prSet custT="1"/>
      <dgm:spPr/>
      <dgm:t>
        <a:bodyPr/>
        <a:lstStyle/>
        <a:p>
          <a:endParaRPr lang="en-US" sz="2000" noProof="0" dirty="0"/>
        </a:p>
      </dgm:t>
    </dgm:pt>
    <dgm:pt modelId="{6E505CF7-CB75-4131-99B7-5A7CD662ECAE}" type="sibTrans" cxnId="{D7F6FD64-E4C9-4EFC-97D4-925278782B68}">
      <dgm:prSet/>
      <dgm:spPr/>
      <dgm:t>
        <a:bodyPr/>
        <a:lstStyle/>
        <a:p>
          <a:endParaRPr lang="en-US" sz="2000" noProof="0" dirty="0"/>
        </a:p>
      </dgm:t>
    </dgm:pt>
    <dgm:pt modelId="{1124A9C4-DA16-461B-A6FD-1F14425397CE}" type="pres">
      <dgm:prSet presAssocID="{9EE0D404-4834-4BFA-9B6A-AF3F4020F67F}" presName="cycle" presStyleCnt="0">
        <dgm:presLayoutVars>
          <dgm:chMax val="1"/>
          <dgm:dir/>
          <dgm:animLvl val="ctr"/>
          <dgm:resizeHandles val="exact"/>
        </dgm:presLayoutVars>
      </dgm:prSet>
      <dgm:spPr/>
      <dgm:t>
        <a:bodyPr/>
        <a:lstStyle/>
        <a:p>
          <a:endParaRPr lang="de-DE"/>
        </a:p>
      </dgm:t>
    </dgm:pt>
    <dgm:pt modelId="{C7CEDC85-3ADA-4F21-828F-B78DA1C62793}" type="pres">
      <dgm:prSet presAssocID="{B32FFC36-37A5-43E6-A561-E99A1A3E7D0C}" presName="centerShape" presStyleLbl="node0" presStyleIdx="0" presStyleCnt="1" custScaleX="164263" custScaleY="121179"/>
      <dgm:spPr/>
      <dgm:t>
        <a:bodyPr/>
        <a:lstStyle/>
        <a:p>
          <a:endParaRPr lang="de-DE"/>
        </a:p>
      </dgm:t>
    </dgm:pt>
    <dgm:pt modelId="{31C5A208-473B-4B8C-AED3-006B93DF6932}" type="pres">
      <dgm:prSet presAssocID="{82611828-34C7-4854-B7A2-EA7F57854A6C}" presName="Name9" presStyleLbl="parChTrans1D2" presStyleIdx="0" presStyleCnt="5"/>
      <dgm:spPr/>
      <dgm:t>
        <a:bodyPr/>
        <a:lstStyle/>
        <a:p>
          <a:endParaRPr lang="de-DE"/>
        </a:p>
      </dgm:t>
    </dgm:pt>
    <dgm:pt modelId="{93B11295-0BAD-4E12-8023-9310B8C99561}" type="pres">
      <dgm:prSet presAssocID="{82611828-34C7-4854-B7A2-EA7F57854A6C}" presName="connTx" presStyleLbl="parChTrans1D2" presStyleIdx="0" presStyleCnt="5"/>
      <dgm:spPr/>
      <dgm:t>
        <a:bodyPr/>
        <a:lstStyle/>
        <a:p>
          <a:endParaRPr lang="de-DE"/>
        </a:p>
      </dgm:t>
    </dgm:pt>
    <dgm:pt modelId="{D75220A9-5911-43C9-A582-C6D6665663AF}" type="pres">
      <dgm:prSet presAssocID="{65A7F18A-AA45-49D8-935E-0311B90BE76F}" presName="node" presStyleLbl="node1" presStyleIdx="0" presStyleCnt="5" custScaleX="162277" custScaleY="103790">
        <dgm:presLayoutVars>
          <dgm:bulletEnabled val="1"/>
        </dgm:presLayoutVars>
      </dgm:prSet>
      <dgm:spPr/>
      <dgm:t>
        <a:bodyPr/>
        <a:lstStyle/>
        <a:p>
          <a:endParaRPr lang="de-DE"/>
        </a:p>
      </dgm:t>
    </dgm:pt>
    <dgm:pt modelId="{DA845E28-AEAB-4D35-B067-6F1DD8948BF2}" type="pres">
      <dgm:prSet presAssocID="{C970C9F5-61F6-4CBC-AD08-309AA2BB9136}" presName="Name9" presStyleLbl="parChTrans1D2" presStyleIdx="1" presStyleCnt="5"/>
      <dgm:spPr/>
      <dgm:t>
        <a:bodyPr/>
        <a:lstStyle/>
        <a:p>
          <a:endParaRPr lang="de-DE"/>
        </a:p>
      </dgm:t>
    </dgm:pt>
    <dgm:pt modelId="{28441138-A015-4DC5-81F6-3C79EBB9F06A}" type="pres">
      <dgm:prSet presAssocID="{C970C9F5-61F6-4CBC-AD08-309AA2BB9136}" presName="connTx" presStyleLbl="parChTrans1D2" presStyleIdx="1" presStyleCnt="5"/>
      <dgm:spPr/>
      <dgm:t>
        <a:bodyPr/>
        <a:lstStyle/>
        <a:p>
          <a:endParaRPr lang="de-DE"/>
        </a:p>
      </dgm:t>
    </dgm:pt>
    <dgm:pt modelId="{7D841564-E9E7-4496-9B75-4F8CA00FEA28}" type="pres">
      <dgm:prSet presAssocID="{DE7DB00A-2068-4A42-BCAA-F61F6EF90962}" presName="node" presStyleLbl="node1" presStyleIdx="1" presStyleCnt="5" custScaleX="151967" custScaleY="94144" custRadScaleRad="132151" custRadScaleInc="1573">
        <dgm:presLayoutVars>
          <dgm:bulletEnabled val="1"/>
        </dgm:presLayoutVars>
      </dgm:prSet>
      <dgm:spPr/>
      <dgm:t>
        <a:bodyPr/>
        <a:lstStyle/>
        <a:p>
          <a:endParaRPr lang="de-DE"/>
        </a:p>
      </dgm:t>
    </dgm:pt>
    <dgm:pt modelId="{102512AC-6546-4FB8-A485-4EA7FB10F06C}" type="pres">
      <dgm:prSet presAssocID="{2DA8B656-1B19-49D0-8B2B-9EFF3D55DDBD}" presName="Name9" presStyleLbl="parChTrans1D2" presStyleIdx="2" presStyleCnt="5"/>
      <dgm:spPr/>
      <dgm:t>
        <a:bodyPr/>
        <a:lstStyle/>
        <a:p>
          <a:endParaRPr lang="de-DE"/>
        </a:p>
      </dgm:t>
    </dgm:pt>
    <dgm:pt modelId="{601DC0C5-BB88-4192-8AE3-D2A81C3B818D}" type="pres">
      <dgm:prSet presAssocID="{2DA8B656-1B19-49D0-8B2B-9EFF3D55DDBD}" presName="connTx" presStyleLbl="parChTrans1D2" presStyleIdx="2" presStyleCnt="5"/>
      <dgm:spPr/>
      <dgm:t>
        <a:bodyPr/>
        <a:lstStyle/>
        <a:p>
          <a:endParaRPr lang="de-DE"/>
        </a:p>
      </dgm:t>
    </dgm:pt>
    <dgm:pt modelId="{2EB7037C-CA04-4DE5-9B24-E4905655691F}" type="pres">
      <dgm:prSet presAssocID="{C7C2A624-5A0B-4A52-904A-2CA1CC4C1858}" presName="node" presStyleLbl="node1" presStyleIdx="2" presStyleCnt="5" custScaleX="161527" custScaleY="94654" custRadScaleRad="126184" custRadScaleInc="-5927">
        <dgm:presLayoutVars>
          <dgm:bulletEnabled val="1"/>
        </dgm:presLayoutVars>
      </dgm:prSet>
      <dgm:spPr/>
      <dgm:t>
        <a:bodyPr/>
        <a:lstStyle/>
        <a:p>
          <a:endParaRPr lang="de-DE"/>
        </a:p>
      </dgm:t>
    </dgm:pt>
    <dgm:pt modelId="{0017458C-9D60-4F9A-BAF8-98DDFD4D10D1}" type="pres">
      <dgm:prSet presAssocID="{DE0A937E-3F2A-4622-AE27-811C2185217F}" presName="Name9" presStyleLbl="parChTrans1D2" presStyleIdx="3" presStyleCnt="5"/>
      <dgm:spPr/>
      <dgm:t>
        <a:bodyPr/>
        <a:lstStyle/>
        <a:p>
          <a:endParaRPr lang="de-DE"/>
        </a:p>
      </dgm:t>
    </dgm:pt>
    <dgm:pt modelId="{8155F2A6-A8C9-424F-B7D6-4384D508EFEE}" type="pres">
      <dgm:prSet presAssocID="{DE0A937E-3F2A-4622-AE27-811C2185217F}" presName="connTx" presStyleLbl="parChTrans1D2" presStyleIdx="3" presStyleCnt="5"/>
      <dgm:spPr/>
      <dgm:t>
        <a:bodyPr/>
        <a:lstStyle/>
        <a:p>
          <a:endParaRPr lang="de-DE"/>
        </a:p>
      </dgm:t>
    </dgm:pt>
    <dgm:pt modelId="{E729B24D-0019-4B28-9DFF-C8D8799BEC84}" type="pres">
      <dgm:prSet presAssocID="{15D60252-B8E2-4DEC-9E4D-2DA3D50DB2E3}" presName="node" presStyleLbl="node1" presStyleIdx="3" presStyleCnt="5" custScaleX="152782" custScaleY="91211" custRadScaleRad="125536" custRadScaleInc="808">
        <dgm:presLayoutVars>
          <dgm:bulletEnabled val="1"/>
        </dgm:presLayoutVars>
      </dgm:prSet>
      <dgm:spPr/>
      <dgm:t>
        <a:bodyPr/>
        <a:lstStyle/>
        <a:p>
          <a:endParaRPr lang="de-DE"/>
        </a:p>
      </dgm:t>
    </dgm:pt>
    <dgm:pt modelId="{59797E5A-3C25-432A-8A7C-944BF4DBE822}" type="pres">
      <dgm:prSet presAssocID="{0437772C-01E3-4E3A-867E-98DE6B129AB2}" presName="Name9" presStyleLbl="parChTrans1D2" presStyleIdx="4" presStyleCnt="5"/>
      <dgm:spPr/>
      <dgm:t>
        <a:bodyPr/>
        <a:lstStyle/>
        <a:p>
          <a:endParaRPr lang="en-US"/>
        </a:p>
      </dgm:t>
    </dgm:pt>
    <dgm:pt modelId="{58A055B7-8A02-4E8A-916C-ECD3A62EC0F0}" type="pres">
      <dgm:prSet presAssocID="{0437772C-01E3-4E3A-867E-98DE6B129AB2}" presName="connTx" presStyleLbl="parChTrans1D2" presStyleIdx="4" presStyleCnt="5"/>
      <dgm:spPr/>
      <dgm:t>
        <a:bodyPr/>
        <a:lstStyle/>
        <a:p>
          <a:endParaRPr lang="en-US"/>
        </a:p>
      </dgm:t>
    </dgm:pt>
    <dgm:pt modelId="{30A37668-F7E5-4CC3-8404-C80D973CDC74}" type="pres">
      <dgm:prSet presAssocID="{0F3712AC-28AB-4EB8-8780-2BC7BF94F541}" presName="node" presStyleLbl="node1" presStyleIdx="4" presStyleCnt="5" custScaleX="158830" custScaleY="96536" custRadScaleRad="145543" custRadScaleInc="-11818">
        <dgm:presLayoutVars>
          <dgm:bulletEnabled val="1"/>
        </dgm:presLayoutVars>
      </dgm:prSet>
      <dgm:spPr/>
      <dgm:t>
        <a:bodyPr/>
        <a:lstStyle/>
        <a:p>
          <a:endParaRPr lang="en-US"/>
        </a:p>
      </dgm:t>
    </dgm:pt>
  </dgm:ptLst>
  <dgm:cxnLst>
    <dgm:cxn modelId="{E49D1625-53BA-4F36-AED3-1AC2C71D7A0C}" type="presOf" srcId="{0437772C-01E3-4E3A-867E-98DE6B129AB2}" destId="{59797E5A-3C25-432A-8A7C-944BF4DBE822}" srcOrd="0" destOrd="0" presId="urn:microsoft.com/office/officeart/2005/8/layout/radial1"/>
    <dgm:cxn modelId="{06EBA830-A438-4157-A931-49569A4A3438}" type="presOf" srcId="{C970C9F5-61F6-4CBC-AD08-309AA2BB9136}" destId="{28441138-A015-4DC5-81F6-3C79EBB9F06A}" srcOrd="1" destOrd="0" presId="urn:microsoft.com/office/officeart/2005/8/layout/radial1"/>
    <dgm:cxn modelId="{E6BD2BE2-93B9-42BF-B8AC-219EEF803850}" type="presOf" srcId="{82611828-34C7-4854-B7A2-EA7F57854A6C}" destId="{93B11295-0BAD-4E12-8023-9310B8C99561}" srcOrd="1" destOrd="0" presId="urn:microsoft.com/office/officeart/2005/8/layout/radial1"/>
    <dgm:cxn modelId="{3B77C404-6D0C-42ED-9531-2C8267A8BE8F}" type="presOf" srcId="{65A7F18A-AA45-49D8-935E-0311B90BE76F}" destId="{D75220A9-5911-43C9-A582-C6D6665663AF}" srcOrd="0" destOrd="0" presId="urn:microsoft.com/office/officeart/2005/8/layout/radial1"/>
    <dgm:cxn modelId="{DB956929-C558-4E8C-A068-48BD71A1654E}" type="presOf" srcId="{2DA8B656-1B19-49D0-8B2B-9EFF3D55DDBD}" destId="{601DC0C5-BB88-4192-8AE3-D2A81C3B818D}" srcOrd="1" destOrd="0" presId="urn:microsoft.com/office/officeart/2005/8/layout/radial1"/>
    <dgm:cxn modelId="{15EA5A71-F198-44D5-B20A-0462428EB771}" type="presOf" srcId="{0437772C-01E3-4E3A-867E-98DE6B129AB2}" destId="{58A055B7-8A02-4E8A-916C-ECD3A62EC0F0}" srcOrd="1" destOrd="0" presId="urn:microsoft.com/office/officeart/2005/8/layout/radial1"/>
    <dgm:cxn modelId="{2FBE34FD-C940-4681-A6EC-C239A4A4D91A}" type="presOf" srcId="{15D60252-B8E2-4DEC-9E4D-2DA3D50DB2E3}" destId="{E729B24D-0019-4B28-9DFF-C8D8799BEC84}" srcOrd="0" destOrd="0" presId="urn:microsoft.com/office/officeart/2005/8/layout/radial1"/>
    <dgm:cxn modelId="{E7E15D78-BB9F-4AA5-A9AE-E7ADE75C93A3}" type="presOf" srcId="{DE0A937E-3F2A-4622-AE27-811C2185217F}" destId="{8155F2A6-A8C9-424F-B7D6-4384D508EFEE}" srcOrd="1" destOrd="0" presId="urn:microsoft.com/office/officeart/2005/8/layout/radial1"/>
    <dgm:cxn modelId="{D7F6FD64-E4C9-4EFC-97D4-925278782B68}" srcId="{B32FFC36-37A5-43E6-A561-E99A1A3E7D0C}" destId="{0F3712AC-28AB-4EB8-8780-2BC7BF94F541}" srcOrd="4" destOrd="0" parTransId="{0437772C-01E3-4E3A-867E-98DE6B129AB2}" sibTransId="{6E505CF7-CB75-4131-99B7-5A7CD662ECAE}"/>
    <dgm:cxn modelId="{FAC11454-8F4F-4F9A-B3B4-D112C106A76D}" srcId="{B32FFC36-37A5-43E6-A561-E99A1A3E7D0C}" destId="{DE7DB00A-2068-4A42-BCAA-F61F6EF90962}" srcOrd="1" destOrd="0" parTransId="{C970C9F5-61F6-4CBC-AD08-309AA2BB9136}" sibTransId="{0A428FB7-0B7E-4DC2-9F42-E970F8FA8A09}"/>
    <dgm:cxn modelId="{1B7DF3B5-56A7-43E7-9E93-68AAF1E95D90}" type="presOf" srcId="{0F3712AC-28AB-4EB8-8780-2BC7BF94F541}" destId="{30A37668-F7E5-4CC3-8404-C80D973CDC74}" srcOrd="0" destOrd="0" presId="urn:microsoft.com/office/officeart/2005/8/layout/radial1"/>
    <dgm:cxn modelId="{F38405F7-CF34-4489-9597-990739DCFD0F}" type="presOf" srcId="{82611828-34C7-4854-B7A2-EA7F57854A6C}" destId="{31C5A208-473B-4B8C-AED3-006B93DF6932}" srcOrd="0" destOrd="0" presId="urn:microsoft.com/office/officeart/2005/8/layout/radial1"/>
    <dgm:cxn modelId="{99652FFC-C609-43A1-8301-5044B5F8607C}" type="presOf" srcId="{C7C2A624-5A0B-4A52-904A-2CA1CC4C1858}" destId="{2EB7037C-CA04-4DE5-9B24-E4905655691F}" srcOrd="0" destOrd="0" presId="urn:microsoft.com/office/officeart/2005/8/layout/radial1"/>
    <dgm:cxn modelId="{A6C7DA5B-56CE-420C-B281-C5CB6A31E666}" srcId="{B32FFC36-37A5-43E6-A561-E99A1A3E7D0C}" destId="{C7C2A624-5A0B-4A52-904A-2CA1CC4C1858}" srcOrd="2" destOrd="0" parTransId="{2DA8B656-1B19-49D0-8B2B-9EFF3D55DDBD}" sibTransId="{5990FD8D-C35A-47D5-87EA-194E5B3753B4}"/>
    <dgm:cxn modelId="{A7F825E7-B87A-4D82-BAFB-82BEE5632F52}" srcId="{9EE0D404-4834-4BFA-9B6A-AF3F4020F67F}" destId="{B32FFC36-37A5-43E6-A561-E99A1A3E7D0C}" srcOrd="0" destOrd="0" parTransId="{882DB1F7-BEA0-4CEE-89B4-A00CC45EAC88}" sibTransId="{52271E0A-3917-4616-9F29-4AC8B02B98FA}"/>
    <dgm:cxn modelId="{6B1BB0B7-9924-414A-B2BB-6F9BF0A09C83}" srcId="{B32FFC36-37A5-43E6-A561-E99A1A3E7D0C}" destId="{65A7F18A-AA45-49D8-935E-0311B90BE76F}" srcOrd="0" destOrd="0" parTransId="{82611828-34C7-4854-B7A2-EA7F57854A6C}" sibTransId="{BEF4512A-755C-4507-BDA6-33F7C4D88F67}"/>
    <dgm:cxn modelId="{DD9A9E4E-A450-4BE2-B2C3-769C78A5842E}" type="presOf" srcId="{DE0A937E-3F2A-4622-AE27-811C2185217F}" destId="{0017458C-9D60-4F9A-BAF8-98DDFD4D10D1}" srcOrd="0" destOrd="0" presId="urn:microsoft.com/office/officeart/2005/8/layout/radial1"/>
    <dgm:cxn modelId="{CDEC8963-5054-4D66-B953-FA9E7FB85D97}" type="presOf" srcId="{2DA8B656-1B19-49D0-8B2B-9EFF3D55DDBD}" destId="{102512AC-6546-4FB8-A485-4EA7FB10F06C}" srcOrd="0" destOrd="0" presId="urn:microsoft.com/office/officeart/2005/8/layout/radial1"/>
    <dgm:cxn modelId="{0A5E58D6-3E62-4DD2-8BC4-8B68AC14326F}" type="presOf" srcId="{C970C9F5-61F6-4CBC-AD08-309AA2BB9136}" destId="{DA845E28-AEAB-4D35-B067-6F1DD8948BF2}" srcOrd="0" destOrd="0" presId="urn:microsoft.com/office/officeart/2005/8/layout/radial1"/>
    <dgm:cxn modelId="{34D21077-9002-4C30-ADC5-5F8FC2E571AB}" type="presOf" srcId="{DE7DB00A-2068-4A42-BCAA-F61F6EF90962}" destId="{7D841564-E9E7-4496-9B75-4F8CA00FEA28}" srcOrd="0" destOrd="0" presId="urn:microsoft.com/office/officeart/2005/8/layout/radial1"/>
    <dgm:cxn modelId="{C69C4C4B-6A75-4174-94E3-EDE4312D0847}" type="presOf" srcId="{B32FFC36-37A5-43E6-A561-E99A1A3E7D0C}" destId="{C7CEDC85-3ADA-4F21-828F-B78DA1C62793}" srcOrd="0" destOrd="0" presId="urn:microsoft.com/office/officeart/2005/8/layout/radial1"/>
    <dgm:cxn modelId="{A914D260-4C29-4492-AF18-7C0B5C8660B5}" srcId="{B32FFC36-37A5-43E6-A561-E99A1A3E7D0C}" destId="{15D60252-B8E2-4DEC-9E4D-2DA3D50DB2E3}" srcOrd="3" destOrd="0" parTransId="{DE0A937E-3F2A-4622-AE27-811C2185217F}" sibTransId="{C4A0F4FA-4901-4351-9085-C73709860E9A}"/>
    <dgm:cxn modelId="{112DA9A3-3B7D-4166-8124-8C773EF061BF}" type="presOf" srcId="{9EE0D404-4834-4BFA-9B6A-AF3F4020F67F}" destId="{1124A9C4-DA16-461B-A6FD-1F14425397CE}" srcOrd="0" destOrd="0" presId="urn:microsoft.com/office/officeart/2005/8/layout/radial1"/>
    <dgm:cxn modelId="{7AED3C2C-E064-45A6-8E53-3D086CE32546}" type="presParOf" srcId="{1124A9C4-DA16-461B-A6FD-1F14425397CE}" destId="{C7CEDC85-3ADA-4F21-828F-B78DA1C62793}" srcOrd="0" destOrd="0" presId="urn:microsoft.com/office/officeart/2005/8/layout/radial1"/>
    <dgm:cxn modelId="{05A7249C-A837-40F9-9672-762DCE2A72E3}" type="presParOf" srcId="{1124A9C4-DA16-461B-A6FD-1F14425397CE}" destId="{31C5A208-473B-4B8C-AED3-006B93DF6932}" srcOrd="1" destOrd="0" presId="urn:microsoft.com/office/officeart/2005/8/layout/radial1"/>
    <dgm:cxn modelId="{CCFF1FA8-FB49-48FA-8832-01BECE5FE3B0}" type="presParOf" srcId="{31C5A208-473B-4B8C-AED3-006B93DF6932}" destId="{93B11295-0BAD-4E12-8023-9310B8C99561}" srcOrd="0" destOrd="0" presId="urn:microsoft.com/office/officeart/2005/8/layout/radial1"/>
    <dgm:cxn modelId="{02787D36-4160-4A49-9920-06E1AA6819D8}" type="presParOf" srcId="{1124A9C4-DA16-461B-A6FD-1F14425397CE}" destId="{D75220A9-5911-43C9-A582-C6D6665663AF}" srcOrd="2" destOrd="0" presId="urn:microsoft.com/office/officeart/2005/8/layout/radial1"/>
    <dgm:cxn modelId="{07836492-AE3E-4E88-B3C2-85EDA315DFC6}" type="presParOf" srcId="{1124A9C4-DA16-461B-A6FD-1F14425397CE}" destId="{DA845E28-AEAB-4D35-B067-6F1DD8948BF2}" srcOrd="3" destOrd="0" presId="urn:microsoft.com/office/officeart/2005/8/layout/radial1"/>
    <dgm:cxn modelId="{4D6DAD72-7668-4232-97A6-AF2DEDCA0E8D}" type="presParOf" srcId="{DA845E28-AEAB-4D35-B067-6F1DD8948BF2}" destId="{28441138-A015-4DC5-81F6-3C79EBB9F06A}" srcOrd="0" destOrd="0" presId="urn:microsoft.com/office/officeart/2005/8/layout/radial1"/>
    <dgm:cxn modelId="{E5E83AB0-4E5B-453A-874F-3C7D039F4D72}" type="presParOf" srcId="{1124A9C4-DA16-461B-A6FD-1F14425397CE}" destId="{7D841564-E9E7-4496-9B75-4F8CA00FEA28}" srcOrd="4" destOrd="0" presId="urn:microsoft.com/office/officeart/2005/8/layout/radial1"/>
    <dgm:cxn modelId="{0E9E50FF-3147-4619-956D-D1A94FA32FBF}" type="presParOf" srcId="{1124A9C4-DA16-461B-A6FD-1F14425397CE}" destId="{102512AC-6546-4FB8-A485-4EA7FB10F06C}" srcOrd="5" destOrd="0" presId="urn:microsoft.com/office/officeart/2005/8/layout/radial1"/>
    <dgm:cxn modelId="{98590438-F118-49C3-9746-C0019A5A3DA1}" type="presParOf" srcId="{102512AC-6546-4FB8-A485-4EA7FB10F06C}" destId="{601DC0C5-BB88-4192-8AE3-D2A81C3B818D}" srcOrd="0" destOrd="0" presId="urn:microsoft.com/office/officeart/2005/8/layout/radial1"/>
    <dgm:cxn modelId="{FC27B7F0-4009-40A5-A269-8036505E5FCD}" type="presParOf" srcId="{1124A9C4-DA16-461B-A6FD-1F14425397CE}" destId="{2EB7037C-CA04-4DE5-9B24-E4905655691F}" srcOrd="6" destOrd="0" presId="urn:microsoft.com/office/officeart/2005/8/layout/radial1"/>
    <dgm:cxn modelId="{E7DA5DB2-E664-4D38-8E33-9AE74691EA68}" type="presParOf" srcId="{1124A9C4-DA16-461B-A6FD-1F14425397CE}" destId="{0017458C-9D60-4F9A-BAF8-98DDFD4D10D1}" srcOrd="7" destOrd="0" presId="urn:microsoft.com/office/officeart/2005/8/layout/radial1"/>
    <dgm:cxn modelId="{D3919337-B8F7-4A2E-B6B8-8D9F87E95865}" type="presParOf" srcId="{0017458C-9D60-4F9A-BAF8-98DDFD4D10D1}" destId="{8155F2A6-A8C9-424F-B7D6-4384D508EFEE}" srcOrd="0" destOrd="0" presId="urn:microsoft.com/office/officeart/2005/8/layout/radial1"/>
    <dgm:cxn modelId="{8582D535-7F1C-4280-B1F5-FDEC278292AF}" type="presParOf" srcId="{1124A9C4-DA16-461B-A6FD-1F14425397CE}" destId="{E729B24D-0019-4B28-9DFF-C8D8799BEC84}" srcOrd="8" destOrd="0" presId="urn:microsoft.com/office/officeart/2005/8/layout/radial1"/>
    <dgm:cxn modelId="{626320AB-A2D1-4573-8CEC-D0BAF785D013}" type="presParOf" srcId="{1124A9C4-DA16-461B-A6FD-1F14425397CE}" destId="{59797E5A-3C25-432A-8A7C-944BF4DBE822}" srcOrd="9" destOrd="0" presId="urn:microsoft.com/office/officeart/2005/8/layout/radial1"/>
    <dgm:cxn modelId="{F4E25153-BB76-4117-812A-DA922E883970}" type="presParOf" srcId="{59797E5A-3C25-432A-8A7C-944BF4DBE822}" destId="{58A055B7-8A02-4E8A-916C-ECD3A62EC0F0}" srcOrd="0" destOrd="0" presId="urn:microsoft.com/office/officeart/2005/8/layout/radial1"/>
    <dgm:cxn modelId="{5CB524CE-DDF6-4AC6-BD9E-B137F826F4DB}" type="presParOf" srcId="{1124A9C4-DA16-461B-A6FD-1F14425397CE}" destId="{30A37668-F7E5-4CC3-8404-C80D973CDC7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06D70-22FF-4C25-BD7B-D6A1CEB7652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7014907-5E55-4425-B8A3-ADA7B312421D}">
      <dgm:prSet phldrT="[Text]" custT="1"/>
      <dgm:spPr/>
      <dgm:t>
        <a:bodyPr/>
        <a:lstStyle/>
        <a:p>
          <a:r>
            <a:rPr lang="en-US" sz="2400" b="1" noProof="0" dirty="0" smtClean="0">
              <a:latin typeface="+mn-lt"/>
            </a:rPr>
            <a:t>Options of scheduling/ work preparation and workshops to meet the aims</a:t>
          </a:r>
          <a:endParaRPr lang="en-US" sz="2400" b="1" noProof="0" dirty="0">
            <a:latin typeface="+mn-lt"/>
          </a:endParaRPr>
        </a:p>
      </dgm:t>
    </dgm:pt>
    <dgm:pt modelId="{5ED25D18-F570-4690-BC46-E4BB3084A83C}" type="parTrans" cxnId="{87AD128C-2DE9-49D3-B170-63114AD4D7FF}">
      <dgm:prSet/>
      <dgm:spPr/>
      <dgm:t>
        <a:bodyPr/>
        <a:lstStyle/>
        <a:p>
          <a:endParaRPr lang="en-US" sz="2400" noProof="0" dirty="0">
            <a:latin typeface="+mn-lt"/>
          </a:endParaRPr>
        </a:p>
      </dgm:t>
    </dgm:pt>
    <dgm:pt modelId="{179E8C98-F9E1-493D-88C3-0E4D6FB90382}" type="sibTrans" cxnId="{87AD128C-2DE9-49D3-B170-63114AD4D7FF}">
      <dgm:prSet/>
      <dgm:spPr/>
      <dgm:t>
        <a:bodyPr/>
        <a:lstStyle/>
        <a:p>
          <a:endParaRPr lang="en-US" sz="2400" noProof="0" dirty="0">
            <a:latin typeface="+mn-lt"/>
          </a:endParaRPr>
        </a:p>
      </dgm:t>
    </dgm:pt>
    <dgm:pt modelId="{E2DC1933-D56E-404C-95F8-CB09F5938724}">
      <dgm:prSet phldrT="[Text]" custT="1"/>
      <dgm:spPr/>
      <dgm:t>
        <a:bodyPr/>
        <a:lstStyle/>
        <a:p>
          <a:pPr algn="r"/>
          <a:r>
            <a:rPr lang="en-US" sz="2400" noProof="0" dirty="0" smtClean="0">
              <a:latin typeface="+mn-lt"/>
              <a:ea typeface="Times New Roman" panose="02020603050405020304" pitchFamily="18" charset="0"/>
              <a:cs typeface="Arial" panose="020B0604020202020204" pitchFamily="34" charset="0"/>
            </a:rPr>
            <a:t>Energy efficient operation mode</a:t>
          </a:r>
          <a:endParaRPr lang="en-US" sz="2400" noProof="0" dirty="0">
            <a:latin typeface="+mn-lt"/>
          </a:endParaRPr>
        </a:p>
      </dgm:t>
    </dgm:pt>
    <dgm:pt modelId="{BCD89827-EF7F-4389-B0F2-EA1EE776E81A}" type="parTrans" cxnId="{68EA033A-1B1D-439B-9305-AF8022B60B32}">
      <dgm:prSet/>
      <dgm:spPr/>
      <dgm:t>
        <a:bodyPr/>
        <a:lstStyle/>
        <a:p>
          <a:endParaRPr lang="en-US" sz="2400" noProof="0" dirty="0">
            <a:latin typeface="+mn-lt"/>
          </a:endParaRPr>
        </a:p>
      </dgm:t>
    </dgm:pt>
    <dgm:pt modelId="{34D966B3-D311-4B24-84BC-19E54249879F}" type="sibTrans" cxnId="{68EA033A-1B1D-439B-9305-AF8022B60B32}">
      <dgm:prSet/>
      <dgm:spPr/>
      <dgm:t>
        <a:bodyPr/>
        <a:lstStyle/>
        <a:p>
          <a:endParaRPr lang="en-US" sz="2400" noProof="0" dirty="0">
            <a:latin typeface="+mn-lt"/>
          </a:endParaRPr>
        </a:p>
      </dgm:t>
    </dgm:pt>
    <dgm:pt modelId="{78ACDF42-D780-45DD-9EFC-F7D463C51AFC}">
      <dgm:prSet phldrT="[Text]" custT="1"/>
      <dgm:spPr/>
      <dgm:t>
        <a:bodyPr/>
        <a:lstStyle/>
        <a:p>
          <a:pPr algn="l"/>
          <a:r>
            <a:rPr lang="en-US" sz="2400" noProof="0" dirty="0" smtClean="0">
              <a:latin typeface="+mn-lt"/>
              <a:ea typeface="Times New Roman" panose="02020603050405020304" pitchFamily="18" charset="0"/>
              <a:cs typeface="Arial" panose="020B0604020202020204" pitchFamily="34" charset="0"/>
            </a:rPr>
            <a:t>Avoidance of energy intense start or stop of operations</a:t>
          </a:r>
          <a:endParaRPr lang="en-US" sz="2400" noProof="0" dirty="0">
            <a:latin typeface="+mn-lt"/>
          </a:endParaRPr>
        </a:p>
      </dgm:t>
    </dgm:pt>
    <dgm:pt modelId="{1396F6C1-4B1A-4775-A67B-C0CC3AD8278D}" type="parTrans" cxnId="{E0C3F6A2-EFE6-4A79-BE21-5EA56BF7F1B7}">
      <dgm:prSet/>
      <dgm:spPr/>
      <dgm:t>
        <a:bodyPr/>
        <a:lstStyle/>
        <a:p>
          <a:endParaRPr lang="en-US" sz="2400" noProof="0" dirty="0">
            <a:latin typeface="+mn-lt"/>
          </a:endParaRPr>
        </a:p>
      </dgm:t>
    </dgm:pt>
    <dgm:pt modelId="{B882566D-45DD-41B4-93DF-408E5A904495}" type="sibTrans" cxnId="{E0C3F6A2-EFE6-4A79-BE21-5EA56BF7F1B7}">
      <dgm:prSet/>
      <dgm:spPr/>
      <dgm:t>
        <a:bodyPr/>
        <a:lstStyle/>
        <a:p>
          <a:endParaRPr lang="en-US" sz="2400" noProof="0" dirty="0">
            <a:latin typeface="+mn-lt"/>
          </a:endParaRPr>
        </a:p>
      </dgm:t>
    </dgm:pt>
    <dgm:pt modelId="{CE3E8424-2D86-4A4A-9B07-AB5FC7A3B00F}">
      <dgm:prSet phldrT="[Text]" custT="1"/>
      <dgm:spPr/>
      <dgm:t>
        <a:bodyPr/>
        <a:lstStyle/>
        <a:p>
          <a:pPr algn="r"/>
          <a:r>
            <a:rPr lang="en-US" sz="2400" noProof="0" dirty="0" smtClean="0">
              <a:latin typeface="+mn-lt"/>
              <a:ea typeface="Times New Roman" panose="02020603050405020304" pitchFamily="18" charset="0"/>
              <a:cs typeface="Arial" panose="020B0604020202020204" pitchFamily="34" charset="0"/>
            </a:rPr>
            <a:t>Load management (Demand Side Management)</a:t>
          </a:r>
          <a:endParaRPr lang="en-US" sz="2400" noProof="0" dirty="0">
            <a:latin typeface="+mn-lt"/>
          </a:endParaRPr>
        </a:p>
      </dgm:t>
    </dgm:pt>
    <dgm:pt modelId="{F9FBFA8E-4756-41EF-91F5-4CF8CBC06983}" type="parTrans" cxnId="{685A0140-2E8B-4726-9BEF-E59E0025A91E}">
      <dgm:prSet/>
      <dgm:spPr/>
      <dgm:t>
        <a:bodyPr/>
        <a:lstStyle/>
        <a:p>
          <a:endParaRPr lang="en-US" sz="2400" noProof="0" dirty="0">
            <a:latin typeface="+mn-lt"/>
          </a:endParaRPr>
        </a:p>
      </dgm:t>
    </dgm:pt>
    <dgm:pt modelId="{DC1C3DD2-21AB-4278-9769-D4AF7F280933}" type="sibTrans" cxnId="{685A0140-2E8B-4726-9BEF-E59E0025A91E}">
      <dgm:prSet/>
      <dgm:spPr/>
      <dgm:t>
        <a:bodyPr/>
        <a:lstStyle/>
        <a:p>
          <a:endParaRPr lang="en-US" sz="2400" noProof="0" dirty="0">
            <a:latin typeface="+mn-lt"/>
          </a:endParaRPr>
        </a:p>
      </dgm:t>
    </dgm:pt>
    <dgm:pt modelId="{C65D0679-CAB3-41D4-98FE-6F490E900DA6}">
      <dgm:prSet custT="1"/>
      <dgm:spPr/>
      <dgm:t>
        <a:bodyPr/>
        <a:lstStyle/>
        <a:p>
          <a:pPr algn="l"/>
          <a:r>
            <a:rPr lang="en-US" sz="2400" noProof="0" dirty="0" smtClean="0">
              <a:latin typeface="+mn-lt"/>
              <a:ea typeface="Times New Roman" panose="02020603050405020304" pitchFamily="18" charset="0"/>
              <a:cs typeface="Arial" panose="020B0604020202020204" pitchFamily="34" charset="0"/>
            </a:rPr>
            <a:t>Assigning jobs to energy efficient machines </a:t>
          </a:r>
          <a:endParaRPr lang="en-US" sz="2400" b="1" noProof="0" dirty="0" smtClean="0">
            <a:latin typeface="+mn-lt"/>
          </a:endParaRPr>
        </a:p>
      </dgm:t>
    </dgm:pt>
    <dgm:pt modelId="{CA23126D-DD7E-43A1-9DB2-4311AD53BE03}" type="parTrans" cxnId="{EABBD47E-7D33-4037-996A-7D9439209700}">
      <dgm:prSet/>
      <dgm:spPr/>
      <dgm:t>
        <a:bodyPr/>
        <a:lstStyle/>
        <a:p>
          <a:endParaRPr lang="en-US" sz="2400" noProof="0" dirty="0">
            <a:latin typeface="+mn-lt"/>
          </a:endParaRPr>
        </a:p>
      </dgm:t>
    </dgm:pt>
    <dgm:pt modelId="{6372B114-F4D6-431F-8878-A807C355ED9A}" type="sibTrans" cxnId="{EABBD47E-7D33-4037-996A-7D9439209700}">
      <dgm:prSet/>
      <dgm:spPr/>
      <dgm:t>
        <a:bodyPr/>
        <a:lstStyle/>
        <a:p>
          <a:endParaRPr lang="en-US" sz="2400" noProof="0" dirty="0">
            <a:latin typeface="+mn-lt"/>
          </a:endParaRPr>
        </a:p>
      </dgm:t>
    </dgm:pt>
    <dgm:pt modelId="{9E59D9D6-E63D-4323-859F-C52EC444B7F0}" type="pres">
      <dgm:prSet presAssocID="{D0506D70-22FF-4C25-BD7B-D6A1CEB76523}" presName="diagram" presStyleCnt="0">
        <dgm:presLayoutVars>
          <dgm:chMax val="1"/>
          <dgm:dir/>
          <dgm:animLvl val="ctr"/>
          <dgm:resizeHandles val="exact"/>
        </dgm:presLayoutVars>
      </dgm:prSet>
      <dgm:spPr/>
      <dgm:t>
        <a:bodyPr/>
        <a:lstStyle/>
        <a:p>
          <a:endParaRPr lang="de-DE"/>
        </a:p>
      </dgm:t>
    </dgm:pt>
    <dgm:pt modelId="{D31EEA2E-F66F-4B83-AF18-FBDAB03FEA1A}" type="pres">
      <dgm:prSet presAssocID="{D0506D70-22FF-4C25-BD7B-D6A1CEB76523}" presName="matrix" presStyleCnt="0"/>
      <dgm:spPr/>
    </dgm:pt>
    <dgm:pt modelId="{D737585F-32A2-4224-9ACE-A922DC4E8FAC}" type="pres">
      <dgm:prSet presAssocID="{D0506D70-22FF-4C25-BD7B-D6A1CEB76523}" presName="tile1" presStyleLbl="node1" presStyleIdx="0" presStyleCnt="4"/>
      <dgm:spPr/>
      <dgm:t>
        <a:bodyPr/>
        <a:lstStyle/>
        <a:p>
          <a:endParaRPr lang="de-DE"/>
        </a:p>
      </dgm:t>
    </dgm:pt>
    <dgm:pt modelId="{EA99EA67-8C0C-499C-BC6D-17926560F63C}" type="pres">
      <dgm:prSet presAssocID="{D0506D70-22FF-4C25-BD7B-D6A1CEB76523}" presName="tile1text" presStyleLbl="node1" presStyleIdx="0" presStyleCnt="4">
        <dgm:presLayoutVars>
          <dgm:chMax val="0"/>
          <dgm:chPref val="0"/>
          <dgm:bulletEnabled val="1"/>
        </dgm:presLayoutVars>
      </dgm:prSet>
      <dgm:spPr/>
      <dgm:t>
        <a:bodyPr/>
        <a:lstStyle/>
        <a:p>
          <a:endParaRPr lang="de-DE"/>
        </a:p>
      </dgm:t>
    </dgm:pt>
    <dgm:pt modelId="{BEBCA316-93A6-4BE4-BE28-8C79426A25A3}" type="pres">
      <dgm:prSet presAssocID="{D0506D70-22FF-4C25-BD7B-D6A1CEB76523}" presName="tile2" presStyleLbl="node1" presStyleIdx="1" presStyleCnt="4"/>
      <dgm:spPr/>
      <dgm:t>
        <a:bodyPr/>
        <a:lstStyle/>
        <a:p>
          <a:endParaRPr lang="de-DE"/>
        </a:p>
      </dgm:t>
    </dgm:pt>
    <dgm:pt modelId="{78433C2A-794A-4A50-8E57-AA4330B82C20}" type="pres">
      <dgm:prSet presAssocID="{D0506D70-22FF-4C25-BD7B-D6A1CEB76523}" presName="tile2text" presStyleLbl="node1" presStyleIdx="1" presStyleCnt="4">
        <dgm:presLayoutVars>
          <dgm:chMax val="0"/>
          <dgm:chPref val="0"/>
          <dgm:bulletEnabled val="1"/>
        </dgm:presLayoutVars>
      </dgm:prSet>
      <dgm:spPr/>
      <dgm:t>
        <a:bodyPr/>
        <a:lstStyle/>
        <a:p>
          <a:endParaRPr lang="de-DE"/>
        </a:p>
      </dgm:t>
    </dgm:pt>
    <dgm:pt modelId="{24DD8064-E6AF-4ED9-BA7D-0FF42D948E44}" type="pres">
      <dgm:prSet presAssocID="{D0506D70-22FF-4C25-BD7B-D6A1CEB76523}" presName="tile3" presStyleLbl="node1" presStyleIdx="2" presStyleCnt="4"/>
      <dgm:spPr/>
      <dgm:t>
        <a:bodyPr/>
        <a:lstStyle/>
        <a:p>
          <a:endParaRPr lang="de-DE"/>
        </a:p>
      </dgm:t>
    </dgm:pt>
    <dgm:pt modelId="{2111B9EB-0E16-4471-9964-FE53EA875548}" type="pres">
      <dgm:prSet presAssocID="{D0506D70-22FF-4C25-BD7B-D6A1CEB76523}" presName="tile3text" presStyleLbl="node1" presStyleIdx="2" presStyleCnt="4">
        <dgm:presLayoutVars>
          <dgm:chMax val="0"/>
          <dgm:chPref val="0"/>
          <dgm:bulletEnabled val="1"/>
        </dgm:presLayoutVars>
      </dgm:prSet>
      <dgm:spPr/>
      <dgm:t>
        <a:bodyPr/>
        <a:lstStyle/>
        <a:p>
          <a:endParaRPr lang="de-DE"/>
        </a:p>
      </dgm:t>
    </dgm:pt>
    <dgm:pt modelId="{777BED66-7C59-4CD3-BD24-A887A4DDAC5F}" type="pres">
      <dgm:prSet presAssocID="{D0506D70-22FF-4C25-BD7B-D6A1CEB76523}" presName="tile4" presStyleLbl="node1" presStyleIdx="3" presStyleCnt="4"/>
      <dgm:spPr/>
      <dgm:t>
        <a:bodyPr/>
        <a:lstStyle/>
        <a:p>
          <a:endParaRPr lang="de-DE"/>
        </a:p>
      </dgm:t>
    </dgm:pt>
    <dgm:pt modelId="{3A22CD5E-66B1-44F7-A714-0D57B955CE0F}" type="pres">
      <dgm:prSet presAssocID="{D0506D70-22FF-4C25-BD7B-D6A1CEB76523}" presName="tile4text" presStyleLbl="node1" presStyleIdx="3" presStyleCnt="4">
        <dgm:presLayoutVars>
          <dgm:chMax val="0"/>
          <dgm:chPref val="0"/>
          <dgm:bulletEnabled val="1"/>
        </dgm:presLayoutVars>
      </dgm:prSet>
      <dgm:spPr/>
      <dgm:t>
        <a:bodyPr/>
        <a:lstStyle/>
        <a:p>
          <a:endParaRPr lang="de-DE"/>
        </a:p>
      </dgm:t>
    </dgm:pt>
    <dgm:pt modelId="{DC5B7554-5B54-4225-A404-C3AED5579982}" type="pres">
      <dgm:prSet presAssocID="{D0506D70-22FF-4C25-BD7B-D6A1CEB76523}" presName="centerTile" presStyleLbl="fgShp" presStyleIdx="0" presStyleCnt="1" custScaleX="152542" custScaleY="137500">
        <dgm:presLayoutVars>
          <dgm:chMax val="0"/>
          <dgm:chPref val="0"/>
        </dgm:presLayoutVars>
      </dgm:prSet>
      <dgm:spPr/>
      <dgm:t>
        <a:bodyPr/>
        <a:lstStyle/>
        <a:p>
          <a:endParaRPr lang="de-DE"/>
        </a:p>
      </dgm:t>
    </dgm:pt>
  </dgm:ptLst>
  <dgm:cxnLst>
    <dgm:cxn modelId="{81BEA809-026A-43F7-92BC-07AB068ECD95}" type="presOf" srcId="{E2DC1933-D56E-404C-95F8-CB09F5938724}" destId="{BEBCA316-93A6-4BE4-BE28-8C79426A25A3}" srcOrd="0" destOrd="0" presId="urn:microsoft.com/office/officeart/2005/8/layout/matrix1"/>
    <dgm:cxn modelId="{B9DC700B-DFD4-48C4-B763-B92826D6A4D1}" type="presOf" srcId="{CE3E8424-2D86-4A4A-9B07-AB5FC7A3B00F}" destId="{3A22CD5E-66B1-44F7-A714-0D57B955CE0F}" srcOrd="1" destOrd="0" presId="urn:microsoft.com/office/officeart/2005/8/layout/matrix1"/>
    <dgm:cxn modelId="{1B8EEF83-634F-46EB-BCD8-6E9E7107A2A9}" type="presOf" srcId="{C65D0679-CAB3-41D4-98FE-6F490E900DA6}" destId="{EA99EA67-8C0C-499C-BC6D-17926560F63C}" srcOrd="1" destOrd="0" presId="urn:microsoft.com/office/officeart/2005/8/layout/matrix1"/>
    <dgm:cxn modelId="{7F22E561-5F48-41E9-98B5-AC3B2A8FBD17}" type="presOf" srcId="{D0506D70-22FF-4C25-BD7B-D6A1CEB76523}" destId="{9E59D9D6-E63D-4323-859F-C52EC444B7F0}" srcOrd="0" destOrd="0" presId="urn:microsoft.com/office/officeart/2005/8/layout/matrix1"/>
    <dgm:cxn modelId="{451F1103-B836-4826-ACBA-E70EF30AC514}" type="presOf" srcId="{E7014907-5E55-4425-B8A3-ADA7B312421D}" destId="{DC5B7554-5B54-4225-A404-C3AED5579982}" srcOrd="0" destOrd="0" presId="urn:microsoft.com/office/officeart/2005/8/layout/matrix1"/>
    <dgm:cxn modelId="{46C04F8A-9869-4A0C-8C8D-C051CF51A377}" type="presOf" srcId="{CE3E8424-2D86-4A4A-9B07-AB5FC7A3B00F}" destId="{777BED66-7C59-4CD3-BD24-A887A4DDAC5F}" srcOrd="0" destOrd="0" presId="urn:microsoft.com/office/officeart/2005/8/layout/matrix1"/>
    <dgm:cxn modelId="{87AD128C-2DE9-49D3-B170-63114AD4D7FF}" srcId="{D0506D70-22FF-4C25-BD7B-D6A1CEB76523}" destId="{E7014907-5E55-4425-B8A3-ADA7B312421D}" srcOrd="0" destOrd="0" parTransId="{5ED25D18-F570-4690-BC46-E4BB3084A83C}" sibTransId="{179E8C98-F9E1-493D-88C3-0E4D6FB90382}"/>
    <dgm:cxn modelId="{0B000116-36AE-4A71-A786-D1E34799F259}" type="presOf" srcId="{E2DC1933-D56E-404C-95F8-CB09F5938724}" destId="{78433C2A-794A-4A50-8E57-AA4330B82C20}" srcOrd="1" destOrd="0" presId="urn:microsoft.com/office/officeart/2005/8/layout/matrix1"/>
    <dgm:cxn modelId="{685A0140-2E8B-4726-9BEF-E59E0025A91E}" srcId="{E7014907-5E55-4425-B8A3-ADA7B312421D}" destId="{CE3E8424-2D86-4A4A-9B07-AB5FC7A3B00F}" srcOrd="3" destOrd="0" parTransId="{F9FBFA8E-4756-41EF-91F5-4CF8CBC06983}" sibTransId="{DC1C3DD2-21AB-4278-9769-D4AF7F280933}"/>
    <dgm:cxn modelId="{B00987CA-AF06-474B-84F0-4C80AD419B16}" type="presOf" srcId="{C65D0679-CAB3-41D4-98FE-6F490E900DA6}" destId="{D737585F-32A2-4224-9ACE-A922DC4E8FAC}" srcOrd="0" destOrd="0" presId="urn:microsoft.com/office/officeart/2005/8/layout/matrix1"/>
    <dgm:cxn modelId="{68EA033A-1B1D-439B-9305-AF8022B60B32}" srcId="{E7014907-5E55-4425-B8A3-ADA7B312421D}" destId="{E2DC1933-D56E-404C-95F8-CB09F5938724}" srcOrd="1" destOrd="0" parTransId="{BCD89827-EF7F-4389-B0F2-EA1EE776E81A}" sibTransId="{34D966B3-D311-4B24-84BC-19E54249879F}"/>
    <dgm:cxn modelId="{CF417977-18C7-44C9-BFA8-A751E6EA8449}" type="presOf" srcId="{78ACDF42-D780-45DD-9EFC-F7D463C51AFC}" destId="{2111B9EB-0E16-4471-9964-FE53EA875548}" srcOrd="1" destOrd="0" presId="urn:microsoft.com/office/officeart/2005/8/layout/matrix1"/>
    <dgm:cxn modelId="{E0C3F6A2-EFE6-4A79-BE21-5EA56BF7F1B7}" srcId="{E7014907-5E55-4425-B8A3-ADA7B312421D}" destId="{78ACDF42-D780-45DD-9EFC-F7D463C51AFC}" srcOrd="2" destOrd="0" parTransId="{1396F6C1-4B1A-4775-A67B-C0CC3AD8278D}" sibTransId="{B882566D-45DD-41B4-93DF-408E5A904495}"/>
    <dgm:cxn modelId="{EA61DE1E-BE06-4497-85A5-D9D4CAA818BF}" type="presOf" srcId="{78ACDF42-D780-45DD-9EFC-F7D463C51AFC}" destId="{24DD8064-E6AF-4ED9-BA7D-0FF42D948E44}" srcOrd="0" destOrd="0" presId="urn:microsoft.com/office/officeart/2005/8/layout/matrix1"/>
    <dgm:cxn modelId="{EABBD47E-7D33-4037-996A-7D9439209700}" srcId="{E7014907-5E55-4425-B8A3-ADA7B312421D}" destId="{C65D0679-CAB3-41D4-98FE-6F490E900DA6}" srcOrd="0" destOrd="0" parTransId="{CA23126D-DD7E-43A1-9DB2-4311AD53BE03}" sibTransId="{6372B114-F4D6-431F-8878-A807C355ED9A}"/>
    <dgm:cxn modelId="{A2367064-A104-4A03-B9F0-44984CCBA70A}" type="presParOf" srcId="{9E59D9D6-E63D-4323-859F-C52EC444B7F0}" destId="{D31EEA2E-F66F-4B83-AF18-FBDAB03FEA1A}" srcOrd="0" destOrd="0" presId="urn:microsoft.com/office/officeart/2005/8/layout/matrix1"/>
    <dgm:cxn modelId="{6DF7CF45-464E-47CF-A947-D8A7E008CAB5}" type="presParOf" srcId="{D31EEA2E-F66F-4B83-AF18-FBDAB03FEA1A}" destId="{D737585F-32A2-4224-9ACE-A922DC4E8FAC}" srcOrd="0" destOrd="0" presId="urn:microsoft.com/office/officeart/2005/8/layout/matrix1"/>
    <dgm:cxn modelId="{068B20F1-8B25-4F3A-B51A-323563F0328A}" type="presParOf" srcId="{D31EEA2E-F66F-4B83-AF18-FBDAB03FEA1A}" destId="{EA99EA67-8C0C-499C-BC6D-17926560F63C}" srcOrd="1" destOrd="0" presId="urn:microsoft.com/office/officeart/2005/8/layout/matrix1"/>
    <dgm:cxn modelId="{D3DC6F59-B096-4544-9378-7372E8407D47}" type="presParOf" srcId="{D31EEA2E-F66F-4B83-AF18-FBDAB03FEA1A}" destId="{BEBCA316-93A6-4BE4-BE28-8C79426A25A3}" srcOrd="2" destOrd="0" presId="urn:microsoft.com/office/officeart/2005/8/layout/matrix1"/>
    <dgm:cxn modelId="{A5583A57-63C1-4B60-84F4-16C249A60AE8}" type="presParOf" srcId="{D31EEA2E-F66F-4B83-AF18-FBDAB03FEA1A}" destId="{78433C2A-794A-4A50-8E57-AA4330B82C20}" srcOrd="3" destOrd="0" presId="urn:microsoft.com/office/officeart/2005/8/layout/matrix1"/>
    <dgm:cxn modelId="{445043F0-1B9B-4BAE-8E4A-82193EA6C45D}" type="presParOf" srcId="{D31EEA2E-F66F-4B83-AF18-FBDAB03FEA1A}" destId="{24DD8064-E6AF-4ED9-BA7D-0FF42D948E44}" srcOrd="4" destOrd="0" presId="urn:microsoft.com/office/officeart/2005/8/layout/matrix1"/>
    <dgm:cxn modelId="{E0B370D9-A40A-4146-BF91-F1CCBBF0EEF2}" type="presParOf" srcId="{D31EEA2E-F66F-4B83-AF18-FBDAB03FEA1A}" destId="{2111B9EB-0E16-4471-9964-FE53EA875548}" srcOrd="5" destOrd="0" presId="urn:microsoft.com/office/officeart/2005/8/layout/matrix1"/>
    <dgm:cxn modelId="{CB5178B5-F705-4820-B119-2BD165F2632B}" type="presParOf" srcId="{D31EEA2E-F66F-4B83-AF18-FBDAB03FEA1A}" destId="{777BED66-7C59-4CD3-BD24-A887A4DDAC5F}" srcOrd="6" destOrd="0" presId="urn:microsoft.com/office/officeart/2005/8/layout/matrix1"/>
    <dgm:cxn modelId="{B212F49A-EEB7-4D1D-AFB2-E812F2C1C7D4}" type="presParOf" srcId="{D31EEA2E-F66F-4B83-AF18-FBDAB03FEA1A}" destId="{3A22CD5E-66B1-44F7-A714-0D57B955CE0F}" srcOrd="7" destOrd="0" presId="urn:microsoft.com/office/officeart/2005/8/layout/matrix1"/>
    <dgm:cxn modelId="{C6A2020B-D5FE-4DF3-819B-B38B82E54877}" type="presParOf" srcId="{9E59D9D6-E63D-4323-859F-C52EC444B7F0}" destId="{DC5B7554-5B54-4225-A404-C3AED557998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06D70-22FF-4C25-BD7B-D6A1CEB7652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7014907-5E55-4425-B8A3-ADA7B312421D}">
      <dgm:prSet phldrT="[Text]" custT="1"/>
      <dgm:spPr/>
      <dgm:t>
        <a:bodyPr/>
        <a:lstStyle/>
        <a:p>
          <a:r>
            <a:rPr lang="en-US" sz="2400" b="1" noProof="0" dirty="0" smtClean="0">
              <a:latin typeface="+mn-lt"/>
            </a:rPr>
            <a:t>Example car driving</a:t>
          </a:r>
          <a:endParaRPr lang="en-US" sz="2400" b="1" noProof="0" dirty="0">
            <a:latin typeface="+mn-lt"/>
          </a:endParaRPr>
        </a:p>
      </dgm:t>
    </dgm:pt>
    <dgm:pt modelId="{5ED25D18-F570-4690-BC46-E4BB3084A83C}" type="parTrans" cxnId="{87AD128C-2DE9-49D3-B170-63114AD4D7FF}">
      <dgm:prSet/>
      <dgm:spPr/>
      <dgm:t>
        <a:bodyPr/>
        <a:lstStyle/>
        <a:p>
          <a:endParaRPr lang="de-DE" sz="2000">
            <a:latin typeface="+mn-lt"/>
          </a:endParaRPr>
        </a:p>
      </dgm:t>
    </dgm:pt>
    <dgm:pt modelId="{179E8C98-F9E1-493D-88C3-0E4D6FB90382}" type="sibTrans" cxnId="{87AD128C-2DE9-49D3-B170-63114AD4D7FF}">
      <dgm:prSet/>
      <dgm:spPr/>
      <dgm:t>
        <a:bodyPr/>
        <a:lstStyle/>
        <a:p>
          <a:endParaRPr lang="de-DE" sz="2000">
            <a:latin typeface="+mn-lt"/>
          </a:endParaRPr>
        </a:p>
      </dgm:t>
    </dgm:pt>
    <dgm:pt modelId="{CBC03117-B86A-4192-8575-931F15F6AD07}">
      <dgm:prSet phldrT="[Text]" custT="1"/>
      <dgm:spPr/>
      <dgm:t>
        <a:bodyPr/>
        <a:lstStyle/>
        <a:p>
          <a:pPr algn="l"/>
          <a:r>
            <a:rPr lang="en-US" sz="2000" noProof="0" dirty="0" smtClean="0">
              <a:latin typeface="+mn-lt"/>
              <a:ea typeface="Times New Roman" panose="02020603050405020304" pitchFamily="18" charset="0"/>
              <a:cs typeface="Arial" panose="020B0604020202020204" pitchFamily="34" charset="0"/>
            </a:rPr>
            <a:t>Using energy efficient machinery: </a:t>
          </a:r>
        </a:p>
        <a:p>
          <a:pPr algn="l"/>
          <a:r>
            <a:rPr lang="en-US" sz="2000" noProof="0" dirty="0" smtClean="0">
              <a:latin typeface="+mn-lt"/>
              <a:ea typeface="Times New Roman" panose="02020603050405020304" pitchFamily="18" charset="0"/>
              <a:cs typeface="Arial" panose="020B0604020202020204" pitchFamily="34" charset="0"/>
            </a:rPr>
            <a:t>(Electric) small car  instead of Sports Utility Vehicle (SUV)</a:t>
          </a:r>
          <a:endParaRPr lang="en-US" sz="2000" noProof="0" dirty="0">
            <a:latin typeface="+mn-lt"/>
          </a:endParaRPr>
        </a:p>
      </dgm:t>
    </dgm:pt>
    <dgm:pt modelId="{D6A22370-C93E-4795-AAEC-00ABFF7902C9}" type="parTrans" cxnId="{0003D394-560C-4870-8450-8B5F5886AD80}">
      <dgm:prSet/>
      <dgm:spPr/>
      <dgm:t>
        <a:bodyPr/>
        <a:lstStyle/>
        <a:p>
          <a:endParaRPr lang="de-DE" sz="2000">
            <a:latin typeface="+mn-lt"/>
          </a:endParaRPr>
        </a:p>
      </dgm:t>
    </dgm:pt>
    <dgm:pt modelId="{F022484D-3FBA-4A38-994B-193B784BF3C5}" type="sibTrans" cxnId="{0003D394-560C-4870-8450-8B5F5886AD80}">
      <dgm:prSet/>
      <dgm:spPr/>
      <dgm:t>
        <a:bodyPr/>
        <a:lstStyle/>
        <a:p>
          <a:endParaRPr lang="de-DE" sz="2000">
            <a:latin typeface="+mn-lt"/>
          </a:endParaRPr>
        </a:p>
      </dgm:t>
    </dgm:pt>
    <dgm:pt modelId="{E2DC1933-D56E-404C-95F8-CB09F5938724}">
      <dgm:prSet phldrT="[Text]" custT="1"/>
      <dgm:spPr/>
      <dgm:t>
        <a:bodyPr/>
        <a:lstStyle/>
        <a:p>
          <a:pPr algn="r"/>
          <a:r>
            <a:rPr lang="en-US" sz="2000" noProof="0" dirty="0" smtClean="0">
              <a:latin typeface="+mn-lt"/>
              <a:ea typeface="Times New Roman" panose="02020603050405020304" pitchFamily="18" charset="0"/>
              <a:cs typeface="Arial" panose="020B0604020202020204" pitchFamily="34" charset="0"/>
            </a:rPr>
            <a:t>Energy conserving operation mode: low „intensity“ of operations – drive slow in high gear</a:t>
          </a:r>
          <a:endParaRPr lang="en-US" sz="2000" noProof="0" dirty="0">
            <a:latin typeface="+mn-lt"/>
          </a:endParaRPr>
        </a:p>
      </dgm:t>
    </dgm:pt>
    <dgm:pt modelId="{BCD89827-EF7F-4389-B0F2-EA1EE776E81A}" type="parTrans" cxnId="{68EA033A-1B1D-439B-9305-AF8022B60B32}">
      <dgm:prSet/>
      <dgm:spPr/>
      <dgm:t>
        <a:bodyPr/>
        <a:lstStyle/>
        <a:p>
          <a:endParaRPr lang="de-DE" sz="2000">
            <a:latin typeface="+mn-lt"/>
          </a:endParaRPr>
        </a:p>
      </dgm:t>
    </dgm:pt>
    <dgm:pt modelId="{34D966B3-D311-4B24-84BC-19E54249879F}" type="sibTrans" cxnId="{68EA033A-1B1D-439B-9305-AF8022B60B32}">
      <dgm:prSet/>
      <dgm:spPr/>
      <dgm:t>
        <a:bodyPr/>
        <a:lstStyle/>
        <a:p>
          <a:endParaRPr lang="de-DE" sz="2000">
            <a:latin typeface="+mn-lt"/>
          </a:endParaRPr>
        </a:p>
      </dgm:t>
    </dgm:pt>
    <dgm:pt modelId="{CE3E8424-2D86-4A4A-9B07-AB5FC7A3B00F}">
      <dgm:prSet phldrT="[Text]" custT="1"/>
      <dgm:spPr/>
      <dgm:t>
        <a:bodyPr/>
        <a:lstStyle/>
        <a:p>
          <a:pPr algn="r"/>
          <a:r>
            <a:rPr lang="en-US" sz="2000" noProof="0" dirty="0" smtClean="0">
              <a:latin typeface="+mn-lt"/>
              <a:ea typeface="Times New Roman" panose="02020603050405020304" pitchFamily="18" charset="0"/>
              <a:cs typeface="Arial" panose="020B0604020202020204" pitchFamily="34" charset="0"/>
            </a:rPr>
            <a:t>Load management: electric car as buffer for smart power grids (Power-to-vehicle, P2V) </a:t>
          </a:r>
          <a:endParaRPr lang="en-US" sz="2000" noProof="0" dirty="0">
            <a:latin typeface="+mn-lt"/>
          </a:endParaRPr>
        </a:p>
      </dgm:t>
    </dgm:pt>
    <dgm:pt modelId="{F9FBFA8E-4756-41EF-91F5-4CF8CBC06983}" type="parTrans" cxnId="{685A0140-2E8B-4726-9BEF-E59E0025A91E}">
      <dgm:prSet/>
      <dgm:spPr/>
      <dgm:t>
        <a:bodyPr/>
        <a:lstStyle/>
        <a:p>
          <a:endParaRPr lang="de-DE" sz="2000">
            <a:latin typeface="+mn-lt"/>
          </a:endParaRPr>
        </a:p>
      </dgm:t>
    </dgm:pt>
    <dgm:pt modelId="{DC1C3DD2-21AB-4278-9769-D4AF7F280933}" type="sibTrans" cxnId="{685A0140-2E8B-4726-9BEF-E59E0025A91E}">
      <dgm:prSet/>
      <dgm:spPr/>
      <dgm:t>
        <a:bodyPr/>
        <a:lstStyle/>
        <a:p>
          <a:endParaRPr lang="de-DE" sz="2000">
            <a:latin typeface="+mn-lt"/>
          </a:endParaRPr>
        </a:p>
      </dgm:t>
    </dgm:pt>
    <dgm:pt modelId="{24EB2674-94E5-413E-B522-F6D8EEB31ED9}">
      <dgm:prSet phldrT="[Text]" custT="1"/>
      <dgm:spPr/>
      <dgm:t>
        <a:bodyPr/>
        <a:lstStyle/>
        <a:p>
          <a:pPr algn="l"/>
          <a:r>
            <a:rPr lang="en-US" sz="2000" noProof="0" dirty="0" smtClean="0">
              <a:latin typeface="+mn-lt"/>
              <a:ea typeface="Times New Roman" panose="02020603050405020304" pitchFamily="18" charset="0"/>
              <a:cs typeface="Arial" panose="020B0604020202020204" pitchFamily="34" charset="0"/>
            </a:rPr>
            <a:t>Avoiding energy intense starts and stops: driving predictively with constant speed</a:t>
          </a:r>
          <a:endParaRPr lang="en-US" sz="2000" noProof="0" dirty="0">
            <a:latin typeface="+mn-lt"/>
          </a:endParaRPr>
        </a:p>
      </dgm:t>
    </dgm:pt>
    <dgm:pt modelId="{B76CC8C3-A401-4398-9A79-8ABA350E0DF1}" type="parTrans" cxnId="{E74D8812-9DB8-4B36-9901-AA000A7ABAC5}">
      <dgm:prSet/>
      <dgm:spPr/>
      <dgm:t>
        <a:bodyPr/>
        <a:lstStyle/>
        <a:p>
          <a:endParaRPr lang="de-DE" sz="2000">
            <a:latin typeface="+mn-lt"/>
          </a:endParaRPr>
        </a:p>
      </dgm:t>
    </dgm:pt>
    <dgm:pt modelId="{C4C41158-5EC5-4A93-B5DF-A245DD78EF20}" type="sibTrans" cxnId="{E74D8812-9DB8-4B36-9901-AA000A7ABAC5}">
      <dgm:prSet/>
      <dgm:spPr/>
      <dgm:t>
        <a:bodyPr/>
        <a:lstStyle/>
        <a:p>
          <a:endParaRPr lang="de-DE" sz="2000">
            <a:latin typeface="+mn-lt"/>
          </a:endParaRPr>
        </a:p>
      </dgm:t>
    </dgm:pt>
    <dgm:pt modelId="{9E59D9D6-E63D-4323-859F-C52EC444B7F0}" type="pres">
      <dgm:prSet presAssocID="{D0506D70-22FF-4C25-BD7B-D6A1CEB76523}" presName="diagram" presStyleCnt="0">
        <dgm:presLayoutVars>
          <dgm:chMax val="1"/>
          <dgm:dir/>
          <dgm:animLvl val="ctr"/>
          <dgm:resizeHandles val="exact"/>
        </dgm:presLayoutVars>
      </dgm:prSet>
      <dgm:spPr/>
      <dgm:t>
        <a:bodyPr/>
        <a:lstStyle/>
        <a:p>
          <a:endParaRPr lang="de-DE"/>
        </a:p>
      </dgm:t>
    </dgm:pt>
    <dgm:pt modelId="{D31EEA2E-F66F-4B83-AF18-FBDAB03FEA1A}" type="pres">
      <dgm:prSet presAssocID="{D0506D70-22FF-4C25-BD7B-D6A1CEB76523}" presName="matrix" presStyleCnt="0"/>
      <dgm:spPr/>
    </dgm:pt>
    <dgm:pt modelId="{D737585F-32A2-4224-9ACE-A922DC4E8FAC}" type="pres">
      <dgm:prSet presAssocID="{D0506D70-22FF-4C25-BD7B-D6A1CEB76523}" presName="tile1" presStyleLbl="node1" presStyleIdx="0" presStyleCnt="4"/>
      <dgm:spPr/>
      <dgm:t>
        <a:bodyPr/>
        <a:lstStyle/>
        <a:p>
          <a:endParaRPr lang="de-DE"/>
        </a:p>
      </dgm:t>
    </dgm:pt>
    <dgm:pt modelId="{EA99EA67-8C0C-499C-BC6D-17926560F63C}" type="pres">
      <dgm:prSet presAssocID="{D0506D70-22FF-4C25-BD7B-D6A1CEB76523}" presName="tile1text" presStyleLbl="node1" presStyleIdx="0" presStyleCnt="4">
        <dgm:presLayoutVars>
          <dgm:chMax val="0"/>
          <dgm:chPref val="0"/>
          <dgm:bulletEnabled val="1"/>
        </dgm:presLayoutVars>
      </dgm:prSet>
      <dgm:spPr/>
      <dgm:t>
        <a:bodyPr/>
        <a:lstStyle/>
        <a:p>
          <a:endParaRPr lang="de-DE"/>
        </a:p>
      </dgm:t>
    </dgm:pt>
    <dgm:pt modelId="{BEBCA316-93A6-4BE4-BE28-8C79426A25A3}" type="pres">
      <dgm:prSet presAssocID="{D0506D70-22FF-4C25-BD7B-D6A1CEB76523}" presName="tile2" presStyleLbl="node1" presStyleIdx="1" presStyleCnt="4"/>
      <dgm:spPr/>
      <dgm:t>
        <a:bodyPr/>
        <a:lstStyle/>
        <a:p>
          <a:endParaRPr lang="de-DE"/>
        </a:p>
      </dgm:t>
    </dgm:pt>
    <dgm:pt modelId="{78433C2A-794A-4A50-8E57-AA4330B82C20}" type="pres">
      <dgm:prSet presAssocID="{D0506D70-22FF-4C25-BD7B-D6A1CEB76523}" presName="tile2text" presStyleLbl="node1" presStyleIdx="1" presStyleCnt="4">
        <dgm:presLayoutVars>
          <dgm:chMax val="0"/>
          <dgm:chPref val="0"/>
          <dgm:bulletEnabled val="1"/>
        </dgm:presLayoutVars>
      </dgm:prSet>
      <dgm:spPr/>
      <dgm:t>
        <a:bodyPr/>
        <a:lstStyle/>
        <a:p>
          <a:endParaRPr lang="de-DE"/>
        </a:p>
      </dgm:t>
    </dgm:pt>
    <dgm:pt modelId="{24DD8064-E6AF-4ED9-BA7D-0FF42D948E44}" type="pres">
      <dgm:prSet presAssocID="{D0506D70-22FF-4C25-BD7B-D6A1CEB76523}" presName="tile3" presStyleLbl="node1" presStyleIdx="2" presStyleCnt="4"/>
      <dgm:spPr/>
      <dgm:t>
        <a:bodyPr/>
        <a:lstStyle/>
        <a:p>
          <a:endParaRPr lang="de-DE"/>
        </a:p>
      </dgm:t>
    </dgm:pt>
    <dgm:pt modelId="{2111B9EB-0E16-4471-9964-FE53EA875548}" type="pres">
      <dgm:prSet presAssocID="{D0506D70-22FF-4C25-BD7B-D6A1CEB76523}" presName="tile3text" presStyleLbl="node1" presStyleIdx="2" presStyleCnt="4">
        <dgm:presLayoutVars>
          <dgm:chMax val="0"/>
          <dgm:chPref val="0"/>
          <dgm:bulletEnabled val="1"/>
        </dgm:presLayoutVars>
      </dgm:prSet>
      <dgm:spPr/>
      <dgm:t>
        <a:bodyPr/>
        <a:lstStyle/>
        <a:p>
          <a:endParaRPr lang="de-DE"/>
        </a:p>
      </dgm:t>
    </dgm:pt>
    <dgm:pt modelId="{777BED66-7C59-4CD3-BD24-A887A4DDAC5F}" type="pres">
      <dgm:prSet presAssocID="{D0506D70-22FF-4C25-BD7B-D6A1CEB76523}" presName="tile4" presStyleLbl="node1" presStyleIdx="3" presStyleCnt="4"/>
      <dgm:spPr/>
      <dgm:t>
        <a:bodyPr/>
        <a:lstStyle/>
        <a:p>
          <a:endParaRPr lang="de-DE"/>
        </a:p>
      </dgm:t>
    </dgm:pt>
    <dgm:pt modelId="{3A22CD5E-66B1-44F7-A714-0D57B955CE0F}" type="pres">
      <dgm:prSet presAssocID="{D0506D70-22FF-4C25-BD7B-D6A1CEB76523}" presName="tile4text" presStyleLbl="node1" presStyleIdx="3" presStyleCnt="4">
        <dgm:presLayoutVars>
          <dgm:chMax val="0"/>
          <dgm:chPref val="0"/>
          <dgm:bulletEnabled val="1"/>
        </dgm:presLayoutVars>
      </dgm:prSet>
      <dgm:spPr/>
      <dgm:t>
        <a:bodyPr/>
        <a:lstStyle/>
        <a:p>
          <a:endParaRPr lang="de-DE"/>
        </a:p>
      </dgm:t>
    </dgm:pt>
    <dgm:pt modelId="{DC5B7554-5B54-4225-A404-C3AED5579982}" type="pres">
      <dgm:prSet presAssocID="{D0506D70-22FF-4C25-BD7B-D6A1CEB76523}" presName="centerTile" presStyleLbl="fgShp" presStyleIdx="0" presStyleCnt="1" custScaleX="118123" custScaleY="124468">
        <dgm:presLayoutVars>
          <dgm:chMax val="0"/>
          <dgm:chPref val="0"/>
        </dgm:presLayoutVars>
      </dgm:prSet>
      <dgm:spPr/>
      <dgm:t>
        <a:bodyPr/>
        <a:lstStyle/>
        <a:p>
          <a:endParaRPr lang="de-DE"/>
        </a:p>
      </dgm:t>
    </dgm:pt>
  </dgm:ptLst>
  <dgm:cxnLst>
    <dgm:cxn modelId="{F724DE2C-E9FE-436E-815D-9F7CDE236E41}" type="presOf" srcId="{E2DC1933-D56E-404C-95F8-CB09F5938724}" destId="{78433C2A-794A-4A50-8E57-AA4330B82C20}" srcOrd="1" destOrd="0" presId="urn:microsoft.com/office/officeart/2005/8/layout/matrix1"/>
    <dgm:cxn modelId="{70F35EF8-4AF4-4CEF-8F5D-D97D066E823E}" type="presOf" srcId="{CE3E8424-2D86-4A4A-9B07-AB5FC7A3B00F}" destId="{777BED66-7C59-4CD3-BD24-A887A4DDAC5F}" srcOrd="0" destOrd="0" presId="urn:microsoft.com/office/officeart/2005/8/layout/matrix1"/>
    <dgm:cxn modelId="{51263C42-B1C1-4AA9-9236-902B8056F793}" type="presOf" srcId="{CBC03117-B86A-4192-8575-931F15F6AD07}" destId="{D737585F-32A2-4224-9ACE-A922DC4E8FAC}" srcOrd="0" destOrd="0" presId="urn:microsoft.com/office/officeart/2005/8/layout/matrix1"/>
    <dgm:cxn modelId="{4D8F75F7-7801-44A5-BA42-2525CEAEB0E5}" type="presOf" srcId="{E2DC1933-D56E-404C-95F8-CB09F5938724}" destId="{BEBCA316-93A6-4BE4-BE28-8C79426A25A3}" srcOrd="0" destOrd="0" presId="urn:microsoft.com/office/officeart/2005/8/layout/matrix1"/>
    <dgm:cxn modelId="{E74D8812-9DB8-4B36-9901-AA000A7ABAC5}" srcId="{E7014907-5E55-4425-B8A3-ADA7B312421D}" destId="{24EB2674-94E5-413E-B522-F6D8EEB31ED9}" srcOrd="2" destOrd="0" parTransId="{B76CC8C3-A401-4398-9A79-8ABA350E0DF1}" sibTransId="{C4C41158-5EC5-4A93-B5DF-A245DD78EF20}"/>
    <dgm:cxn modelId="{596068D0-DD81-4C6A-B18B-08372D20018F}" type="presOf" srcId="{24EB2674-94E5-413E-B522-F6D8EEB31ED9}" destId="{2111B9EB-0E16-4471-9964-FE53EA875548}" srcOrd="1" destOrd="0" presId="urn:microsoft.com/office/officeart/2005/8/layout/matrix1"/>
    <dgm:cxn modelId="{D90459C2-F71D-4557-84CE-39EC406AC7A0}" type="presOf" srcId="{CE3E8424-2D86-4A4A-9B07-AB5FC7A3B00F}" destId="{3A22CD5E-66B1-44F7-A714-0D57B955CE0F}" srcOrd="1" destOrd="0" presId="urn:microsoft.com/office/officeart/2005/8/layout/matrix1"/>
    <dgm:cxn modelId="{87AD128C-2DE9-49D3-B170-63114AD4D7FF}" srcId="{D0506D70-22FF-4C25-BD7B-D6A1CEB76523}" destId="{E7014907-5E55-4425-B8A3-ADA7B312421D}" srcOrd="0" destOrd="0" parTransId="{5ED25D18-F570-4690-BC46-E4BB3084A83C}" sibTransId="{179E8C98-F9E1-493D-88C3-0E4D6FB90382}"/>
    <dgm:cxn modelId="{D14BD489-D633-421E-B236-84108C181146}" type="presOf" srcId="{E7014907-5E55-4425-B8A3-ADA7B312421D}" destId="{DC5B7554-5B54-4225-A404-C3AED5579982}" srcOrd="0" destOrd="0" presId="urn:microsoft.com/office/officeart/2005/8/layout/matrix1"/>
    <dgm:cxn modelId="{685A0140-2E8B-4726-9BEF-E59E0025A91E}" srcId="{E7014907-5E55-4425-B8A3-ADA7B312421D}" destId="{CE3E8424-2D86-4A4A-9B07-AB5FC7A3B00F}" srcOrd="3" destOrd="0" parTransId="{F9FBFA8E-4756-41EF-91F5-4CF8CBC06983}" sibTransId="{DC1C3DD2-21AB-4278-9769-D4AF7F280933}"/>
    <dgm:cxn modelId="{69B60611-3CBE-4AF9-999B-805F20B589A1}" type="presOf" srcId="{D0506D70-22FF-4C25-BD7B-D6A1CEB76523}" destId="{9E59D9D6-E63D-4323-859F-C52EC444B7F0}" srcOrd="0" destOrd="0" presId="urn:microsoft.com/office/officeart/2005/8/layout/matrix1"/>
    <dgm:cxn modelId="{68EA033A-1B1D-439B-9305-AF8022B60B32}" srcId="{E7014907-5E55-4425-B8A3-ADA7B312421D}" destId="{E2DC1933-D56E-404C-95F8-CB09F5938724}" srcOrd="1" destOrd="0" parTransId="{BCD89827-EF7F-4389-B0F2-EA1EE776E81A}" sibTransId="{34D966B3-D311-4B24-84BC-19E54249879F}"/>
    <dgm:cxn modelId="{E12E4AC9-1903-46F8-91A5-DB571B90C436}" type="presOf" srcId="{24EB2674-94E5-413E-B522-F6D8EEB31ED9}" destId="{24DD8064-E6AF-4ED9-BA7D-0FF42D948E44}" srcOrd="0" destOrd="0" presId="urn:microsoft.com/office/officeart/2005/8/layout/matrix1"/>
    <dgm:cxn modelId="{34210DFF-FD09-4AAF-8276-856F63BED55F}" type="presOf" srcId="{CBC03117-B86A-4192-8575-931F15F6AD07}" destId="{EA99EA67-8C0C-499C-BC6D-17926560F63C}" srcOrd="1" destOrd="0" presId="urn:microsoft.com/office/officeart/2005/8/layout/matrix1"/>
    <dgm:cxn modelId="{0003D394-560C-4870-8450-8B5F5886AD80}" srcId="{E7014907-5E55-4425-B8A3-ADA7B312421D}" destId="{CBC03117-B86A-4192-8575-931F15F6AD07}" srcOrd="0" destOrd="0" parTransId="{D6A22370-C93E-4795-AAEC-00ABFF7902C9}" sibTransId="{F022484D-3FBA-4A38-994B-193B784BF3C5}"/>
    <dgm:cxn modelId="{A221AB53-1441-4F78-8FA8-C3A2B378597D}" type="presParOf" srcId="{9E59D9D6-E63D-4323-859F-C52EC444B7F0}" destId="{D31EEA2E-F66F-4B83-AF18-FBDAB03FEA1A}" srcOrd="0" destOrd="0" presId="urn:microsoft.com/office/officeart/2005/8/layout/matrix1"/>
    <dgm:cxn modelId="{7595D9E3-853C-4873-81B7-75D413B55D3C}" type="presParOf" srcId="{D31EEA2E-F66F-4B83-AF18-FBDAB03FEA1A}" destId="{D737585F-32A2-4224-9ACE-A922DC4E8FAC}" srcOrd="0" destOrd="0" presId="urn:microsoft.com/office/officeart/2005/8/layout/matrix1"/>
    <dgm:cxn modelId="{5FFD71CC-FB05-4888-A831-023B11112F1C}" type="presParOf" srcId="{D31EEA2E-F66F-4B83-AF18-FBDAB03FEA1A}" destId="{EA99EA67-8C0C-499C-BC6D-17926560F63C}" srcOrd="1" destOrd="0" presId="urn:microsoft.com/office/officeart/2005/8/layout/matrix1"/>
    <dgm:cxn modelId="{2A643C39-B163-48BB-852C-364B42EFCE80}" type="presParOf" srcId="{D31EEA2E-F66F-4B83-AF18-FBDAB03FEA1A}" destId="{BEBCA316-93A6-4BE4-BE28-8C79426A25A3}" srcOrd="2" destOrd="0" presId="urn:microsoft.com/office/officeart/2005/8/layout/matrix1"/>
    <dgm:cxn modelId="{CB3E0E63-7EEE-49DD-9E8D-0A9CB0F022AB}" type="presParOf" srcId="{D31EEA2E-F66F-4B83-AF18-FBDAB03FEA1A}" destId="{78433C2A-794A-4A50-8E57-AA4330B82C20}" srcOrd="3" destOrd="0" presId="urn:microsoft.com/office/officeart/2005/8/layout/matrix1"/>
    <dgm:cxn modelId="{78E17FA2-F200-4853-AB09-D8C0AF8431DD}" type="presParOf" srcId="{D31EEA2E-F66F-4B83-AF18-FBDAB03FEA1A}" destId="{24DD8064-E6AF-4ED9-BA7D-0FF42D948E44}" srcOrd="4" destOrd="0" presId="urn:microsoft.com/office/officeart/2005/8/layout/matrix1"/>
    <dgm:cxn modelId="{70B4D073-1704-4B99-867F-B132848EB085}" type="presParOf" srcId="{D31EEA2E-F66F-4B83-AF18-FBDAB03FEA1A}" destId="{2111B9EB-0E16-4471-9964-FE53EA875548}" srcOrd="5" destOrd="0" presId="urn:microsoft.com/office/officeart/2005/8/layout/matrix1"/>
    <dgm:cxn modelId="{CF959F5D-D2C1-43C9-B3EB-7202517B80A1}" type="presParOf" srcId="{D31EEA2E-F66F-4B83-AF18-FBDAB03FEA1A}" destId="{777BED66-7C59-4CD3-BD24-A887A4DDAC5F}" srcOrd="6" destOrd="0" presId="urn:microsoft.com/office/officeart/2005/8/layout/matrix1"/>
    <dgm:cxn modelId="{10D7F40C-6FFF-4035-9E7F-658F60E0F49E}" type="presParOf" srcId="{D31EEA2E-F66F-4B83-AF18-FBDAB03FEA1A}" destId="{3A22CD5E-66B1-44F7-A714-0D57B955CE0F}" srcOrd="7" destOrd="0" presId="urn:microsoft.com/office/officeart/2005/8/layout/matrix1"/>
    <dgm:cxn modelId="{6C942B28-3AC1-45EF-B5B6-2BFE71D87C51}" type="presParOf" srcId="{9E59D9D6-E63D-4323-859F-C52EC444B7F0}" destId="{DC5B7554-5B54-4225-A404-C3AED557998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6A1EA1-8EB5-40C2-8BC5-5DD34AD41C1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F2A41FC2-953F-4BC2-936A-E4B56FC68744}">
      <dgm:prSet phldrT="[Text]" custT="1"/>
      <dgm:spPr/>
      <dgm:t>
        <a:bodyPr/>
        <a:lstStyle/>
        <a:p>
          <a:r>
            <a:rPr lang="en-US" sz="2000" b="0" noProof="0" dirty="0" smtClean="0"/>
            <a:t>Power-to-X</a:t>
          </a:r>
          <a:endParaRPr lang="en-US" sz="2000" b="0" noProof="0" dirty="0" smtClean="0"/>
        </a:p>
      </dgm:t>
    </dgm:pt>
    <dgm:pt modelId="{77B2E2B1-6C9B-44BA-A929-4EBD9E06713D}" type="parTrans" cxnId="{BD3F5558-7396-4D62-AC8E-5715A4DBBBE1}">
      <dgm:prSet/>
      <dgm:spPr/>
      <dgm:t>
        <a:bodyPr/>
        <a:lstStyle/>
        <a:p>
          <a:endParaRPr lang="en-US" noProof="0" dirty="0"/>
        </a:p>
      </dgm:t>
    </dgm:pt>
    <dgm:pt modelId="{6D67342B-A447-49D3-B50F-305CBB1E6C1B}" type="sibTrans" cxnId="{BD3F5558-7396-4D62-AC8E-5715A4DBBBE1}">
      <dgm:prSet/>
      <dgm:spPr/>
      <dgm:t>
        <a:bodyPr/>
        <a:lstStyle/>
        <a:p>
          <a:endParaRPr lang="en-US" noProof="0" dirty="0"/>
        </a:p>
      </dgm:t>
    </dgm:pt>
    <dgm:pt modelId="{34FB0F5B-6BE3-4E2A-AEC6-BA70BFE41550}">
      <dgm:prSet phldrT="[Text]" custT="1"/>
      <dgm:spPr/>
      <dgm:t>
        <a:bodyPr/>
        <a:lstStyle/>
        <a:p>
          <a:r>
            <a:rPr lang="en-US" sz="2000" noProof="0" dirty="0" smtClean="0"/>
            <a:t>Power-to-Vehicle, Power-to-Mobility: Accumulators in cars or trucks</a:t>
          </a:r>
          <a:endParaRPr lang="en-US" sz="2000" noProof="0" dirty="0"/>
        </a:p>
      </dgm:t>
    </dgm:pt>
    <dgm:pt modelId="{A9B03222-E1F0-486C-A0D7-774AA964F2EC}" type="parTrans" cxnId="{849FB99E-A899-423E-971A-2697175CB23A}">
      <dgm:prSet/>
      <dgm:spPr/>
      <dgm:t>
        <a:bodyPr/>
        <a:lstStyle/>
        <a:p>
          <a:endParaRPr lang="en-US" noProof="0" dirty="0"/>
        </a:p>
      </dgm:t>
    </dgm:pt>
    <dgm:pt modelId="{07234FD2-0DE6-4837-961A-3C1C8C51D72F}" type="sibTrans" cxnId="{849FB99E-A899-423E-971A-2697175CB23A}">
      <dgm:prSet/>
      <dgm:spPr/>
      <dgm:t>
        <a:bodyPr/>
        <a:lstStyle/>
        <a:p>
          <a:endParaRPr lang="en-US" noProof="0" dirty="0"/>
        </a:p>
      </dgm:t>
    </dgm:pt>
    <dgm:pt modelId="{47DD1F58-0037-4B4F-98BE-265C1F96CE0B}">
      <dgm:prSet phldrT="[Text]" custT="1"/>
      <dgm:spPr/>
      <dgm:t>
        <a:bodyPr/>
        <a:lstStyle/>
        <a:p>
          <a:r>
            <a:rPr lang="en-US" sz="2000" noProof="0" dirty="0" smtClean="0"/>
            <a:t>Power-to-Gas: Surplus electricity generating hydrogen fed in gas pipelines</a:t>
          </a:r>
          <a:endParaRPr lang="en-US" sz="2000" noProof="0" dirty="0"/>
        </a:p>
      </dgm:t>
    </dgm:pt>
    <dgm:pt modelId="{C8CB231B-7F7B-4592-A4DF-47500D4E406C}" type="parTrans" cxnId="{6639BF85-5ACA-434D-8828-5044B21B0879}">
      <dgm:prSet/>
      <dgm:spPr/>
      <dgm:t>
        <a:bodyPr/>
        <a:lstStyle/>
        <a:p>
          <a:endParaRPr lang="en-US" noProof="0" dirty="0"/>
        </a:p>
      </dgm:t>
    </dgm:pt>
    <dgm:pt modelId="{32D529A2-1FFF-410B-945C-AAC694442064}" type="sibTrans" cxnId="{6639BF85-5ACA-434D-8828-5044B21B0879}">
      <dgm:prSet/>
      <dgm:spPr/>
      <dgm:t>
        <a:bodyPr/>
        <a:lstStyle/>
        <a:p>
          <a:endParaRPr lang="en-US" noProof="0" dirty="0"/>
        </a:p>
      </dgm:t>
    </dgm:pt>
    <dgm:pt modelId="{98040462-DE12-4D19-BCA1-C21F1FC245F7}">
      <dgm:prSet phldrT="[Text]" custT="1"/>
      <dgm:spPr/>
      <dgm:t>
        <a:bodyPr/>
        <a:lstStyle/>
        <a:p>
          <a:r>
            <a:rPr lang="en-US" sz="2000" noProof="0" dirty="0" smtClean="0"/>
            <a:t>Power-to-Heat: Surplus electricity for heating purposes (e.g. long-distance heating systems)</a:t>
          </a:r>
          <a:endParaRPr lang="en-US" sz="2000" noProof="0" dirty="0"/>
        </a:p>
      </dgm:t>
    </dgm:pt>
    <dgm:pt modelId="{899F2189-685C-4DD2-85FB-70A8DDAE1F23}" type="parTrans" cxnId="{19B02A62-686F-40A7-903D-B21E552629AA}">
      <dgm:prSet/>
      <dgm:spPr/>
      <dgm:t>
        <a:bodyPr/>
        <a:lstStyle/>
        <a:p>
          <a:endParaRPr lang="en-US" noProof="0" dirty="0"/>
        </a:p>
      </dgm:t>
    </dgm:pt>
    <dgm:pt modelId="{2023D93B-3536-44BF-81A0-1E59490DD90C}" type="sibTrans" cxnId="{19B02A62-686F-40A7-903D-B21E552629AA}">
      <dgm:prSet/>
      <dgm:spPr/>
      <dgm:t>
        <a:bodyPr/>
        <a:lstStyle/>
        <a:p>
          <a:endParaRPr lang="en-US" noProof="0" dirty="0"/>
        </a:p>
      </dgm:t>
    </dgm:pt>
    <dgm:pt modelId="{2FD4975E-A46B-4CC7-A29C-4C1DDA02214B}">
      <dgm:prSet phldrT="[Text]" custT="1"/>
      <dgm:spPr/>
      <dgm:t>
        <a:bodyPr/>
        <a:lstStyle/>
        <a:p>
          <a:r>
            <a:rPr lang="en-US" sz="2000" noProof="0" dirty="0" smtClean="0"/>
            <a:t>Power-to-Liquids/ -to-Chemicals: power to burnable liquids</a:t>
          </a:r>
          <a:endParaRPr lang="en-US" sz="2000" noProof="0" dirty="0"/>
        </a:p>
      </dgm:t>
    </dgm:pt>
    <dgm:pt modelId="{D28060AE-05B4-4D97-9848-DA497AF6027E}" type="parTrans" cxnId="{94036762-46CD-4743-8A39-0212AF64085E}">
      <dgm:prSet/>
      <dgm:spPr/>
      <dgm:t>
        <a:bodyPr/>
        <a:lstStyle/>
        <a:p>
          <a:endParaRPr lang="en-US" noProof="0" dirty="0"/>
        </a:p>
      </dgm:t>
    </dgm:pt>
    <dgm:pt modelId="{DE10DC5A-DF0A-49CF-8B4B-8731ACEB9C67}" type="sibTrans" cxnId="{94036762-46CD-4743-8A39-0212AF64085E}">
      <dgm:prSet/>
      <dgm:spPr/>
      <dgm:t>
        <a:bodyPr/>
        <a:lstStyle/>
        <a:p>
          <a:endParaRPr lang="en-US" noProof="0" dirty="0"/>
        </a:p>
      </dgm:t>
    </dgm:pt>
    <dgm:pt modelId="{3D734063-5435-46B6-BB2E-5C3907BD7B47}" type="pres">
      <dgm:prSet presAssocID="{076A1EA1-8EB5-40C2-8BC5-5DD34AD41C1B}" presName="Name0" presStyleCnt="0">
        <dgm:presLayoutVars>
          <dgm:chMax val="1"/>
          <dgm:dir/>
          <dgm:animLvl val="ctr"/>
          <dgm:resizeHandles val="exact"/>
        </dgm:presLayoutVars>
      </dgm:prSet>
      <dgm:spPr/>
      <dgm:t>
        <a:bodyPr/>
        <a:lstStyle/>
        <a:p>
          <a:endParaRPr lang="en-US"/>
        </a:p>
      </dgm:t>
    </dgm:pt>
    <dgm:pt modelId="{A4005629-74B4-4032-A332-C495495CF1BF}" type="pres">
      <dgm:prSet presAssocID="{F2A41FC2-953F-4BC2-936A-E4B56FC68744}" presName="centerShape" presStyleLbl="node0" presStyleIdx="0" presStyleCnt="1" custScaleX="154561" custScaleY="133539"/>
      <dgm:spPr/>
      <dgm:t>
        <a:bodyPr/>
        <a:lstStyle/>
        <a:p>
          <a:endParaRPr lang="en-US"/>
        </a:p>
      </dgm:t>
    </dgm:pt>
    <dgm:pt modelId="{B3803D3C-6A08-43A0-89C4-6B418B192A54}" type="pres">
      <dgm:prSet presAssocID="{98040462-DE12-4D19-BCA1-C21F1FC245F7}" presName="node" presStyleLbl="node1" presStyleIdx="0" presStyleCnt="4" custScaleX="268053" custScaleY="133539" custRadScaleRad="90177" custRadScaleInc="-14503">
        <dgm:presLayoutVars>
          <dgm:bulletEnabled val="1"/>
        </dgm:presLayoutVars>
      </dgm:prSet>
      <dgm:spPr/>
      <dgm:t>
        <a:bodyPr/>
        <a:lstStyle/>
        <a:p>
          <a:endParaRPr lang="en-US"/>
        </a:p>
      </dgm:t>
    </dgm:pt>
    <dgm:pt modelId="{BF3A5AB6-1272-424E-B1D7-057362238123}" type="pres">
      <dgm:prSet presAssocID="{98040462-DE12-4D19-BCA1-C21F1FC245F7}" presName="dummy" presStyleCnt="0"/>
      <dgm:spPr/>
    </dgm:pt>
    <dgm:pt modelId="{914201CA-8F8E-4FA8-8B5E-93C472924BC2}" type="pres">
      <dgm:prSet presAssocID="{2023D93B-3536-44BF-81A0-1E59490DD90C}" presName="sibTrans" presStyleLbl="sibTrans2D1" presStyleIdx="0" presStyleCnt="4"/>
      <dgm:spPr/>
      <dgm:t>
        <a:bodyPr/>
        <a:lstStyle/>
        <a:p>
          <a:endParaRPr lang="en-US"/>
        </a:p>
      </dgm:t>
    </dgm:pt>
    <dgm:pt modelId="{63C18BD5-0A08-4673-B862-ACEB18ADABAB}" type="pres">
      <dgm:prSet presAssocID="{34FB0F5B-6BE3-4E2A-AEC6-BA70BFE41550}" presName="node" presStyleLbl="node1" presStyleIdx="1" presStyleCnt="4" custScaleX="268053" custScaleY="133539" custRadScaleRad="133482" custRadScaleInc="0">
        <dgm:presLayoutVars>
          <dgm:bulletEnabled val="1"/>
        </dgm:presLayoutVars>
      </dgm:prSet>
      <dgm:spPr/>
      <dgm:t>
        <a:bodyPr/>
        <a:lstStyle/>
        <a:p>
          <a:endParaRPr lang="en-US"/>
        </a:p>
      </dgm:t>
    </dgm:pt>
    <dgm:pt modelId="{AACB1DB7-35C3-4FE1-9B0E-DB60FCB6B8C4}" type="pres">
      <dgm:prSet presAssocID="{34FB0F5B-6BE3-4E2A-AEC6-BA70BFE41550}" presName="dummy" presStyleCnt="0"/>
      <dgm:spPr/>
    </dgm:pt>
    <dgm:pt modelId="{AE37C5AF-9269-4552-B70E-750BA7F3680A}" type="pres">
      <dgm:prSet presAssocID="{07234FD2-0DE6-4837-961A-3C1C8C51D72F}" presName="sibTrans" presStyleLbl="sibTrans2D1" presStyleIdx="1" presStyleCnt="4"/>
      <dgm:spPr/>
      <dgm:t>
        <a:bodyPr/>
        <a:lstStyle/>
        <a:p>
          <a:endParaRPr lang="en-US"/>
        </a:p>
      </dgm:t>
    </dgm:pt>
    <dgm:pt modelId="{2106B817-CD1B-4DD2-A5F2-44AB8974BFE7}" type="pres">
      <dgm:prSet presAssocID="{47DD1F58-0037-4B4F-98BE-265C1F96CE0B}" presName="node" presStyleLbl="node1" presStyleIdx="2" presStyleCnt="4" custScaleX="268053" custScaleY="133539" custRadScaleRad="88988" custRadScaleInc="6294">
        <dgm:presLayoutVars>
          <dgm:bulletEnabled val="1"/>
        </dgm:presLayoutVars>
      </dgm:prSet>
      <dgm:spPr/>
      <dgm:t>
        <a:bodyPr/>
        <a:lstStyle/>
        <a:p>
          <a:endParaRPr lang="en-US"/>
        </a:p>
      </dgm:t>
    </dgm:pt>
    <dgm:pt modelId="{B103188F-B7B2-4476-B1B2-E52FB6B22F36}" type="pres">
      <dgm:prSet presAssocID="{47DD1F58-0037-4B4F-98BE-265C1F96CE0B}" presName="dummy" presStyleCnt="0"/>
      <dgm:spPr/>
    </dgm:pt>
    <dgm:pt modelId="{BB3E1F00-98CD-4925-A6BD-B38718E476F0}" type="pres">
      <dgm:prSet presAssocID="{32D529A2-1FFF-410B-945C-AAC694442064}" presName="sibTrans" presStyleLbl="sibTrans2D1" presStyleIdx="2" presStyleCnt="4"/>
      <dgm:spPr/>
      <dgm:t>
        <a:bodyPr/>
        <a:lstStyle/>
        <a:p>
          <a:endParaRPr lang="en-US"/>
        </a:p>
      </dgm:t>
    </dgm:pt>
    <dgm:pt modelId="{456D1E8B-EB5E-41B4-87FF-7A6D4F91C035}" type="pres">
      <dgm:prSet presAssocID="{2FD4975E-A46B-4CC7-A29C-4C1DDA02214B}" presName="node" presStyleLbl="node1" presStyleIdx="3" presStyleCnt="4" custScaleX="268053" custScaleY="133539" custRadScaleRad="147580" custRadScaleInc="0">
        <dgm:presLayoutVars>
          <dgm:bulletEnabled val="1"/>
        </dgm:presLayoutVars>
      </dgm:prSet>
      <dgm:spPr/>
      <dgm:t>
        <a:bodyPr/>
        <a:lstStyle/>
        <a:p>
          <a:endParaRPr lang="en-US"/>
        </a:p>
      </dgm:t>
    </dgm:pt>
    <dgm:pt modelId="{3E506A8C-26E3-4A9E-B9D6-476E2BEA8CE7}" type="pres">
      <dgm:prSet presAssocID="{2FD4975E-A46B-4CC7-A29C-4C1DDA02214B}" presName="dummy" presStyleCnt="0"/>
      <dgm:spPr/>
    </dgm:pt>
    <dgm:pt modelId="{372BD2AD-CF20-469F-9C42-D83BE3B4A291}" type="pres">
      <dgm:prSet presAssocID="{DE10DC5A-DF0A-49CF-8B4B-8731ACEB9C67}" presName="sibTrans" presStyleLbl="sibTrans2D1" presStyleIdx="3" presStyleCnt="4"/>
      <dgm:spPr/>
      <dgm:t>
        <a:bodyPr/>
        <a:lstStyle/>
        <a:p>
          <a:endParaRPr lang="en-US"/>
        </a:p>
      </dgm:t>
    </dgm:pt>
  </dgm:ptLst>
  <dgm:cxnLst>
    <dgm:cxn modelId="{8459549A-A779-4962-9045-B831436FDA83}" type="presOf" srcId="{DE10DC5A-DF0A-49CF-8B4B-8731ACEB9C67}" destId="{372BD2AD-CF20-469F-9C42-D83BE3B4A291}" srcOrd="0" destOrd="0" presId="urn:microsoft.com/office/officeart/2005/8/layout/radial6"/>
    <dgm:cxn modelId="{F753BD90-A274-495B-AB0C-42920EC20354}" type="presOf" srcId="{47DD1F58-0037-4B4F-98BE-265C1F96CE0B}" destId="{2106B817-CD1B-4DD2-A5F2-44AB8974BFE7}" srcOrd="0" destOrd="0" presId="urn:microsoft.com/office/officeart/2005/8/layout/radial6"/>
    <dgm:cxn modelId="{88976962-19DE-4ECD-ABE7-1D853880FAC9}" type="presOf" srcId="{F2A41FC2-953F-4BC2-936A-E4B56FC68744}" destId="{A4005629-74B4-4032-A332-C495495CF1BF}" srcOrd="0" destOrd="0" presId="urn:microsoft.com/office/officeart/2005/8/layout/radial6"/>
    <dgm:cxn modelId="{6639BF85-5ACA-434D-8828-5044B21B0879}" srcId="{F2A41FC2-953F-4BC2-936A-E4B56FC68744}" destId="{47DD1F58-0037-4B4F-98BE-265C1F96CE0B}" srcOrd="2" destOrd="0" parTransId="{C8CB231B-7F7B-4592-A4DF-47500D4E406C}" sibTransId="{32D529A2-1FFF-410B-945C-AAC694442064}"/>
    <dgm:cxn modelId="{94036762-46CD-4743-8A39-0212AF64085E}" srcId="{F2A41FC2-953F-4BC2-936A-E4B56FC68744}" destId="{2FD4975E-A46B-4CC7-A29C-4C1DDA02214B}" srcOrd="3" destOrd="0" parTransId="{D28060AE-05B4-4D97-9848-DA497AF6027E}" sibTransId="{DE10DC5A-DF0A-49CF-8B4B-8731ACEB9C67}"/>
    <dgm:cxn modelId="{21E746A9-D6AD-4D91-ABBE-60ED14BFB8A8}" type="presOf" srcId="{32D529A2-1FFF-410B-945C-AAC694442064}" destId="{BB3E1F00-98CD-4925-A6BD-B38718E476F0}" srcOrd="0" destOrd="0" presId="urn:microsoft.com/office/officeart/2005/8/layout/radial6"/>
    <dgm:cxn modelId="{8D7CE790-0507-48AF-9346-B3767043D08E}" type="presOf" srcId="{2FD4975E-A46B-4CC7-A29C-4C1DDA02214B}" destId="{456D1E8B-EB5E-41B4-87FF-7A6D4F91C035}" srcOrd="0" destOrd="0" presId="urn:microsoft.com/office/officeart/2005/8/layout/radial6"/>
    <dgm:cxn modelId="{039693BE-ADFC-49B0-AFA7-BB5929D6A275}" type="presOf" srcId="{34FB0F5B-6BE3-4E2A-AEC6-BA70BFE41550}" destId="{63C18BD5-0A08-4673-B862-ACEB18ADABAB}" srcOrd="0" destOrd="0" presId="urn:microsoft.com/office/officeart/2005/8/layout/radial6"/>
    <dgm:cxn modelId="{EA3417F8-E50F-4132-B641-C85D1D52BBEA}" type="presOf" srcId="{076A1EA1-8EB5-40C2-8BC5-5DD34AD41C1B}" destId="{3D734063-5435-46B6-BB2E-5C3907BD7B47}" srcOrd="0" destOrd="0" presId="urn:microsoft.com/office/officeart/2005/8/layout/radial6"/>
    <dgm:cxn modelId="{AB75A9C0-96AB-44A0-8D4F-1CD4AE969ABB}" type="presOf" srcId="{2023D93B-3536-44BF-81A0-1E59490DD90C}" destId="{914201CA-8F8E-4FA8-8B5E-93C472924BC2}" srcOrd="0" destOrd="0" presId="urn:microsoft.com/office/officeart/2005/8/layout/radial6"/>
    <dgm:cxn modelId="{19B02A62-686F-40A7-903D-B21E552629AA}" srcId="{F2A41FC2-953F-4BC2-936A-E4B56FC68744}" destId="{98040462-DE12-4D19-BCA1-C21F1FC245F7}" srcOrd="0" destOrd="0" parTransId="{899F2189-685C-4DD2-85FB-70A8DDAE1F23}" sibTransId="{2023D93B-3536-44BF-81A0-1E59490DD90C}"/>
    <dgm:cxn modelId="{BD3F5558-7396-4D62-AC8E-5715A4DBBBE1}" srcId="{076A1EA1-8EB5-40C2-8BC5-5DD34AD41C1B}" destId="{F2A41FC2-953F-4BC2-936A-E4B56FC68744}" srcOrd="0" destOrd="0" parTransId="{77B2E2B1-6C9B-44BA-A929-4EBD9E06713D}" sibTransId="{6D67342B-A447-49D3-B50F-305CBB1E6C1B}"/>
    <dgm:cxn modelId="{5B887731-BD9D-4A53-AEAF-1F1C2BF2521F}" type="presOf" srcId="{98040462-DE12-4D19-BCA1-C21F1FC245F7}" destId="{B3803D3C-6A08-43A0-89C4-6B418B192A54}" srcOrd="0" destOrd="0" presId="urn:microsoft.com/office/officeart/2005/8/layout/radial6"/>
    <dgm:cxn modelId="{849FB99E-A899-423E-971A-2697175CB23A}" srcId="{F2A41FC2-953F-4BC2-936A-E4B56FC68744}" destId="{34FB0F5B-6BE3-4E2A-AEC6-BA70BFE41550}" srcOrd="1" destOrd="0" parTransId="{A9B03222-E1F0-486C-A0D7-774AA964F2EC}" sibTransId="{07234FD2-0DE6-4837-961A-3C1C8C51D72F}"/>
    <dgm:cxn modelId="{5FAE78DB-9057-49C4-AB07-088B1242C058}" type="presOf" srcId="{07234FD2-0DE6-4837-961A-3C1C8C51D72F}" destId="{AE37C5AF-9269-4552-B70E-750BA7F3680A}" srcOrd="0" destOrd="0" presId="urn:microsoft.com/office/officeart/2005/8/layout/radial6"/>
    <dgm:cxn modelId="{8B76ECC3-8E0E-41D3-BC34-400EFC88BCFB}" type="presParOf" srcId="{3D734063-5435-46B6-BB2E-5C3907BD7B47}" destId="{A4005629-74B4-4032-A332-C495495CF1BF}" srcOrd="0" destOrd="0" presId="urn:microsoft.com/office/officeart/2005/8/layout/radial6"/>
    <dgm:cxn modelId="{08FB551F-C2AE-4DA2-9790-846FF84F018D}" type="presParOf" srcId="{3D734063-5435-46B6-BB2E-5C3907BD7B47}" destId="{B3803D3C-6A08-43A0-89C4-6B418B192A54}" srcOrd="1" destOrd="0" presId="urn:microsoft.com/office/officeart/2005/8/layout/radial6"/>
    <dgm:cxn modelId="{D3A0F72D-CC77-48FF-8365-EA421A77FBE2}" type="presParOf" srcId="{3D734063-5435-46B6-BB2E-5C3907BD7B47}" destId="{BF3A5AB6-1272-424E-B1D7-057362238123}" srcOrd="2" destOrd="0" presId="urn:microsoft.com/office/officeart/2005/8/layout/radial6"/>
    <dgm:cxn modelId="{58505EC9-7E7A-4C48-A1D5-8A75A263C969}" type="presParOf" srcId="{3D734063-5435-46B6-BB2E-5C3907BD7B47}" destId="{914201CA-8F8E-4FA8-8B5E-93C472924BC2}" srcOrd="3" destOrd="0" presId="urn:microsoft.com/office/officeart/2005/8/layout/radial6"/>
    <dgm:cxn modelId="{245C5EBC-FEBE-4302-85C0-C1E115A70B69}" type="presParOf" srcId="{3D734063-5435-46B6-BB2E-5C3907BD7B47}" destId="{63C18BD5-0A08-4673-B862-ACEB18ADABAB}" srcOrd="4" destOrd="0" presId="urn:microsoft.com/office/officeart/2005/8/layout/radial6"/>
    <dgm:cxn modelId="{940AC6BC-0FC2-480A-85E9-CE9AEC211416}" type="presParOf" srcId="{3D734063-5435-46B6-BB2E-5C3907BD7B47}" destId="{AACB1DB7-35C3-4FE1-9B0E-DB60FCB6B8C4}" srcOrd="5" destOrd="0" presId="urn:microsoft.com/office/officeart/2005/8/layout/radial6"/>
    <dgm:cxn modelId="{8DE9B29B-225A-4A25-A0D2-41FFB0F8D726}" type="presParOf" srcId="{3D734063-5435-46B6-BB2E-5C3907BD7B47}" destId="{AE37C5AF-9269-4552-B70E-750BA7F3680A}" srcOrd="6" destOrd="0" presId="urn:microsoft.com/office/officeart/2005/8/layout/radial6"/>
    <dgm:cxn modelId="{2D641D5B-AADD-402A-B0AA-0F41E27847A4}" type="presParOf" srcId="{3D734063-5435-46B6-BB2E-5C3907BD7B47}" destId="{2106B817-CD1B-4DD2-A5F2-44AB8974BFE7}" srcOrd="7" destOrd="0" presId="urn:microsoft.com/office/officeart/2005/8/layout/radial6"/>
    <dgm:cxn modelId="{C707966F-FF62-4C09-85B6-3F8CA46B1EA7}" type="presParOf" srcId="{3D734063-5435-46B6-BB2E-5C3907BD7B47}" destId="{B103188F-B7B2-4476-B1B2-E52FB6B22F36}" srcOrd="8" destOrd="0" presId="urn:microsoft.com/office/officeart/2005/8/layout/radial6"/>
    <dgm:cxn modelId="{FA96D517-2D39-4877-88B2-BE4FA85BA558}" type="presParOf" srcId="{3D734063-5435-46B6-BB2E-5C3907BD7B47}" destId="{BB3E1F00-98CD-4925-A6BD-B38718E476F0}" srcOrd="9" destOrd="0" presId="urn:microsoft.com/office/officeart/2005/8/layout/radial6"/>
    <dgm:cxn modelId="{F6C6D530-A585-4FD8-9D96-4F2D5F94EF95}" type="presParOf" srcId="{3D734063-5435-46B6-BB2E-5C3907BD7B47}" destId="{456D1E8B-EB5E-41B4-87FF-7A6D4F91C035}" srcOrd="10" destOrd="0" presId="urn:microsoft.com/office/officeart/2005/8/layout/radial6"/>
    <dgm:cxn modelId="{FA18532C-A1FD-43C5-B1AF-D6AE45C2ED5C}" type="presParOf" srcId="{3D734063-5435-46B6-BB2E-5C3907BD7B47}" destId="{3E506A8C-26E3-4A9E-B9D6-476E2BEA8CE7}" srcOrd="11" destOrd="0" presId="urn:microsoft.com/office/officeart/2005/8/layout/radial6"/>
    <dgm:cxn modelId="{11DA7806-B553-4EC2-B6F8-482DAAE8BFE5}" type="presParOf" srcId="{3D734063-5435-46B6-BB2E-5C3907BD7B47}" destId="{372BD2AD-CF20-469F-9C42-D83BE3B4A29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E0A44-3BAA-4AA2-99F5-A0A2CD3326E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A027D303-21FA-426B-B44D-C7185F321464}">
      <dgm:prSet phldrT="[Text]" custT="1"/>
      <dgm:spPr/>
      <dgm:t>
        <a:bodyPr/>
        <a:lstStyle/>
        <a:p>
          <a:r>
            <a:rPr lang="en-US" sz="3200" b="1" noProof="0" dirty="0" smtClean="0"/>
            <a:t>Further reasons for not tapped cost-cut potentials:</a:t>
          </a:r>
          <a:endParaRPr lang="en-US" sz="3200" b="1" noProof="0" dirty="0"/>
        </a:p>
      </dgm:t>
    </dgm:pt>
    <dgm:pt modelId="{88B30952-4CF5-48E6-99B9-B6705E472351}" type="parTrans" cxnId="{7349EDC4-4ED7-409F-9F82-48519A2D83F0}">
      <dgm:prSet/>
      <dgm:spPr/>
      <dgm:t>
        <a:bodyPr/>
        <a:lstStyle/>
        <a:p>
          <a:endParaRPr lang="en-US" sz="2400" noProof="0" dirty="0"/>
        </a:p>
      </dgm:t>
    </dgm:pt>
    <dgm:pt modelId="{DAB6A749-BD59-480B-98E2-45A568289407}" type="sibTrans" cxnId="{7349EDC4-4ED7-409F-9F82-48519A2D83F0}">
      <dgm:prSet/>
      <dgm:spPr/>
      <dgm:t>
        <a:bodyPr/>
        <a:lstStyle/>
        <a:p>
          <a:endParaRPr lang="en-US" sz="2400" noProof="0" dirty="0"/>
        </a:p>
      </dgm:t>
    </dgm:pt>
    <dgm:pt modelId="{58649E36-C13A-4F24-8920-2E20391FCCB3}">
      <dgm:prSet phldrT="[Text]" custT="1"/>
      <dgm:spPr/>
      <dgm:t>
        <a:bodyPr/>
        <a:lstStyle/>
        <a:p>
          <a:r>
            <a:rPr lang="en-US" altLang="de-DE" sz="2400" noProof="0" dirty="0" smtClean="0"/>
            <a:t>Difficult or lacking coordination between users of compressed air</a:t>
          </a:r>
          <a:endParaRPr lang="en-US" sz="2400" noProof="0" dirty="0"/>
        </a:p>
      </dgm:t>
    </dgm:pt>
    <dgm:pt modelId="{B36F2E35-95F4-4057-A268-14C6C3AC8A00}" type="parTrans" cxnId="{1F7C8768-8244-4136-AE51-476DEEDDBA41}">
      <dgm:prSet/>
      <dgm:spPr/>
      <dgm:t>
        <a:bodyPr/>
        <a:lstStyle/>
        <a:p>
          <a:endParaRPr lang="en-US" sz="2400" noProof="0" dirty="0"/>
        </a:p>
      </dgm:t>
    </dgm:pt>
    <dgm:pt modelId="{CF74B64A-9C4C-4EE7-AEBE-079C8E0AEB92}" type="sibTrans" cxnId="{1F7C8768-8244-4136-AE51-476DEEDDBA41}">
      <dgm:prSet/>
      <dgm:spPr/>
      <dgm:t>
        <a:bodyPr/>
        <a:lstStyle/>
        <a:p>
          <a:endParaRPr lang="en-US" sz="2400" noProof="0" dirty="0"/>
        </a:p>
      </dgm:t>
    </dgm:pt>
    <dgm:pt modelId="{346200F5-40CC-4FE0-91B7-8B63BA5E58CF}">
      <dgm:prSet phldrT="[Text]" custT="1"/>
      <dgm:spPr/>
      <dgm:t>
        <a:bodyPr/>
        <a:lstStyle/>
        <a:p>
          <a:r>
            <a:rPr lang="en-US" altLang="de-DE" sz="2400" noProof="0" dirty="0" smtClean="0"/>
            <a:t>Cost distribution with fixed percentage, no incentives</a:t>
          </a:r>
          <a:endParaRPr lang="en-US" sz="2400" noProof="0" dirty="0"/>
        </a:p>
      </dgm:t>
    </dgm:pt>
    <dgm:pt modelId="{854AF316-948A-4ECC-AC47-C4E0586FAF3F}" type="parTrans" cxnId="{70A9F48D-FC60-43ED-8FB1-83964A8ADFBD}">
      <dgm:prSet/>
      <dgm:spPr/>
      <dgm:t>
        <a:bodyPr/>
        <a:lstStyle/>
        <a:p>
          <a:endParaRPr lang="en-US" sz="2400" noProof="0" dirty="0"/>
        </a:p>
      </dgm:t>
    </dgm:pt>
    <dgm:pt modelId="{252939D0-A4FE-4576-BB9D-80E277D5A244}" type="sibTrans" cxnId="{70A9F48D-FC60-43ED-8FB1-83964A8ADFBD}">
      <dgm:prSet/>
      <dgm:spPr/>
      <dgm:t>
        <a:bodyPr/>
        <a:lstStyle/>
        <a:p>
          <a:endParaRPr lang="en-US" sz="2400" noProof="0" dirty="0"/>
        </a:p>
      </dgm:t>
    </dgm:pt>
    <dgm:pt modelId="{5B2AE987-ECB3-4181-86A4-390437FA4C0B}">
      <dgm:prSet custT="1"/>
      <dgm:spPr/>
      <dgm:t>
        <a:bodyPr/>
        <a:lstStyle/>
        <a:p>
          <a:r>
            <a:rPr lang="en-US" altLang="de-DE" sz="2400" noProof="0" dirty="0" smtClean="0"/>
            <a:t>Difficult metering</a:t>
          </a:r>
          <a:endParaRPr lang="en-US" sz="2400" noProof="0" dirty="0"/>
        </a:p>
      </dgm:t>
    </dgm:pt>
    <dgm:pt modelId="{6460F1C6-5E2B-4B27-BFD8-B352E0AD51EC}" type="parTrans" cxnId="{F972CD23-B77D-46B0-BD8D-86AA297A23D9}">
      <dgm:prSet/>
      <dgm:spPr/>
      <dgm:t>
        <a:bodyPr/>
        <a:lstStyle/>
        <a:p>
          <a:endParaRPr lang="en-US" sz="2400" noProof="0" dirty="0"/>
        </a:p>
      </dgm:t>
    </dgm:pt>
    <dgm:pt modelId="{FE81901A-EBF0-4272-8E53-CED38FD798F5}" type="sibTrans" cxnId="{F972CD23-B77D-46B0-BD8D-86AA297A23D9}">
      <dgm:prSet/>
      <dgm:spPr/>
      <dgm:t>
        <a:bodyPr/>
        <a:lstStyle/>
        <a:p>
          <a:endParaRPr lang="en-US" sz="2400" noProof="0" dirty="0"/>
        </a:p>
      </dgm:t>
    </dgm:pt>
    <dgm:pt modelId="{F6EC2201-EF16-4312-A846-86DEF1A2094F}" type="pres">
      <dgm:prSet presAssocID="{825E0A44-3BAA-4AA2-99F5-A0A2CD3326E8}" presName="Name0" presStyleCnt="0">
        <dgm:presLayoutVars>
          <dgm:chPref val="1"/>
          <dgm:dir/>
          <dgm:animOne val="branch"/>
          <dgm:animLvl val="lvl"/>
          <dgm:resizeHandles/>
        </dgm:presLayoutVars>
      </dgm:prSet>
      <dgm:spPr/>
      <dgm:t>
        <a:bodyPr/>
        <a:lstStyle/>
        <a:p>
          <a:endParaRPr lang="de-DE"/>
        </a:p>
      </dgm:t>
    </dgm:pt>
    <dgm:pt modelId="{3BE590FE-3CED-4673-B292-5AE8CF63E886}" type="pres">
      <dgm:prSet presAssocID="{A027D303-21FA-426B-B44D-C7185F321464}" presName="vertOne" presStyleCnt="0"/>
      <dgm:spPr/>
    </dgm:pt>
    <dgm:pt modelId="{9B01A6EB-37DD-40E1-BF56-C898D9A5CE5E}" type="pres">
      <dgm:prSet presAssocID="{A027D303-21FA-426B-B44D-C7185F321464}" presName="txOne" presStyleLbl="node0" presStyleIdx="0" presStyleCnt="1" custScaleY="69994" custLinFactY="-33479" custLinFactNeighborX="-36" custLinFactNeighborY="-100000">
        <dgm:presLayoutVars>
          <dgm:chPref val="3"/>
        </dgm:presLayoutVars>
      </dgm:prSet>
      <dgm:spPr/>
      <dgm:t>
        <a:bodyPr/>
        <a:lstStyle/>
        <a:p>
          <a:endParaRPr lang="de-DE"/>
        </a:p>
      </dgm:t>
    </dgm:pt>
    <dgm:pt modelId="{8328D7B8-9852-4815-98A9-A994E22D4693}" type="pres">
      <dgm:prSet presAssocID="{A027D303-21FA-426B-B44D-C7185F321464}" presName="parTransOne" presStyleCnt="0"/>
      <dgm:spPr/>
    </dgm:pt>
    <dgm:pt modelId="{1BC63761-6816-4D51-9A00-129E350EE4C3}" type="pres">
      <dgm:prSet presAssocID="{A027D303-21FA-426B-B44D-C7185F321464}" presName="horzOne" presStyleCnt="0"/>
      <dgm:spPr/>
    </dgm:pt>
    <dgm:pt modelId="{AC47A1F9-E320-463A-BD75-AA5D8C219D74}" type="pres">
      <dgm:prSet presAssocID="{58649E36-C13A-4F24-8920-2E20391FCCB3}" presName="vertTwo" presStyleCnt="0"/>
      <dgm:spPr/>
    </dgm:pt>
    <dgm:pt modelId="{13171A7E-01F7-426A-87CB-0F40533C425D}" type="pres">
      <dgm:prSet presAssocID="{58649E36-C13A-4F24-8920-2E20391FCCB3}" presName="txTwo" presStyleLbl="node2" presStyleIdx="0" presStyleCnt="3">
        <dgm:presLayoutVars>
          <dgm:chPref val="3"/>
        </dgm:presLayoutVars>
      </dgm:prSet>
      <dgm:spPr/>
      <dgm:t>
        <a:bodyPr/>
        <a:lstStyle/>
        <a:p>
          <a:endParaRPr lang="de-DE"/>
        </a:p>
      </dgm:t>
    </dgm:pt>
    <dgm:pt modelId="{9AB6914D-E100-4762-8D38-23A7CF10B5E5}" type="pres">
      <dgm:prSet presAssocID="{58649E36-C13A-4F24-8920-2E20391FCCB3}" presName="horzTwo" presStyleCnt="0"/>
      <dgm:spPr/>
    </dgm:pt>
    <dgm:pt modelId="{326C7720-125C-4E47-A79B-85E2E185F77F}" type="pres">
      <dgm:prSet presAssocID="{CF74B64A-9C4C-4EE7-AEBE-079C8E0AEB92}" presName="sibSpaceTwo" presStyleCnt="0"/>
      <dgm:spPr/>
    </dgm:pt>
    <dgm:pt modelId="{F7B64676-7406-4880-A248-871A95ADBEC5}" type="pres">
      <dgm:prSet presAssocID="{346200F5-40CC-4FE0-91B7-8B63BA5E58CF}" presName="vertTwo" presStyleCnt="0"/>
      <dgm:spPr/>
    </dgm:pt>
    <dgm:pt modelId="{360D4BC6-0B1B-4426-9426-01CE3725FEF7}" type="pres">
      <dgm:prSet presAssocID="{346200F5-40CC-4FE0-91B7-8B63BA5E58CF}" presName="txTwo" presStyleLbl="node2" presStyleIdx="1" presStyleCnt="3">
        <dgm:presLayoutVars>
          <dgm:chPref val="3"/>
        </dgm:presLayoutVars>
      </dgm:prSet>
      <dgm:spPr/>
      <dgm:t>
        <a:bodyPr/>
        <a:lstStyle/>
        <a:p>
          <a:endParaRPr lang="de-DE"/>
        </a:p>
      </dgm:t>
    </dgm:pt>
    <dgm:pt modelId="{A20C20ED-6628-4CE8-8C8C-1012080D72BC}" type="pres">
      <dgm:prSet presAssocID="{346200F5-40CC-4FE0-91B7-8B63BA5E58CF}" presName="horzTwo" presStyleCnt="0"/>
      <dgm:spPr/>
    </dgm:pt>
    <dgm:pt modelId="{68935D11-D2AA-4FC3-BA71-7ADD93682132}" type="pres">
      <dgm:prSet presAssocID="{252939D0-A4FE-4576-BB9D-80E277D5A244}" presName="sibSpaceTwo" presStyleCnt="0"/>
      <dgm:spPr/>
    </dgm:pt>
    <dgm:pt modelId="{8E8BC678-917E-457F-B766-89AA5DFF987E}" type="pres">
      <dgm:prSet presAssocID="{5B2AE987-ECB3-4181-86A4-390437FA4C0B}" presName="vertTwo" presStyleCnt="0"/>
      <dgm:spPr/>
    </dgm:pt>
    <dgm:pt modelId="{09C0608F-B394-42DB-A1DC-43CCBAEC94AC}" type="pres">
      <dgm:prSet presAssocID="{5B2AE987-ECB3-4181-86A4-390437FA4C0B}" presName="txTwo" presStyleLbl="node2" presStyleIdx="2" presStyleCnt="3">
        <dgm:presLayoutVars>
          <dgm:chPref val="3"/>
        </dgm:presLayoutVars>
      </dgm:prSet>
      <dgm:spPr/>
      <dgm:t>
        <a:bodyPr/>
        <a:lstStyle/>
        <a:p>
          <a:endParaRPr lang="de-DE"/>
        </a:p>
      </dgm:t>
    </dgm:pt>
    <dgm:pt modelId="{DF574BA9-0BD8-481C-90D8-71E21AE3E71F}" type="pres">
      <dgm:prSet presAssocID="{5B2AE987-ECB3-4181-86A4-390437FA4C0B}" presName="horzTwo" presStyleCnt="0"/>
      <dgm:spPr/>
    </dgm:pt>
  </dgm:ptLst>
  <dgm:cxnLst>
    <dgm:cxn modelId="{3C151C19-098F-4A15-9825-FDC81C705AB6}" type="presOf" srcId="{825E0A44-3BAA-4AA2-99F5-A0A2CD3326E8}" destId="{F6EC2201-EF16-4312-A846-86DEF1A2094F}" srcOrd="0" destOrd="0" presId="urn:microsoft.com/office/officeart/2005/8/layout/hierarchy4"/>
    <dgm:cxn modelId="{431409E4-A0B1-4065-851A-97B50015B903}" type="presOf" srcId="{A027D303-21FA-426B-B44D-C7185F321464}" destId="{9B01A6EB-37DD-40E1-BF56-C898D9A5CE5E}" srcOrd="0" destOrd="0" presId="urn:microsoft.com/office/officeart/2005/8/layout/hierarchy4"/>
    <dgm:cxn modelId="{5817EDC9-94B3-421C-AFD4-0E5A9BD571D6}" type="presOf" srcId="{5B2AE987-ECB3-4181-86A4-390437FA4C0B}" destId="{09C0608F-B394-42DB-A1DC-43CCBAEC94AC}" srcOrd="0" destOrd="0" presId="urn:microsoft.com/office/officeart/2005/8/layout/hierarchy4"/>
    <dgm:cxn modelId="{A14C3A87-581F-4D32-A818-596578B61958}" type="presOf" srcId="{58649E36-C13A-4F24-8920-2E20391FCCB3}" destId="{13171A7E-01F7-426A-87CB-0F40533C425D}" srcOrd="0" destOrd="0" presId="urn:microsoft.com/office/officeart/2005/8/layout/hierarchy4"/>
    <dgm:cxn modelId="{F972CD23-B77D-46B0-BD8D-86AA297A23D9}" srcId="{A027D303-21FA-426B-B44D-C7185F321464}" destId="{5B2AE987-ECB3-4181-86A4-390437FA4C0B}" srcOrd="2" destOrd="0" parTransId="{6460F1C6-5E2B-4B27-BFD8-B352E0AD51EC}" sibTransId="{FE81901A-EBF0-4272-8E53-CED38FD798F5}"/>
    <dgm:cxn modelId="{2789B112-68EA-43B5-8FBD-3E8945FDD5A2}" type="presOf" srcId="{346200F5-40CC-4FE0-91B7-8B63BA5E58CF}" destId="{360D4BC6-0B1B-4426-9426-01CE3725FEF7}" srcOrd="0" destOrd="0" presId="urn:microsoft.com/office/officeart/2005/8/layout/hierarchy4"/>
    <dgm:cxn modelId="{70A9F48D-FC60-43ED-8FB1-83964A8ADFBD}" srcId="{A027D303-21FA-426B-B44D-C7185F321464}" destId="{346200F5-40CC-4FE0-91B7-8B63BA5E58CF}" srcOrd="1" destOrd="0" parTransId="{854AF316-948A-4ECC-AC47-C4E0586FAF3F}" sibTransId="{252939D0-A4FE-4576-BB9D-80E277D5A244}"/>
    <dgm:cxn modelId="{1F7C8768-8244-4136-AE51-476DEEDDBA41}" srcId="{A027D303-21FA-426B-B44D-C7185F321464}" destId="{58649E36-C13A-4F24-8920-2E20391FCCB3}" srcOrd="0" destOrd="0" parTransId="{B36F2E35-95F4-4057-A268-14C6C3AC8A00}" sibTransId="{CF74B64A-9C4C-4EE7-AEBE-079C8E0AEB92}"/>
    <dgm:cxn modelId="{7349EDC4-4ED7-409F-9F82-48519A2D83F0}" srcId="{825E0A44-3BAA-4AA2-99F5-A0A2CD3326E8}" destId="{A027D303-21FA-426B-B44D-C7185F321464}" srcOrd="0" destOrd="0" parTransId="{88B30952-4CF5-48E6-99B9-B6705E472351}" sibTransId="{DAB6A749-BD59-480B-98E2-45A568289407}"/>
    <dgm:cxn modelId="{B0C37EC4-9226-4E87-BAC3-EAC0A5252DD5}" type="presParOf" srcId="{F6EC2201-EF16-4312-A846-86DEF1A2094F}" destId="{3BE590FE-3CED-4673-B292-5AE8CF63E886}" srcOrd="0" destOrd="0" presId="urn:microsoft.com/office/officeart/2005/8/layout/hierarchy4"/>
    <dgm:cxn modelId="{2394ED9D-30DA-49A8-9837-6A2C65D2082A}" type="presParOf" srcId="{3BE590FE-3CED-4673-B292-5AE8CF63E886}" destId="{9B01A6EB-37DD-40E1-BF56-C898D9A5CE5E}" srcOrd="0" destOrd="0" presId="urn:microsoft.com/office/officeart/2005/8/layout/hierarchy4"/>
    <dgm:cxn modelId="{81EB63E9-7909-4E9F-AA6F-E05D7625B070}" type="presParOf" srcId="{3BE590FE-3CED-4673-B292-5AE8CF63E886}" destId="{8328D7B8-9852-4815-98A9-A994E22D4693}" srcOrd="1" destOrd="0" presId="urn:microsoft.com/office/officeart/2005/8/layout/hierarchy4"/>
    <dgm:cxn modelId="{529DE387-E6A1-42B3-B42A-3FB52E6E3826}" type="presParOf" srcId="{3BE590FE-3CED-4673-B292-5AE8CF63E886}" destId="{1BC63761-6816-4D51-9A00-129E350EE4C3}" srcOrd="2" destOrd="0" presId="urn:microsoft.com/office/officeart/2005/8/layout/hierarchy4"/>
    <dgm:cxn modelId="{4C016705-76D0-421E-818C-2EF830275F63}" type="presParOf" srcId="{1BC63761-6816-4D51-9A00-129E350EE4C3}" destId="{AC47A1F9-E320-463A-BD75-AA5D8C219D74}" srcOrd="0" destOrd="0" presId="urn:microsoft.com/office/officeart/2005/8/layout/hierarchy4"/>
    <dgm:cxn modelId="{6132F625-68BC-420E-A709-481EF1F8A6B8}" type="presParOf" srcId="{AC47A1F9-E320-463A-BD75-AA5D8C219D74}" destId="{13171A7E-01F7-426A-87CB-0F40533C425D}" srcOrd="0" destOrd="0" presId="urn:microsoft.com/office/officeart/2005/8/layout/hierarchy4"/>
    <dgm:cxn modelId="{A61378D0-38D5-4825-95B8-7B01BAA7A416}" type="presParOf" srcId="{AC47A1F9-E320-463A-BD75-AA5D8C219D74}" destId="{9AB6914D-E100-4762-8D38-23A7CF10B5E5}" srcOrd="1" destOrd="0" presId="urn:microsoft.com/office/officeart/2005/8/layout/hierarchy4"/>
    <dgm:cxn modelId="{348EDE63-D6BE-4DCC-9B90-6DBFAD7A7606}" type="presParOf" srcId="{1BC63761-6816-4D51-9A00-129E350EE4C3}" destId="{326C7720-125C-4E47-A79B-85E2E185F77F}" srcOrd="1" destOrd="0" presId="urn:microsoft.com/office/officeart/2005/8/layout/hierarchy4"/>
    <dgm:cxn modelId="{84F342AD-EC3B-42A3-8545-0E06C90EE0A5}" type="presParOf" srcId="{1BC63761-6816-4D51-9A00-129E350EE4C3}" destId="{F7B64676-7406-4880-A248-871A95ADBEC5}" srcOrd="2" destOrd="0" presId="urn:microsoft.com/office/officeart/2005/8/layout/hierarchy4"/>
    <dgm:cxn modelId="{BE35120C-8C83-423D-9F7F-1C1282398B37}" type="presParOf" srcId="{F7B64676-7406-4880-A248-871A95ADBEC5}" destId="{360D4BC6-0B1B-4426-9426-01CE3725FEF7}" srcOrd="0" destOrd="0" presId="urn:microsoft.com/office/officeart/2005/8/layout/hierarchy4"/>
    <dgm:cxn modelId="{C6FB7358-E288-4C2C-A886-DA71D12687C9}" type="presParOf" srcId="{F7B64676-7406-4880-A248-871A95ADBEC5}" destId="{A20C20ED-6628-4CE8-8C8C-1012080D72BC}" srcOrd="1" destOrd="0" presId="urn:microsoft.com/office/officeart/2005/8/layout/hierarchy4"/>
    <dgm:cxn modelId="{10B044BD-A7EF-4B51-B4F0-1953DB454940}" type="presParOf" srcId="{1BC63761-6816-4D51-9A00-129E350EE4C3}" destId="{68935D11-D2AA-4FC3-BA71-7ADD93682132}" srcOrd="3" destOrd="0" presId="urn:microsoft.com/office/officeart/2005/8/layout/hierarchy4"/>
    <dgm:cxn modelId="{2F1AF81E-666B-4783-88B8-9FC01CFF4F47}" type="presParOf" srcId="{1BC63761-6816-4D51-9A00-129E350EE4C3}" destId="{8E8BC678-917E-457F-B766-89AA5DFF987E}" srcOrd="4" destOrd="0" presId="urn:microsoft.com/office/officeart/2005/8/layout/hierarchy4"/>
    <dgm:cxn modelId="{7C25380E-6438-4B29-BEF0-76A9F0EC47DF}" type="presParOf" srcId="{8E8BC678-917E-457F-B766-89AA5DFF987E}" destId="{09C0608F-B394-42DB-A1DC-43CCBAEC94AC}" srcOrd="0" destOrd="0" presId="urn:microsoft.com/office/officeart/2005/8/layout/hierarchy4"/>
    <dgm:cxn modelId="{A5E06B13-D59D-4BFE-A8B7-B2F3B669B961}" type="presParOf" srcId="{8E8BC678-917E-457F-B766-89AA5DFF987E}" destId="{DF574BA9-0BD8-481C-90D8-71E21AE3E71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0015D7-4378-4E6C-A9A1-5832CAF09D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ACD6BAC-65FB-4AF3-9164-797B9CA1B8F5}">
      <dgm:prSet phldrT="[Text]" custT="1"/>
      <dgm:spPr/>
      <dgm:t>
        <a:bodyPr/>
        <a:lstStyle/>
        <a:p>
          <a:r>
            <a:rPr lang="en-US" sz="2000" noProof="0" dirty="0" smtClean="0"/>
            <a:t>Replace compressor</a:t>
          </a:r>
          <a:endParaRPr lang="en-US" sz="2000" noProof="0" dirty="0"/>
        </a:p>
      </dgm:t>
    </dgm:pt>
    <dgm:pt modelId="{98FAE229-2A68-435C-ADF3-3FDC78950E75}" type="parTrans" cxnId="{924A0000-DC45-4C5B-BF52-E2B16197CD03}">
      <dgm:prSet/>
      <dgm:spPr/>
      <dgm:t>
        <a:bodyPr/>
        <a:lstStyle/>
        <a:p>
          <a:endParaRPr lang="en-US" sz="1600" noProof="0" dirty="0"/>
        </a:p>
      </dgm:t>
    </dgm:pt>
    <dgm:pt modelId="{ECA3BB0A-67B8-454D-8068-7D4B38DCAF24}" type="sibTrans" cxnId="{924A0000-DC45-4C5B-BF52-E2B16197CD03}">
      <dgm:prSet/>
      <dgm:spPr/>
      <dgm:t>
        <a:bodyPr/>
        <a:lstStyle/>
        <a:p>
          <a:endParaRPr lang="en-US" sz="1600" noProof="0" dirty="0"/>
        </a:p>
      </dgm:t>
    </dgm:pt>
    <dgm:pt modelId="{5868DEE5-B53E-45A8-A9F2-5413B0F2A3C8}">
      <dgm:prSet phldrT="[Text]" custT="1"/>
      <dgm:spPr/>
      <dgm:t>
        <a:bodyPr/>
        <a:lstStyle/>
        <a:p>
          <a:r>
            <a:rPr lang="en-US" sz="2000" noProof="0" dirty="0" smtClean="0"/>
            <a:t>Replace cooling device</a:t>
          </a:r>
          <a:endParaRPr lang="en-US" sz="2000" noProof="0" dirty="0"/>
        </a:p>
      </dgm:t>
    </dgm:pt>
    <dgm:pt modelId="{E4A03397-49FF-43F9-8059-0070E800B8FF}" type="parTrans" cxnId="{189D3A9B-00E3-4FD1-9097-933CF6283534}">
      <dgm:prSet/>
      <dgm:spPr/>
      <dgm:t>
        <a:bodyPr/>
        <a:lstStyle/>
        <a:p>
          <a:endParaRPr lang="en-US" sz="1600" noProof="0" dirty="0"/>
        </a:p>
      </dgm:t>
    </dgm:pt>
    <dgm:pt modelId="{BB45F58E-4A4C-4341-81E6-26B9D3B4F556}" type="sibTrans" cxnId="{189D3A9B-00E3-4FD1-9097-933CF6283534}">
      <dgm:prSet/>
      <dgm:spPr/>
      <dgm:t>
        <a:bodyPr/>
        <a:lstStyle/>
        <a:p>
          <a:endParaRPr lang="en-US" sz="1600" noProof="0" dirty="0"/>
        </a:p>
      </dgm:t>
    </dgm:pt>
    <dgm:pt modelId="{F5B34D2A-478F-428A-B77A-7B83D9E964E7}">
      <dgm:prSet phldrT="[Text]" custT="1"/>
      <dgm:spPr/>
      <dgm:t>
        <a:bodyPr/>
        <a:lstStyle/>
        <a:p>
          <a:r>
            <a:rPr lang="en-US" sz="2000" noProof="0" dirty="0" smtClean="0"/>
            <a:t>Check and repair leaks</a:t>
          </a:r>
          <a:endParaRPr lang="en-US" sz="2000" noProof="0" dirty="0"/>
        </a:p>
      </dgm:t>
    </dgm:pt>
    <dgm:pt modelId="{856DB669-F735-416C-8AC4-90BAD7D8FA86}" type="parTrans" cxnId="{C3A9993E-8886-4E20-A4CA-0404E2FFB5A6}">
      <dgm:prSet/>
      <dgm:spPr/>
      <dgm:t>
        <a:bodyPr/>
        <a:lstStyle/>
        <a:p>
          <a:endParaRPr lang="en-US" sz="1600" noProof="0" dirty="0"/>
        </a:p>
      </dgm:t>
    </dgm:pt>
    <dgm:pt modelId="{7C543946-D28E-4A37-BCC0-A03416ABEB00}" type="sibTrans" cxnId="{C3A9993E-8886-4E20-A4CA-0404E2FFB5A6}">
      <dgm:prSet/>
      <dgm:spPr/>
      <dgm:t>
        <a:bodyPr/>
        <a:lstStyle/>
        <a:p>
          <a:endParaRPr lang="en-US" sz="1600" noProof="0" dirty="0"/>
        </a:p>
      </dgm:t>
    </dgm:pt>
    <dgm:pt modelId="{8A1D498A-6F7E-419A-AFAB-D106442C8DAD}">
      <dgm:prSet phldrT="[Text]" custT="1"/>
      <dgm:spPr/>
      <dgm:t>
        <a:bodyPr/>
        <a:lstStyle/>
        <a:p>
          <a:r>
            <a:rPr lang="en-US" sz="2000" noProof="0" dirty="0" smtClean="0"/>
            <a:t>Take cooling air from northern side of building</a:t>
          </a:r>
          <a:endParaRPr lang="en-US" sz="2000" noProof="0" dirty="0"/>
        </a:p>
      </dgm:t>
    </dgm:pt>
    <dgm:pt modelId="{B8ACB520-85CF-4B7D-AE61-FBA70C69354E}" type="parTrans" cxnId="{4F25683B-922A-4EFF-A3F4-313EE7692C9B}">
      <dgm:prSet/>
      <dgm:spPr/>
      <dgm:t>
        <a:bodyPr/>
        <a:lstStyle/>
        <a:p>
          <a:endParaRPr lang="en-US" sz="1600" noProof="0" dirty="0"/>
        </a:p>
      </dgm:t>
    </dgm:pt>
    <dgm:pt modelId="{F15DE54E-3CD2-4277-9FFF-BFA4CD11176C}" type="sibTrans" cxnId="{4F25683B-922A-4EFF-A3F4-313EE7692C9B}">
      <dgm:prSet/>
      <dgm:spPr/>
      <dgm:t>
        <a:bodyPr/>
        <a:lstStyle/>
        <a:p>
          <a:endParaRPr lang="en-US" sz="1600" noProof="0" dirty="0"/>
        </a:p>
      </dgm:t>
    </dgm:pt>
    <dgm:pt modelId="{93237309-2DEA-4FCB-915B-5063089A9AEE}">
      <dgm:prSet phldrT="[Text]" custT="1"/>
      <dgm:spPr/>
      <dgm:t>
        <a:bodyPr/>
        <a:lstStyle/>
        <a:p>
          <a:r>
            <a:rPr lang="en-US" sz="2000" noProof="0" dirty="0" smtClean="0"/>
            <a:t>Replace filters regularly</a:t>
          </a:r>
          <a:endParaRPr lang="en-US" sz="2000" noProof="0" dirty="0"/>
        </a:p>
      </dgm:t>
    </dgm:pt>
    <dgm:pt modelId="{F8A525E4-45F0-4A2C-81B6-6FF1F3B3E344}" type="parTrans" cxnId="{EB018024-9CA9-4FE3-8918-0B486D768E75}">
      <dgm:prSet/>
      <dgm:spPr/>
      <dgm:t>
        <a:bodyPr/>
        <a:lstStyle/>
        <a:p>
          <a:endParaRPr lang="en-US" sz="1600" noProof="0" dirty="0"/>
        </a:p>
      </dgm:t>
    </dgm:pt>
    <dgm:pt modelId="{0E17E397-C82C-41EF-A52E-712C34F162F7}" type="sibTrans" cxnId="{EB018024-9CA9-4FE3-8918-0B486D768E75}">
      <dgm:prSet/>
      <dgm:spPr/>
      <dgm:t>
        <a:bodyPr/>
        <a:lstStyle/>
        <a:p>
          <a:endParaRPr lang="en-US" sz="1600" noProof="0" dirty="0"/>
        </a:p>
      </dgm:t>
    </dgm:pt>
    <dgm:pt modelId="{EDF83493-D7A5-4A28-8A79-CA81942155DE}">
      <dgm:prSet custT="1"/>
      <dgm:spPr/>
      <dgm:t>
        <a:bodyPr/>
        <a:lstStyle/>
        <a:p>
          <a:r>
            <a:rPr lang="en-US" sz="2000" noProof="0" dirty="0" smtClean="0"/>
            <a:t>Reduce pressure</a:t>
          </a:r>
          <a:endParaRPr lang="en-US" sz="2000" noProof="0" dirty="0"/>
        </a:p>
      </dgm:t>
    </dgm:pt>
    <dgm:pt modelId="{01B5330B-7CB1-43E7-A442-3A319CD539BE}" type="parTrans" cxnId="{68FBB577-067F-4FB1-9765-E972DD4B1F19}">
      <dgm:prSet/>
      <dgm:spPr/>
      <dgm:t>
        <a:bodyPr/>
        <a:lstStyle/>
        <a:p>
          <a:endParaRPr lang="en-US" sz="1600" noProof="0" dirty="0"/>
        </a:p>
      </dgm:t>
    </dgm:pt>
    <dgm:pt modelId="{F8A26813-19B5-4197-A89E-1F4F1611C14D}" type="sibTrans" cxnId="{68FBB577-067F-4FB1-9765-E972DD4B1F19}">
      <dgm:prSet/>
      <dgm:spPr/>
      <dgm:t>
        <a:bodyPr/>
        <a:lstStyle/>
        <a:p>
          <a:endParaRPr lang="en-US" sz="1600" noProof="0" dirty="0"/>
        </a:p>
      </dgm:t>
    </dgm:pt>
    <dgm:pt modelId="{8B053C80-BE47-4A65-B303-FD2EA2C684CA}">
      <dgm:prSet custT="1"/>
      <dgm:spPr/>
      <dgm:t>
        <a:bodyPr/>
        <a:lstStyle/>
        <a:p>
          <a:r>
            <a:rPr lang="en-US" sz="2000" noProof="0" dirty="0" smtClean="0"/>
            <a:t>Compressed air contracting</a:t>
          </a:r>
          <a:endParaRPr lang="en-US" sz="2000" noProof="0" dirty="0"/>
        </a:p>
      </dgm:t>
    </dgm:pt>
    <dgm:pt modelId="{7E3AC08F-525A-4850-A2B7-E62D06E481FC}" type="parTrans" cxnId="{EAC3EFA6-3A9F-4ADE-B3CC-DCA735ED4913}">
      <dgm:prSet/>
      <dgm:spPr/>
      <dgm:t>
        <a:bodyPr/>
        <a:lstStyle/>
        <a:p>
          <a:endParaRPr lang="en-US" sz="1600" noProof="0" dirty="0"/>
        </a:p>
      </dgm:t>
    </dgm:pt>
    <dgm:pt modelId="{09D8504C-5FC6-44D9-9D62-CB742D64B626}" type="sibTrans" cxnId="{EAC3EFA6-3A9F-4ADE-B3CC-DCA735ED4913}">
      <dgm:prSet/>
      <dgm:spPr/>
      <dgm:t>
        <a:bodyPr/>
        <a:lstStyle/>
        <a:p>
          <a:endParaRPr lang="en-US" sz="1600" noProof="0" dirty="0"/>
        </a:p>
      </dgm:t>
    </dgm:pt>
    <dgm:pt modelId="{A2A9F3E2-0E3E-4ED9-98BE-59AF39B12079}">
      <dgm:prSet phldrT="[Text]" custT="1"/>
      <dgm:spPr/>
      <dgm:t>
        <a:bodyPr/>
        <a:lstStyle/>
        <a:p>
          <a:r>
            <a:rPr lang="en-US" sz="2000" noProof="0" dirty="0" smtClean="0"/>
            <a:t>Maintain whole system</a:t>
          </a:r>
          <a:endParaRPr lang="en-US" sz="2000" noProof="0" dirty="0"/>
        </a:p>
      </dgm:t>
    </dgm:pt>
    <dgm:pt modelId="{CF2B16B0-E11E-48FD-8B2E-74A01B2475C5}" type="parTrans" cxnId="{DBDD255D-A0E8-4817-8D56-4F1B676541A4}">
      <dgm:prSet/>
      <dgm:spPr/>
      <dgm:t>
        <a:bodyPr/>
        <a:lstStyle/>
        <a:p>
          <a:endParaRPr lang="en-US" sz="1600" noProof="0" dirty="0"/>
        </a:p>
      </dgm:t>
    </dgm:pt>
    <dgm:pt modelId="{CA062941-72C8-45C7-84D9-AE26243B7272}" type="sibTrans" cxnId="{DBDD255D-A0E8-4817-8D56-4F1B676541A4}">
      <dgm:prSet/>
      <dgm:spPr/>
      <dgm:t>
        <a:bodyPr/>
        <a:lstStyle/>
        <a:p>
          <a:endParaRPr lang="en-US" sz="1600" noProof="0" dirty="0"/>
        </a:p>
      </dgm:t>
    </dgm:pt>
    <dgm:pt modelId="{DAA6FD9D-6261-41C1-BA4E-65C4481E8C28}">
      <dgm:prSet custT="1"/>
      <dgm:spPr/>
      <dgm:t>
        <a:bodyPr/>
        <a:lstStyle/>
        <a:p>
          <a:r>
            <a:rPr lang="en-US" sz="2000" noProof="0" dirty="0" smtClean="0"/>
            <a:t>Shut off when not needed</a:t>
          </a:r>
          <a:endParaRPr lang="en-US" sz="2000" noProof="0" dirty="0"/>
        </a:p>
      </dgm:t>
    </dgm:pt>
    <dgm:pt modelId="{CE53283E-813C-4408-BA86-AB0A740721B6}" type="parTrans" cxnId="{33066E6A-5007-4822-BEE6-4B68A2690A05}">
      <dgm:prSet/>
      <dgm:spPr/>
      <dgm:t>
        <a:bodyPr/>
        <a:lstStyle/>
        <a:p>
          <a:endParaRPr lang="en-US" sz="1600" noProof="0" dirty="0"/>
        </a:p>
      </dgm:t>
    </dgm:pt>
    <dgm:pt modelId="{423417B4-2D78-4EED-96B0-6F39D3CC4599}" type="sibTrans" cxnId="{33066E6A-5007-4822-BEE6-4B68A2690A05}">
      <dgm:prSet/>
      <dgm:spPr/>
      <dgm:t>
        <a:bodyPr/>
        <a:lstStyle/>
        <a:p>
          <a:endParaRPr lang="en-US" sz="1600" noProof="0" dirty="0"/>
        </a:p>
      </dgm:t>
    </dgm:pt>
    <dgm:pt modelId="{21E97536-9520-4607-A411-010E4C4386A8}" type="pres">
      <dgm:prSet presAssocID="{2B0015D7-4378-4E6C-A9A1-5832CAF09DD2}" presName="diagram" presStyleCnt="0">
        <dgm:presLayoutVars>
          <dgm:dir/>
          <dgm:resizeHandles val="exact"/>
        </dgm:presLayoutVars>
      </dgm:prSet>
      <dgm:spPr/>
      <dgm:t>
        <a:bodyPr/>
        <a:lstStyle/>
        <a:p>
          <a:endParaRPr lang="de-DE"/>
        </a:p>
      </dgm:t>
    </dgm:pt>
    <dgm:pt modelId="{4CFD0C3C-5326-47AD-8701-F3B49130EC2A}" type="pres">
      <dgm:prSet presAssocID="{0ACD6BAC-65FB-4AF3-9164-797B9CA1B8F5}" presName="node" presStyleLbl="node1" presStyleIdx="0" presStyleCnt="9">
        <dgm:presLayoutVars>
          <dgm:bulletEnabled val="1"/>
        </dgm:presLayoutVars>
      </dgm:prSet>
      <dgm:spPr>
        <a:prstGeom prst="roundRect">
          <a:avLst/>
        </a:prstGeom>
      </dgm:spPr>
      <dgm:t>
        <a:bodyPr/>
        <a:lstStyle/>
        <a:p>
          <a:endParaRPr lang="en-GB"/>
        </a:p>
      </dgm:t>
    </dgm:pt>
    <dgm:pt modelId="{860EE580-7CC5-474B-803C-14C15C289793}" type="pres">
      <dgm:prSet presAssocID="{ECA3BB0A-67B8-454D-8068-7D4B38DCAF24}" presName="sibTrans" presStyleCnt="0"/>
      <dgm:spPr/>
    </dgm:pt>
    <dgm:pt modelId="{50C2D3FC-BA68-4A65-AFAC-56796E041952}" type="pres">
      <dgm:prSet presAssocID="{5868DEE5-B53E-45A8-A9F2-5413B0F2A3C8}" presName="node" presStyleLbl="node1" presStyleIdx="1" presStyleCnt="9">
        <dgm:presLayoutVars>
          <dgm:bulletEnabled val="1"/>
        </dgm:presLayoutVars>
      </dgm:prSet>
      <dgm:spPr>
        <a:prstGeom prst="roundRect">
          <a:avLst/>
        </a:prstGeom>
      </dgm:spPr>
      <dgm:t>
        <a:bodyPr/>
        <a:lstStyle/>
        <a:p>
          <a:endParaRPr lang="de-DE"/>
        </a:p>
      </dgm:t>
    </dgm:pt>
    <dgm:pt modelId="{8625A79C-D006-49E7-9789-1C14C24EDA29}" type="pres">
      <dgm:prSet presAssocID="{BB45F58E-4A4C-4341-81E6-26B9D3B4F556}" presName="sibTrans" presStyleCnt="0"/>
      <dgm:spPr/>
    </dgm:pt>
    <dgm:pt modelId="{D768196B-94F0-450B-9F93-3D1F8EC786B6}" type="pres">
      <dgm:prSet presAssocID="{F5B34D2A-478F-428A-B77A-7B83D9E964E7}" presName="node" presStyleLbl="node1" presStyleIdx="2" presStyleCnt="9">
        <dgm:presLayoutVars>
          <dgm:bulletEnabled val="1"/>
        </dgm:presLayoutVars>
      </dgm:prSet>
      <dgm:spPr>
        <a:prstGeom prst="roundRect">
          <a:avLst/>
        </a:prstGeom>
      </dgm:spPr>
      <dgm:t>
        <a:bodyPr/>
        <a:lstStyle/>
        <a:p>
          <a:endParaRPr lang="de-DE"/>
        </a:p>
      </dgm:t>
    </dgm:pt>
    <dgm:pt modelId="{4E31D03B-53BC-4199-8E82-3DCA5B64DCCE}" type="pres">
      <dgm:prSet presAssocID="{7C543946-D28E-4A37-BCC0-A03416ABEB00}" presName="sibTrans" presStyleCnt="0"/>
      <dgm:spPr/>
    </dgm:pt>
    <dgm:pt modelId="{C6510DC9-6D5B-4B4C-8B52-F8D6A228A82D}" type="pres">
      <dgm:prSet presAssocID="{8A1D498A-6F7E-419A-AFAB-D106442C8DAD}" presName="node" presStyleLbl="node1" presStyleIdx="3" presStyleCnt="9">
        <dgm:presLayoutVars>
          <dgm:bulletEnabled val="1"/>
        </dgm:presLayoutVars>
      </dgm:prSet>
      <dgm:spPr>
        <a:prstGeom prst="roundRect">
          <a:avLst/>
        </a:prstGeom>
      </dgm:spPr>
      <dgm:t>
        <a:bodyPr/>
        <a:lstStyle/>
        <a:p>
          <a:endParaRPr lang="en-GB"/>
        </a:p>
      </dgm:t>
    </dgm:pt>
    <dgm:pt modelId="{8F604873-45D7-44BB-A96E-ADFA8932B5BA}" type="pres">
      <dgm:prSet presAssocID="{F15DE54E-3CD2-4277-9FFF-BFA4CD11176C}" presName="sibTrans" presStyleCnt="0"/>
      <dgm:spPr/>
    </dgm:pt>
    <dgm:pt modelId="{E88F7E03-70C5-41C0-B8EC-A0EAB0C10E1E}" type="pres">
      <dgm:prSet presAssocID="{8B053C80-BE47-4A65-B303-FD2EA2C684CA}" presName="node" presStyleLbl="node1" presStyleIdx="4" presStyleCnt="9">
        <dgm:presLayoutVars>
          <dgm:bulletEnabled val="1"/>
        </dgm:presLayoutVars>
      </dgm:prSet>
      <dgm:spPr>
        <a:prstGeom prst="roundRect">
          <a:avLst/>
        </a:prstGeom>
      </dgm:spPr>
      <dgm:t>
        <a:bodyPr/>
        <a:lstStyle/>
        <a:p>
          <a:endParaRPr lang="en-GB"/>
        </a:p>
      </dgm:t>
    </dgm:pt>
    <dgm:pt modelId="{839C50CC-6E81-4582-A4B2-0504673AD104}" type="pres">
      <dgm:prSet presAssocID="{09D8504C-5FC6-44D9-9D62-CB742D64B626}" presName="sibTrans" presStyleCnt="0"/>
      <dgm:spPr/>
    </dgm:pt>
    <dgm:pt modelId="{4C8F9C6D-234A-4BAE-BF21-FB48471324E5}" type="pres">
      <dgm:prSet presAssocID="{93237309-2DEA-4FCB-915B-5063089A9AEE}" presName="node" presStyleLbl="node1" presStyleIdx="5" presStyleCnt="9">
        <dgm:presLayoutVars>
          <dgm:bulletEnabled val="1"/>
        </dgm:presLayoutVars>
      </dgm:prSet>
      <dgm:spPr>
        <a:prstGeom prst="roundRect">
          <a:avLst/>
        </a:prstGeom>
      </dgm:spPr>
      <dgm:t>
        <a:bodyPr/>
        <a:lstStyle/>
        <a:p>
          <a:endParaRPr lang="en-GB"/>
        </a:p>
      </dgm:t>
    </dgm:pt>
    <dgm:pt modelId="{51C14A7A-B7FF-4ECD-8F70-65DD0D11FC0C}" type="pres">
      <dgm:prSet presAssocID="{0E17E397-C82C-41EF-A52E-712C34F162F7}" presName="sibTrans" presStyleCnt="0"/>
      <dgm:spPr/>
    </dgm:pt>
    <dgm:pt modelId="{5B0E30E7-CC25-4C63-8F5A-D536A1A7F6F7}" type="pres">
      <dgm:prSet presAssocID="{A2A9F3E2-0E3E-4ED9-98BE-59AF39B12079}" presName="node" presStyleLbl="node1" presStyleIdx="6" presStyleCnt="9">
        <dgm:presLayoutVars>
          <dgm:bulletEnabled val="1"/>
        </dgm:presLayoutVars>
      </dgm:prSet>
      <dgm:spPr/>
      <dgm:t>
        <a:bodyPr/>
        <a:lstStyle/>
        <a:p>
          <a:endParaRPr lang="en-US"/>
        </a:p>
      </dgm:t>
    </dgm:pt>
    <dgm:pt modelId="{76C5B08E-34B7-47DB-8A1F-D1A3C18812F1}" type="pres">
      <dgm:prSet presAssocID="{CA062941-72C8-45C7-84D9-AE26243B7272}" presName="sibTrans" presStyleCnt="0"/>
      <dgm:spPr/>
    </dgm:pt>
    <dgm:pt modelId="{63183133-049A-4E93-A719-F89ECB74E005}" type="pres">
      <dgm:prSet presAssocID="{EDF83493-D7A5-4A28-8A79-CA81942155DE}" presName="node" presStyleLbl="node1" presStyleIdx="7" presStyleCnt="9">
        <dgm:presLayoutVars>
          <dgm:bulletEnabled val="1"/>
        </dgm:presLayoutVars>
      </dgm:prSet>
      <dgm:spPr>
        <a:prstGeom prst="roundRect">
          <a:avLst/>
        </a:prstGeom>
      </dgm:spPr>
      <dgm:t>
        <a:bodyPr/>
        <a:lstStyle/>
        <a:p>
          <a:endParaRPr lang="de-DE"/>
        </a:p>
      </dgm:t>
    </dgm:pt>
    <dgm:pt modelId="{2B000C39-9A5E-41DB-94ED-C77D910460DC}" type="pres">
      <dgm:prSet presAssocID="{F8A26813-19B5-4197-A89E-1F4F1611C14D}" presName="sibTrans" presStyleCnt="0"/>
      <dgm:spPr/>
    </dgm:pt>
    <dgm:pt modelId="{CF31BC98-1E89-4AFE-B126-37800A0162D0}" type="pres">
      <dgm:prSet presAssocID="{DAA6FD9D-6261-41C1-BA4E-65C4481E8C28}" presName="node" presStyleLbl="node1" presStyleIdx="8" presStyleCnt="9">
        <dgm:presLayoutVars>
          <dgm:bulletEnabled val="1"/>
        </dgm:presLayoutVars>
      </dgm:prSet>
      <dgm:spPr/>
      <dgm:t>
        <a:bodyPr/>
        <a:lstStyle/>
        <a:p>
          <a:endParaRPr lang="en-US"/>
        </a:p>
      </dgm:t>
    </dgm:pt>
  </dgm:ptLst>
  <dgm:cxnLst>
    <dgm:cxn modelId="{22EA0C30-8542-416F-A300-B8CBB12EA96B}" type="presOf" srcId="{F5B34D2A-478F-428A-B77A-7B83D9E964E7}" destId="{D768196B-94F0-450B-9F93-3D1F8EC786B6}" srcOrd="0" destOrd="0" presId="urn:microsoft.com/office/officeart/2005/8/layout/default"/>
    <dgm:cxn modelId="{58BF5E00-67AC-4009-801B-92EFCA765EEB}" type="presOf" srcId="{8A1D498A-6F7E-419A-AFAB-D106442C8DAD}" destId="{C6510DC9-6D5B-4B4C-8B52-F8D6A228A82D}" srcOrd="0" destOrd="0" presId="urn:microsoft.com/office/officeart/2005/8/layout/default"/>
    <dgm:cxn modelId="{81F027C2-3092-4219-9F5A-B5ECAE49ED3D}" type="presOf" srcId="{2B0015D7-4378-4E6C-A9A1-5832CAF09DD2}" destId="{21E97536-9520-4607-A411-010E4C4386A8}" srcOrd="0" destOrd="0" presId="urn:microsoft.com/office/officeart/2005/8/layout/default"/>
    <dgm:cxn modelId="{189D3A9B-00E3-4FD1-9097-933CF6283534}" srcId="{2B0015D7-4378-4E6C-A9A1-5832CAF09DD2}" destId="{5868DEE5-B53E-45A8-A9F2-5413B0F2A3C8}" srcOrd="1" destOrd="0" parTransId="{E4A03397-49FF-43F9-8059-0070E800B8FF}" sibTransId="{BB45F58E-4A4C-4341-81E6-26B9D3B4F556}"/>
    <dgm:cxn modelId="{2384881F-0D9D-45D8-8CDD-EB047DE4BB5E}" type="presOf" srcId="{93237309-2DEA-4FCB-915B-5063089A9AEE}" destId="{4C8F9C6D-234A-4BAE-BF21-FB48471324E5}" srcOrd="0" destOrd="0" presId="urn:microsoft.com/office/officeart/2005/8/layout/default"/>
    <dgm:cxn modelId="{EB018024-9CA9-4FE3-8918-0B486D768E75}" srcId="{2B0015D7-4378-4E6C-A9A1-5832CAF09DD2}" destId="{93237309-2DEA-4FCB-915B-5063089A9AEE}" srcOrd="5" destOrd="0" parTransId="{F8A525E4-45F0-4A2C-81B6-6FF1F3B3E344}" sibTransId="{0E17E397-C82C-41EF-A52E-712C34F162F7}"/>
    <dgm:cxn modelId="{DBDD255D-A0E8-4817-8D56-4F1B676541A4}" srcId="{2B0015D7-4378-4E6C-A9A1-5832CAF09DD2}" destId="{A2A9F3E2-0E3E-4ED9-98BE-59AF39B12079}" srcOrd="6" destOrd="0" parTransId="{CF2B16B0-E11E-48FD-8B2E-74A01B2475C5}" sibTransId="{CA062941-72C8-45C7-84D9-AE26243B7272}"/>
    <dgm:cxn modelId="{4F25683B-922A-4EFF-A3F4-313EE7692C9B}" srcId="{2B0015D7-4378-4E6C-A9A1-5832CAF09DD2}" destId="{8A1D498A-6F7E-419A-AFAB-D106442C8DAD}" srcOrd="3" destOrd="0" parTransId="{B8ACB520-85CF-4B7D-AE61-FBA70C69354E}" sibTransId="{F15DE54E-3CD2-4277-9FFF-BFA4CD11176C}"/>
    <dgm:cxn modelId="{5297DAF3-6C52-454D-8893-F93F448B05D7}" type="presOf" srcId="{A2A9F3E2-0E3E-4ED9-98BE-59AF39B12079}" destId="{5B0E30E7-CC25-4C63-8F5A-D536A1A7F6F7}" srcOrd="0" destOrd="0" presId="urn:microsoft.com/office/officeart/2005/8/layout/default"/>
    <dgm:cxn modelId="{1AE5E515-89F2-4162-94D9-F748033DF0CD}" type="presOf" srcId="{EDF83493-D7A5-4A28-8A79-CA81942155DE}" destId="{63183133-049A-4E93-A719-F89ECB74E005}" srcOrd="0" destOrd="0" presId="urn:microsoft.com/office/officeart/2005/8/layout/default"/>
    <dgm:cxn modelId="{68FBB577-067F-4FB1-9765-E972DD4B1F19}" srcId="{2B0015D7-4378-4E6C-A9A1-5832CAF09DD2}" destId="{EDF83493-D7A5-4A28-8A79-CA81942155DE}" srcOrd="7" destOrd="0" parTransId="{01B5330B-7CB1-43E7-A442-3A319CD539BE}" sibTransId="{F8A26813-19B5-4197-A89E-1F4F1611C14D}"/>
    <dgm:cxn modelId="{3BC4E5CC-8BEB-4889-B882-1C01F0AFA628}" type="presOf" srcId="{0ACD6BAC-65FB-4AF3-9164-797B9CA1B8F5}" destId="{4CFD0C3C-5326-47AD-8701-F3B49130EC2A}" srcOrd="0" destOrd="0" presId="urn:microsoft.com/office/officeart/2005/8/layout/default"/>
    <dgm:cxn modelId="{EAC3EFA6-3A9F-4ADE-B3CC-DCA735ED4913}" srcId="{2B0015D7-4378-4E6C-A9A1-5832CAF09DD2}" destId="{8B053C80-BE47-4A65-B303-FD2EA2C684CA}" srcOrd="4" destOrd="0" parTransId="{7E3AC08F-525A-4850-A2B7-E62D06E481FC}" sibTransId="{09D8504C-5FC6-44D9-9D62-CB742D64B626}"/>
    <dgm:cxn modelId="{33066E6A-5007-4822-BEE6-4B68A2690A05}" srcId="{2B0015D7-4378-4E6C-A9A1-5832CAF09DD2}" destId="{DAA6FD9D-6261-41C1-BA4E-65C4481E8C28}" srcOrd="8" destOrd="0" parTransId="{CE53283E-813C-4408-BA86-AB0A740721B6}" sibTransId="{423417B4-2D78-4EED-96B0-6F39D3CC4599}"/>
    <dgm:cxn modelId="{E36D7AE6-E1E9-4B30-A1A0-E11BEE8FBF57}" type="presOf" srcId="{DAA6FD9D-6261-41C1-BA4E-65C4481E8C28}" destId="{CF31BC98-1E89-4AFE-B126-37800A0162D0}" srcOrd="0" destOrd="0" presId="urn:microsoft.com/office/officeart/2005/8/layout/default"/>
    <dgm:cxn modelId="{924A0000-DC45-4C5B-BF52-E2B16197CD03}" srcId="{2B0015D7-4378-4E6C-A9A1-5832CAF09DD2}" destId="{0ACD6BAC-65FB-4AF3-9164-797B9CA1B8F5}" srcOrd="0" destOrd="0" parTransId="{98FAE229-2A68-435C-ADF3-3FDC78950E75}" sibTransId="{ECA3BB0A-67B8-454D-8068-7D4B38DCAF24}"/>
    <dgm:cxn modelId="{C3A9993E-8886-4E20-A4CA-0404E2FFB5A6}" srcId="{2B0015D7-4378-4E6C-A9A1-5832CAF09DD2}" destId="{F5B34D2A-478F-428A-B77A-7B83D9E964E7}" srcOrd="2" destOrd="0" parTransId="{856DB669-F735-416C-8AC4-90BAD7D8FA86}" sibTransId="{7C543946-D28E-4A37-BCC0-A03416ABEB00}"/>
    <dgm:cxn modelId="{EEA11708-66E8-4077-9F54-9DA862343656}" type="presOf" srcId="{5868DEE5-B53E-45A8-A9F2-5413B0F2A3C8}" destId="{50C2D3FC-BA68-4A65-AFAC-56796E041952}" srcOrd="0" destOrd="0" presId="urn:microsoft.com/office/officeart/2005/8/layout/default"/>
    <dgm:cxn modelId="{4002994C-A3BA-4757-B0C6-0AD9AD00D6EA}" type="presOf" srcId="{8B053C80-BE47-4A65-B303-FD2EA2C684CA}" destId="{E88F7E03-70C5-41C0-B8EC-A0EAB0C10E1E}" srcOrd="0" destOrd="0" presId="urn:microsoft.com/office/officeart/2005/8/layout/default"/>
    <dgm:cxn modelId="{567DF80D-1FE3-43CC-A103-0E657FD60FA7}" type="presParOf" srcId="{21E97536-9520-4607-A411-010E4C4386A8}" destId="{4CFD0C3C-5326-47AD-8701-F3B49130EC2A}" srcOrd="0" destOrd="0" presId="urn:microsoft.com/office/officeart/2005/8/layout/default"/>
    <dgm:cxn modelId="{323A579A-9DAC-4743-B076-629B5CA54D86}" type="presParOf" srcId="{21E97536-9520-4607-A411-010E4C4386A8}" destId="{860EE580-7CC5-474B-803C-14C15C289793}" srcOrd="1" destOrd="0" presId="urn:microsoft.com/office/officeart/2005/8/layout/default"/>
    <dgm:cxn modelId="{AD97E60E-2ED8-426B-8280-759DC1CAD249}" type="presParOf" srcId="{21E97536-9520-4607-A411-010E4C4386A8}" destId="{50C2D3FC-BA68-4A65-AFAC-56796E041952}" srcOrd="2" destOrd="0" presId="urn:microsoft.com/office/officeart/2005/8/layout/default"/>
    <dgm:cxn modelId="{0A73218B-9C8A-4C67-BE68-2FB4C4CF2933}" type="presParOf" srcId="{21E97536-9520-4607-A411-010E4C4386A8}" destId="{8625A79C-D006-49E7-9789-1C14C24EDA29}" srcOrd="3" destOrd="0" presId="urn:microsoft.com/office/officeart/2005/8/layout/default"/>
    <dgm:cxn modelId="{9C28BC4D-E31F-4F61-8122-F553C5705A85}" type="presParOf" srcId="{21E97536-9520-4607-A411-010E4C4386A8}" destId="{D768196B-94F0-450B-9F93-3D1F8EC786B6}" srcOrd="4" destOrd="0" presId="urn:microsoft.com/office/officeart/2005/8/layout/default"/>
    <dgm:cxn modelId="{3F1CF578-F355-4ACF-9738-94B88DCFB565}" type="presParOf" srcId="{21E97536-9520-4607-A411-010E4C4386A8}" destId="{4E31D03B-53BC-4199-8E82-3DCA5B64DCCE}" srcOrd="5" destOrd="0" presId="urn:microsoft.com/office/officeart/2005/8/layout/default"/>
    <dgm:cxn modelId="{A0BCDBD7-4231-40CB-BCC9-F27D5A9818CD}" type="presParOf" srcId="{21E97536-9520-4607-A411-010E4C4386A8}" destId="{C6510DC9-6D5B-4B4C-8B52-F8D6A228A82D}" srcOrd="6" destOrd="0" presId="urn:microsoft.com/office/officeart/2005/8/layout/default"/>
    <dgm:cxn modelId="{A7ABEF1C-F779-428C-AE95-0F2F13F0F4B6}" type="presParOf" srcId="{21E97536-9520-4607-A411-010E4C4386A8}" destId="{8F604873-45D7-44BB-A96E-ADFA8932B5BA}" srcOrd="7" destOrd="0" presId="urn:microsoft.com/office/officeart/2005/8/layout/default"/>
    <dgm:cxn modelId="{9AECBF04-0589-4AFC-8682-FCA497D1FFB4}" type="presParOf" srcId="{21E97536-9520-4607-A411-010E4C4386A8}" destId="{E88F7E03-70C5-41C0-B8EC-A0EAB0C10E1E}" srcOrd="8" destOrd="0" presId="urn:microsoft.com/office/officeart/2005/8/layout/default"/>
    <dgm:cxn modelId="{85E4B9B0-C93E-4AED-B19D-439C11F14C58}" type="presParOf" srcId="{21E97536-9520-4607-A411-010E4C4386A8}" destId="{839C50CC-6E81-4582-A4B2-0504673AD104}" srcOrd="9" destOrd="0" presId="urn:microsoft.com/office/officeart/2005/8/layout/default"/>
    <dgm:cxn modelId="{214BEE83-ED4F-4284-9EE6-2E4C99207793}" type="presParOf" srcId="{21E97536-9520-4607-A411-010E4C4386A8}" destId="{4C8F9C6D-234A-4BAE-BF21-FB48471324E5}" srcOrd="10" destOrd="0" presId="urn:microsoft.com/office/officeart/2005/8/layout/default"/>
    <dgm:cxn modelId="{7A5A69D4-0E3E-4095-95FF-A32C3ECF3E4A}" type="presParOf" srcId="{21E97536-9520-4607-A411-010E4C4386A8}" destId="{51C14A7A-B7FF-4ECD-8F70-65DD0D11FC0C}" srcOrd="11" destOrd="0" presId="urn:microsoft.com/office/officeart/2005/8/layout/default"/>
    <dgm:cxn modelId="{7B1D10B5-7CB9-4DE1-9948-40392F06FCA7}" type="presParOf" srcId="{21E97536-9520-4607-A411-010E4C4386A8}" destId="{5B0E30E7-CC25-4C63-8F5A-D536A1A7F6F7}" srcOrd="12" destOrd="0" presId="urn:microsoft.com/office/officeart/2005/8/layout/default"/>
    <dgm:cxn modelId="{37CE95E4-7870-46C0-A423-DBE167BB7C35}" type="presParOf" srcId="{21E97536-9520-4607-A411-010E4C4386A8}" destId="{76C5B08E-34B7-47DB-8A1F-D1A3C18812F1}" srcOrd="13" destOrd="0" presId="urn:microsoft.com/office/officeart/2005/8/layout/default"/>
    <dgm:cxn modelId="{0D9E37DC-F30C-4304-ABA5-0CBBD89E746F}" type="presParOf" srcId="{21E97536-9520-4607-A411-010E4C4386A8}" destId="{63183133-049A-4E93-A719-F89ECB74E005}" srcOrd="14" destOrd="0" presId="urn:microsoft.com/office/officeart/2005/8/layout/default"/>
    <dgm:cxn modelId="{DB967424-B6C3-4A68-A360-172FE884D4B0}" type="presParOf" srcId="{21E97536-9520-4607-A411-010E4C4386A8}" destId="{2B000C39-9A5E-41DB-94ED-C77D910460DC}" srcOrd="15" destOrd="0" presId="urn:microsoft.com/office/officeart/2005/8/layout/default"/>
    <dgm:cxn modelId="{662FA2F4-93E0-4121-9817-2EBEAB543F50}" type="presParOf" srcId="{21E97536-9520-4607-A411-010E4C4386A8}" destId="{CF31BC98-1E89-4AFE-B126-37800A0162D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E43D4-FE24-4186-A432-B96BB6AE6325}">
      <dsp:nvSpPr>
        <dsp:cNvPr id="0" name=""/>
        <dsp:cNvSpPr/>
      </dsp:nvSpPr>
      <dsp:spPr>
        <a:xfrm>
          <a:off x="1946600" y="1326680"/>
          <a:ext cx="4102072" cy="1760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noProof="0" dirty="0" smtClean="0"/>
            <a:t>First problem of energy and production: diversity of branches</a:t>
          </a:r>
          <a:endParaRPr lang="en-US" sz="2400" b="1" kern="1200" noProof="0" dirty="0"/>
        </a:p>
      </dsp:txBody>
      <dsp:txXfrm>
        <a:off x="2547335" y="1584457"/>
        <a:ext cx="2900602" cy="1244658"/>
      </dsp:txXfrm>
    </dsp:sp>
    <dsp:sp modelId="{5A77A7FF-140A-401F-B2BA-C569AA9B44B3}">
      <dsp:nvSpPr>
        <dsp:cNvPr id="0" name=""/>
        <dsp:cNvSpPr/>
      </dsp:nvSpPr>
      <dsp:spPr>
        <a:xfrm rot="5750791">
          <a:off x="3982731" y="1408645"/>
          <a:ext cx="190475" cy="27251"/>
        </a:xfrm>
        <a:custGeom>
          <a:avLst/>
          <a:gdLst/>
          <a:ahLst/>
          <a:cxnLst/>
          <a:rect l="0" t="0" r="0" b="0"/>
          <a:pathLst>
            <a:path>
              <a:moveTo>
                <a:pt x="0" y="13625"/>
              </a:moveTo>
              <a:lnTo>
                <a:pt x="190475"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4073206" y="1417509"/>
        <a:ext cx="9523" cy="9523"/>
      </dsp:txXfrm>
    </dsp:sp>
    <dsp:sp modelId="{EDD04559-D578-4AE0-8F30-EDBABBB3D786}">
      <dsp:nvSpPr>
        <dsp:cNvPr id="0" name=""/>
        <dsp:cNvSpPr/>
      </dsp:nvSpPr>
      <dsp:spPr>
        <a:xfrm>
          <a:off x="3096346" y="-272309"/>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Mining, iron and steel industry</a:t>
          </a:r>
          <a:endParaRPr lang="en-US" sz="2400" kern="1200" noProof="0" dirty="0"/>
        </a:p>
      </dsp:txBody>
      <dsp:txXfrm>
        <a:off x="3407797" y="-9783"/>
        <a:ext cx="1503819" cy="1267590"/>
      </dsp:txXfrm>
    </dsp:sp>
    <dsp:sp modelId="{B0593A98-7428-4FD5-A277-17B5EBDE5337}">
      <dsp:nvSpPr>
        <dsp:cNvPr id="0" name=""/>
        <dsp:cNvSpPr/>
      </dsp:nvSpPr>
      <dsp:spPr>
        <a:xfrm rot="20329946">
          <a:off x="5508134" y="1538211"/>
          <a:ext cx="361802" cy="27251"/>
        </a:xfrm>
        <a:custGeom>
          <a:avLst/>
          <a:gdLst/>
          <a:ahLst/>
          <a:cxnLst/>
          <a:rect l="0" t="0" r="0" b="0"/>
          <a:pathLst>
            <a:path>
              <a:moveTo>
                <a:pt x="0" y="13625"/>
              </a:moveTo>
              <a:lnTo>
                <a:pt x="361802"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5679990" y="1542792"/>
        <a:ext cx="18090" cy="18090"/>
      </dsp:txXfrm>
    </dsp:sp>
    <dsp:sp modelId="{F1872168-7D35-4EA3-B4FC-58F712274E9B}">
      <dsp:nvSpPr>
        <dsp:cNvPr id="0" name=""/>
        <dsp:cNvSpPr/>
      </dsp:nvSpPr>
      <dsp:spPr>
        <a:xfrm>
          <a:off x="5760648" y="216028"/>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Agriculture</a:t>
          </a:r>
          <a:endParaRPr lang="en-US" sz="2400" kern="1200" noProof="0" dirty="0"/>
        </a:p>
      </dsp:txBody>
      <dsp:txXfrm>
        <a:off x="6072099" y="478554"/>
        <a:ext cx="1503819" cy="1267590"/>
      </dsp:txXfrm>
    </dsp:sp>
    <dsp:sp modelId="{DDE94528-90AB-48C6-A5A4-5A10D3DA9D0B}">
      <dsp:nvSpPr>
        <dsp:cNvPr id="0" name=""/>
        <dsp:cNvSpPr/>
      </dsp:nvSpPr>
      <dsp:spPr>
        <a:xfrm rot="1239661">
          <a:off x="5527475" y="2833531"/>
          <a:ext cx="336694" cy="27251"/>
        </a:xfrm>
        <a:custGeom>
          <a:avLst/>
          <a:gdLst/>
          <a:ahLst/>
          <a:cxnLst/>
          <a:rect l="0" t="0" r="0" b="0"/>
          <a:pathLst>
            <a:path>
              <a:moveTo>
                <a:pt x="0" y="13625"/>
              </a:moveTo>
              <a:lnTo>
                <a:pt x="336694"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5687404" y="2838739"/>
        <a:ext cx="16834" cy="16834"/>
      </dsp:txXfrm>
    </dsp:sp>
    <dsp:sp modelId="{E8143FA1-E8B6-4CDB-BC64-72B770FC6326}">
      <dsp:nvSpPr>
        <dsp:cNvPr id="0" name=""/>
        <dsp:cNvSpPr/>
      </dsp:nvSpPr>
      <dsp:spPr>
        <a:xfrm>
          <a:off x="5760637" y="2376260"/>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Machine building</a:t>
          </a:r>
          <a:endParaRPr lang="en-US" sz="2400" kern="1200" noProof="0" dirty="0"/>
        </a:p>
      </dsp:txBody>
      <dsp:txXfrm>
        <a:off x="6072088" y="2638786"/>
        <a:ext cx="1503819" cy="1267590"/>
      </dsp:txXfrm>
    </dsp:sp>
    <dsp:sp modelId="{C8CCBEFF-614B-4920-8D97-EAD26B561E67}">
      <dsp:nvSpPr>
        <dsp:cNvPr id="0" name=""/>
        <dsp:cNvSpPr/>
      </dsp:nvSpPr>
      <dsp:spPr>
        <a:xfrm rot="16004601">
          <a:off x="3945891" y="2976823"/>
          <a:ext cx="192672" cy="27251"/>
        </a:xfrm>
        <a:custGeom>
          <a:avLst/>
          <a:gdLst/>
          <a:ahLst/>
          <a:cxnLst/>
          <a:rect l="0" t="0" r="0" b="0"/>
          <a:pathLst>
            <a:path>
              <a:moveTo>
                <a:pt x="0" y="13625"/>
              </a:moveTo>
              <a:lnTo>
                <a:pt x="192672"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4037411" y="2985632"/>
        <a:ext cx="9633" cy="9633"/>
      </dsp:txXfrm>
    </dsp:sp>
    <dsp:sp modelId="{443AF803-CBCD-4DC9-A6E2-588064133636}">
      <dsp:nvSpPr>
        <dsp:cNvPr id="0" name=""/>
        <dsp:cNvSpPr/>
      </dsp:nvSpPr>
      <dsp:spPr>
        <a:xfrm>
          <a:off x="3024336" y="2893239"/>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Chemistry</a:t>
          </a:r>
          <a:endParaRPr lang="en-US" sz="2400" kern="1200" noProof="0" dirty="0"/>
        </a:p>
      </dsp:txBody>
      <dsp:txXfrm>
        <a:off x="3335787" y="3155765"/>
        <a:ext cx="1503819" cy="1267590"/>
      </dsp:txXfrm>
    </dsp:sp>
    <dsp:sp modelId="{D5D82D7D-3A42-47DF-BA4A-D873201BFA56}">
      <dsp:nvSpPr>
        <dsp:cNvPr id="0" name=""/>
        <dsp:cNvSpPr/>
      </dsp:nvSpPr>
      <dsp:spPr>
        <a:xfrm rot="9602268">
          <a:off x="2027377" y="2833017"/>
          <a:ext cx="417307" cy="27251"/>
        </a:xfrm>
        <a:custGeom>
          <a:avLst/>
          <a:gdLst/>
          <a:ahLst/>
          <a:cxnLst/>
          <a:rect l="0" t="0" r="0" b="0"/>
          <a:pathLst>
            <a:path>
              <a:moveTo>
                <a:pt x="0" y="13625"/>
              </a:moveTo>
              <a:lnTo>
                <a:pt x="417307"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2225598" y="2836210"/>
        <a:ext cx="20865" cy="20865"/>
      </dsp:txXfrm>
    </dsp:sp>
    <dsp:sp modelId="{33877735-DB78-4002-8EBA-170C57E12C0C}">
      <dsp:nvSpPr>
        <dsp:cNvPr id="0" name=""/>
        <dsp:cNvSpPr/>
      </dsp:nvSpPr>
      <dsp:spPr>
        <a:xfrm>
          <a:off x="0" y="2376262"/>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IT</a:t>
          </a:r>
          <a:endParaRPr lang="en-US" sz="2400" kern="1200" noProof="0" dirty="0"/>
        </a:p>
      </dsp:txBody>
      <dsp:txXfrm>
        <a:off x="311451" y="2638788"/>
        <a:ext cx="1503819" cy="1267590"/>
      </dsp:txXfrm>
    </dsp:sp>
    <dsp:sp modelId="{8FD0E44B-FBE0-4770-A05A-5E711620DCD3}">
      <dsp:nvSpPr>
        <dsp:cNvPr id="0" name=""/>
        <dsp:cNvSpPr/>
      </dsp:nvSpPr>
      <dsp:spPr>
        <a:xfrm rot="11977621">
          <a:off x="2205654" y="1593518"/>
          <a:ext cx="220999" cy="27251"/>
        </a:xfrm>
        <a:custGeom>
          <a:avLst/>
          <a:gdLst/>
          <a:ahLst/>
          <a:cxnLst/>
          <a:rect l="0" t="0" r="0" b="0"/>
          <a:pathLst>
            <a:path>
              <a:moveTo>
                <a:pt x="0" y="13625"/>
              </a:moveTo>
              <a:lnTo>
                <a:pt x="220999"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2310629" y="1601618"/>
        <a:ext cx="11049" cy="11049"/>
      </dsp:txXfrm>
    </dsp:sp>
    <dsp:sp modelId="{0AEF4DBD-5CD5-40F5-A892-77CE92409E85}">
      <dsp:nvSpPr>
        <dsp:cNvPr id="0" name=""/>
        <dsp:cNvSpPr/>
      </dsp:nvSpPr>
      <dsp:spPr>
        <a:xfrm>
          <a:off x="169391" y="324465"/>
          <a:ext cx="2126721" cy="1792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Transport-</a:t>
          </a:r>
          <a:r>
            <a:rPr lang="en-US" sz="2400" kern="1200" noProof="0" dirty="0" err="1" smtClean="0"/>
            <a:t>ation</a:t>
          </a:r>
          <a:r>
            <a:rPr lang="en-US" sz="2400" kern="1200" noProof="0" dirty="0" smtClean="0"/>
            <a:t> and trading</a:t>
          </a:r>
          <a:endParaRPr lang="en-US" sz="2400" kern="1200" noProof="0" dirty="0"/>
        </a:p>
      </dsp:txBody>
      <dsp:txXfrm>
        <a:off x="480842" y="586991"/>
        <a:ext cx="1503819" cy="1267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E43D4-FE24-4186-A432-B96BB6AE6325}">
      <dsp:nvSpPr>
        <dsp:cNvPr id="0" name=""/>
        <dsp:cNvSpPr/>
      </dsp:nvSpPr>
      <dsp:spPr>
        <a:xfrm>
          <a:off x="2409973" y="1472502"/>
          <a:ext cx="3945714"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noProof="0" dirty="0" smtClean="0"/>
            <a:t>Second problem: overlap with other business functions</a:t>
          </a:r>
          <a:endParaRPr lang="en-US" sz="2400" b="1" kern="1200" noProof="0" dirty="0"/>
        </a:p>
      </dsp:txBody>
      <dsp:txXfrm>
        <a:off x="2987809" y="1758750"/>
        <a:ext cx="2790042" cy="1382125"/>
      </dsp:txXfrm>
    </dsp:sp>
    <dsp:sp modelId="{5A77A7FF-140A-401F-B2BA-C569AA9B44B3}">
      <dsp:nvSpPr>
        <dsp:cNvPr id="0" name=""/>
        <dsp:cNvSpPr/>
      </dsp:nvSpPr>
      <dsp:spPr>
        <a:xfrm rot="5400003">
          <a:off x="4283957" y="1557577"/>
          <a:ext cx="197748" cy="27600"/>
        </a:xfrm>
        <a:custGeom>
          <a:avLst/>
          <a:gdLst/>
          <a:ahLst/>
          <a:cxnLst/>
          <a:rect l="0" t="0" r="0" b="0"/>
          <a:pathLst>
            <a:path>
              <a:moveTo>
                <a:pt x="0" y="13800"/>
              </a:moveTo>
              <a:lnTo>
                <a:pt x="197748"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4377888" y="1566433"/>
        <a:ext cx="9887" cy="9887"/>
      </dsp:txXfrm>
    </dsp:sp>
    <dsp:sp modelId="{EDD04559-D578-4AE0-8F30-EDBABBB3D786}">
      <dsp:nvSpPr>
        <dsp:cNvPr id="0" name=""/>
        <dsp:cNvSpPr/>
      </dsp:nvSpPr>
      <dsp:spPr>
        <a:xfrm>
          <a:off x="3285039" y="-284369"/>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Management accounting and IT</a:t>
          </a:r>
          <a:endParaRPr lang="en-US" sz="2000" kern="1200" noProof="0" dirty="0"/>
        </a:p>
      </dsp:txBody>
      <dsp:txXfrm>
        <a:off x="3606575" y="1879"/>
        <a:ext cx="1552514" cy="1382125"/>
      </dsp:txXfrm>
    </dsp:sp>
    <dsp:sp modelId="{B0593A98-7428-4FD5-A277-17B5EBDE5337}">
      <dsp:nvSpPr>
        <dsp:cNvPr id="0" name=""/>
        <dsp:cNvSpPr/>
      </dsp:nvSpPr>
      <dsp:spPr>
        <a:xfrm rot="20425387">
          <a:off x="5976158" y="1812091"/>
          <a:ext cx="322176" cy="27600"/>
        </a:xfrm>
        <a:custGeom>
          <a:avLst/>
          <a:gdLst/>
          <a:ahLst/>
          <a:cxnLst/>
          <a:rect l="0" t="0" r="0" b="0"/>
          <a:pathLst>
            <a:path>
              <a:moveTo>
                <a:pt x="0" y="13800"/>
              </a:moveTo>
              <a:lnTo>
                <a:pt x="322176"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6129192" y="1817837"/>
        <a:ext cx="16108" cy="16108"/>
      </dsp:txXfrm>
    </dsp:sp>
    <dsp:sp modelId="{F1872168-7D35-4EA3-B4FC-58F712274E9B}">
      <dsp:nvSpPr>
        <dsp:cNvPr id="0" name=""/>
        <dsp:cNvSpPr/>
      </dsp:nvSpPr>
      <dsp:spPr>
        <a:xfrm>
          <a:off x="6210690" y="432054"/>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Facility Management and media supply </a:t>
          </a:r>
          <a:endParaRPr lang="en-US" sz="2000" kern="1200" noProof="0" dirty="0"/>
        </a:p>
      </dsp:txBody>
      <dsp:txXfrm>
        <a:off x="6532226" y="718302"/>
        <a:ext cx="1552514" cy="1382125"/>
      </dsp:txXfrm>
    </dsp:sp>
    <dsp:sp modelId="{DDE94528-90AB-48C6-A5A4-5A10D3DA9D0B}">
      <dsp:nvSpPr>
        <dsp:cNvPr id="0" name=""/>
        <dsp:cNvSpPr/>
      </dsp:nvSpPr>
      <dsp:spPr>
        <a:xfrm rot="1062554">
          <a:off x="6033387" y="3014662"/>
          <a:ext cx="323167" cy="27600"/>
        </a:xfrm>
        <a:custGeom>
          <a:avLst/>
          <a:gdLst/>
          <a:ahLst/>
          <a:cxnLst/>
          <a:rect l="0" t="0" r="0" b="0"/>
          <a:pathLst>
            <a:path>
              <a:moveTo>
                <a:pt x="0" y="13800"/>
              </a:moveTo>
              <a:lnTo>
                <a:pt x="323167"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6186891" y="3020383"/>
        <a:ext cx="16158" cy="16158"/>
      </dsp:txXfrm>
    </dsp:sp>
    <dsp:sp modelId="{E8143FA1-E8B6-4CDB-BC64-72B770FC6326}">
      <dsp:nvSpPr>
        <dsp:cNvPr id="0" name=""/>
        <dsp:cNvSpPr/>
      </dsp:nvSpPr>
      <dsp:spPr>
        <a:xfrm>
          <a:off x="6284436" y="2430265"/>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Logistics, SCM, material management</a:t>
          </a:r>
          <a:endParaRPr lang="en-US" sz="2000" kern="1200" noProof="0" dirty="0"/>
        </a:p>
      </dsp:txBody>
      <dsp:txXfrm>
        <a:off x="6605972" y="2716513"/>
        <a:ext cx="1552514" cy="1382125"/>
      </dsp:txXfrm>
    </dsp:sp>
    <dsp:sp modelId="{C8CCBEFF-614B-4920-8D97-EAD26B561E67}">
      <dsp:nvSpPr>
        <dsp:cNvPr id="0" name=""/>
        <dsp:cNvSpPr/>
      </dsp:nvSpPr>
      <dsp:spPr>
        <a:xfrm rot="16199997">
          <a:off x="4283957" y="3314449"/>
          <a:ext cx="197748" cy="27600"/>
        </a:xfrm>
        <a:custGeom>
          <a:avLst/>
          <a:gdLst/>
          <a:ahLst/>
          <a:cxnLst/>
          <a:rect l="0" t="0" r="0" b="0"/>
          <a:pathLst>
            <a:path>
              <a:moveTo>
                <a:pt x="0" y="13800"/>
              </a:moveTo>
              <a:lnTo>
                <a:pt x="197748"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4377888" y="3323306"/>
        <a:ext cx="9887" cy="9887"/>
      </dsp:txXfrm>
    </dsp:sp>
    <dsp:sp modelId="{443AF803-CBCD-4DC9-A6E2-588064133636}">
      <dsp:nvSpPr>
        <dsp:cNvPr id="0" name=""/>
        <dsp:cNvSpPr/>
      </dsp:nvSpPr>
      <dsp:spPr>
        <a:xfrm>
          <a:off x="3285039" y="3229375"/>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Maintenance</a:t>
          </a:r>
          <a:endParaRPr lang="en-US" sz="2000" kern="1200" noProof="0" dirty="0"/>
        </a:p>
      </dsp:txBody>
      <dsp:txXfrm>
        <a:off x="3606575" y="3515623"/>
        <a:ext cx="1552514" cy="1382125"/>
      </dsp:txXfrm>
    </dsp:sp>
    <dsp:sp modelId="{D5D82D7D-3A42-47DF-BA4A-D873201BFA56}">
      <dsp:nvSpPr>
        <dsp:cNvPr id="0" name=""/>
        <dsp:cNvSpPr/>
      </dsp:nvSpPr>
      <dsp:spPr>
        <a:xfrm rot="9798818">
          <a:off x="2401918" y="2984941"/>
          <a:ext cx="299315" cy="27600"/>
        </a:xfrm>
        <a:custGeom>
          <a:avLst/>
          <a:gdLst/>
          <a:ahLst/>
          <a:cxnLst/>
          <a:rect l="0" t="0" r="0" b="0"/>
          <a:pathLst>
            <a:path>
              <a:moveTo>
                <a:pt x="0" y="13800"/>
              </a:moveTo>
              <a:lnTo>
                <a:pt x="299315"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2544093" y="2991258"/>
        <a:ext cx="14965" cy="14965"/>
      </dsp:txXfrm>
    </dsp:sp>
    <dsp:sp modelId="{33877735-DB78-4002-8EBA-170C57E12C0C}">
      <dsp:nvSpPr>
        <dsp:cNvPr id="0" name=""/>
        <dsp:cNvSpPr/>
      </dsp:nvSpPr>
      <dsp:spPr>
        <a:xfrm>
          <a:off x="270027" y="2376267"/>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Organization and ISO standards</a:t>
          </a:r>
          <a:endParaRPr lang="en-US" sz="2000" kern="1200" noProof="0" dirty="0"/>
        </a:p>
      </dsp:txBody>
      <dsp:txXfrm>
        <a:off x="591563" y="2662515"/>
        <a:ext cx="1552514" cy="1382125"/>
      </dsp:txXfrm>
    </dsp:sp>
    <dsp:sp modelId="{8FD0E44B-FBE0-4770-A05A-5E711620DCD3}">
      <dsp:nvSpPr>
        <dsp:cNvPr id="0" name=""/>
        <dsp:cNvSpPr/>
      </dsp:nvSpPr>
      <dsp:spPr>
        <a:xfrm rot="11977621">
          <a:off x="2319051" y="1785000"/>
          <a:ext cx="476492" cy="27600"/>
        </a:xfrm>
        <a:custGeom>
          <a:avLst/>
          <a:gdLst/>
          <a:ahLst/>
          <a:cxnLst/>
          <a:rect l="0" t="0" r="0" b="0"/>
          <a:pathLst>
            <a:path>
              <a:moveTo>
                <a:pt x="0" y="13800"/>
              </a:moveTo>
              <a:lnTo>
                <a:pt x="476492" y="1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2545385" y="1786888"/>
        <a:ext cx="23824" cy="23824"/>
      </dsp:txXfrm>
    </dsp:sp>
    <dsp:sp modelId="{0AEF4DBD-5CD5-40F5-A892-77CE92409E85}">
      <dsp:nvSpPr>
        <dsp:cNvPr id="0" name=""/>
        <dsp:cNvSpPr/>
      </dsp:nvSpPr>
      <dsp:spPr>
        <a:xfrm>
          <a:off x="216028" y="378047"/>
          <a:ext cx="2195586" cy="1954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Investment, strategy, CSR …</a:t>
          </a:r>
          <a:endParaRPr lang="en-US" sz="2000" kern="1200" noProof="0" dirty="0"/>
        </a:p>
      </dsp:txBody>
      <dsp:txXfrm>
        <a:off x="537564" y="664295"/>
        <a:ext cx="1552514" cy="1382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EDC85-3ADA-4F21-828F-B78DA1C62793}">
      <dsp:nvSpPr>
        <dsp:cNvPr id="0" name=""/>
        <dsp:cNvSpPr/>
      </dsp:nvSpPr>
      <dsp:spPr>
        <a:xfrm>
          <a:off x="2461345" y="1526075"/>
          <a:ext cx="2929478" cy="1588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noProof="0" dirty="0" smtClean="0"/>
            <a:t>Aims of scheduling</a:t>
          </a:r>
          <a:endParaRPr lang="en-US" sz="2800" b="1" kern="1200" noProof="0" dirty="0"/>
        </a:p>
      </dsp:txBody>
      <dsp:txXfrm>
        <a:off x="2890357" y="1758661"/>
        <a:ext cx="2071454" cy="1123024"/>
      </dsp:txXfrm>
    </dsp:sp>
    <dsp:sp modelId="{31C5A208-473B-4B8C-AED3-006B93DF6932}">
      <dsp:nvSpPr>
        <dsp:cNvPr id="0" name=""/>
        <dsp:cNvSpPr/>
      </dsp:nvSpPr>
      <dsp:spPr>
        <a:xfrm rot="16200000">
          <a:off x="3875240" y="1460646"/>
          <a:ext cx="101687" cy="29169"/>
        </a:xfrm>
        <a:custGeom>
          <a:avLst/>
          <a:gdLst/>
          <a:ahLst/>
          <a:cxnLst/>
          <a:rect l="0" t="0" r="0" b="0"/>
          <a:pathLst>
            <a:path>
              <a:moveTo>
                <a:pt x="0" y="14584"/>
              </a:moveTo>
              <a:lnTo>
                <a:pt x="101687" y="14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noProof="0" dirty="0"/>
        </a:p>
      </dsp:txBody>
      <dsp:txXfrm>
        <a:off x="3923541" y="1472689"/>
        <a:ext cx="5084" cy="5084"/>
      </dsp:txXfrm>
    </dsp:sp>
    <dsp:sp modelId="{D75220A9-5911-43C9-A582-C6D6665663AF}">
      <dsp:nvSpPr>
        <dsp:cNvPr id="0" name=""/>
        <dsp:cNvSpPr/>
      </dsp:nvSpPr>
      <dsp:spPr>
        <a:xfrm>
          <a:off x="2421520" y="-140096"/>
          <a:ext cx="3009127" cy="15644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baseline="0" noProof="0" dirty="0" smtClean="0"/>
            <a:t>Maximize capacity utilization</a:t>
          </a:r>
          <a:endParaRPr lang="en-US" sz="2400" kern="1200" noProof="0" dirty="0"/>
        </a:p>
      </dsp:txBody>
      <dsp:txXfrm>
        <a:off x="2862196" y="89017"/>
        <a:ext cx="2127775" cy="1106258"/>
      </dsp:txXfrm>
    </dsp:sp>
    <dsp:sp modelId="{1F9529A5-3548-4037-98B5-633E8565AD03}">
      <dsp:nvSpPr>
        <dsp:cNvPr id="0" name=""/>
        <dsp:cNvSpPr/>
      </dsp:nvSpPr>
      <dsp:spPr>
        <a:xfrm rot="10796039">
          <a:off x="5080998" y="2304079"/>
          <a:ext cx="309821" cy="29169"/>
        </a:xfrm>
        <a:custGeom>
          <a:avLst/>
          <a:gdLst/>
          <a:ahLst/>
          <a:cxnLst/>
          <a:rect l="0" t="0" r="0" b="0"/>
          <a:pathLst>
            <a:path>
              <a:moveTo>
                <a:pt x="0" y="14584"/>
              </a:moveTo>
              <a:lnTo>
                <a:pt x="309821" y="14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noProof="0" dirty="0"/>
        </a:p>
      </dsp:txBody>
      <dsp:txXfrm rot="10800000">
        <a:off x="5228163" y="2310918"/>
        <a:ext cx="15491" cy="15491"/>
      </dsp:txXfrm>
    </dsp:sp>
    <dsp:sp modelId="{F709D8E0-FE77-4125-8AAA-A02A30582502}">
      <dsp:nvSpPr>
        <dsp:cNvPr id="0" name=""/>
        <dsp:cNvSpPr/>
      </dsp:nvSpPr>
      <dsp:spPr>
        <a:xfrm>
          <a:off x="5080995" y="1512172"/>
          <a:ext cx="2875888" cy="1610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baseline="0" noProof="0" dirty="0" smtClean="0"/>
            <a:t>Minimize throughput time</a:t>
          </a:r>
          <a:endParaRPr lang="en-US" sz="2400" kern="1200" noProof="0" dirty="0"/>
        </a:p>
      </dsp:txBody>
      <dsp:txXfrm>
        <a:off x="5502159" y="1747955"/>
        <a:ext cx="2033560" cy="1138461"/>
      </dsp:txXfrm>
    </dsp:sp>
    <dsp:sp modelId="{0017458C-9D60-4F9A-BAF8-98DDFD4D10D1}">
      <dsp:nvSpPr>
        <dsp:cNvPr id="0" name=""/>
        <dsp:cNvSpPr/>
      </dsp:nvSpPr>
      <dsp:spPr>
        <a:xfrm rot="5175927">
          <a:off x="3959250" y="3119080"/>
          <a:ext cx="39865" cy="29169"/>
        </a:xfrm>
        <a:custGeom>
          <a:avLst/>
          <a:gdLst/>
          <a:ahLst/>
          <a:cxnLst/>
          <a:rect l="0" t="0" r="0" b="0"/>
          <a:pathLst>
            <a:path>
              <a:moveTo>
                <a:pt x="0" y="14584"/>
              </a:moveTo>
              <a:lnTo>
                <a:pt x="39865" y="14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noProof="0" dirty="0"/>
        </a:p>
      </dsp:txBody>
      <dsp:txXfrm>
        <a:off x="3978186" y="3132669"/>
        <a:ext cx="1993" cy="1993"/>
      </dsp:txXfrm>
    </dsp:sp>
    <dsp:sp modelId="{E729B24D-0019-4B28-9DFF-C8D8799BEC84}">
      <dsp:nvSpPr>
        <dsp:cNvPr id="0" name=""/>
        <dsp:cNvSpPr/>
      </dsp:nvSpPr>
      <dsp:spPr>
        <a:xfrm>
          <a:off x="2573371" y="3153001"/>
          <a:ext cx="2921509" cy="164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baseline="0" noProof="0" dirty="0" smtClean="0"/>
            <a:t>Minimize deviations from completion date</a:t>
          </a:r>
          <a:endParaRPr lang="en-US" sz="2400" kern="1200" noProof="0" dirty="0"/>
        </a:p>
      </dsp:txBody>
      <dsp:txXfrm>
        <a:off x="3001216" y="3393881"/>
        <a:ext cx="2065819" cy="1163069"/>
      </dsp:txXfrm>
    </dsp:sp>
    <dsp:sp modelId="{59EAC3AB-F275-408C-BEE2-2C680537EABF}">
      <dsp:nvSpPr>
        <dsp:cNvPr id="0" name=""/>
        <dsp:cNvSpPr/>
      </dsp:nvSpPr>
      <dsp:spPr>
        <a:xfrm rot="21530645">
          <a:off x="2462337" y="2333071"/>
          <a:ext cx="203364" cy="29169"/>
        </a:xfrm>
        <a:custGeom>
          <a:avLst/>
          <a:gdLst/>
          <a:ahLst/>
          <a:cxnLst/>
          <a:rect l="0" t="0" r="0" b="0"/>
          <a:pathLst>
            <a:path>
              <a:moveTo>
                <a:pt x="0" y="14584"/>
              </a:moveTo>
              <a:lnTo>
                <a:pt x="203364" y="14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noProof="0" dirty="0"/>
        </a:p>
      </dsp:txBody>
      <dsp:txXfrm>
        <a:off x="2558935" y="2342572"/>
        <a:ext cx="10168" cy="10168"/>
      </dsp:txXfrm>
    </dsp:sp>
    <dsp:sp modelId="{D07F21C1-E318-4924-AA60-3C3608F1468D}">
      <dsp:nvSpPr>
        <dsp:cNvPr id="0" name=""/>
        <dsp:cNvSpPr/>
      </dsp:nvSpPr>
      <dsp:spPr>
        <a:xfrm>
          <a:off x="0" y="1584175"/>
          <a:ext cx="2666456" cy="157663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Energy related aims</a:t>
          </a:r>
          <a:endParaRPr lang="en-US" sz="2400" kern="1200" noProof="0" dirty="0"/>
        </a:p>
      </dsp:txBody>
      <dsp:txXfrm>
        <a:off x="390493" y="1815067"/>
        <a:ext cx="1885470" cy="111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EDC85-3ADA-4F21-828F-B78DA1C62793}">
      <dsp:nvSpPr>
        <dsp:cNvPr id="0" name=""/>
        <dsp:cNvSpPr/>
      </dsp:nvSpPr>
      <dsp:spPr>
        <a:xfrm>
          <a:off x="3045003" y="1666180"/>
          <a:ext cx="2219273" cy="163718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smtClean="0"/>
            <a:t>Important energy related aims of scheduling</a:t>
          </a:r>
          <a:endParaRPr lang="en-US" sz="2000" b="1" kern="1200" noProof="0" dirty="0"/>
        </a:p>
      </dsp:txBody>
      <dsp:txXfrm>
        <a:off x="3370008" y="1905940"/>
        <a:ext cx="1569263" cy="1157667"/>
      </dsp:txXfrm>
    </dsp:sp>
    <dsp:sp modelId="{31C5A208-473B-4B8C-AED3-006B93DF6932}">
      <dsp:nvSpPr>
        <dsp:cNvPr id="0" name=""/>
        <dsp:cNvSpPr/>
      </dsp:nvSpPr>
      <dsp:spPr>
        <a:xfrm rot="16200000">
          <a:off x="4034695" y="1531520"/>
          <a:ext cx="239887" cy="29431"/>
        </a:xfrm>
        <a:custGeom>
          <a:avLst/>
          <a:gdLst/>
          <a:ahLst/>
          <a:cxnLst/>
          <a:rect l="0" t="0" r="0" b="0"/>
          <a:pathLst>
            <a:path>
              <a:moveTo>
                <a:pt x="0" y="14715"/>
              </a:moveTo>
              <a:lnTo>
                <a:pt x="239887"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noProof="0" dirty="0"/>
        </a:p>
      </dsp:txBody>
      <dsp:txXfrm>
        <a:off x="4148642" y="1540239"/>
        <a:ext cx="11994" cy="11994"/>
      </dsp:txXfrm>
    </dsp:sp>
    <dsp:sp modelId="{D75220A9-5911-43C9-A582-C6D6665663AF}">
      <dsp:nvSpPr>
        <dsp:cNvPr id="0" name=""/>
        <dsp:cNvSpPr/>
      </dsp:nvSpPr>
      <dsp:spPr>
        <a:xfrm>
          <a:off x="3058418" y="24039"/>
          <a:ext cx="2192441" cy="140225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Energy efficiency</a:t>
          </a:r>
          <a:endParaRPr lang="en-US" sz="2000" kern="1200" noProof="0" dirty="0"/>
        </a:p>
      </dsp:txBody>
      <dsp:txXfrm>
        <a:off x="3379494" y="229394"/>
        <a:ext cx="1550289" cy="991543"/>
      </dsp:txXfrm>
    </dsp:sp>
    <dsp:sp modelId="{DA845E28-AEAB-4D35-B067-6F1DD8948BF2}">
      <dsp:nvSpPr>
        <dsp:cNvPr id="0" name=""/>
        <dsp:cNvSpPr/>
      </dsp:nvSpPr>
      <dsp:spPr>
        <a:xfrm rot="20553977">
          <a:off x="5168837" y="2105181"/>
          <a:ext cx="295457" cy="29431"/>
        </a:xfrm>
        <a:custGeom>
          <a:avLst/>
          <a:gdLst/>
          <a:ahLst/>
          <a:cxnLst/>
          <a:rect l="0" t="0" r="0" b="0"/>
          <a:pathLst>
            <a:path>
              <a:moveTo>
                <a:pt x="0" y="14715"/>
              </a:moveTo>
              <a:lnTo>
                <a:pt x="295457"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noProof="0" dirty="0"/>
        </a:p>
      </dsp:txBody>
      <dsp:txXfrm>
        <a:off x="5309179" y="2112510"/>
        <a:ext cx="14772" cy="14772"/>
      </dsp:txXfrm>
    </dsp:sp>
    <dsp:sp modelId="{7D841564-E9E7-4496-9B75-4F8CA00FEA28}">
      <dsp:nvSpPr>
        <dsp:cNvPr id="0" name=""/>
        <dsp:cNvSpPr/>
      </dsp:nvSpPr>
      <dsp:spPr>
        <a:xfrm>
          <a:off x="5346588" y="1152131"/>
          <a:ext cx="2053148" cy="127193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0" noProof="0" dirty="0" smtClean="0"/>
            <a:t>Low CO</a:t>
          </a:r>
          <a:r>
            <a:rPr lang="en-US" sz="2000" kern="1200" baseline="-25000" noProof="0" dirty="0" smtClean="0"/>
            <a:t>2</a:t>
          </a:r>
          <a:r>
            <a:rPr lang="en-US" sz="2000" kern="1200" baseline="0" noProof="0" dirty="0" smtClean="0"/>
            <a:t>-emissions</a:t>
          </a:r>
          <a:endParaRPr lang="en-US" sz="2000" kern="1200" noProof="0" dirty="0"/>
        </a:p>
      </dsp:txBody>
      <dsp:txXfrm>
        <a:off x="5647265" y="1338401"/>
        <a:ext cx="1451794" cy="899391"/>
      </dsp:txXfrm>
    </dsp:sp>
    <dsp:sp modelId="{102512AC-6546-4FB8-A485-4EA7FB10F06C}">
      <dsp:nvSpPr>
        <dsp:cNvPr id="0" name=""/>
        <dsp:cNvSpPr/>
      </dsp:nvSpPr>
      <dsp:spPr>
        <a:xfrm rot="2793319">
          <a:off x="4743403" y="3249829"/>
          <a:ext cx="299562" cy="29431"/>
        </a:xfrm>
        <a:custGeom>
          <a:avLst/>
          <a:gdLst/>
          <a:ahLst/>
          <a:cxnLst/>
          <a:rect l="0" t="0" r="0" b="0"/>
          <a:pathLst>
            <a:path>
              <a:moveTo>
                <a:pt x="0" y="14715"/>
              </a:moveTo>
              <a:lnTo>
                <a:pt x="299562"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noProof="0" dirty="0"/>
        </a:p>
      </dsp:txBody>
      <dsp:txXfrm>
        <a:off x="4885696" y="3257056"/>
        <a:ext cx="14978" cy="14978"/>
      </dsp:txXfrm>
    </dsp:sp>
    <dsp:sp modelId="{2EB7037C-CA04-4DE5-9B24-E4905655691F}">
      <dsp:nvSpPr>
        <dsp:cNvPr id="0" name=""/>
        <dsp:cNvSpPr/>
      </dsp:nvSpPr>
      <dsp:spPr>
        <a:xfrm>
          <a:off x="4434545" y="3292955"/>
          <a:ext cx="2182308" cy="127882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Good prediction of load curve</a:t>
          </a:r>
          <a:endParaRPr lang="en-US" sz="2000" kern="1200" noProof="0" dirty="0"/>
        </a:p>
      </dsp:txBody>
      <dsp:txXfrm>
        <a:off x="4754137" y="3480234"/>
        <a:ext cx="1543124" cy="904263"/>
      </dsp:txXfrm>
    </dsp:sp>
    <dsp:sp modelId="{0017458C-9D60-4F9A-BAF8-98DDFD4D10D1}">
      <dsp:nvSpPr>
        <dsp:cNvPr id="0" name=""/>
        <dsp:cNvSpPr/>
      </dsp:nvSpPr>
      <dsp:spPr>
        <a:xfrm rot="7898034">
          <a:off x="3276649" y="3275621"/>
          <a:ext cx="323850" cy="29431"/>
        </a:xfrm>
        <a:custGeom>
          <a:avLst/>
          <a:gdLst/>
          <a:ahLst/>
          <a:cxnLst/>
          <a:rect l="0" t="0" r="0" b="0"/>
          <a:pathLst>
            <a:path>
              <a:moveTo>
                <a:pt x="0" y="14715"/>
              </a:moveTo>
              <a:lnTo>
                <a:pt x="323850"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noProof="0" dirty="0"/>
        </a:p>
      </dsp:txBody>
      <dsp:txXfrm rot="10800000">
        <a:off x="3430478" y="3282240"/>
        <a:ext cx="16192" cy="16192"/>
      </dsp:txXfrm>
    </dsp:sp>
    <dsp:sp modelId="{E729B24D-0019-4B28-9DFF-C8D8799BEC84}">
      <dsp:nvSpPr>
        <dsp:cNvPr id="0" name=""/>
        <dsp:cNvSpPr/>
      </dsp:nvSpPr>
      <dsp:spPr>
        <a:xfrm>
          <a:off x="1815120" y="3339471"/>
          <a:ext cx="2064159" cy="12323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Keeping to load curve</a:t>
          </a:r>
          <a:endParaRPr lang="en-US" sz="2000" kern="1200" noProof="0" dirty="0"/>
        </a:p>
      </dsp:txBody>
      <dsp:txXfrm>
        <a:off x="2117409" y="3519938"/>
        <a:ext cx="1459581" cy="871371"/>
      </dsp:txXfrm>
    </dsp:sp>
    <dsp:sp modelId="{59797E5A-3C25-432A-8A7C-944BF4DBE822}">
      <dsp:nvSpPr>
        <dsp:cNvPr id="0" name=""/>
        <dsp:cNvSpPr/>
      </dsp:nvSpPr>
      <dsp:spPr>
        <a:xfrm rot="11624731">
          <a:off x="2655873" y="2158719"/>
          <a:ext cx="451994" cy="29431"/>
        </a:xfrm>
        <a:custGeom>
          <a:avLst/>
          <a:gdLst/>
          <a:ahLst/>
          <a:cxnLst/>
          <a:rect l="0" t="0" r="0" b="0"/>
          <a:pathLst>
            <a:path>
              <a:moveTo>
                <a:pt x="0" y="14715"/>
              </a:moveTo>
              <a:lnTo>
                <a:pt x="451994"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noProof="0" dirty="0"/>
        </a:p>
      </dsp:txBody>
      <dsp:txXfrm rot="10800000">
        <a:off x="2870570" y="2162135"/>
        <a:ext cx="22599" cy="22599"/>
      </dsp:txXfrm>
    </dsp:sp>
    <dsp:sp modelId="{30A37668-F7E5-4CC3-8404-C80D973CDC74}">
      <dsp:nvSpPr>
        <dsp:cNvPr id="0" name=""/>
        <dsp:cNvSpPr/>
      </dsp:nvSpPr>
      <dsp:spPr>
        <a:xfrm>
          <a:off x="594062" y="1224134"/>
          <a:ext cx="2145870" cy="130424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0" noProof="0" dirty="0" smtClean="0"/>
            <a:t>Supporting load management</a:t>
          </a:r>
          <a:endParaRPr lang="en-US" sz="2000" kern="1200" noProof="0" dirty="0"/>
        </a:p>
      </dsp:txBody>
      <dsp:txXfrm>
        <a:off x="908317" y="1415137"/>
        <a:ext cx="1517360" cy="922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7585F-32A2-4224-9ACE-A922DC4E8FAC}">
      <dsp:nvSpPr>
        <dsp:cNvPr id="0" name=""/>
        <dsp:cNvSpPr/>
      </dsp:nvSpPr>
      <dsp:spPr>
        <a:xfrm rot="16200000">
          <a:off x="972108" y="-972108"/>
          <a:ext cx="2304256" cy="42484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noProof="0" dirty="0" smtClean="0">
              <a:latin typeface="+mn-lt"/>
              <a:ea typeface="Times New Roman" panose="02020603050405020304" pitchFamily="18" charset="0"/>
              <a:cs typeface="Arial" panose="020B0604020202020204" pitchFamily="34" charset="0"/>
            </a:rPr>
            <a:t>Assigning jobs to energy efficient machines </a:t>
          </a:r>
          <a:endParaRPr lang="en-US" sz="2400" b="1" kern="1200" noProof="0" dirty="0" smtClean="0">
            <a:latin typeface="+mn-lt"/>
          </a:endParaRPr>
        </a:p>
      </dsp:txBody>
      <dsp:txXfrm rot="5400000">
        <a:off x="-1" y="1"/>
        <a:ext cx="4248472" cy="1728192"/>
      </dsp:txXfrm>
    </dsp:sp>
    <dsp:sp modelId="{BEBCA316-93A6-4BE4-BE28-8C79426A25A3}">
      <dsp:nvSpPr>
        <dsp:cNvPr id="0" name=""/>
        <dsp:cNvSpPr/>
      </dsp:nvSpPr>
      <dsp:spPr>
        <a:xfrm>
          <a:off x="4248472" y="0"/>
          <a:ext cx="4248472" cy="23042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en-US" sz="2400" kern="1200" noProof="0" dirty="0" smtClean="0">
              <a:latin typeface="+mn-lt"/>
              <a:ea typeface="Times New Roman" panose="02020603050405020304" pitchFamily="18" charset="0"/>
              <a:cs typeface="Arial" panose="020B0604020202020204" pitchFamily="34" charset="0"/>
            </a:rPr>
            <a:t>Energy efficient operation mode</a:t>
          </a:r>
          <a:endParaRPr lang="en-US" sz="2400" kern="1200" noProof="0" dirty="0">
            <a:latin typeface="+mn-lt"/>
          </a:endParaRPr>
        </a:p>
      </dsp:txBody>
      <dsp:txXfrm>
        <a:off x="4248472" y="0"/>
        <a:ext cx="4248472" cy="1728192"/>
      </dsp:txXfrm>
    </dsp:sp>
    <dsp:sp modelId="{24DD8064-E6AF-4ED9-BA7D-0FF42D948E44}">
      <dsp:nvSpPr>
        <dsp:cNvPr id="0" name=""/>
        <dsp:cNvSpPr/>
      </dsp:nvSpPr>
      <dsp:spPr>
        <a:xfrm rot="10800000">
          <a:off x="0" y="2304256"/>
          <a:ext cx="4248472" cy="23042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noProof="0" dirty="0" smtClean="0">
              <a:latin typeface="+mn-lt"/>
              <a:ea typeface="Times New Roman" panose="02020603050405020304" pitchFamily="18" charset="0"/>
              <a:cs typeface="Arial" panose="020B0604020202020204" pitchFamily="34" charset="0"/>
            </a:rPr>
            <a:t>Avoidance of energy intense start or stop of operations</a:t>
          </a:r>
          <a:endParaRPr lang="en-US" sz="2400" kern="1200" noProof="0" dirty="0">
            <a:latin typeface="+mn-lt"/>
          </a:endParaRPr>
        </a:p>
      </dsp:txBody>
      <dsp:txXfrm rot="10800000">
        <a:off x="0" y="2880320"/>
        <a:ext cx="4248472" cy="1728192"/>
      </dsp:txXfrm>
    </dsp:sp>
    <dsp:sp modelId="{777BED66-7C59-4CD3-BD24-A887A4DDAC5F}">
      <dsp:nvSpPr>
        <dsp:cNvPr id="0" name=""/>
        <dsp:cNvSpPr/>
      </dsp:nvSpPr>
      <dsp:spPr>
        <a:xfrm rot="5400000">
          <a:off x="5220580" y="1332148"/>
          <a:ext cx="2304256" cy="42484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en-US" sz="2400" kern="1200" noProof="0" dirty="0" smtClean="0">
              <a:latin typeface="+mn-lt"/>
              <a:ea typeface="Times New Roman" panose="02020603050405020304" pitchFamily="18" charset="0"/>
              <a:cs typeface="Arial" panose="020B0604020202020204" pitchFamily="34" charset="0"/>
            </a:rPr>
            <a:t>Load management (Demand Side Management)</a:t>
          </a:r>
          <a:endParaRPr lang="en-US" sz="2400" kern="1200" noProof="0" dirty="0">
            <a:latin typeface="+mn-lt"/>
          </a:endParaRPr>
        </a:p>
      </dsp:txBody>
      <dsp:txXfrm rot="-5400000">
        <a:off x="4248472" y="2880320"/>
        <a:ext cx="4248472" cy="1728192"/>
      </dsp:txXfrm>
    </dsp:sp>
    <dsp:sp modelId="{DC5B7554-5B54-4225-A404-C3AED5579982}">
      <dsp:nvSpPr>
        <dsp:cNvPr id="0" name=""/>
        <dsp:cNvSpPr/>
      </dsp:nvSpPr>
      <dsp:spPr>
        <a:xfrm>
          <a:off x="2304260" y="1512168"/>
          <a:ext cx="3888422" cy="158417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latin typeface="+mn-lt"/>
            </a:rPr>
            <a:t>Options of scheduling/ work preparation and workshops to meet the aims</a:t>
          </a:r>
          <a:endParaRPr lang="en-US" sz="2400" b="1" kern="1200" noProof="0" dirty="0">
            <a:latin typeface="+mn-lt"/>
          </a:endParaRPr>
        </a:p>
      </dsp:txBody>
      <dsp:txXfrm>
        <a:off x="2381593" y="1589501"/>
        <a:ext cx="3733756" cy="1429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7585F-32A2-4224-9ACE-A922DC4E8FAC}">
      <dsp:nvSpPr>
        <dsp:cNvPr id="0" name=""/>
        <dsp:cNvSpPr/>
      </dsp:nvSpPr>
      <dsp:spPr>
        <a:xfrm rot="16200000">
          <a:off x="882097" y="-882097"/>
          <a:ext cx="2376264" cy="41404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noProof="0" dirty="0" smtClean="0">
              <a:latin typeface="+mn-lt"/>
              <a:ea typeface="Times New Roman" panose="02020603050405020304" pitchFamily="18" charset="0"/>
              <a:cs typeface="Arial" panose="020B0604020202020204" pitchFamily="34" charset="0"/>
            </a:rPr>
            <a:t>Using energy efficient machinery: </a:t>
          </a:r>
        </a:p>
        <a:p>
          <a:pPr lvl="0" algn="l" defTabSz="889000">
            <a:lnSpc>
              <a:spcPct val="90000"/>
            </a:lnSpc>
            <a:spcBef>
              <a:spcPct val="0"/>
            </a:spcBef>
            <a:spcAft>
              <a:spcPct val="35000"/>
            </a:spcAft>
          </a:pPr>
          <a:r>
            <a:rPr lang="en-US" sz="2000" kern="1200" noProof="0" dirty="0" smtClean="0">
              <a:latin typeface="+mn-lt"/>
              <a:ea typeface="Times New Roman" panose="02020603050405020304" pitchFamily="18" charset="0"/>
              <a:cs typeface="Arial" panose="020B0604020202020204" pitchFamily="34" charset="0"/>
            </a:rPr>
            <a:t>(Electric) small car  instead of Sports Utility Vehicle (SUV)</a:t>
          </a:r>
          <a:endParaRPr lang="en-US" sz="2000" kern="1200" noProof="0" dirty="0">
            <a:latin typeface="+mn-lt"/>
          </a:endParaRPr>
        </a:p>
      </dsp:txBody>
      <dsp:txXfrm rot="5400000">
        <a:off x="-1" y="1"/>
        <a:ext cx="4140460" cy="1782198"/>
      </dsp:txXfrm>
    </dsp:sp>
    <dsp:sp modelId="{BEBCA316-93A6-4BE4-BE28-8C79426A25A3}">
      <dsp:nvSpPr>
        <dsp:cNvPr id="0" name=""/>
        <dsp:cNvSpPr/>
      </dsp:nvSpPr>
      <dsp:spPr>
        <a:xfrm>
          <a:off x="4140460" y="0"/>
          <a:ext cx="4140460" cy="237626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n-US" sz="2000" kern="1200" noProof="0" dirty="0" smtClean="0">
              <a:latin typeface="+mn-lt"/>
              <a:ea typeface="Times New Roman" panose="02020603050405020304" pitchFamily="18" charset="0"/>
              <a:cs typeface="Arial" panose="020B0604020202020204" pitchFamily="34" charset="0"/>
            </a:rPr>
            <a:t>Energy conserving operation mode: low „intensity“ of operations – drive slow in high gear</a:t>
          </a:r>
          <a:endParaRPr lang="en-US" sz="2000" kern="1200" noProof="0" dirty="0">
            <a:latin typeface="+mn-lt"/>
          </a:endParaRPr>
        </a:p>
      </dsp:txBody>
      <dsp:txXfrm>
        <a:off x="4140460" y="0"/>
        <a:ext cx="4140460" cy="1782198"/>
      </dsp:txXfrm>
    </dsp:sp>
    <dsp:sp modelId="{24DD8064-E6AF-4ED9-BA7D-0FF42D948E44}">
      <dsp:nvSpPr>
        <dsp:cNvPr id="0" name=""/>
        <dsp:cNvSpPr/>
      </dsp:nvSpPr>
      <dsp:spPr>
        <a:xfrm rot="10800000">
          <a:off x="0" y="2376264"/>
          <a:ext cx="4140460" cy="237626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noProof="0" dirty="0" smtClean="0">
              <a:latin typeface="+mn-lt"/>
              <a:ea typeface="Times New Roman" panose="02020603050405020304" pitchFamily="18" charset="0"/>
              <a:cs typeface="Arial" panose="020B0604020202020204" pitchFamily="34" charset="0"/>
            </a:rPr>
            <a:t>Avoiding energy intense starts and stops: driving predictively with constant speed</a:t>
          </a:r>
          <a:endParaRPr lang="en-US" sz="2000" kern="1200" noProof="0" dirty="0">
            <a:latin typeface="+mn-lt"/>
          </a:endParaRPr>
        </a:p>
      </dsp:txBody>
      <dsp:txXfrm rot="10800000">
        <a:off x="0" y="2970329"/>
        <a:ext cx="4140460" cy="1782198"/>
      </dsp:txXfrm>
    </dsp:sp>
    <dsp:sp modelId="{777BED66-7C59-4CD3-BD24-A887A4DDAC5F}">
      <dsp:nvSpPr>
        <dsp:cNvPr id="0" name=""/>
        <dsp:cNvSpPr/>
      </dsp:nvSpPr>
      <dsp:spPr>
        <a:xfrm rot="5400000">
          <a:off x="5022557" y="1494166"/>
          <a:ext cx="2376264" cy="414046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n-US" sz="2000" kern="1200" noProof="0" dirty="0" smtClean="0">
              <a:latin typeface="+mn-lt"/>
              <a:ea typeface="Times New Roman" panose="02020603050405020304" pitchFamily="18" charset="0"/>
              <a:cs typeface="Arial" panose="020B0604020202020204" pitchFamily="34" charset="0"/>
            </a:rPr>
            <a:t>Load management: electric car as buffer for smart power grids (Power-to-vehicle, P2V) </a:t>
          </a:r>
          <a:endParaRPr lang="en-US" sz="2000" kern="1200" noProof="0" dirty="0">
            <a:latin typeface="+mn-lt"/>
          </a:endParaRPr>
        </a:p>
      </dsp:txBody>
      <dsp:txXfrm rot="-5400000">
        <a:off x="4140460" y="2970330"/>
        <a:ext cx="4140460" cy="1782198"/>
      </dsp:txXfrm>
    </dsp:sp>
    <dsp:sp modelId="{DC5B7554-5B54-4225-A404-C3AED5579982}">
      <dsp:nvSpPr>
        <dsp:cNvPr id="0" name=""/>
        <dsp:cNvSpPr/>
      </dsp:nvSpPr>
      <dsp:spPr>
        <a:xfrm>
          <a:off x="2673209" y="1636841"/>
          <a:ext cx="2934501" cy="147884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latin typeface="+mn-lt"/>
            </a:rPr>
            <a:t>Example car driving</a:t>
          </a:r>
          <a:endParaRPr lang="en-US" sz="2400" b="1" kern="1200" noProof="0" dirty="0">
            <a:latin typeface="+mn-lt"/>
          </a:endParaRPr>
        </a:p>
      </dsp:txBody>
      <dsp:txXfrm>
        <a:off x="2745400" y="1709032"/>
        <a:ext cx="2790119" cy="1334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BD2AD-CF20-469F-9C42-D83BE3B4A291}">
      <dsp:nvSpPr>
        <dsp:cNvPr id="0" name=""/>
        <dsp:cNvSpPr/>
      </dsp:nvSpPr>
      <dsp:spPr>
        <a:xfrm>
          <a:off x="1639253" y="590001"/>
          <a:ext cx="3771344" cy="3771344"/>
        </a:xfrm>
        <a:prstGeom prst="blockArc">
          <a:avLst>
            <a:gd name="adj1" fmla="val 10848268"/>
            <a:gd name="adj2" fmla="val 1764282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E1F00-98CD-4925-A6BD-B38718E476F0}">
      <dsp:nvSpPr>
        <dsp:cNvPr id="0" name=""/>
        <dsp:cNvSpPr/>
      </dsp:nvSpPr>
      <dsp:spPr>
        <a:xfrm>
          <a:off x="1639408" y="554213"/>
          <a:ext cx="3771344" cy="3771344"/>
        </a:xfrm>
        <a:prstGeom prst="blockArc">
          <a:avLst>
            <a:gd name="adj1" fmla="val 3808864"/>
            <a:gd name="adj2" fmla="val 1078147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37C5AF-9269-4552-B70E-750BA7F3680A}">
      <dsp:nvSpPr>
        <dsp:cNvPr id="0" name=""/>
        <dsp:cNvSpPr/>
      </dsp:nvSpPr>
      <dsp:spPr>
        <a:xfrm>
          <a:off x="3134120" y="487502"/>
          <a:ext cx="3771344" cy="3771344"/>
        </a:xfrm>
        <a:prstGeom prst="blockArc">
          <a:avLst>
            <a:gd name="adj1" fmla="val 143079"/>
            <a:gd name="adj2" fmla="val 668448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4201CA-8F8E-4FA8-8B5E-93C472924BC2}">
      <dsp:nvSpPr>
        <dsp:cNvPr id="0" name=""/>
        <dsp:cNvSpPr/>
      </dsp:nvSpPr>
      <dsp:spPr>
        <a:xfrm>
          <a:off x="3132757" y="593373"/>
          <a:ext cx="3771344" cy="3771344"/>
        </a:xfrm>
        <a:prstGeom prst="blockArc">
          <a:avLst>
            <a:gd name="adj1" fmla="val 14772702"/>
            <a:gd name="adj2" fmla="val 2154543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05629-74B4-4032-A332-C495495CF1BF}">
      <dsp:nvSpPr>
        <dsp:cNvPr id="0" name=""/>
        <dsp:cNvSpPr/>
      </dsp:nvSpPr>
      <dsp:spPr>
        <a:xfrm>
          <a:off x="3059493" y="1290344"/>
          <a:ext cx="2683990" cy="2318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noProof="0" dirty="0" smtClean="0"/>
            <a:t>Power-to-X</a:t>
          </a:r>
          <a:endParaRPr lang="en-US" sz="2000" b="0" kern="1200" noProof="0" dirty="0" smtClean="0"/>
        </a:p>
      </dsp:txBody>
      <dsp:txXfrm>
        <a:off x="3452554" y="1629945"/>
        <a:ext cx="1897868" cy="1639736"/>
      </dsp:txXfrm>
    </dsp:sp>
    <dsp:sp modelId="{B3803D3C-6A08-43A0-89C4-6B418B192A54}">
      <dsp:nvSpPr>
        <dsp:cNvPr id="0" name=""/>
        <dsp:cNvSpPr/>
      </dsp:nvSpPr>
      <dsp:spPr>
        <a:xfrm>
          <a:off x="2646296" y="-18009"/>
          <a:ext cx="3258365" cy="162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Power-to-Heat: Surplus electricity for heating purposes (e.g. long-distance heating systems)</a:t>
          </a:r>
          <a:endParaRPr lang="en-US" sz="2000" kern="1200" noProof="0" dirty="0"/>
        </a:p>
      </dsp:txBody>
      <dsp:txXfrm>
        <a:off x="3123473" y="219711"/>
        <a:ext cx="2304011" cy="1147816"/>
      </dsp:txXfrm>
    </dsp:sp>
    <dsp:sp modelId="{63C18BD5-0A08-4673-B862-ACEB18ADABAB}">
      <dsp:nvSpPr>
        <dsp:cNvPr id="0" name=""/>
        <dsp:cNvSpPr/>
      </dsp:nvSpPr>
      <dsp:spPr>
        <a:xfrm>
          <a:off x="5230927" y="1638185"/>
          <a:ext cx="3258365" cy="162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Power-to-Vehicle, Power-to-Mobility: Accumulators in cars or trucks</a:t>
          </a:r>
          <a:endParaRPr lang="en-US" sz="2000" kern="1200" noProof="0" dirty="0"/>
        </a:p>
      </dsp:txBody>
      <dsp:txXfrm>
        <a:off x="5708104" y="1875905"/>
        <a:ext cx="2304011" cy="1147816"/>
      </dsp:txXfrm>
    </dsp:sp>
    <dsp:sp modelId="{2106B817-CD1B-4DD2-A5F2-44AB8974BFE7}">
      <dsp:nvSpPr>
        <dsp:cNvPr id="0" name=""/>
        <dsp:cNvSpPr/>
      </dsp:nvSpPr>
      <dsp:spPr>
        <a:xfrm>
          <a:off x="2718299" y="3276375"/>
          <a:ext cx="3258365" cy="162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Power-to-Gas: Surplus electricity generating hydrogen fed in gas pipelines</a:t>
          </a:r>
          <a:endParaRPr lang="en-US" sz="2000" kern="1200" noProof="0" dirty="0"/>
        </a:p>
      </dsp:txBody>
      <dsp:txXfrm>
        <a:off x="3195476" y="3514095"/>
        <a:ext cx="2304011" cy="1147816"/>
      </dsp:txXfrm>
    </dsp:sp>
    <dsp:sp modelId="{456D1E8B-EB5E-41B4-87FF-7A6D4F91C035}">
      <dsp:nvSpPr>
        <dsp:cNvPr id="0" name=""/>
        <dsp:cNvSpPr/>
      </dsp:nvSpPr>
      <dsp:spPr>
        <a:xfrm>
          <a:off x="54012" y="1638185"/>
          <a:ext cx="3258365" cy="1623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Power-to-Liquids/ -to-Chemicals: power to burnable liquids</a:t>
          </a:r>
          <a:endParaRPr lang="en-US" sz="2000" kern="1200" noProof="0" dirty="0"/>
        </a:p>
      </dsp:txBody>
      <dsp:txXfrm>
        <a:off x="531189" y="1875905"/>
        <a:ext cx="2304011" cy="1147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A6EB-37DD-40E1-BF56-C898D9A5CE5E}">
      <dsp:nvSpPr>
        <dsp:cNvPr id="0" name=""/>
        <dsp:cNvSpPr/>
      </dsp:nvSpPr>
      <dsp:spPr>
        <a:xfrm>
          <a:off x="0" y="0"/>
          <a:ext cx="7393504" cy="1659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noProof="0" dirty="0" smtClean="0"/>
            <a:t>Further reasons for not tapped cost-cut potentials:</a:t>
          </a:r>
          <a:endParaRPr lang="en-US" sz="3200" b="1" kern="1200" noProof="0" dirty="0"/>
        </a:p>
      </dsp:txBody>
      <dsp:txXfrm>
        <a:off x="48601" y="48601"/>
        <a:ext cx="7296302" cy="1562164"/>
      </dsp:txXfrm>
    </dsp:sp>
    <dsp:sp modelId="{13171A7E-01F7-426A-87CB-0F40533C425D}">
      <dsp:nvSpPr>
        <dsp:cNvPr id="0" name=""/>
        <dsp:cNvSpPr/>
      </dsp:nvSpPr>
      <dsp:spPr>
        <a:xfrm>
          <a:off x="2658" y="1892672"/>
          <a:ext cx="2333808" cy="2370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de-DE" sz="2400" kern="1200" noProof="0" dirty="0" smtClean="0"/>
            <a:t>Difficult or lacking coordination between users of compressed air</a:t>
          </a:r>
          <a:endParaRPr lang="en-US" sz="2400" kern="1200" noProof="0" dirty="0"/>
        </a:p>
      </dsp:txBody>
      <dsp:txXfrm>
        <a:off x="71013" y="1961027"/>
        <a:ext cx="2197098" cy="2234016"/>
      </dsp:txXfrm>
    </dsp:sp>
    <dsp:sp modelId="{360D4BC6-0B1B-4426-9426-01CE3725FEF7}">
      <dsp:nvSpPr>
        <dsp:cNvPr id="0" name=""/>
        <dsp:cNvSpPr/>
      </dsp:nvSpPr>
      <dsp:spPr>
        <a:xfrm>
          <a:off x="2532506" y="1892672"/>
          <a:ext cx="2333808" cy="2370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de-DE" sz="2400" kern="1200" noProof="0" dirty="0" smtClean="0"/>
            <a:t>Cost distribution with fixed percentage, no incentives</a:t>
          </a:r>
          <a:endParaRPr lang="en-US" sz="2400" kern="1200" noProof="0" dirty="0"/>
        </a:p>
      </dsp:txBody>
      <dsp:txXfrm>
        <a:off x="2600861" y="1961027"/>
        <a:ext cx="2197098" cy="2234016"/>
      </dsp:txXfrm>
    </dsp:sp>
    <dsp:sp modelId="{09C0608F-B394-42DB-A1DC-43CCBAEC94AC}">
      <dsp:nvSpPr>
        <dsp:cNvPr id="0" name=""/>
        <dsp:cNvSpPr/>
      </dsp:nvSpPr>
      <dsp:spPr>
        <a:xfrm>
          <a:off x="5062354" y="1892672"/>
          <a:ext cx="2333808" cy="2370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de-DE" sz="2400" kern="1200" noProof="0" dirty="0" smtClean="0"/>
            <a:t>Difficult metering</a:t>
          </a:r>
          <a:endParaRPr lang="en-US" sz="2400" kern="1200" noProof="0" dirty="0"/>
        </a:p>
      </dsp:txBody>
      <dsp:txXfrm>
        <a:off x="5130709" y="1961027"/>
        <a:ext cx="2197098" cy="2234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0C3C-5326-47AD-8701-F3B49130EC2A}">
      <dsp:nvSpPr>
        <dsp:cNvPr id="0" name=""/>
        <dsp:cNvSpPr/>
      </dsp:nvSpPr>
      <dsp:spPr>
        <a:xfrm>
          <a:off x="364540" y="1687"/>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Replace compressor</a:t>
          </a:r>
          <a:endParaRPr lang="en-US" sz="2000" kern="1200" noProof="0" dirty="0"/>
        </a:p>
      </dsp:txBody>
      <dsp:txXfrm>
        <a:off x="424599" y="61746"/>
        <a:ext cx="1930422" cy="1110206"/>
      </dsp:txXfrm>
    </dsp:sp>
    <dsp:sp modelId="{50C2D3FC-BA68-4A65-AFAC-56796E041952}">
      <dsp:nvSpPr>
        <dsp:cNvPr id="0" name=""/>
        <dsp:cNvSpPr/>
      </dsp:nvSpPr>
      <dsp:spPr>
        <a:xfrm>
          <a:off x="2620134" y="1687"/>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Replace cooling device</a:t>
          </a:r>
          <a:endParaRPr lang="en-US" sz="2000" kern="1200" noProof="0" dirty="0"/>
        </a:p>
      </dsp:txBody>
      <dsp:txXfrm>
        <a:off x="2680193" y="61746"/>
        <a:ext cx="1930422" cy="1110206"/>
      </dsp:txXfrm>
    </dsp:sp>
    <dsp:sp modelId="{D768196B-94F0-450B-9F93-3D1F8EC786B6}">
      <dsp:nvSpPr>
        <dsp:cNvPr id="0" name=""/>
        <dsp:cNvSpPr/>
      </dsp:nvSpPr>
      <dsp:spPr>
        <a:xfrm>
          <a:off x="4875729" y="1687"/>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Check and repair leaks</a:t>
          </a:r>
          <a:endParaRPr lang="en-US" sz="2000" kern="1200" noProof="0" dirty="0"/>
        </a:p>
      </dsp:txBody>
      <dsp:txXfrm>
        <a:off x="4935788" y="61746"/>
        <a:ext cx="1930422" cy="1110206"/>
      </dsp:txXfrm>
    </dsp:sp>
    <dsp:sp modelId="{C6510DC9-6D5B-4B4C-8B52-F8D6A228A82D}">
      <dsp:nvSpPr>
        <dsp:cNvPr id="0" name=""/>
        <dsp:cNvSpPr/>
      </dsp:nvSpPr>
      <dsp:spPr>
        <a:xfrm>
          <a:off x="364540" y="1437065"/>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Take cooling air from northern side of building</a:t>
          </a:r>
          <a:endParaRPr lang="en-US" sz="2000" kern="1200" noProof="0" dirty="0"/>
        </a:p>
      </dsp:txBody>
      <dsp:txXfrm>
        <a:off x="424599" y="1497124"/>
        <a:ext cx="1930422" cy="1110206"/>
      </dsp:txXfrm>
    </dsp:sp>
    <dsp:sp modelId="{E88F7E03-70C5-41C0-B8EC-A0EAB0C10E1E}">
      <dsp:nvSpPr>
        <dsp:cNvPr id="0" name=""/>
        <dsp:cNvSpPr/>
      </dsp:nvSpPr>
      <dsp:spPr>
        <a:xfrm>
          <a:off x="2620134" y="1437065"/>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Compressed air contracting</a:t>
          </a:r>
          <a:endParaRPr lang="en-US" sz="2000" kern="1200" noProof="0" dirty="0"/>
        </a:p>
      </dsp:txBody>
      <dsp:txXfrm>
        <a:off x="2680193" y="1497124"/>
        <a:ext cx="1930422" cy="1110206"/>
      </dsp:txXfrm>
    </dsp:sp>
    <dsp:sp modelId="{4C8F9C6D-234A-4BAE-BF21-FB48471324E5}">
      <dsp:nvSpPr>
        <dsp:cNvPr id="0" name=""/>
        <dsp:cNvSpPr/>
      </dsp:nvSpPr>
      <dsp:spPr>
        <a:xfrm>
          <a:off x="4875729" y="1437065"/>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Replace filters regularly</a:t>
          </a:r>
          <a:endParaRPr lang="en-US" sz="2000" kern="1200" noProof="0" dirty="0"/>
        </a:p>
      </dsp:txBody>
      <dsp:txXfrm>
        <a:off x="4935788" y="1497124"/>
        <a:ext cx="1930422" cy="1110206"/>
      </dsp:txXfrm>
    </dsp:sp>
    <dsp:sp modelId="{5B0E30E7-CC25-4C63-8F5A-D536A1A7F6F7}">
      <dsp:nvSpPr>
        <dsp:cNvPr id="0" name=""/>
        <dsp:cNvSpPr/>
      </dsp:nvSpPr>
      <dsp:spPr>
        <a:xfrm>
          <a:off x="364540" y="2872444"/>
          <a:ext cx="2050540" cy="1230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Maintain whole system</a:t>
          </a:r>
          <a:endParaRPr lang="en-US" sz="2000" kern="1200" noProof="0" dirty="0"/>
        </a:p>
      </dsp:txBody>
      <dsp:txXfrm>
        <a:off x="364540" y="2872444"/>
        <a:ext cx="2050540" cy="1230324"/>
      </dsp:txXfrm>
    </dsp:sp>
    <dsp:sp modelId="{63183133-049A-4E93-A719-F89ECB74E005}">
      <dsp:nvSpPr>
        <dsp:cNvPr id="0" name=""/>
        <dsp:cNvSpPr/>
      </dsp:nvSpPr>
      <dsp:spPr>
        <a:xfrm>
          <a:off x="2620134" y="2872444"/>
          <a:ext cx="2050540" cy="1230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Reduce pressure</a:t>
          </a:r>
          <a:endParaRPr lang="en-US" sz="2000" kern="1200" noProof="0" dirty="0"/>
        </a:p>
      </dsp:txBody>
      <dsp:txXfrm>
        <a:off x="2680193" y="2932503"/>
        <a:ext cx="1930422" cy="1110206"/>
      </dsp:txXfrm>
    </dsp:sp>
    <dsp:sp modelId="{CF31BC98-1E89-4AFE-B126-37800A0162D0}">
      <dsp:nvSpPr>
        <dsp:cNvPr id="0" name=""/>
        <dsp:cNvSpPr/>
      </dsp:nvSpPr>
      <dsp:spPr>
        <a:xfrm>
          <a:off x="4875729" y="2872444"/>
          <a:ext cx="2050540" cy="1230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t>Shut off when not needed</a:t>
          </a:r>
          <a:endParaRPr lang="en-US" sz="2000" kern="1200" noProof="0" dirty="0"/>
        </a:p>
      </dsp:txBody>
      <dsp:txXfrm>
        <a:off x="4875729" y="2872444"/>
        <a:ext cx="2050540" cy="12303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21.08.2018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302942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14</a:t>
            </a:fld>
            <a:endParaRPr lang="de-DE"/>
          </a:p>
        </p:txBody>
      </p:sp>
    </p:spTree>
    <p:extLst>
      <p:ext uri="{BB962C8B-B14F-4D97-AF65-F5344CB8AC3E}">
        <p14:creationId xmlns:p14="http://schemas.microsoft.com/office/powerpoint/2010/main" val="158101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16</a:t>
            </a:fld>
            <a:endParaRPr lang="de-DE"/>
          </a:p>
        </p:txBody>
      </p:sp>
    </p:spTree>
    <p:extLst>
      <p:ext uri="{BB962C8B-B14F-4D97-AF65-F5344CB8AC3E}">
        <p14:creationId xmlns:p14="http://schemas.microsoft.com/office/powerpoint/2010/main" val="358393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68664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21</a:t>
            </a:fld>
            <a:endParaRPr lang="de-DE"/>
          </a:p>
        </p:txBody>
      </p:sp>
    </p:spTree>
    <p:extLst>
      <p:ext uri="{BB962C8B-B14F-4D97-AF65-F5344CB8AC3E}">
        <p14:creationId xmlns:p14="http://schemas.microsoft.com/office/powerpoint/2010/main" val="338939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r>
              <a:rPr lang="de-DE" dirty="0" smtClean="0"/>
              <a:t>Die obige Tabelle verdeutlicht</a:t>
            </a:r>
            <a:r>
              <a:rPr lang="de-DE" baseline="0" dirty="0" smtClean="0"/>
              <a:t> exemplarisch, wie schnell im Bereich der Druckluft Energie und damit auch Geld verloren gehen kann.</a:t>
            </a:r>
          </a:p>
          <a:p>
            <a:r>
              <a:rPr lang="de-DE" baseline="0" dirty="0" smtClean="0"/>
              <a:t>Auch kleine, als unbedeutend angesehene, Leckagen können durch die konstante Nutzung der Druckluft zu erheblichen Energieverlusten führen.</a:t>
            </a:r>
            <a:endParaRPr lang="de-DE" dirty="0" smtClean="0"/>
          </a:p>
          <a:p>
            <a:endParaRPr lang="de-DE" dirty="0" smtClean="0"/>
          </a:p>
          <a:p>
            <a:r>
              <a:rPr lang="de-DE" dirty="0" smtClean="0"/>
              <a:t>Quelle: Kals 2010, S. 140,</a:t>
            </a:r>
            <a:r>
              <a:rPr lang="de-DE" baseline="0" dirty="0" smtClean="0"/>
              <a:t> zitiert nach: Bayerisches Landesamt für Umweltschutz 2004, S. 10</a:t>
            </a:r>
          </a:p>
          <a:p>
            <a:endParaRPr lang="de-DE" baseline="0" dirty="0" smtClean="0"/>
          </a:p>
        </p:txBody>
      </p:sp>
      <p:sp>
        <p:nvSpPr>
          <p:cNvPr id="4" name="Foliennummernplatzhalter 3"/>
          <p:cNvSpPr>
            <a:spLocks noGrp="1"/>
          </p:cNvSpPr>
          <p:nvPr>
            <p:ph type="sldNum" sz="quarter" idx="10"/>
          </p:nvPr>
        </p:nvSpPr>
        <p:spPr/>
        <p:txBody>
          <a:bodyPr/>
          <a:lstStyle/>
          <a:p>
            <a:fld id="{2F1DD326-8DC7-4A23-AE08-9C89E1703C58}" type="slidenum">
              <a:rPr lang="de-DE" smtClean="0"/>
              <a:pPr/>
              <a:t>23</a:t>
            </a:fld>
            <a:endParaRPr lang="de-DE"/>
          </a:p>
        </p:txBody>
      </p:sp>
    </p:spTree>
    <p:extLst>
      <p:ext uri="{BB962C8B-B14F-4D97-AF65-F5344CB8AC3E}">
        <p14:creationId xmlns:p14="http://schemas.microsoft.com/office/powerpoint/2010/main" val="332590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 Druckluftanlagen</a:t>
            </a:r>
            <a:r>
              <a:rPr lang="de-DE" baseline="0" dirty="0" smtClean="0"/>
              <a:t> werden meist von vielen Nutzern durch das Leitungssystem in Anspruch genommen. Eine genaue Zuordnung der Verantwortlichkeit für die Anlagen erfolgt jedoch selten. Dies führt zu einer fehlenden Leistungskontrolle und ordnungsgemäßen Instandhaltung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Die Kosten der Drucklufterzeugung werden meist pauschal durch Schlüssel auf die betriebsinternen Abnehmer verteilt. Eine verursachungsgerechte Kostenallokation findet oft nicht statt. Dadurch fehlen Anreize, für die einzelnen Abteilungen, die Verschwendung zu beseitigen.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Um dem Bedarf aller betriebsinterner Abnehmer gerecht zu werden,</a:t>
            </a:r>
            <a:r>
              <a:rPr lang="de-DE" baseline="0" dirty="0" smtClean="0"/>
              <a:t> laufen die Druckluftkompressoren meist mit hoher Intensität und langer Dauer. Eine Anpassung der Intensität an den Bedarf der Abteilungen findet in der Regel nicht statt.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r>
              <a:rPr lang="de-DE" baseline="0" dirty="0" smtClean="0"/>
              <a:t> </a:t>
            </a:r>
            <a:r>
              <a:rPr lang="de-DE" baseline="0" dirty="0" err="1" smtClean="0"/>
              <a:t>Kals</a:t>
            </a:r>
            <a:r>
              <a:rPr lang="de-DE" baseline="0" dirty="0" smtClean="0"/>
              <a:t>, Johannes: Betriebliches Energiemanagement, Stuttgart 2010, S. 144 f.</a:t>
            </a:r>
          </a:p>
          <a:p>
            <a:endParaRPr lang="en-GB"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24</a:t>
            </a:fld>
            <a:endParaRPr lang="de-DE"/>
          </a:p>
        </p:txBody>
      </p:sp>
    </p:spTree>
    <p:extLst>
      <p:ext uri="{BB962C8B-B14F-4D97-AF65-F5344CB8AC3E}">
        <p14:creationId xmlns:p14="http://schemas.microsoft.com/office/powerpoint/2010/main" val="250660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altLang="de-DE" dirty="0" smtClean="0"/>
              <a:t>Veraltete und Kompressoren ohne</a:t>
            </a:r>
            <a:r>
              <a:rPr lang="de-DE" altLang="de-DE" baseline="0" dirty="0" smtClean="0"/>
              <a:t> Regelung</a:t>
            </a:r>
            <a:r>
              <a:rPr lang="de-DE" altLang="de-DE" dirty="0" smtClean="0"/>
              <a:t> durch neue ersetzen.</a:t>
            </a:r>
            <a:endParaRPr lang="en-GB" dirty="0" smtClean="0"/>
          </a:p>
          <a:p>
            <a:pPr marL="171450" lvl="0" indent="-171450">
              <a:buFont typeface="Arial" panose="020B0604020202020204" pitchFamily="34" charset="0"/>
              <a:buChar char="•"/>
            </a:pPr>
            <a:r>
              <a:rPr lang="de-DE" altLang="de-DE" dirty="0" smtClean="0"/>
              <a:t>Da der Großteil der Energie bei Kompressoren</a:t>
            </a:r>
            <a:r>
              <a:rPr lang="de-DE" altLang="de-DE" baseline="0" dirty="0" smtClean="0"/>
              <a:t> durch Wärme verloren geht, sollten Wasserkühler durch effiziente Luftkühler ersetzt werden. Dadurch kann eine Wärmerückgewinnung erreicht werden.</a:t>
            </a:r>
            <a:endParaRPr lang="en-GB" dirty="0" smtClean="0"/>
          </a:p>
          <a:p>
            <a:pPr marL="171450" lvl="0" indent="-171450">
              <a:buFont typeface="Arial" panose="020B0604020202020204" pitchFamily="34" charset="0"/>
              <a:buChar char="•"/>
            </a:pPr>
            <a:r>
              <a:rPr lang="de-DE" altLang="de-DE" dirty="0" smtClean="0"/>
              <a:t>Leckagen und Flaschenhälse</a:t>
            </a:r>
            <a:r>
              <a:rPr lang="de-DE" altLang="de-DE" baseline="0" dirty="0" smtClean="0"/>
              <a:t> sollten beseitigt und die Rohrdurchmesser im System angepasst werden.</a:t>
            </a:r>
          </a:p>
          <a:p>
            <a:pPr marL="171450" lvl="0" indent="-171450">
              <a:buFont typeface="Arial" panose="020B0604020202020204" pitchFamily="34" charset="0"/>
              <a:buChar char="•"/>
            </a:pPr>
            <a:r>
              <a:rPr lang="de-DE" altLang="de-DE" dirty="0" smtClean="0"/>
              <a:t>Die Kühl-Luft</a:t>
            </a:r>
            <a:r>
              <a:rPr lang="de-DE" altLang="de-DE" baseline="0" dirty="0" smtClean="0"/>
              <a:t> der Anlagen muss an der Gebäudenordseite angesaugt und gefiltert werden</a:t>
            </a:r>
          </a:p>
          <a:p>
            <a:pPr marL="171450" lvl="0" indent="-171450">
              <a:buFont typeface="Arial" panose="020B0604020202020204" pitchFamily="34" charset="0"/>
              <a:buChar char="•"/>
            </a:pPr>
            <a:r>
              <a:rPr lang="de-DE" altLang="de-DE" dirty="0" smtClean="0"/>
              <a:t>Sowohl die Filter,</a:t>
            </a:r>
            <a:r>
              <a:rPr lang="de-DE" altLang="de-DE" baseline="0" dirty="0" smtClean="0"/>
              <a:t> als auch die gesamte Anlage, sind in regelmäßigen Abständen in standzuhalten.</a:t>
            </a:r>
          </a:p>
          <a:p>
            <a:pPr marL="171450" lvl="0" indent="-171450">
              <a:buFont typeface="Arial" panose="020B0604020202020204" pitchFamily="34" charset="0"/>
              <a:buChar char="•"/>
            </a:pPr>
            <a:r>
              <a:rPr lang="de-DE" altLang="de-DE" dirty="0" smtClean="0"/>
              <a:t>Der Druck im System sollte man</a:t>
            </a:r>
            <a:r>
              <a:rPr lang="de-DE" altLang="de-DE" baseline="0" dirty="0" smtClean="0"/>
              <a:t> auf ein entsprechendes Niveau absenken</a:t>
            </a:r>
          </a:p>
          <a:p>
            <a:pPr marL="171450" lvl="0" indent="-171450">
              <a:buFont typeface="Arial" panose="020B0604020202020204" pitchFamily="34" charset="0"/>
              <a:buChar char="•"/>
            </a:pPr>
            <a:r>
              <a:rPr lang="de-DE" altLang="de-DE" dirty="0" smtClean="0"/>
              <a:t>Während der Betriebsruhe sollte die</a:t>
            </a:r>
            <a:r>
              <a:rPr lang="de-DE" altLang="de-DE" baseline="0" dirty="0" smtClean="0"/>
              <a:t> Druckluftanlage ausgeschaltet sein</a:t>
            </a:r>
          </a:p>
          <a:p>
            <a:pPr marL="171450" lvl="0" indent="-171450">
              <a:buFont typeface="Arial" panose="020B0604020202020204" pitchFamily="34" charset="0"/>
              <a:buChar char="•"/>
            </a:pPr>
            <a:r>
              <a:rPr lang="de-DE" altLang="de-DE" dirty="0" smtClean="0"/>
              <a:t>Steuerungssysteme</a:t>
            </a:r>
            <a:r>
              <a:rPr lang="de-DE" altLang="de-DE" baseline="0" dirty="0" smtClean="0"/>
              <a:t> ermöglichen eine Optimierung und Steuerung bei mehreren Anlagen</a:t>
            </a:r>
          </a:p>
          <a:p>
            <a:pPr marL="171450" lvl="0" indent="-171450">
              <a:buFont typeface="Arial" panose="020B0604020202020204" pitchFamily="34" charset="0"/>
              <a:buChar char="•"/>
            </a:pPr>
            <a:r>
              <a:rPr lang="de-DE" altLang="de-DE" dirty="0" smtClean="0"/>
              <a:t>Durch Druckluft-</a:t>
            </a:r>
            <a:r>
              <a:rPr lang="de-DE" altLang="de-DE" dirty="0" err="1" smtClean="0"/>
              <a:t>Contracting</a:t>
            </a:r>
            <a:r>
              <a:rPr lang="de-DE" altLang="de-DE" baseline="0" dirty="0" smtClean="0"/>
              <a:t> kann entsprechendes Wissen und Technologien von Dritten bezogen und Kosten gesenkt werden.</a:t>
            </a:r>
            <a:endParaRPr lang="de-DE" alt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r>
              <a:rPr lang="de-DE" baseline="0" dirty="0" smtClean="0"/>
              <a:t> </a:t>
            </a:r>
            <a:r>
              <a:rPr lang="de-DE" baseline="0" dirty="0" err="1" smtClean="0"/>
              <a:t>Kals</a:t>
            </a:r>
            <a:r>
              <a:rPr lang="de-DE" baseline="0" dirty="0" smtClean="0"/>
              <a:t>, Johannes: Betriebliches Energiemanagement, Stuttgart 2010, S. 144 f.</a:t>
            </a:r>
          </a:p>
        </p:txBody>
      </p:sp>
      <p:sp>
        <p:nvSpPr>
          <p:cNvPr id="4" name="Foliennummernplatzhalter 3"/>
          <p:cNvSpPr>
            <a:spLocks noGrp="1"/>
          </p:cNvSpPr>
          <p:nvPr>
            <p:ph type="sldNum" sz="quarter" idx="10"/>
          </p:nvPr>
        </p:nvSpPr>
        <p:spPr/>
        <p:txBody>
          <a:bodyPr/>
          <a:lstStyle/>
          <a:p>
            <a:fld id="{2F1DD326-8DC7-4A23-AE08-9C89E1703C58}" type="slidenum">
              <a:rPr lang="de-DE" smtClean="0"/>
              <a:pPr/>
              <a:t>25</a:t>
            </a:fld>
            <a:endParaRPr lang="de-DE"/>
          </a:p>
        </p:txBody>
      </p:sp>
    </p:spTree>
    <p:extLst>
      <p:ext uri="{BB962C8B-B14F-4D97-AF65-F5344CB8AC3E}">
        <p14:creationId xmlns:p14="http://schemas.microsoft.com/office/powerpoint/2010/main" val="43171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a:t>
            </a:fld>
            <a:endParaRPr lang="de-DE"/>
          </a:p>
        </p:txBody>
      </p:sp>
    </p:spTree>
    <p:extLst>
      <p:ext uri="{BB962C8B-B14F-4D97-AF65-F5344CB8AC3E}">
        <p14:creationId xmlns:p14="http://schemas.microsoft.com/office/powerpoint/2010/main" val="427410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r>
              <a:rPr lang="de-DE" dirty="0" smtClean="0"/>
              <a:t>Quelle:</a:t>
            </a:r>
            <a:r>
              <a:rPr lang="de-DE" baseline="0" dirty="0" smtClean="0"/>
              <a:t> Initiative Energieeffizienz (2012): </a:t>
            </a:r>
            <a:r>
              <a:rPr lang="de-DE" dirty="0" smtClean="0"/>
              <a:t>Energieeinsparpotenziale in Industrie und Gewerbe nach Querschnittstechnologie in Deutschland im Jahr 2012, https://de.statista.com/statistik/daten/studie/242339/umfrage/energieeinsparpotenziale-in-industrie-und-gewerbe-nach-technlogie/, [Webseite, Abruf 14.12.2016]</a:t>
            </a:r>
            <a:endParaRPr lang="en-GB"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5</a:t>
            </a:fld>
            <a:endParaRPr lang="de-DE"/>
          </a:p>
        </p:txBody>
      </p:sp>
    </p:spTree>
    <p:extLst>
      <p:ext uri="{BB962C8B-B14F-4D97-AF65-F5344CB8AC3E}">
        <p14:creationId xmlns:p14="http://schemas.microsoft.com/office/powerpoint/2010/main" val="98339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normAutofit fontScale="70000" lnSpcReduction="20000"/>
          </a:bodyPr>
          <a:lstStyle/>
          <a:p>
            <a:r>
              <a:rPr lang="de-DE" dirty="0" smtClean="0"/>
              <a:t>Quelle:</a:t>
            </a:r>
            <a:r>
              <a:rPr lang="de-DE" baseline="0" dirty="0" smtClean="0"/>
              <a:t> </a:t>
            </a:r>
            <a:r>
              <a:rPr lang="de-DE" dirty="0" err="1"/>
              <a:t>Kals</a:t>
            </a:r>
            <a:r>
              <a:rPr lang="de-DE" dirty="0"/>
              <a:t>, Johannes: Betriebliches Energiemanagement, Stuttgart 2010, S.</a:t>
            </a:r>
            <a:r>
              <a:rPr lang="de-DE" baseline="0" dirty="0" smtClean="0"/>
              <a:t> 123 ff.</a:t>
            </a:r>
          </a:p>
          <a:p>
            <a:endParaRPr lang="de-DE" baseline="0" dirty="0" smtClean="0"/>
          </a:p>
          <a:p>
            <a:r>
              <a:rPr lang="de-DE" baseline="0" dirty="0" smtClean="0"/>
              <a:t>Tabelle gibt einen allgemeiner Überblick über die Bereiche der Produktionsplanung und seine Ebenen. Die Aufgaben der Produktionsplanung lassen sich nach der Tabelle gliedern. </a:t>
            </a:r>
          </a:p>
          <a:p>
            <a:endParaRPr lang="de-DE" baseline="0" dirty="0" smtClean="0"/>
          </a:p>
          <a:p>
            <a:r>
              <a:rPr lang="de-DE" baseline="0" dirty="0" smtClean="0"/>
              <a:t>Die Zeilen der Tabelle sind angelehnt an den Produktionsablauf: </a:t>
            </a:r>
          </a:p>
          <a:p>
            <a:endParaRPr lang="de-DE" baseline="0" dirty="0" smtClean="0"/>
          </a:p>
          <a:p>
            <a:r>
              <a:rPr lang="de-DE" baseline="0" dirty="0" smtClean="0"/>
              <a:t>Produktionsprogramm/Programmplanung: Was möchte ich produzieren? Hier wird entschieden, welche Produkte in welchem Zeitraum hergestellt werden. Auf strategischer Ebene sind dies die F+E sowie die Konstruktionsabteilung, auf operativer Ebene sind dies ein Entscheidungsgremium zusammengesetzt aus Vertrieb (Einschätzung der Absatzvolumina, legt bereits erteilte Aufträge vor), der Betrieb bringt die notwendigen und verfügbaren Produktionskapazitäten ein; Kostenrechnung/Controlling kalkuliert die Deckungsbeiträge der Produkte. </a:t>
            </a:r>
          </a:p>
          <a:p>
            <a:endParaRPr lang="de-DE" baseline="0" dirty="0" smtClean="0"/>
          </a:p>
          <a:p>
            <a:r>
              <a:rPr lang="de-DE" baseline="0" dirty="0" smtClean="0"/>
              <a:t>Produktionsfaktoren/Faktorplanung: Welche Ressourcen benötige ich für die Produktion? Also Entscheidung, welche Faktoren für die Produktion benötigt werden, auch als Materialwirtschaft bekannt. RHB = Roh, Hilfs- und Betriebsstoffe müssen so geplant werden, dass die Produktion reibungslos laufen kann, aber gleichzeitig keine großen Lagerbestände entstehen. </a:t>
            </a:r>
          </a:p>
          <a:p>
            <a:endParaRPr lang="de-DE" dirty="0" smtClean="0"/>
          </a:p>
          <a:p>
            <a:r>
              <a:rPr lang="de-DE" dirty="0" smtClean="0"/>
              <a:t>Produktionsablauf/-prozess:</a:t>
            </a:r>
            <a:r>
              <a:rPr lang="de-DE" baseline="0" dirty="0" smtClean="0"/>
              <a:t> Wie wird die Produktion organisiert? Zuordnung der Rohstoffe, der Zwischenprodukte und der Montage der Endprodukte nach Anlage/Werkstatt und Zeitraum. Arbeitspläne oder Ablaufpläne sind hier ein wichtiges Hilfsmittel; in ihnen wir übersichtlich dargestellt, in welcher Reihenfolge eine Produktion abläuft und welcher Zeitraum dafür vorgesehen ist. (Bespiel für Ablaufplan auf der nächsten Folie). </a:t>
            </a:r>
          </a:p>
          <a:p>
            <a:endParaRPr lang="de-DE" baseline="0" dirty="0" smtClean="0"/>
          </a:p>
          <a:p>
            <a:endParaRPr lang="de-DE" baseline="0" dirty="0" smtClean="0"/>
          </a:p>
          <a:p>
            <a:r>
              <a:rPr lang="de-DE" baseline="0" dirty="0" smtClean="0"/>
              <a:t>Spalten gliedern sich in: </a:t>
            </a:r>
          </a:p>
          <a:p>
            <a:pPr defTabSz="886419">
              <a:defRPr/>
            </a:pPr>
            <a:r>
              <a:rPr lang="de-DE" baseline="0" dirty="0" smtClean="0"/>
              <a:t>Strategische Ebene: Der strategischen Ebene werden üblicherweise Planungsaufgaben mit einem mittel- oder langfristigen Zeithorizont zugeordnet, d.h. alles war mehr als 1 Jahr erfordert. </a:t>
            </a:r>
          </a:p>
          <a:p>
            <a:pPr marL="166204" indent="-166204" defTabSz="886419">
              <a:buFont typeface="Arial" panose="020B0604020202020204" pitchFamily="34" charset="0"/>
              <a:buChar char="•"/>
              <a:defRPr/>
            </a:pPr>
            <a:r>
              <a:rPr lang="de-DE" baseline="0" dirty="0" smtClean="0"/>
              <a:t>Produktionsprogramm: hier werden z.B. in der Automobilindustrie über zukünftige Technologien im Automobilbereich entschieden (Elektromobilität, 1Liter Auto </a:t>
            </a:r>
            <a:r>
              <a:rPr lang="de-DE" baseline="0" dirty="0" err="1" smtClean="0"/>
              <a:t>etc</a:t>
            </a:r>
            <a:r>
              <a:rPr lang="de-DE" baseline="0" dirty="0" smtClean="0"/>
              <a:t>) oder in der Nahrungsmittelindustrie über Verpackungen oder die Herkunft ihrer Zutaten. Die strategische Ebene schafft die Rahmenbedingungen für die operative Ebene. </a:t>
            </a:r>
          </a:p>
          <a:p>
            <a:pPr marL="166204" indent="-166204" defTabSz="886419">
              <a:buFont typeface="Arial" panose="020B0604020202020204" pitchFamily="34" charset="0"/>
              <a:buChar char="•"/>
              <a:defRPr/>
            </a:pPr>
            <a:r>
              <a:rPr lang="de-DE" baseline="0" dirty="0" smtClean="0"/>
              <a:t>Produktionsfaktoren: Planung von Fabriken oder Anlagen, aber auch Planung, welches Personal dafür benötigt wird. </a:t>
            </a:r>
          </a:p>
          <a:p>
            <a:pPr marL="166204" indent="-166204" defTabSz="886419">
              <a:buFont typeface="Arial" panose="020B0604020202020204" pitchFamily="34" charset="0"/>
              <a:buChar char="•"/>
              <a:defRPr/>
            </a:pPr>
            <a:r>
              <a:rPr lang="de-DE" baseline="0" dirty="0" smtClean="0"/>
              <a:t>Produktionsablauf: Aufstellung des Produktionsprozesses wird festgelegt, welches die Anlage oder Fabrik (zukünftig) durchläuft. </a:t>
            </a:r>
          </a:p>
          <a:p>
            <a:endParaRPr lang="de-DE" baseline="0" dirty="0" smtClean="0"/>
          </a:p>
          <a:p>
            <a:r>
              <a:rPr lang="de-DE" baseline="0" dirty="0" smtClean="0"/>
              <a:t>Operative Ebene: Der operativen Ebene werden kurzfristige bis mittelfristige Planungen zugeordnet, die einen Zeithorizont von bis zu 1 Jahr umfassen. </a:t>
            </a:r>
          </a:p>
          <a:p>
            <a:pPr marL="166204" indent="-166204">
              <a:buFont typeface="Arial" panose="020B0604020202020204" pitchFamily="34" charset="0"/>
              <a:buChar char="•"/>
            </a:pPr>
            <a:r>
              <a:rPr lang="de-DE" baseline="0" dirty="0" smtClean="0"/>
              <a:t>Produktionsprogramm: Was produziere ich im nächsten Monat?</a:t>
            </a:r>
          </a:p>
          <a:p>
            <a:pPr marL="166204" indent="-166204">
              <a:buFont typeface="Arial" panose="020B0604020202020204" pitchFamily="34" charset="0"/>
              <a:buChar char="•"/>
            </a:pPr>
            <a:r>
              <a:rPr lang="de-DE" baseline="0" dirty="0" smtClean="0"/>
              <a:t>Produktionsfaktoren: welche RHB (in diesen Punkt fällt auch Energie) benötige ich für die Produktion? </a:t>
            </a:r>
          </a:p>
          <a:p>
            <a:pPr marL="166204" indent="-166204">
              <a:buFont typeface="Arial" panose="020B0604020202020204" pitchFamily="34" charset="0"/>
              <a:buChar char="•"/>
            </a:pPr>
            <a:r>
              <a:rPr lang="de-DE" baseline="0" dirty="0" smtClean="0"/>
              <a:t>Produktionsablauf: wie sieht der Produktionsprozess aus, wieviel Energie muss bereit stehen in welchem Teil der Produktion, Darstellung der operativen Planung in Gantt-Chart (Ablaufdiagramm zur Darstellung des Durchflusses eines Produktionsprozesses). </a:t>
            </a:r>
          </a:p>
          <a:p>
            <a:pPr marL="166204" indent="-166204">
              <a:buFont typeface="Arial" panose="020B0604020202020204" pitchFamily="34" charset="0"/>
              <a:buChar char="•"/>
            </a:pPr>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2F1DD326-8DC7-4A23-AE08-9C89E1703C58}" type="slidenum">
              <a:rPr lang="de-DE" smtClean="0"/>
              <a:pPr/>
              <a:t>7</a:t>
            </a:fld>
            <a:endParaRPr lang="de-DE"/>
          </a:p>
        </p:txBody>
      </p:sp>
    </p:spTree>
    <p:extLst>
      <p:ext uri="{BB962C8B-B14F-4D97-AF65-F5344CB8AC3E}">
        <p14:creationId xmlns:p14="http://schemas.microsoft.com/office/powerpoint/2010/main" val="409652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r>
              <a:rPr lang="de-DE" dirty="0" smtClean="0"/>
              <a:t>Eigene Darstellung</a:t>
            </a:r>
          </a:p>
          <a:p>
            <a:endParaRPr lang="de-DE" dirty="0" smtClean="0"/>
          </a:p>
          <a:p>
            <a:r>
              <a:rPr lang="de-DE" dirty="0" smtClean="0"/>
              <a:t>Quelle:</a:t>
            </a:r>
            <a:r>
              <a:rPr lang="de-DE" baseline="0" dirty="0" smtClean="0"/>
              <a:t> Kals, Johannes: Betriebliches Energiemanagement, Stuttgart 2010, S. 129</a:t>
            </a:r>
          </a:p>
          <a:p>
            <a:endParaRPr lang="de-DE" baseline="0" dirty="0" smtClean="0"/>
          </a:p>
          <a:p>
            <a:r>
              <a:rPr lang="de-DE" baseline="0" dirty="0" smtClean="0"/>
              <a:t>Die Folie präsentiert die wichtigsten Ziele der Ablaufplanung: Minimierung der Durchlaufzeiten, Maximierung der Kapazitätsauslastungen, Einhalten der Fertigstellungstermine</a:t>
            </a:r>
          </a:p>
          <a:p>
            <a:r>
              <a:rPr lang="de-DE" baseline="0" dirty="0" smtClean="0"/>
              <a:t>Dazu kommen energiebezogene Ziele für die Ablaufplanung: Prognose des zukünftigen Energiebedarfs (wichtig für die zukünftige Energiebeschaffung), Planung des Energiebedarfs, um Spitzen zu vermeiden und eine gute Annäherung an vertraglich festgelegte Lastprofile zu erreichen, da sonst mit Mehrkosten für Energiebeschaffung zu rechnen ist.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8</a:t>
            </a:fld>
            <a:endParaRPr lang="de-DE"/>
          </a:p>
        </p:txBody>
      </p:sp>
    </p:spTree>
    <p:extLst>
      <p:ext uri="{BB962C8B-B14F-4D97-AF65-F5344CB8AC3E}">
        <p14:creationId xmlns:p14="http://schemas.microsoft.com/office/powerpoint/2010/main" val="110740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r>
              <a:rPr lang="de-DE" dirty="0" smtClean="0"/>
              <a:t>Eigene Darstellung</a:t>
            </a:r>
          </a:p>
          <a:p>
            <a:endParaRPr lang="de-DE" dirty="0" smtClean="0"/>
          </a:p>
          <a:p>
            <a:r>
              <a:rPr lang="de-DE" dirty="0" smtClean="0"/>
              <a:t>Quelle:</a:t>
            </a:r>
            <a:r>
              <a:rPr lang="de-DE" baseline="0" dirty="0" smtClean="0"/>
              <a:t> Kals, Johannes: Betriebliches Energiemanagement, Stuttgart 2010, S. 129</a:t>
            </a:r>
          </a:p>
          <a:p>
            <a:endParaRPr lang="de-DE" baseline="0" dirty="0" smtClean="0"/>
          </a:p>
          <a:p>
            <a:r>
              <a:rPr lang="de-DE" baseline="0" dirty="0" smtClean="0"/>
              <a:t>Hier wird auf die energiebezogenen Ziele der Ablaufplanung eingegangen: Prognose des zukünftigen Energiebedarfs (wichtig für die zukünftige Energiebeschaffung), Planung des Energiebedarfs, um Spitzen zu vermeiden und eine gute Annäherung an vertraglich festgelegte Lastprofile zu erreichen, da sonst mit Mehrkosten für Energiebeschaffung zu rechnen ist. Hierbei kann auch die Frage beantwortet werden, ob es sich lohnt, eine energieintensive Maschine zu Zeiten hoher Stromkosten (meist der </a:t>
            </a:r>
            <a:r>
              <a:rPr lang="de-DE" baseline="0" dirty="0" err="1" smtClean="0"/>
              <a:t>Tagtarif</a:t>
            </a:r>
            <a:r>
              <a:rPr lang="de-DE" baseline="0" dirty="0" smtClean="0"/>
              <a:t>) – wenn möglich abzuschalten – und Betrieb in die Abend oder Nachtzeit zu legen. Möglich wird dies dann, wenn Unternehmen ein Smart </a:t>
            </a:r>
            <a:r>
              <a:rPr lang="de-DE" baseline="0" dirty="0" err="1" smtClean="0"/>
              <a:t>Energy</a:t>
            </a:r>
            <a:r>
              <a:rPr lang="de-DE" baseline="0" dirty="0" smtClean="0"/>
              <a:t> Management einführen, ihre Maschinen digital vernetzt sind und Daten zentral erfasst werden (Stichwort Industrie 4.0).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9</a:t>
            </a:fld>
            <a:endParaRPr lang="de-DE"/>
          </a:p>
        </p:txBody>
      </p:sp>
    </p:spTree>
    <p:extLst>
      <p:ext uri="{BB962C8B-B14F-4D97-AF65-F5344CB8AC3E}">
        <p14:creationId xmlns:p14="http://schemas.microsoft.com/office/powerpoint/2010/main" val="234834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pPr>
              <a:tabLst>
                <a:tab pos="174822" algn="l"/>
              </a:tabLst>
            </a:pPr>
            <a:r>
              <a:rPr lang="de-DE" dirty="0" smtClean="0"/>
              <a:t>Quelle:</a:t>
            </a:r>
            <a:r>
              <a:rPr lang="de-DE" baseline="0" dirty="0" smtClean="0"/>
              <a:t> Kals, Johannes: ISO 50001 </a:t>
            </a:r>
            <a:r>
              <a:rPr lang="de-DE" baseline="0" dirty="0" err="1" smtClean="0"/>
              <a:t>What</a:t>
            </a:r>
            <a:r>
              <a:rPr lang="de-DE" baseline="0" dirty="0" smtClean="0"/>
              <a:t> </a:t>
            </a:r>
            <a:r>
              <a:rPr lang="de-DE" baseline="0" dirty="0" err="1" smtClean="0"/>
              <a:t>managers</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know</a:t>
            </a:r>
            <a:r>
              <a:rPr lang="de-DE" baseline="0" dirty="0" smtClean="0"/>
              <a:t> </a:t>
            </a:r>
            <a:r>
              <a:rPr lang="de-DE" baseline="0" dirty="0" err="1" smtClean="0"/>
              <a:t>about</a:t>
            </a:r>
            <a:r>
              <a:rPr lang="de-DE" baseline="0" dirty="0" smtClean="0"/>
              <a:t> </a:t>
            </a:r>
            <a:r>
              <a:rPr lang="de-DE" baseline="0" dirty="0" err="1" smtClean="0"/>
              <a:t>energy</a:t>
            </a:r>
            <a:r>
              <a:rPr lang="de-DE" baseline="0" dirty="0" smtClean="0"/>
              <a:t> </a:t>
            </a:r>
            <a:r>
              <a:rPr lang="de-DE" baseline="0" dirty="0" err="1" smtClean="0"/>
              <a:t>and</a:t>
            </a:r>
            <a:r>
              <a:rPr lang="de-DE" baseline="0" dirty="0" smtClean="0"/>
              <a:t> </a:t>
            </a:r>
            <a:r>
              <a:rPr lang="de-DE" baseline="0" dirty="0" err="1" smtClean="0"/>
              <a:t>business</a:t>
            </a:r>
            <a:r>
              <a:rPr lang="de-DE" baseline="0" dirty="0" smtClean="0"/>
              <a:t> </a:t>
            </a:r>
            <a:r>
              <a:rPr lang="de-DE" baseline="0" dirty="0" err="1" smtClean="0"/>
              <a:t>administration</a:t>
            </a:r>
            <a:r>
              <a:rPr lang="de-DE" baseline="0" dirty="0" smtClean="0"/>
              <a:t>, New York 2015, S. 211</a:t>
            </a:r>
            <a:endParaRPr lang="de-DE" dirty="0">
              <a:latin typeface="Arial" panose="020B0604020202020204" pitchFamily="34" charset="0"/>
              <a:ea typeface="Times New Roman" panose="02020603050405020304" pitchFamily="18" charset="0"/>
              <a:cs typeface="Arial" panose="020B0604020202020204" pitchFamily="34" charset="0"/>
            </a:endParaRPr>
          </a:p>
          <a:p>
            <a:pPr>
              <a:tabLst>
                <a:tab pos="174822" algn="l"/>
              </a:tabLst>
            </a:pPr>
            <a:endParaRPr lang="de-DE" dirty="0">
              <a:latin typeface="Arial" panose="020B0604020202020204" pitchFamily="34" charset="0"/>
              <a:ea typeface="Times New Roman" panose="02020603050405020304" pitchFamily="18" charset="0"/>
              <a:cs typeface="Arial" panose="020B0604020202020204" pitchFamily="34" charset="0"/>
            </a:endParaRPr>
          </a:p>
          <a:p>
            <a:pPr>
              <a:tabLst>
                <a:tab pos="174822" algn="l"/>
              </a:tabLst>
            </a:pPr>
            <a:r>
              <a:rPr lang="de-DE" dirty="0">
                <a:latin typeface="Arial" panose="020B0604020202020204" pitchFamily="34" charset="0"/>
                <a:ea typeface="Times New Roman" panose="02020603050405020304" pitchFamily="18" charset="0"/>
                <a:cs typeface="Arial" panose="020B0604020202020204" pitchFamily="34" charset="0"/>
              </a:rPr>
              <a:t>Die Ablaufplanung hat Handlungsmöglichkeiten innerhalb der operativen Produktionsplanung: was kann man tun, um den Energieverbrauch innerhalb der Produktionsplanung und der Produktion zu verringern?</a:t>
            </a:r>
          </a:p>
          <a:p>
            <a:pPr marL="332407" indent="-332407">
              <a:buFont typeface="Arial" panose="020B0604020202020204" pitchFamily="34" charset="0"/>
              <a:buChar char="•"/>
              <a:tabLst>
                <a:tab pos="174822" algn="l"/>
              </a:tabLst>
            </a:pPr>
            <a:r>
              <a:rPr lang="de-DE" dirty="0">
                <a:latin typeface="Arial" panose="020B0604020202020204" pitchFamily="34" charset="0"/>
                <a:ea typeface="Times New Roman" panose="02020603050405020304" pitchFamily="18" charset="0"/>
                <a:cs typeface="Arial" panose="020B0604020202020204" pitchFamily="34" charset="0"/>
              </a:rPr>
              <a:t>die Zuordnung der Fertigungsaufträge zu Maschinen mit niedrigem spezifischen Energieverbrauch, z.B. neuangeschafften Maschinen, die einen geringeren Energieverbrauch </a:t>
            </a:r>
          </a:p>
          <a:p>
            <a:pPr marL="332407" indent="-332407">
              <a:buFont typeface="Arial" panose="020B0604020202020204" pitchFamily="34" charset="0"/>
              <a:buChar char="•"/>
              <a:tabLst>
                <a:tab pos="174822" algn="l"/>
              </a:tabLst>
            </a:pPr>
            <a:r>
              <a:rPr lang="de-DE" dirty="0">
                <a:latin typeface="Arial" panose="020B0604020202020204" pitchFamily="34" charset="0"/>
                <a:ea typeface="Times New Roman" panose="02020603050405020304" pitchFamily="18" charset="0"/>
                <a:cs typeface="Arial" panose="020B0604020202020204" pitchFamily="34" charset="0"/>
              </a:rPr>
              <a:t>die energieoptimale Fahrweise von Anlagen</a:t>
            </a:r>
          </a:p>
          <a:p>
            <a:pPr marL="332407" indent="-332407">
              <a:buFont typeface="Arial" panose="020B0604020202020204" pitchFamily="34" charset="0"/>
              <a:buChar char="•"/>
              <a:tabLst>
                <a:tab pos="174822" algn="l"/>
              </a:tabLst>
            </a:pPr>
            <a:r>
              <a:rPr lang="de-DE" dirty="0">
                <a:latin typeface="Arial" panose="020B0604020202020204" pitchFamily="34" charset="0"/>
                <a:ea typeface="Times New Roman" panose="02020603050405020304" pitchFamily="18" charset="0"/>
                <a:cs typeface="Arial" panose="020B0604020202020204" pitchFamily="34" charset="0"/>
              </a:rPr>
              <a:t>die Vermeidung von energieintensivem An- oder Abfahren von Produktionsprozessen, beispielsweise durch die Bildung von geeigneten Produktionslosgrößen: das heißt die Zusammenfassung von verschiedenen Aufträgen innerhalb der Produktion</a:t>
            </a:r>
          </a:p>
          <a:p>
            <a:pPr marL="332407" indent="-332407">
              <a:buFont typeface="Arial" panose="020B0604020202020204" pitchFamily="34" charset="0"/>
              <a:buChar char="•"/>
              <a:tabLst>
                <a:tab pos="174822" algn="l"/>
              </a:tabLst>
            </a:pPr>
            <a:r>
              <a:rPr lang="de-DE" dirty="0">
                <a:latin typeface="Arial" panose="020B0604020202020204" pitchFamily="34" charset="0"/>
                <a:ea typeface="Times New Roman" panose="02020603050405020304" pitchFamily="18" charset="0"/>
                <a:cs typeface="Arial" panose="020B0604020202020204" pitchFamily="34" charset="0"/>
              </a:rPr>
              <a:t>Lastmanagement (Demand Side Management) durch zeitliche Verschiebung der Lasten, um günstige Strompreise zu nutzen oder um das vertraglich festgelegte Lastprofil eines Unternehmens einzuhalten und nicht teuer Strom zukaufen zu müssen, wenn Lasten ausgeschöpft sind. (vgl. Energiebeschaffung)</a:t>
            </a:r>
          </a:p>
          <a:p>
            <a:pPr>
              <a:tabLst>
                <a:tab pos="174822" algn="l"/>
              </a:tabLst>
            </a:pPr>
            <a:endParaRPr lang="de-DE" dirty="0">
              <a:latin typeface="Arial" panose="020B0604020202020204" pitchFamily="34" charset="0"/>
              <a:ea typeface="Times New Roman" panose="02020603050405020304" pitchFamily="18"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1DD326-8DC7-4A23-AE08-9C89E1703C58}" type="slidenum">
              <a:rPr lang="de-DE" smtClean="0"/>
              <a:pPr/>
              <a:t>10</a:t>
            </a:fld>
            <a:endParaRPr lang="de-DE"/>
          </a:p>
        </p:txBody>
      </p:sp>
    </p:spTree>
    <p:extLst>
      <p:ext uri="{BB962C8B-B14F-4D97-AF65-F5344CB8AC3E}">
        <p14:creationId xmlns:p14="http://schemas.microsoft.com/office/powerpoint/2010/main" val="4332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F1DD326-8DC7-4A23-AE08-9C89E1703C58}" type="slidenum">
              <a:rPr lang="de-DE" smtClean="0"/>
              <a:pPr/>
              <a:t>12</a:t>
            </a:fld>
            <a:endParaRPr lang="de-DE"/>
          </a:p>
        </p:txBody>
      </p:sp>
    </p:spTree>
    <p:extLst>
      <p:ext uri="{BB962C8B-B14F-4D97-AF65-F5344CB8AC3E}">
        <p14:creationId xmlns:p14="http://schemas.microsoft.com/office/powerpoint/2010/main" val="351652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Bernd Schieferdecker ; Christian </a:t>
            </a:r>
            <a:r>
              <a:rPr lang="de-DE" dirty="0" err="1" smtClean="0"/>
              <a:t>Fuenfgeld</a:t>
            </a:r>
            <a:r>
              <a:rPr lang="de-DE" dirty="0" smtClean="0"/>
              <a:t> ; Alexis </a:t>
            </a:r>
            <a:r>
              <a:rPr lang="de-DE" dirty="0" err="1" smtClean="0"/>
              <a:t>Bonneschky</a:t>
            </a:r>
            <a:r>
              <a:rPr lang="de-DE" dirty="0" smtClean="0"/>
              <a:t>: Energiemanagement-Tools : Anwendung im Industrieunternehmen;</a:t>
            </a:r>
            <a:r>
              <a:rPr lang="de-DE" baseline="0" dirty="0" smtClean="0"/>
              <a:t> </a:t>
            </a:r>
            <a:r>
              <a:rPr lang="de-DE" dirty="0" smtClean="0"/>
              <a:t>Bernd Schieferdecker (Hrsg.). – Berlin  2006, S. 267</a:t>
            </a:r>
          </a:p>
          <a:p>
            <a:endParaRPr lang="de-DE" dirty="0" smtClean="0"/>
          </a:p>
          <a:p>
            <a:r>
              <a:rPr lang="de-DE" dirty="0" smtClean="0"/>
              <a:t>Bildquelle: Eigene</a:t>
            </a:r>
            <a:r>
              <a:rPr lang="de-DE" baseline="0" dirty="0" smtClean="0"/>
              <a:t> Grafik in Anlehnung an oben genannte Quelle.</a:t>
            </a:r>
            <a:endParaRPr lang="de-DE" dirty="0" smtClean="0"/>
          </a:p>
          <a:p>
            <a:endParaRPr lang="de-DE" dirty="0" smtClean="0"/>
          </a:p>
          <a:p>
            <a:r>
              <a:rPr lang="de-DE" dirty="0" smtClean="0"/>
              <a:t>Durch die untere Abbildung kann man den Produktionsprozess auch von Seiten der Energie verfolgen:</a:t>
            </a:r>
          </a:p>
          <a:p>
            <a:pPr marL="166204" indent="-166204">
              <a:buFont typeface="Arial" panose="020B0604020202020204" pitchFamily="34" charset="0"/>
              <a:buChar char="•"/>
            </a:pPr>
            <a:r>
              <a:rPr lang="de-DE" dirty="0" smtClean="0"/>
              <a:t>die</a:t>
            </a:r>
            <a:r>
              <a:rPr lang="de-DE" baseline="0" dirty="0" smtClean="0"/>
              <a:t> Leistung, die umgesetzt wird während eines Produktionsschrittes (hier Aktivität 1 bis 3, wenn man noch genauer sein kann/will, kann diese Leistung auch auf Aktivität 1.1 etc. heruntergebrochen und dargestellt werden oder für unterschiedliche Produktionsanlagen, die während eines Produktionsprozesses benötigt werden)</a:t>
            </a:r>
          </a:p>
          <a:p>
            <a:pPr marL="166204" indent="-166204">
              <a:buFont typeface="Arial" panose="020B0604020202020204" pitchFamily="34" charset="0"/>
              <a:buChar char="•"/>
            </a:pPr>
            <a:r>
              <a:rPr lang="de-DE" baseline="0" dirty="0" smtClean="0"/>
              <a:t>Der Energiebedarf, der sich hier in der Darstellung von Anfang bis Ende einer Aktivität erhöht. Diese Verbräche können addiert werden und so kann der Gesamtenergieverbrauch eines gesamten Produktionsprozesses ermittelt werden. Hier sehen wir die Verbindung zwischen der technischen Seite, der Energiebilanz eines Produktionsprozesses oder eines produzierten Produkts und der kaufmännischen Seite, der Prozesskostenrechnung / Kostenstellenrechnung. </a:t>
            </a:r>
            <a:r>
              <a:rPr lang="de-DE" b="1" baseline="0" dirty="0" smtClean="0"/>
              <a:t>(vgl. Präsentationen Energiebuchhaltung und Bilanzen</a:t>
            </a:r>
            <a:r>
              <a:rPr lang="de-DE" baseline="0" dirty="0" smtClean="0"/>
              <a:t>). </a:t>
            </a:r>
          </a:p>
          <a:p>
            <a:pPr marL="166204" indent="-166204">
              <a:buFont typeface="Arial" panose="020B0604020202020204" pitchFamily="34" charset="0"/>
              <a:buChar char="•"/>
            </a:pPr>
            <a:r>
              <a:rPr lang="de-DE" baseline="0" dirty="0" smtClean="0"/>
              <a:t>Auf diese Art und Weise können einem Produktionsprozess noch weitere energierelevante Informationen zugeordnet werden: zum Beispiel spezifischer Energieverbrauch. </a:t>
            </a:r>
          </a:p>
        </p:txBody>
      </p:sp>
      <p:sp>
        <p:nvSpPr>
          <p:cNvPr id="4" name="Foliennummernplatzhalter 3"/>
          <p:cNvSpPr>
            <a:spLocks noGrp="1"/>
          </p:cNvSpPr>
          <p:nvPr>
            <p:ph type="sldNum" sz="quarter" idx="10"/>
          </p:nvPr>
        </p:nvSpPr>
        <p:spPr/>
        <p:txBody>
          <a:bodyPr/>
          <a:lstStyle/>
          <a:p>
            <a:fld id="{2F1DD326-8DC7-4A23-AE08-9C89E1703C58}" type="slidenum">
              <a:rPr lang="de-DE" smtClean="0"/>
              <a:pPr/>
              <a:t>13</a:t>
            </a:fld>
            <a:endParaRPr lang="de-DE"/>
          </a:p>
        </p:txBody>
      </p:sp>
    </p:spTree>
    <p:extLst>
      <p:ext uri="{BB962C8B-B14F-4D97-AF65-F5344CB8AC3E}">
        <p14:creationId xmlns:p14="http://schemas.microsoft.com/office/powerpoint/2010/main" val="156175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303498"/>
            <a:ext cx="8698734"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08AA01D-6D90-8444-859F-56550BBB8F25}" type="datetime1">
              <a:rPr lang="de-DE" smtClean="0"/>
              <a:t>21.08.2018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91B0A65C-8F61-2345-A794-9E0AE3F9BB97}"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EA8B13-28B5-6248-8CD2-318BF8B7CAB2}"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B1BF31-9ECE-044A-8FC7-0463E1C2CB61}"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6AF2E7-0389-794F-9ABF-861DEB5DDEFA}"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1142931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0CAE1EF-4E75-C641-A7B2-6A205F3CA8E7}"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D09E384-575E-E84C-BD1E-A50469D6A9D0}" type="datetime1">
              <a:rPr lang="de-DE" smtClean="0"/>
              <a:t>21.08.2018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A5EB507D-A45F-904C-9A4A-87C9525D77D1}"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5EBF9B-7EED-774E-A6A4-DA39306A93BA}" type="datetime1">
              <a:rPr lang="de-DE" smtClean="0"/>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3305ED-EA4C-7D47-80DF-446FF6C42F68}" type="datetime1">
              <a:rPr lang="de-DE" smtClean="0"/>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01CEEC9-3A77-2747-9603-872D316C3ED0}" type="datetime1">
              <a:rPr lang="de-DE" smtClean="0"/>
              <a:t>21.08.2018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F365B33-59A4-7540-8F1E-6281D26E7007}" type="datetime1">
              <a:rPr lang="de-DE" smtClean="0"/>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1CEBC8-B7A7-C846-8ADA-D1844DC3BB2E}" type="datetime1">
              <a:rPr lang="de-DE" smtClean="0"/>
              <a:t>21.08.2018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310344"/>
            <a:ext cx="8698734"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6226B3-137F-E04B-9843-77BC96A245A1}" type="datetime1">
              <a:rPr lang="de-DE" smtClean="0"/>
              <a:t>21.08.2018</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276966"/>
            <a:ext cx="8698734" cy="2024754"/>
          </a:xfrm>
        </p:spPr>
        <p:txBody>
          <a:bodyPr>
            <a:noAutofit/>
          </a:bodyPr>
          <a:lstStyle/>
          <a:p>
            <a:r>
              <a:rPr lang="en-US" sz="3200" noProof="0" dirty="0" smtClean="0"/>
              <a:t>Energy oriented Business Administration </a:t>
            </a:r>
            <a:br>
              <a:rPr lang="en-US" sz="3200" noProof="0" dirty="0" smtClean="0"/>
            </a:br>
            <a:r>
              <a:rPr lang="en-US" sz="3200" noProof="0" dirty="0" smtClean="0"/>
              <a:t>Prof. Dr. Johannes Kals</a:t>
            </a:r>
            <a:br>
              <a:rPr lang="en-US" sz="3200" noProof="0" dirty="0" smtClean="0"/>
            </a:br>
            <a:r>
              <a:rPr lang="en-US" sz="3200" noProof="0" dirty="0" smtClean="0"/>
              <a:t/>
            </a:r>
            <a:br>
              <a:rPr lang="en-US" sz="3200" noProof="0" dirty="0" smtClean="0"/>
            </a:br>
            <a:r>
              <a:rPr lang="en-US" sz="3200" b="1" noProof="0" dirty="0" smtClean="0"/>
              <a:t>4.6 Production Planning and Operations</a:t>
            </a:r>
            <a:endParaRPr lang="en-US" sz="3200" b="1" noProof="0" dirty="0"/>
          </a:p>
        </p:txBody>
      </p:sp>
      <p:sp>
        <p:nvSpPr>
          <p:cNvPr id="5" name="Inhaltsplatzhalter 4"/>
          <p:cNvSpPr>
            <a:spLocks noGrp="1"/>
          </p:cNvSpPr>
          <p:nvPr>
            <p:ph idx="1"/>
          </p:nvPr>
        </p:nvSpPr>
        <p:spPr>
          <a:xfrm>
            <a:off x="500321" y="2636644"/>
            <a:ext cx="8248143" cy="2239362"/>
          </a:xfrm>
        </p:spPr>
        <p:txBody>
          <a:bodyPr>
            <a:noAutofit/>
          </a:bodyPr>
          <a:lstStyle/>
          <a:p>
            <a:pPr marL="0" indent="0" algn="ctr">
              <a:spcBef>
                <a:spcPts val="0"/>
              </a:spcBef>
              <a:buNone/>
            </a:pPr>
            <a:r>
              <a:rPr lang="en-US" sz="2800" b="1" noProof="0" dirty="0" smtClean="0"/>
              <a:t>Content</a:t>
            </a:r>
          </a:p>
          <a:p>
            <a:pPr marL="514337" indent="-514337" algn="ctr">
              <a:spcBef>
                <a:spcPts val="0"/>
              </a:spcBef>
              <a:buFont typeface="+mj-lt"/>
              <a:buAutoNum type="arabicPeriod"/>
            </a:pPr>
            <a:r>
              <a:rPr lang="en-US" sz="2800" b="1" noProof="0" dirty="0" smtClean="0"/>
              <a:t>Scope of Presentation (unluckily no Overview)</a:t>
            </a:r>
          </a:p>
          <a:p>
            <a:pPr marL="514337" indent="-514337" algn="ctr">
              <a:spcBef>
                <a:spcPts val="0"/>
              </a:spcBef>
              <a:buFont typeface="+mj-lt"/>
              <a:buAutoNum type="arabicPeriod"/>
            </a:pPr>
            <a:r>
              <a:rPr lang="en-US" sz="2800" noProof="0" dirty="0" smtClean="0"/>
              <a:t>Selected Methods and Options</a:t>
            </a:r>
          </a:p>
          <a:p>
            <a:pPr marL="514337" indent="-514337" algn="ctr">
              <a:spcBef>
                <a:spcPts val="0"/>
              </a:spcBef>
              <a:buFont typeface="+mj-lt"/>
              <a:buAutoNum type="arabicPeriod"/>
            </a:pPr>
            <a:r>
              <a:rPr lang="en-US" sz="2800" noProof="0" dirty="0" smtClean="0"/>
              <a:t>Load Management and Coupling of Sectors</a:t>
            </a:r>
          </a:p>
          <a:p>
            <a:pPr marL="514337" indent="-514337" algn="ctr">
              <a:spcBef>
                <a:spcPts val="0"/>
              </a:spcBef>
              <a:buFont typeface="+mj-lt"/>
              <a:buAutoNum type="arabicPeriod"/>
            </a:pPr>
            <a:r>
              <a:rPr lang="en-US" sz="2800" noProof="0" dirty="0" smtClean="0"/>
              <a:t>Compressed Air as Example</a:t>
            </a:r>
            <a:endParaRPr lang="en-US" sz="2800" noProof="0"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Tree>
    <p:extLst>
      <p:ext uri="{BB962C8B-B14F-4D97-AF65-F5344CB8AC3E}">
        <p14:creationId xmlns:p14="http://schemas.microsoft.com/office/powerpoint/2010/main" val="300430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4231698611"/>
              </p:ext>
            </p:extLst>
          </p:nvPr>
        </p:nvGraphicFramePr>
        <p:xfrm>
          <a:off x="395536" y="195486"/>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946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11</a:t>
            </a:fld>
            <a:endParaRPr lang="de-DE"/>
          </a:p>
        </p:txBody>
      </p:sp>
      <p:graphicFrame>
        <p:nvGraphicFramePr>
          <p:cNvPr id="6" name="Diagramm 5"/>
          <p:cNvGraphicFramePr/>
          <p:nvPr>
            <p:extLst>
              <p:ext uri="{D42A27DB-BD31-4B8C-83A1-F6EECF244321}">
                <p14:modId xmlns:p14="http://schemas.microsoft.com/office/powerpoint/2010/main" val="3215750260"/>
              </p:ext>
            </p:extLst>
          </p:nvPr>
        </p:nvGraphicFramePr>
        <p:xfrm>
          <a:off x="467544" y="195486"/>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533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964" y="830281"/>
            <a:ext cx="4212468" cy="42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e 3"/>
          <p:cNvGraphicFramePr>
            <a:graphicFrameLocks noGrp="1"/>
          </p:cNvGraphicFramePr>
          <p:nvPr>
            <p:extLst/>
          </p:nvPr>
        </p:nvGraphicFramePr>
        <p:xfrm>
          <a:off x="4031941" y="63923"/>
          <a:ext cx="3996443" cy="918104"/>
        </p:xfrm>
        <a:graphic>
          <a:graphicData uri="http://schemas.openxmlformats.org/drawingml/2006/table">
            <a:tbl>
              <a:tblPr firstRow="1" firstCol="1" lastRow="1" lastCol="1" bandRow="1" bandCol="1"/>
              <a:tblGrid>
                <a:gridCol w="850307"/>
                <a:gridCol w="262178"/>
                <a:gridCol w="262178"/>
                <a:gridCol w="262178"/>
                <a:gridCol w="262178"/>
                <a:gridCol w="262178"/>
                <a:gridCol w="262178"/>
                <a:gridCol w="262178"/>
                <a:gridCol w="262178"/>
                <a:gridCol w="262178"/>
                <a:gridCol w="262178"/>
                <a:gridCol w="262178"/>
                <a:gridCol w="262178"/>
              </a:tblGrid>
              <a:tr h="229526">
                <a:tc>
                  <a:txBody>
                    <a:bodyPr/>
                    <a:lstStyle/>
                    <a:p>
                      <a:pPr algn="l">
                        <a:lnSpc>
                          <a:spcPct val="150000"/>
                        </a:lnSpc>
                        <a:spcAft>
                          <a:spcPts val="600"/>
                        </a:spcAft>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QS</a:t>
                      </a: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r>
              <a:tr h="229526">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Härterei</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dirty="0">
                          <a:effectLst/>
                          <a:latin typeface="Arial" panose="020B0604020202020204" pitchFamily="34" charset="0"/>
                          <a:ea typeface="Times New Roman" panose="02020603050405020304" pitchFamily="18" charset="0"/>
                          <a:cs typeface="Arial" panose="020B0604020202020204" pitchFamily="34" charset="0"/>
                        </a:rPr>
                        <a:t> </a:t>
                      </a: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26">
                <a:tc>
                  <a:txBody>
                    <a:bodyPr/>
                    <a:lstStyle/>
                    <a:p>
                      <a:pPr algn="l">
                        <a:lnSpc>
                          <a:spcPct val="150000"/>
                        </a:lnSpc>
                        <a:spcAft>
                          <a:spcPts val="600"/>
                        </a:spcAft>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NC-</a:t>
                      </a:r>
                      <a:r>
                        <a:rPr lang="de-DE" sz="800" dirty="0" err="1">
                          <a:effectLst/>
                          <a:latin typeface="Times New Roman" panose="02020603050405020304" pitchFamily="18" charset="0"/>
                          <a:ea typeface="Times New Roman" panose="02020603050405020304" pitchFamily="18" charset="0"/>
                          <a:cs typeface="Times New Roman" panose="02020603050405020304" pitchFamily="18" charset="0"/>
                        </a:rPr>
                        <a:t>Fert</a:t>
                      </a: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06060"/>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600"/>
                        </a:spcAft>
                      </a:pPr>
                      <a:r>
                        <a:rPr lang="de-DE" sz="700">
                          <a:effectLst/>
                          <a:latin typeface="Arial" panose="020B0604020202020204" pitchFamily="34" charset="0"/>
                          <a:ea typeface="Times New Roman" panose="02020603050405020304" pitchFamily="18" charset="0"/>
                          <a:cs typeface="Arial" panose="020B0604020202020204" pitchFamily="34" charset="0"/>
                        </a:rPr>
                        <a:t> </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29526">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Zeit</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de-DE" sz="7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600"/>
                        </a:spcAft>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de-DE"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hteck 4"/>
          <p:cNvSpPr/>
          <p:nvPr/>
        </p:nvSpPr>
        <p:spPr>
          <a:xfrm>
            <a:off x="4842030" y="4865362"/>
            <a:ext cx="2048959" cy="230832"/>
          </a:xfrm>
          <a:prstGeom prst="rect">
            <a:avLst/>
          </a:prstGeom>
        </p:spPr>
        <p:txBody>
          <a:bodyPr wrap="none">
            <a:spAutoFit/>
          </a:bodyPr>
          <a:lstStyle/>
          <a:p>
            <a:r>
              <a:rPr lang="de-DE" sz="900" dirty="0" smtClean="0">
                <a:latin typeface="+mj-lt"/>
                <a:ea typeface="Times New Roman" panose="02020603050405020304" pitchFamily="18" charset="0"/>
              </a:rPr>
              <a:t>Source: Schieferdecker </a:t>
            </a:r>
            <a:r>
              <a:rPr lang="de-DE" sz="900" dirty="0">
                <a:latin typeface="+mj-lt"/>
                <a:ea typeface="Times New Roman" panose="02020603050405020304" pitchFamily="18" charset="0"/>
              </a:rPr>
              <a:t>u.a. 2006, S. 267</a:t>
            </a:r>
            <a:endParaRPr lang="de-DE" sz="900" dirty="0">
              <a:latin typeface="+mj-lt"/>
            </a:endParaRPr>
          </a:p>
        </p:txBody>
      </p:sp>
      <p:sp>
        <p:nvSpPr>
          <p:cNvPr id="6" name="Titel 1"/>
          <p:cNvSpPr txBox="1">
            <a:spLocks/>
          </p:cNvSpPr>
          <p:nvPr/>
        </p:nvSpPr>
        <p:spPr>
          <a:xfrm>
            <a:off x="467544" y="195487"/>
            <a:ext cx="2681790" cy="4528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100" b="1" dirty="0" smtClean="0"/>
              <a:t>Scheduling with Gantt-Charts</a:t>
            </a:r>
            <a:endParaRPr lang="en-GB" sz="2100" b="1" dirty="0"/>
          </a:p>
          <a:p>
            <a:endParaRPr lang="en-GB" sz="2100" dirty="0"/>
          </a:p>
          <a:p>
            <a:endParaRPr lang="en-GB" sz="2100" dirty="0"/>
          </a:p>
          <a:p>
            <a:r>
              <a:rPr lang="en-GB" sz="2100" dirty="0" smtClean="0"/>
              <a:t>Monitoring with technical control room and management-cockpits</a:t>
            </a:r>
            <a:r>
              <a:rPr lang="en-GB" sz="2100" dirty="0"/>
              <a:t>, </a:t>
            </a:r>
            <a:r>
              <a:rPr lang="en-GB" sz="2100" dirty="0" smtClean="0"/>
              <a:t>-dashboards</a:t>
            </a:r>
            <a:endParaRPr lang="en-GB" sz="2100" dirty="0"/>
          </a:p>
        </p:txBody>
      </p:sp>
    </p:spTree>
    <p:extLst>
      <p:ext uri="{BB962C8B-B14F-4D97-AF65-F5344CB8AC3E}">
        <p14:creationId xmlns:p14="http://schemas.microsoft.com/office/powerpoint/2010/main" val="253148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13</a:t>
            </a:fld>
            <a:endParaRPr lang="de-DE"/>
          </a:p>
        </p:txBody>
      </p:sp>
      <p:graphicFrame>
        <p:nvGraphicFramePr>
          <p:cNvPr id="4" name="Tabelle 3"/>
          <p:cNvGraphicFramePr>
            <a:graphicFrameLocks noGrp="1"/>
          </p:cNvGraphicFramePr>
          <p:nvPr>
            <p:extLst/>
          </p:nvPr>
        </p:nvGraphicFramePr>
        <p:xfrm>
          <a:off x="1331640" y="893430"/>
          <a:ext cx="6156682" cy="1570308"/>
        </p:xfrm>
        <a:graphic>
          <a:graphicData uri="http://schemas.openxmlformats.org/drawingml/2006/table">
            <a:tbl>
              <a:tblPr firstRow="1" firstCol="1" lastRow="1" lastCol="1" bandRow="1" bandCol="1"/>
              <a:tblGrid>
                <a:gridCol w="1309930"/>
                <a:gridCol w="403896"/>
                <a:gridCol w="403896"/>
                <a:gridCol w="403896"/>
                <a:gridCol w="403896"/>
                <a:gridCol w="403896"/>
                <a:gridCol w="403896"/>
                <a:gridCol w="403896"/>
                <a:gridCol w="403896"/>
                <a:gridCol w="403896"/>
                <a:gridCol w="403896"/>
                <a:gridCol w="403896"/>
                <a:gridCol w="403896"/>
              </a:tblGrid>
              <a:tr h="392577">
                <a:tc>
                  <a:txBody>
                    <a:bodyPr/>
                    <a:lstStyle/>
                    <a:p>
                      <a:pPr algn="l">
                        <a:lnSpc>
                          <a:spcPct val="150000"/>
                        </a:lnSpc>
                        <a:spcAft>
                          <a:spcPts val="600"/>
                        </a:spcAft>
                      </a:pPr>
                      <a:r>
                        <a:rPr lang="de-DE" sz="1100" dirty="0" smtClean="0">
                          <a:effectLst/>
                          <a:latin typeface="+mn-lt"/>
                          <a:ea typeface="Times New Roman" panose="02020603050405020304" pitchFamily="18" charset="0"/>
                          <a:cs typeface="Times New Roman" panose="02020603050405020304" pitchFamily="18" charset="0"/>
                        </a:rPr>
                        <a:t>Aktivität 3</a:t>
                      </a:r>
                      <a:endParaRPr lang="de-DE" sz="1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392577">
                <a:tc>
                  <a:txBody>
                    <a:bodyPr/>
                    <a:lstStyle/>
                    <a:p>
                      <a:pPr algn="l">
                        <a:lnSpc>
                          <a:spcPct val="150000"/>
                        </a:lnSpc>
                        <a:spcAft>
                          <a:spcPts val="600"/>
                        </a:spcAft>
                      </a:pPr>
                      <a:r>
                        <a:rPr lang="de-DE" sz="1100" dirty="0" smtClean="0">
                          <a:effectLst/>
                          <a:latin typeface="+mn-lt"/>
                          <a:ea typeface="Times New Roman" panose="02020603050405020304" pitchFamily="18" charset="0"/>
                          <a:cs typeface="Times New Roman" panose="02020603050405020304" pitchFamily="18" charset="0"/>
                        </a:rPr>
                        <a:t>Aktivität</a:t>
                      </a:r>
                      <a:r>
                        <a:rPr lang="de-DE" sz="1100" baseline="0" dirty="0" smtClean="0">
                          <a:effectLst/>
                          <a:latin typeface="+mn-lt"/>
                          <a:ea typeface="Times New Roman" panose="02020603050405020304" pitchFamily="18" charset="0"/>
                          <a:cs typeface="Times New Roman" panose="02020603050405020304" pitchFamily="18" charset="0"/>
                        </a:rPr>
                        <a:t> 2</a:t>
                      </a:r>
                      <a:endParaRPr lang="de-DE" sz="1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77">
                <a:tc>
                  <a:txBody>
                    <a:bodyPr/>
                    <a:lstStyle/>
                    <a:p>
                      <a:pPr algn="l">
                        <a:lnSpc>
                          <a:spcPct val="150000"/>
                        </a:lnSpc>
                        <a:spcAft>
                          <a:spcPts val="600"/>
                        </a:spcAft>
                      </a:pPr>
                      <a:r>
                        <a:rPr lang="de-DE" sz="1100" dirty="0" smtClean="0">
                          <a:effectLst/>
                          <a:latin typeface="+mn-lt"/>
                          <a:ea typeface="Times New Roman" panose="02020603050405020304" pitchFamily="18" charset="0"/>
                          <a:cs typeface="Times New Roman" panose="02020603050405020304" pitchFamily="18" charset="0"/>
                        </a:rPr>
                        <a:t>Aktivität</a:t>
                      </a:r>
                      <a:r>
                        <a:rPr lang="de-DE" sz="1100" baseline="0" dirty="0" smtClean="0">
                          <a:effectLst/>
                          <a:latin typeface="+mn-lt"/>
                          <a:ea typeface="Times New Roman" panose="02020603050405020304" pitchFamily="18" charset="0"/>
                          <a:cs typeface="Times New Roman" panose="02020603050405020304" pitchFamily="18" charset="0"/>
                        </a:rPr>
                        <a:t> 1</a:t>
                      </a:r>
                      <a:endParaRPr lang="de-DE" sz="1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dirty="0">
                          <a:effectLst/>
                          <a:latin typeface="+mn-lt"/>
                          <a:ea typeface="Times New Roman" panose="02020603050405020304" pitchFamily="18" charset="0"/>
                          <a:cs typeface="Arial" panose="020B0604020202020204" pitchFamily="34" charset="0"/>
                        </a:rPr>
                        <a:t> </a:t>
                      </a:r>
                      <a:endParaRPr lang="de-DE" sz="8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600"/>
                        </a:spcAft>
                      </a:pPr>
                      <a:r>
                        <a:rPr lang="de-DE" sz="800">
                          <a:effectLst/>
                          <a:latin typeface="+mn-lt"/>
                          <a:ea typeface="Times New Roman" panose="02020603050405020304" pitchFamily="18" charset="0"/>
                          <a:cs typeface="Arial" panose="020B0604020202020204" pitchFamily="34" charset="0"/>
                        </a:rPr>
                        <a:t> </a:t>
                      </a:r>
                      <a:endParaRPr lang="de-DE" sz="8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392577">
                <a:tc>
                  <a:txBody>
                    <a:bodyPr/>
                    <a:lstStyle/>
                    <a:p>
                      <a:pPr algn="l">
                        <a:lnSpc>
                          <a:spcPct val="150000"/>
                        </a:lnSpc>
                        <a:spcAft>
                          <a:spcPts val="600"/>
                        </a:spcAft>
                      </a:pPr>
                      <a:r>
                        <a:rPr lang="de-DE" sz="1100" dirty="0">
                          <a:effectLst/>
                          <a:latin typeface="+mn-lt"/>
                          <a:ea typeface="Times New Roman" panose="02020603050405020304" pitchFamily="18" charset="0"/>
                          <a:cs typeface="Times New Roman" panose="02020603050405020304" pitchFamily="18" charset="0"/>
                        </a:rPr>
                        <a:t>Zeit</a:t>
                      </a:r>
                    </a:p>
                  </a:txBody>
                  <a:tcPr marL="51435" marR="51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1</a:t>
                      </a:r>
                    </a:p>
                  </a:txBody>
                  <a:tcPr marL="51435" marR="5143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10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11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de-DE" sz="800" dirty="0">
                          <a:effectLst/>
                          <a:latin typeface="+mn-lt"/>
                          <a:ea typeface="Times New Roman" panose="02020603050405020304" pitchFamily="18" charset="0"/>
                          <a:cs typeface="Times New Roman" panose="02020603050405020304" pitchFamily="18" charset="0"/>
                        </a:rPr>
                        <a:t>12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700" y="2554813"/>
            <a:ext cx="6048672" cy="2588687"/>
          </a:xfrm>
          <a:prstGeom prst="rect">
            <a:avLst/>
          </a:prstGeom>
        </p:spPr>
      </p:pic>
      <p:sp>
        <p:nvSpPr>
          <p:cNvPr id="6" name="Textfeld 5"/>
          <p:cNvSpPr txBox="1"/>
          <p:nvPr/>
        </p:nvSpPr>
        <p:spPr>
          <a:xfrm>
            <a:off x="2483768" y="267494"/>
            <a:ext cx="4176464" cy="415498"/>
          </a:xfrm>
          <a:prstGeom prst="rect">
            <a:avLst/>
          </a:prstGeom>
          <a:noFill/>
        </p:spPr>
        <p:txBody>
          <a:bodyPr wrap="square" rtlCol="0">
            <a:spAutoFit/>
          </a:bodyPr>
          <a:lstStyle/>
          <a:p>
            <a:r>
              <a:rPr lang="en-US" sz="2100" dirty="0" smtClean="0"/>
              <a:t>Enlarged cutout from chart above:</a:t>
            </a:r>
            <a:endParaRPr lang="en-US" sz="2100" dirty="0"/>
          </a:p>
        </p:txBody>
      </p:sp>
    </p:spTree>
    <p:extLst>
      <p:ext uri="{BB962C8B-B14F-4D97-AF65-F5344CB8AC3E}">
        <p14:creationId xmlns:p14="http://schemas.microsoft.com/office/powerpoint/2010/main" val="214625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14</a:t>
            </a:fld>
            <a:endParaRPr lang="de-DE"/>
          </a:p>
        </p:txBody>
      </p:sp>
      <p:sp>
        <p:nvSpPr>
          <p:cNvPr id="6" name="Inhaltsplatzhalter 4"/>
          <p:cNvSpPr>
            <a:spLocks noGrp="1"/>
          </p:cNvSpPr>
          <p:nvPr>
            <p:ph idx="1"/>
          </p:nvPr>
        </p:nvSpPr>
        <p:spPr>
          <a:xfrm>
            <a:off x="539552" y="843558"/>
            <a:ext cx="8248143" cy="2239362"/>
          </a:xfrm>
        </p:spPr>
        <p:txBody>
          <a:bodyPr>
            <a:noAutofit/>
          </a:bodyPr>
          <a:lstStyle/>
          <a:p>
            <a:pPr marL="0" indent="0" algn="ctr">
              <a:spcBef>
                <a:spcPts val="0"/>
              </a:spcBef>
              <a:buNone/>
            </a:pPr>
            <a:r>
              <a:rPr lang="en-US" sz="2800" b="1" noProof="0" dirty="0" smtClean="0"/>
              <a:t>Content</a:t>
            </a:r>
          </a:p>
          <a:p>
            <a:pPr marL="514337" indent="-514337" algn="ctr">
              <a:spcBef>
                <a:spcPts val="0"/>
              </a:spcBef>
              <a:buFont typeface="+mj-lt"/>
              <a:buAutoNum type="arabicPeriod"/>
            </a:pPr>
            <a:r>
              <a:rPr lang="en-US" sz="2800" noProof="0" dirty="0" smtClean="0"/>
              <a:t>Scope of Presentation (unluckily no Overview)</a:t>
            </a:r>
          </a:p>
          <a:p>
            <a:pPr marL="514337" indent="-514337" algn="ctr">
              <a:spcBef>
                <a:spcPts val="0"/>
              </a:spcBef>
              <a:buFont typeface="+mj-lt"/>
              <a:buAutoNum type="arabicPeriod"/>
            </a:pPr>
            <a:r>
              <a:rPr lang="en-US" sz="2800" noProof="0" dirty="0" smtClean="0"/>
              <a:t>Selected Methods and Options</a:t>
            </a:r>
          </a:p>
          <a:p>
            <a:pPr marL="514337" indent="-514337" algn="ctr">
              <a:spcBef>
                <a:spcPts val="0"/>
              </a:spcBef>
              <a:buFont typeface="+mj-lt"/>
              <a:buAutoNum type="arabicPeriod"/>
            </a:pPr>
            <a:r>
              <a:rPr lang="en-US" sz="2800" b="1" noProof="0" dirty="0" smtClean="0"/>
              <a:t>Load Management and Coupling of Sectors</a:t>
            </a:r>
          </a:p>
          <a:p>
            <a:pPr marL="514337" indent="-514337" algn="ctr">
              <a:spcBef>
                <a:spcPts val="0"/>
              </a:spcBef>
              <a:buFont typeface="+mj-lt"/>
              <a:buAutoNum type="arabicPeriod"/>
            </a:pPr>
            <a:r>
              <a:rPr lang="en-US" sz="2800" noProof="0" dirty="0" smtClean="0"/>
              <a:t>Compressed Air as Example</a:t>
            </a:r>
            <a:endParaRPr lang="en-US" sz="2800" noProof="0" dirty="0"/>
          </a:p>
        </p:txBody>
      </p:sp>
    </p:spTree>
    <p:extLst>
      <p:ext uri="{BB962C8B-B14F-4D97-AF65-F5344CB8AC3E}">
        <p14:creationId xmlns:p14="http://schemas.microsoft.com/office/powerpoint/2010/main" val="277042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15</a:t>
            </a:fld>
            <a:endParaRPr lang="de-DE"/>
          </a:p>
        </p:txBody>
      </p:sp>
      <p:sp>
        <p:nvSpPr>
          <p:cNvPr id="4" name="Textfeld 3"/>
          <p:cNvSpPr txBox="1"/>
          <p:nvPr/>
        </p:nvSpPr>
        <p:spPr>
          <a:xfrm>
            <a:off x="413538" y="0"/>
            <a:ext cx="8424936" cy="738664"/>
          </a:xfrm>
          <a:prstGeom prst="rect">
            <a:avLst/>
          </a:prstGeom>
          <a:noFill/>
        </p:spPr>
        <p:txBody>
          <a:bodyPr wrap="square" rtlCol="0">
            <a:spAutoFit/>
          </a:bodyPr>
          <a:lstStyle/>
          <a:p>
            <a:pPr algn="ctr"/>
            <a:r>
              <a:rPr lang="en-US" sz="2100" dirty="0" smtClean="0"/>
              <a:t>Load Management, Demand Side Management (DSM) helps to balance Smart (Power) Grids, electricity and beyond</a:t>
            </a:r>
            <a:endParaRPr lang="en-US" sz="2100" dirty="0"/>
          </a:p>
        </p:txBody>
      </p:sp>
      <p:sp>
        <p:nvSpPr>
          <p:cNvPr id="5" name="Textfeld 4"/>
          <p:cNvSpPr txBox="1"/>
          <p:nvPr/>
        </p:nvSpPr>
        <p:spPr>
          <a:xfrm>
            <a:off x="2897814" y="4787933"/>
            <a:ext cx="3240360" cy="261610"/>
          </a:xfrm>
          <a:prstGeom prst="rect">
            <a:avLst/>
          </a:prstGeom>
          <a:noFill/>
        </p:spPr>
        <p:txBody>
          <a:bodyPr wrap="square" rtlCol="0">
            <a:spAutoFit/>
          </a:bodyPr>
          <a:lstStyle/>
          <a:p>
            <a:r>
              <a:rPr lang="de-DE" sz="1100" dirty="0"/>
              <a:t>Pixabay.com</a:t>
            </a:r>
          </a:p>
        </p:txBody>
      </p:sp>
      <p:pic>
        <p:nvPicPr>
          <p:cNvPr id="1026" name="Picture 2" descr="Solar Power, Alternative Energy, Solar 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01" y="723282"/>
            <a:ext cx="4117386" cy="4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1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16</a:t>
            </a:fld>
            <a:endParaRPr lang="de-DE" dirty="0"/>
          </a:p>
        </p:txBody>
      </p:sp>
      <p:sp>
        <p:nvSpPr>
          <p:cNvPr id="3" name="Textfeld 2"/>
          <p:cNvSpPr txBox="1"/>
          <p:nvPr/>
        </p:nvSpPr>
        <p:spPr>
          <a:xfrm>
            <a:off x="4139952" y="251807"/>
            <a:ext cx="5004048" cy="4401205"/>
          </a:xfrm>
          <a:prstGeom prst="rect">
            <a:avLst/>
          </a:prstGeom>
          <a:noFill/>
        </p:spPr>
        <p:txBody>
          <a:bodyPr wrap="square" rtlCol="0">
            <a:spAutoFit/>
          </a:bodyPr>
          <a:lstStyle/>
          <a:p>
            <a:r>
              <a:rPr lang="en-US" sz="2000" dirty="0" smtClean="0"/>
              <a:t>Smart grids (chart from 2.3 </a:t>
            </a:r>
            <a:r>
              <a:rPr lang="en-US" sz="2000" dirty="0" smtClean="0"/>
              <a:t>Digitalization</a:t>
            </a:r>
            <a:r>
              <a:rPr lang="en-US" sz="2000" dirty="0" smtClean="0"/>
              <a:t>): </a:t>
            </a:r>
          </a:p>
          <a:p>
            <a:pPr marL="285750" indent="-285750">
              <a:buFont typeface="Arial" panose="020B0604020202020204" pitchFamily="34" charset="0"/>
              <a:buChar char="•"/>
            </a:pPr>
            <a:r>
              <a:rPr lang="en-US" sz="2000" dirty="0" smtClean="0"/>
              <a:t>Balance the power grids, difficult because of volatile generation of solar and wind power – overflow versus dead dark calm </a:t>
            </a:r>
          </a:p>
          <a:p>
            <a:pPr marL="285750" indent="-285750">
              <a:buFont typeface="Arial" panose="020B0604020202020204" pitchFamily="34" charset="0"/>
              <a:buChar char="•"/>
            </a:pPr>
            <a:r>
              <a:rPr lang="en-US" sz="2000" dirty="0" smtClean="0"/>
              <a:t>Law of energy conservation, feed-in and demand have to be balanced at any time</a:t>
            </a:r>
          </a:p>
          <a:p>
            <a:pPr marL="285750" indent="-285750">
              <a:buFont typeface="Arial" panose="020B0604020202020204" pitchFamily="34" charset="0"/>
              <a:buChar char="•"/>
            </a:pPr>
            <a:r>
              <a:rPr lang="en-US" sz="2000" dirty="0" smtClean="0"/>
              <a:t>Electricity as pivotal energy form linked to other grids and energy carriers: </a:t>
            </a:r>
          </a:p>
          <a:p>
            <a:pPr marL="742950" lvl="1" indent="-285750">
              <a:buFont typeface="Arial" panose="020B0604020202020204" pitchFamily="34" charset="0"/>
              <a:buChar char="•"/>
            </a:pPr>
            <a:r>
              <a:rPr lang="en-US" sz="2000" dirty="0" smtClean="0"/>
              <a:t>Conventional generation, part of supply-side management</a:t>
            </a:r>
          </a:p>
          <a:p>
            <a:pPr marL="742950" lvl="1" indent="-285750">
              <a:buFont typeface="Arial" panose="020B0604020202020204" pitchFamily="34" charset="0"/>
              <a:buChar char="•"/>
            </a:pPr>
            <a:r>
              <a:rPr lang="en-US" sz="2000" dirty="0" smtClean="0"/>
              <a:t>Load management, demand-</a:t>
            </a:r>
            <a:r>
              <a:rPr lang="en-US" sz="2000" dirty="0"/>
              <a:t>s</a:t>
            </a:r>
            <a:r>
              <a:rPr lang="en-US" sz="2000" dirty="0" smtClean="0"/>
              <a:t>ide </a:t>
            </a:r>
            <a:r>
              <a:rPr lang="en-US" sz="2000" dirty="0"/>
              <a:t>m</a:t>
            </a:r>
            <a:r>
              <a:rPr lang="en-US" sz="2000" dirty="0" smtClean="0"/>
              <a:t>anagement</a:t>
            </a:r>
          </a:p>
          <a:p>
            <a:pPr marL="742950" lvl="1" indent="-285750">
              <a:buFont typeface="Arial" panose="020B0604020202020204" pitchFamily="34" charset="0"/>
              <a:buChar char="•"/>
            </a:pPr>
            <a:r>
              <a:rPr lang="en-US" sz="2000" dirty="0" smtClean="0"/>
              <a:t>Power-to-x (gas, liquid, vehicle …) and shutting power stations off </a:t>
            </a:r>
            <a:endParaRPr lang="en-US" sz="2000" dirty="0"/>
          </a:p>
        </p:txBody>
      </p:sp>
      <p:sp>
        <p:nvSpPr>
          <p:cNvPr id="5" name="Textfeld 4"/>
          <p:cNvSpPr txBox="1"/>
          <p:nvPr/>
        </p:nvSpPr>
        <p:spPr>
          <a:xfrm>
            <a:off x="1907704" y="3759883"/>
            <a:ext cx="1296144" cy="276999"/>
          </a:xfrm>
          <a:prstGeom prst="rect">
            <a:avLst/>
          </a:prstGeom>
          <a:noFill/>
        </p:spPr>
        <p:txBody>
          <a:bodyPr wrap="square" rtlCol="0">
            <a:spAutoFit/>
          </a:bodyPr>
          <a:lstStyle/>
          <a:p>
            <a:r>
              <a:rPr lang="de-DE" sz="1200" dirty="0" smtClean="0"/>
              <a:t>Abb.com</a:t>
            </a:r>
            <a:endParaRPr lang="de-DE" sz="1200" dirty="0"/>
          </a:p>
        </p:txBody>
      </p:sp>
      <p:pic>
        <p:nvPicPr>
          <p:cNvPr id="6" name="Picture 2" descr="D:\Katharina Funk\Ressource Adapt\MOOC deutsch\5227101367_ca25f4279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0" y="555526"/>
            <a:ext cx="4127742" cy="3544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0" y="3910285"/>
            <a:ext cx="4499992" cy="430887"/>
          </a:xfrm>
          <a:prstGeom prst="rect">
            <a:avLst/>
          </a:prstGeom>
          <a:noFill/>
        </p:spPr>
        <p:txBody>
          <a:bodyPr wrap="square" rtlCol="0">
            <a:spAutoFit/>
          </a:bodyPr>
          <a:lstStyle/>
          <a:p>
            <a:r>
              <a:rPr lang="en-US" sz="1100" dirty="0" smtClean="0"/>
              <a:t>Portland General Electric, https://www.flickr.com/photos/portlandgeneralelectric/5227101367</a:t>
            </a:r>
            <a:endParaRPr lang="en-US" sz="1100" dirty="0"/>
          </a:p>
        </p:txBody>
      </p:sp>
    </p:spTree>
    <p:extLst>
      <p:ext uri="{BB962C8B-B14F-4D97-AF65-F5344CB8AC3E}">
        <p14:creationId xmlns:p14="http://schemas.microsoft.com/office/powerpoint/2010/main" val="1815393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ED5C74F-9B38-354F-97BA-B9D949BBBC01}" type="slidenum">
              <a:rPr lang="de-DE" smtClean="0"/>
              <a:t>17</a:t>
            </a:fld>
            <a:endParaRPr lang="de-DE"/>
          </a:p>
        </p:txBody>
      </p:sp>
      <p:sp>
        <p:nvSpPr>
          <p:cNvPr id="3" name="Textfeld 2"/>
          <p:cNvSpPr txBox="1"/>
          <p:nvPr/>
        </p:nvSpPr>
        <p:spPr>
          <a:xfrm>
            <a:off x="323528" y="357504"/>
            <a:ext cx="5256584" cy="2677656"/>
          </a:xfrm>
          <a:prstGeom prst="rect">
            <a:avLst/>
          </a:prstGeom>
          <a:noFill/>
        </p:spPr>
        <p:txBody>
          <a:bodyPr wrap="square" rtlCol="0">
            <a:spAutoFit/>
          </a:bodyPr>
          <a:lstStyle/>
          <a:p>
            <a:r>
              <a:rPr lang="en-US" sz="2400" dirty="0" smtClean="0"/>
              <a:t>Examples of devices that may be switched on or off according to scarcity and prices at the exchange, controlled by smart meters:  </a:t>
            </a:r>
          </a:p>
          <a:p>
            <a:pPr marL="342900" indent="-342900">
              <a:buFont typeface="Arial" panose="020B0604020202020204" pitchFamily="34" charset="0"/>
              <a:buChar char="•"/>
            </a:pPr>
            <a:r>
              <a:rPr lang="en-US" sz="2400" dirty="0" smtClean="0"/>
              <a:t>Washing machine </a:t>
            </a:r>
          </a:p>
          <a:p>
            <a:pPr marL="342900" indent="-342900">
              <a:buFont typeface="Arial" panose="020B0604020202020204" pitchFamily="34" charset="0"/>
              <a:buChar char="•"/>
            </a:pPr>
            <a:r>
              <a:rPr lang="en-US" sz="2400" dirty="0" smtClean="0"/>
              <a:t>Cool warehouse</a:t>
            </a:r>
          </a:p>
          <a:p>
            <a:pPr marL="342900" indent="-342900">
              <a:buFont typeface="Arial" panose="020B0604020202020204" pitchFamily="34" charset="0"/>
              <a:buChar char="•"/>
            </a:pPr>
            <a:r>
              <a:rPr lang="en-US" sz="2400" dirty="0" smtClean="0"/>
              <a:t>Accumulator in e-car</a:t>
            </a:r>
            <a:endParaRPr lang="en-US" sz="2400" dirty="0"/>
          </a:p>
        </p:txBody>
      </p:sp>
      <p:pic>
        <p:nvPicPr>
          <p:cNvPr id="4" name="Grafik 3"/>
          <p:cNvPicPr>
            <a:picLocks noChangeAspect="1"/>
          </p:cNvPicPr>
          <p:nvPr/>
        </p:nvPicPr>
        <p:blipFill>
          <a:blip r:embed="rId2"/>
          <a:stretch>
            <a:fillRect/>
          </a:stretch>
        </p:blipFill>
        <p:spPr>
          <a:xfrm>
            <a:off x="5580112" y="8308"/>
            <a:ext cx="2095500" cy="2357438"/>
          </a:xfrm>
          <a:prstGeom prst="rect">
            <a:avLst/>
          </a:prstGeom>
        </p:spPr>
      </p:pic>
      <p:pic>
        <p:nvPicPr>
          <p:cNvPr id="5" name="Grafik 4"/>
          <p:cNvPicPr>
            <a:picLocks noChangeAspect="1"/>
          </p:cNvPicPr>
          <p:nvPr/>
        </p:nvPicPr>
        <p:blipFill>
          <a:blip r:embed="rId3"/>
          <a:stretch>
            <a:fillRect/>
          </a:stretch>
        </p:blipFill>
        <p:spPr>
          <a:xfrm>
            <a:off x="6000750" y="2067694"/>
            <a:ext cx="3143250" cy="1273911"/>
          </a:xfrm>
          <a:prstGeom prst="rect">
            <a:avLst/>
          </a:prstGeom>
        </p:spPr>
      </p:pic>
      <p:sp>
        <p:nvSpPr>
          <p:cNvPr id="6" name="Textfeld 5"/>
          <p:cNvSpPr txBox="1"/>
          <p:nvPr/>
        </p:nvSpPr>
        <p:spPr>
          <a:xfrm>
            <a:off x="6876256" y="3302863"/>
            <a:ext cx="2069490" cy="276999"/>
          </a:xfrm>
          <a:prstGeom prst="rect">
            <a:avLst/>
          </a:prstGeom>
          <a:noFill/>
        </p:spPr>
        <p:txBody>
          <a:bodyPr wrap="square" rtlCol="0">
            <a:spAutoFit/>
          </a:bodyPr>
          <a:lstStyle/>
          <a:p>
            <a:r>
              <a:rPr lang="en-US" sz="1200" dirty="0" smtClean="0"/>
              <a:t>Source all pictures: Wikipedia</a:t>
            </a:r>
            <a:endParaRPr lang="en-US" sz="1200" dirty="0"/>
          </a:p>
        </p:txBody>
      </p:sp>
      <p:pic>
        <p:nvPicPr>
          <p:cNvPr id="7" name="Grafik 6"/>
          <p:cNvPicPr>
            <a:picLocks noChangeAspect="1"/>
          </p:cNvPicPr>
          <p:nvPr/>
        </p:nvPicPr>
        <p:blipFill>
          <a:blip r:embed="rId4"/>
          <a:stretch>
            <a:fillRect/>
          </a:stretch>
        </p:blipFill>
        <p:spPr>
          <a:xfrm>
            <a:off x="4457700" y="2430648"/>
            <a:ext cx="2095500" cy="1411967"/>
          </a:xfrm>
          <a:prstGeom prst="rect">
            <a:avLst/>
          </a:prstGeom>
        </p:spPr>
      </p:pic>
      <p:sp>
        <p:nvSpPr>
          <p:cNvPr id="8" name="Textfeld 7"/>
          <p:cNvSpPr txBox="1"/>
          <p:nvPr/>
        </p:nvSpPr>
        <p:spPr>
          <a:xfrm>
            <a:off x="1043608" y="3939902"/>
            <a:ext cx="7200800" cy="830997"/>
          </a:xfrm>
          <a:prstGeom prst="rect">
            <a:avLst/>
          </a:prstGeom>
          <a:noFill/>
        </p:spPr>
        <p:txBody>
          <a:bodyPr wrap="square" rtlCol="0">
            <a:spAutoFit/>
          </a:bodyPr>
          <a:lstStyle/>
          <a:p>
            <a:pPr algn="ctr"/>
            <a:r>
              <a:rPr lang="en-US" sz="2400" dirty="0" smtClean="0"/>
              <a:t>Central control of many small devices leads to virtual large power plants and swarm energy</a:t>
            </a:r>
            <a:endParaRPr lang="en-US" sz="2400" dirty="0"/>
          </a:p>
        </p:txBody>
      </p:sp>
    </p:spTree>
    <p:extLst>
      <p:ext uri="{BB962C8B-B14F-4D97-AF65-F5344CB8AC3E}">
        <p14:creationId xmlns:p14="http://schemas.microsoft.com/office/powerpoint/2010/main" val="407896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403648" y="114186"/>
            <a:ext cx="6109365" cy="369332"/>
          </a:xfrm>
          <a:prstGeom prst="rect">
            <a:avLst/>
          </a:prstGeom>
        </p:spPr>
        <p:txBody>
          <a:bodyPr wrap="none">
            <a:spAutoFit/>
          </a:bodyPr>
          <a:lstStyle/>
          <a:p>
            <a:r>
              <a:rPr lang="en-US" b="1" dirty="0" smtClean="0">
                <a:latin typeface="Arial" charset="0"/>
                <a:ea typeface="Arial" charset="0"/>
                <a:cs typeface="Arial" charset="0"/>
              </a:rPr>
              <a:t>Sample load management opportunities in companies</a:t>
            </a:r>
            <a:endParaRPr lang="en-US" b="1" dirty="0">
              <a:latin typeface="Arial" charset="0"/>
              <a:ea typeface="Arial" charset="0"/>
              <a:cs typeface="Arial"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209867518"/>
              </p:ext>
            </p:extLst>
          </p:nvPr>
        </p:nvGraphicFramePr>
        <p:xfrm>
          <a:off x="107504" y="659369"/>
          <a:ext cx="8928994" cy="4147293"/>
        </p:xfrm>
        <a:graphic>
          <a:graphicData uri="http://schemas.openxmlformats.org/drawingml/2006/table">
            <a:tbl>
              <a:tblPr firstRow="1">
                <a:tableStyleId>{B301B821-A1FF-4177-AEE7-76D212191A09}</a:tableStyleId>
              </a:tblPr>
              <a:tblGrid>
                <a:gridCol w="4464497"/>
                <a:gridCol w="4464497"/>
              </a:tblGrid>
              <a:tr h="1007853">
                <a:tc>
                  <a:txBody>
                    <a:bodyPr/>
                    <a:lstStyle/>
                    <a:p>
                      <a:pPr marL="0" algn="ctr">
                        <a:lnSpc>
                          <a:spcPct val="100000"/>
                        </a:lnSpc>
                      </a:pPr>
                      <a:r>
                        <a:rPr lang="en-US" sz="1400" dirty="0" smtClean="0"/>
                        <a:t>Positive balancing or positive regulatory energy</a:t>
                      </a:r>
                      <a:endParaRPr lang="de-DE" sz="1400" dirty="0" smtClean="0"/>
                    </a:p>
                    <a:p>
                      <a:pPr marL="0" algn="ctr">
                        <a:lnSpc>
                          <a:spcPct val="100000"/>
                        </a:lnSpc>
                      </a:pPr>
                      <a:r>
                        <a:rPr lang="en-US" sz="1400" dirty="0" smtClean="0"/>
                        <a:t>Demand larger than generation in the grid</a:t>
                      </a:r>
                      <a:endParaRPr lang="de-DE" sz="1400" dirty="0" smtClean="0"/>
                    </a:p>
                    <a:p>
                      <a:pPr marL="0" algn="ctr">
                        <a:lnSpc>
                          <a:spcPct val="100000"/>
                        </a:lnSpc>
                      </a:pPr>
                      <a:r>
                        <a:rPr lang="en-US" sz="1400" dirty="0" smtClean="0"/>
                        <a:t>Frequency falls below the intended grid, frequency (in many countries 50 Hz)</a:t>
                      </a:r>
                      <a:endParaRPr lang="de-DE" sz="1400" b="1" dirty="0" smtClean="0">
                        <a:solidFill>
                          <a:schemeClr val="tx1">
                            <a:lumMod val="85000"/>
                            <a:lumOff val="15000"/>
                          </a:schemeClr>
                        </a:solidFill>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pPr>
                      <a:r>
                        <a:rPr lang="en-US" sz="1400" dirty="0" smtClean="0"/>
                        <a:t>Negative balancing or negative regulatory energy</a:t>
                      </a:r>
                      <a:endParaRPr lang="de-DE" sz="1400" dirty="0" smtClean="0"/>
                    </a:p>
                    <a:p>
                      <a:pPr marL="0" algn="ctr">
                        <a:lnSpc>
                          <a:spcPct val="100000"/>
                        </a:lnSpc>
                      </a:pPr>
                      <a:r>
                        <a:rPr lang="en-US" sz="1400" dirty="0" smtClean="0"/>
                        <a:t>Demand smaller than generation in the grid</a:t>
                      </a:r>
                      <a:endParaRPr lang="de-DE" sz="1400" dirty="0" smtClean="0"/>
                    </a:p>
                    <a:p>
                      <a:pPr marL="0" algn="ctr">
                        <a:lnSpc>
                          <a:spcPct val="100000"/>
                        </a:lnSpc>
                      </a:pPr>
                      <a:r>
                        <a:rPr lang="en-US" sz="1400" dirty="0" smtClean="0"/>
                        <a:t>Frequency exceeds the intended grid, frequency (in many countries 50 Hz)</a:t>
                      </a:r>
                      <a:endParaRPr lang="de-DE" sz="1400" b="1" dirty="0" smtClean="0">
                        <a:solidFill>
                          <a:schemeClr val="tx1">
                            <a:lumMod val="85000"/>
                            <a:lumOff val="15000"/>
                          </a:schemeClr>
                        </a:solidFill>
                        <a:latin typeface="Arial" charset="0"/>
                        <a:ea typeface="Arial" charset="0"/>
                        <a:cs typeface="Arial" charset="0"/>
                      </a:endParaRPr>
                    </a:p>
                  </a:txBody>
                  <a:tcPr marL="37085" marR="370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457200">
                        <a:lnSpc>
                          <a:spcPct val="100000"/>
                        </a:lnSpc>
                        <a:spcAft>
                          <a:spcPts val="0"/>
                        </a:spcAft>
                      </a:pPr>
                      <a:endParaRPr lang="en-US" sz="1400" noProof="0" dirty="0" smtClean="0">
                        <a:effectLst/>
                      </a:endParaRPr>
                    </a:p>
                    <a:p>
                      <a:pPr marL="0" lvl="0" indent="0" algn="l">
                        <a:lnSpc>
                          <a:spcPct val="100000"/>
                        </a:lnSpc>
                        <a:spcAft>
                          <a:spcPts val="0"/>
                        </a:spcAft>
                        <a:buFont typeface="Arial" panose="020B0604020202020204" pitchFamily="34" charset="0"/>
                        <a:buNone/>
                      </a:pPr>
                      <a:r>
                        <a:rPr lang="en-US" sz="1400" noProof="0" dirty="0" smtClean="0">
                          <a:effectLst/>
                        </a:rPr>
                        <a:t>  Accelerate generation:</a:t>
                      </a:r>
                    </a:p>
                    <a:p>
                      <a:pPr marL="342900" lvl="0" indent="-168275">
                        <a:lnSpc>
                          <a:spcPct val="100000"/>
                        </a:lnSpc>
                        <a:spcAft>
                          <a:spcPts val="0"/>
                        </a:spcAft>
                        <a:buFont typeface="Symbol" panose="05050102010706020507" pitchFamily="18" charset="2"/>
                        <a:buChar char=""/>
                      </a:pPr>
                      <a:r>
                        <a:rPr lang="en-US" sz="1400" noProof="0" dirty="0" smtClean="0">
                          <a:effectLst/>
                        </a:rPr>
                        <a:t>Power plants of all size</a:t>
                      </a:r>
                    </a:p>
                    <a:p>
                      <a:pPr marL="342900" lvl="0" indent="-168275">
                        <a:lnSpc>
                          <a:spcPct val="100000"/>
                        </a:lnSpc>
                        <a:spcAft>
                          <a:spcPts val="0"/>
                        </a:spcAft>
                        <a:buFont typeface="Symbol" panose="05050102010706020507" pitchFamily="18" charset="2"/>
                        <a:buChar char=""/>
                      </a:pPr>
                      <a:r>
                        <a:rPr lang="en-US" sz="1400" noProof="0" dirty="0" smtClean="0">
                          <a:effectLst/>
                        </a:rPr>
                        <a:t>Emergency diesel generators</a:t>
                      </a:r>
                    </a:p>
                    <a:p>
                      <a:pPr marL="342900" lvl="0" indent="-168275">
                        <a:lnSpc>
                          <a:spcPct val="100000"/>
                        </a:lnSpc>
                        <a:spcAft>
                          <a:spcPts val="600"/>
                        </a:spcAft>
                        <a:buFont typeface="Symbol" panose="05050102010706020507" pitchFamily="18" charset="2"/>
                        <a:buChar char=""/>
                      </a:pPr>
                      <a:r>
                        <a:rPr lang="en-US" sz="1400" noProof="0" dirty="0" smtClean="0">
                          <a:effectLst/>
                        </a:rPr>
                        <a:t>Discharging of electricity stores as batteries</a:t>
                      </a:r>
                    </a:p>
                    <a:p>
                      <a:pPr marL="0" lvl="0" indent="0">
                        <a:lnSpc>
                          <a:spcPct val="100000"/>
                        </a:lnSpc>
                        <a:spcAft>
                          <a:spcPts val="600"/>
                        </a:spcAft>
                        <a:buFont typeface="Symbol" panose="05050102010706020507" pitchFamily="18" charset="2"/>
                        <a:buNone/>
                      </a:pPr>
                      <a:endParaRPr lang="en-US" sz="1400" b="0" noProof="0" dirty="0">
                        <a:solidFill>
                          <a:schemeClr val="tx1">
                            <a:lumMod val="85000"/>
                            <a:lumOff val="15000"/>
                          </a:schemeClr>
                        </a:solidFill>
                        <a:effectLst/>
                        <a:latin typeface="Arial" charset="0"/>
                        <a:ea typeface="Arial" charset="0"/>
                        <a:cs typeface="Arial" charset="0"/>
                      </a:endParaRPr>
                    </a:p>
                  </a:txBody>
                  <a:tcPr marL="37085" marR="370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nSpc>
                          <a:spcPct val="100000"/>
                        </a:lnSpc>
                        <a:spcAft>
                          <a:spcPts val="0"/>
                        </a:spcAft>
                      </a:pPr>
                      <a:endParaRPr lang="en-US" sz="1400" noProof="0" dirty="0" smtClean="0">
                        <a:effectLst/>
                      </a:endParaRPr>
                    </a:p>
                    <a:p>
                      <a:pPr marL="0">
                        <a:lnSpc>
                          <a:spcPct val="100000"/>
                        </a:lnSpc>
                        <a:spcAft>
                          <a:spcPts val="0"/>
                        </a:spcAft>
                      </a:pPr>
                      <a:r>
                        <a:rPr lang="en-US" sz="1400" noProof="0" dirty="0" smtClean="0">
                          <a:effectLst/>
                        </a:rPr>
                        <a:t>  Reduce generation:</a:t>
                      </a:r>
                    </a:p>
                    <a:p>
                      <a:pPr marL="342900" lvl="0" indent="-168275">
                        <a:lnSpc>
                          <a:spcPct val="100000"/>
                        </a:lnSpc>
                        <a:spcAft>
                          <a:spcPts val="0"/>
                        </a:spcAft>
                        <a:buFont typeface="Symbol" panose="05050102010706020507" pitchFamily="18" charset="2"/>
                        <a:buChar char=""/>
                      </a:pPr>
                      <a:r>
                        <a:rPr lang="en-US" sz="1400" noProof="0" dirty="0" smtClean="0">
                          <a:effectLst/>
                        </a:rPr>
                        <a:t>Shut down power plants</a:t>
                      </a:r>
                    </a:p>
                    <a:p>
                      <a:pPr marL="342900" lvl="0" indent="-168275">
                        <a:lnSpc>
                          <a:spcPct val="100000"/>
                        </a:lnSpc>
                        <a:spcAft>
                          <a:spcPts val="0"/>
                        </a:spcAft>
                        <a:buFont typeface="Symbol" panose="05050102010706020507" pitchFamily="18" charset="2"/>
                        <a:buChar char=""/>
                      </a:pPr>
                      <a:r>
                        <a:rPr lang="en-US" sz="1400" noProof="0" dirty="0" smtClean="0">
                          <a:effectLst/>
                        </a:rPr>
                        <a:t>Take solar cells off the grid</a:t>
                      </a:r>
                      <a:endParaRPr lang="en-US" sz="1400" b="0" noProof="0" dirty="0">
                        <a:effectLst/>
                        <a:latin typeface="Arial" charset="0"/>
                        <a:ea typeface="Arial" charset="0"/>
                        <a:cs typeface="Arial" charset="0"/>
                      </a:endParaRPr>
                    </a:p>
                  </a:txBody>
                  <a:tcPr marL="37085" marR="370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457200" algn="l">
                        <a:lnSpc>
                          <a:spcPct val="100000"/>
                        </a:lnSpc>
                        <a:spcAft>
                          <a:spcPts val="0"/>
                        </a:spcAft>
                      </a:pPr>
                      <a:endParaRPr lang="en-US" sz="1400" noProof="0" dirty="0" smtClean="0">
                        <a:effectLst/>
                      </a:endParaRPr>
                    </a:p>
                    <a:p>
                      <a:pPr marL="0" algn="l">
                        <a:lnSpc>
                          <a:spcPct val="100000"/>
                        </a:lnSpc>
                        <a:spcAft>
                          <a:spcPts val="600"/>
                        </a:spcAft>
                      </a:pPr>
                      <a:r>
                        <a:rPr lang="en-US" sz="1400" noProof="0" dirty="0" smtClean="0">
                          <a:effectLst/>
                        </a:rPr>
                        <a:t>  Reduce energy consumption:</a:t>
                      </a:r>
                    </a:p>
                    <a:p>
                      <a:pPr marL="342900" lvl="0" indent="-168275" algn="l">
                        <a:lnSpc>
                          <a:spcPct val="100000"/>
                        </a:lnSpc>
                        <a:spcAft>
                          <a:spcPts val="0"/>
                        </a:spcAft>
                        <a:buFont typeface="Symbol" panose="05050102010706020507" pitchFamily="18" charset="2"/>
                        <a:buChar char=""/>
                      </a:pPr>
                      <a:r>
                        <a:rPr lang="en-US" sz="1400" noProof="0" dirty="0" smtClean="0">
                          <a:effectLst/>
                        </a:rPr>
                        <a:t>Shut down electric furnaces</a:t>
                      </a:r>
                    </a:p>
                    <a:p>
                      <a:pPr marL="342900" lvl="0" indent="-168275" algn="l">
                        <a:lnSpc>
                          <a:spcPct val="100000"/>
                        </a:lnSpc>
                        <a:spcAft>
                          <a:spcPts val="0"/>
                        </a:spcAft>
                        <a:buFont typeface="Symbol" panose="05050102010706020507" pitchFamily="18" charset="2"/>
                        <a:buChar char=""/>
                      </a:pPr>
                      <a:r>
                        <a:rPr lang="en-US" sz="1400" noProof="0" dirty="0" smtClean="0">
                          <a:effectLst/>
                        </a:rPr>
                        <a:t>Reduce velocity of conveyor and the operation of pumps, heating, or air conditioning</a:t>
                      </a:r>
                      <a:endParaRPr lang="en-US" sz="1400" b="0" noProof="0" dirty="0">
                        <a:solidFill>
                          <a:schemeClr val="tx1">
                            <a:lumMod val="85000"/>
                            <a:lumOff val="15000"/>
                          </a:schemeClr>
                        </a:solidFill>
                        <a:effectLst/>
                        <a:latin typeface="Arial" charset="0"/>
                        <a:ea typeface="Arial" charset="0"/>
                        <a:cs typeface="Arial" charset="0"/>
                      </a:endParaRPr>
                    </a:p>
                  </a:txBody>
                  <a:tcPr marL="37085" marR="370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0000"/>
                        </a:lnSpc>
                        <a:spcAft>
                          <a:spcPts val="0"/>
                        </a:spcAft>
                      </a:pPr>
                      <a:endParaRPr lang="en-US" sz="1400" noProof="0" dirty="0" smtClean="0">
                        <a:effectLst/>
                      </a:endParaRPr>
                    </a:p>
                    <a:p>
                      <a:pPr marL="0">
                        <a:lnSpc>
                          <a:spcPct val="100000"/>
                        </a:lnSpc>
                        <a:spcAft>
                          <a:spcPts val="600"/>
                        </a:spcAft>
                      </a:pPr>
                      <a:r>
                        <a:rPr lang="en-US" sz="1400" noProof="0" dirty="0" smtClean="0">
                          <a:effectLst/>
                        </a:rPr>
                        <a:t>  Increase energy consumption:</a:t>
                      </a:r>
                    </a:p>
                    <a:p>
                      <a:pPr marL="342900" lvl="0" indent="-168275">
                        <a:lnSpc>
                          <a:spcPct val="100000"/>
                        </a:lnSpc>
                        <a:spcAft>
                          <a:spcPts val="0"/>
                        </a:spcAft>
                        <a:buFont typeface="Symbol" panose="05050102010706020507" pitchFamily="18" charset="2"/>
                        <a:buChar char=""/>
                      </a:pPr>
                      <a:r>
                        <a:rPr lang="en-US" sz="1400" noProof="0" dirty="0" smtClean="0">
                          <a:effectLst/>
                        </a:rPr>
                        <a:t>Switch on or accelerate milling machines, pumps, compressors, and so forth.</a:t>
                      </a:r>
                    </a:p>
                    <a:p>
                      <a:pPr marL="342900" lvl="0" indent="-168275">
                        <a:lnSpc>
                          <a:spcPct val="100000"/>
                        </a:lnSpc>
                        <a:spcAft>
                          <a:spcPts val="0"/>
                        </a:spcAft>
                        <a:buFont typeface="Symbol" panose="05050102010706020507" pitchFamily="18" charset="2"/>
                        <a:buChar char=""/>
                      </a:pPr>
                      <a:r>
                        <a:rPr lang="en-US" sz="1400" noProof="0" dirty="0" smtClean="0">
                          <a:effectLst/>
                        </a:rPr>
                        <a:t>Cool down thermal masses like cooling warehouses,</a:t>
                      </a:r>
                    </a:p>
                    <a:p>
                      <a:pPr marL="342900" lvl="0" indent="-168275">
                        <a:lnSpc>
                          <a:spcPct val="100000"/>
                        </a:lnSpc>
                        <a:spcAft>
                          <a:spcPts val="0"/>
                        </a:spcAft>
                        <a:buFont typeface="Symbol" panose="05050102010706020507" pitchFamily="18" charset="2"/>
                        <a:buChar char=""/>
                      </a:pPr>
                      <a:r>
                        <a:rPr lang="en-US" sz="1400" noProof="0" dirty="0" smtClean="0">
                          <a:effectLst/>
                        </a:rPr>
                        <a:t>Heat up buffer tanks for heating, fill stores with parts, material, or (semi)finished products needing energy-intense operations, charge batteries</a:t>
                      </a:r>
                      <a:endParaRPr lang="en-US" sz="1400" b="0" noProof="0" dirty="0">
                        <a:solidFill>
                          <a:schemeClr val="tx1">
                            <a:lumMod val="85000"/>
                            <a:lumOff val="15000"/>
                          </a:schemeClr>
                        </a:solidFill>
                        <a:effectLst/>
                        <a:latin typeface="Arial" charset="0"/>
                        <a:ea typeface="Arial" charset="0"/>
                        <a:cs typeface="Arial" charset="0"/>
                      </a:endParaRPr>
                    </a:p>
                  </a:txBody>
                  <a:tcPr marL="37085" marR="370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097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19</a:t>
            </a:fld>
            <a:endParaRPr lang="de-DE"/>
          </a:p>
        </p:txBody>
      </p:sp>
      <p:sp>
        <p:nvSpPr>
          <p:cNvPr id="3" name="Textfeld 2"/>
          <p:cNvSpPr txBox="1"/>
          <p:nvPr/>
        </p:nvSpPr>
        <p:spPr>
          <a:xfrm>
            <a:off x="323528" y="38860"/>
            <a:ext cx="8640960" cy="5016758"/>
          </a:xfrm>
          <a:prstGeom prst="rect">
            <a:avLst/>
          </a:prstGeom>
          <a:noFill/>
        </p:spPr>
        <p:txBody>
          <a:bodyPr wrap="square" rtlCol="0">
            <a:spAutoFit/>
          </a:bodyPr>
          <a:lstStyle/>
          <a:p>
            <a:r>
              <a:rPr lang="en-US" sz="2000" dirty="0" smtClean="0"/>
              <a:t>Coupling of sectors means to forward the energy transition by linking the main sectors:</a:t>
            </a:r>
          </a:p>
          <a:p>
            <a:pPr marL="285750" indent="-285750">
              <a:buFontTx/>
              <a:buChar char="-"/>
            </a:pPr>
            <a:r>
              <a:rPr lang="en-US" sz="2000" dirty="0"/>
              <a:t>E</a:t>
            </a:r>
            <a:r>
              <a:rPr lang="en-US" sz="2000" dirty="0" smtClean="0"/>
              <a:t>nergy generation (utility companies)</a:t>
            </a:r>
          </a:p>
          <a:p>
            <a:pPr marL="285750" indent="-285750">
              <a:buFontTx/>
              <a:buChar char="-"/>
            </a:pPr>
            <a:r>
              <a:rPr lang="en-US" sz="2000" dirty="0"/>
              <a:t>P</a:t>
            </a:r>
            <a:r>
              <a:rPr lang="en-US" sz="2000" dirty="0" smtClean="0"/>
              <a:t>roduction (industrial companies of all size)</a:t>
            </a:r>
          </a:p>
          <a:p>
            <a:pPr marL="285750" indent="-285750">
              <a:buFontTx/>
              <a:buChar char="-"/>
            </a:pPr>
            <a:r>
              <a:rPr lang="en-US" sz="2000" dirty="0" smtClean="0"/>
              <a:t>Mobility (transportation of goods and persons)</a:t>
            </a:r>
          </a:p>
          <a:p>
            <a:pPr marL="285750" indent="-285750">
              <a:buFontTx/>
              <a:buChar char="-"/>
            </a:pPr>
            <a:r>
              <a:rPr lang="en-US" sz="2000" dirty="0" smtClean="0"/>
              <a:t>Housing/ real estate (private living and office buildings)</a:t>
            </a:r>
          </a:p>
          <a:p>
            <a:r>
              <a:rPr lang="en-US" sz="2000" dirty="0" smtClean="0"/>
              <a:t>The objective is to provide enough energy at any time and balance the grids. </a:t>
            </a:r>
          </a:p>
          <a:p>
            <a:endParaRPr lang="en-US" sz="2000" dirty="0" smtClean="0"/>
          </a:p>
          <a:p>
            <a:r>
              <a:rPr lang="en-US" sz="2000" dirty="0" smtClean="0"/>
              <a:t>Companies can contribute through involving their functions touching the sectors above: </a:t>
            </a:r>
          </a:p>
          <a:p>
            <a:pPr marL="285750" indent="-285750">
              <a:buFontTx/>
              <a:buChar char="-"/>
            </a:pPr>
            <a:r>
              <a:rPr lang="en-US" sz="2000" dirty="0" smtClean="0"/>
              <a:t>Energy generation – companies as prosumers (micro-generation, solar cells …)</a:t>
            </a:r>
          </a:p>
          <a:p>
            <a:pPr marL="285750" indent="-285750">
              <a:buFontTx/>
              <a:buChar char="-"/>
            </a:pPr>
            <a:r>
              <a:rPr lang="en-US" sz="2000" dirty="0" smtClean="0"/>
              <a:t>Production – load management as explained before</a:t>
            </a:r>
          </a:p>
          <a:p>
            <a:pPr marL="285750" indent="-285750">
              <a:buFontTx/>
              <a:buChar char="-"/>
            </a:pPr>
            <a:r>
              <a:rPr lang="en-US" sz="2000" dirty="0" smtClean="0"/>
              <a:t>Mobility – logistics and commuting</a:t>
            </a:r>
          </a:p>
          <a:p>
            <a:pPr marL="285750" indent="-285750">
              <a:buFontTx/>
              <a:buChar char="-"/>
            </a:pPr>
            <a:r>
              <a:rPr lang="en-US" sz="2000" dirty="0" smtClean="0"/>
              <a:t>Housing/ real estate – Facility Management</a:t>
            </a:r>
          </a:p>
          <a:p>
            <a:endParaRPr lang="en-US" sz="2000" dirty="0" smtClean="0"/>
          </a:p>
          <a:p>
            <a:r>
              <a:rPr lang="en-US" sz="2000" dirty="0" smtClean="0"/>
              <a:t>A crucial role for sector coupling: storage of electricity “Power-to-X” (next chart)</a:t>
            </a:r>
            <a:endParaRPr lang="en-US" sz="2000" dirty="0"/>
          </a:p>
        </p:txBody>
      </p:sp>
    </p:spTree>
    <p:extLst>
      <p:ext uri="{BB962C8B-B14F-4D97-AF65-F5344CB8AC3E}">
        <p14:creationId xmlns:p14="http://schemas.microsoft.com/office/powerpoint/2010/main" val="401353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a:t>
            </a:fld>
            <a:endParaRPr lang="de-DE"/>
          </a:p>
        </p:txBody>
      </p:sp>
      <p:graphicFrame>
        <p:nvGraphicFramePr>
          <p:cNvPr id="3" name="Diagramm 2"/>
          <p:cNvGraphicFramePr/>
          <p:nvPr>
            <p:extLst>
              <p:ext uri="{D42A27DB-BD31-4B8C-83A1-F6EECF244321}">
                <p14:modId xmlns:p14="http://schemas.microsoft.com/office/powerpoint/2010/main" val="254239946"/>
              </p:ext>
            </p:extLst>
          </p:nvPr>
        </p:nvGraphicFramePr>
        <p:xfrm>
          <a:off x="683568" y="411510"/>
          <a:ext cx="8028892" cy="441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337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20</a:t>
            </a:fld>
            <a:endParaRPr lang="de-DE"/>
          </a:p>
        </p:txBody>
      </p:sp>
      <p:graphicFrame>
        <p:nvGraphicFramePr>
          <p:cNvPr id="3" name="Diagramm 2"/>
          <p:cNvGraphicFramePr/>
          <p:nvPr>
            <p:extLst>
              <p:ext uri="{D42A27DB-BD31-4B8C-83A1-F6EECF244321}">
                <p14:modId xmlns:p14="http://schemas.microsoft.com/office/powerpoint/2010/main" val="695589101"/>
              </p:ext>
            </p:extLst>
          </p:nvPr>
        </p:nvGraphicFramePr>
        <p:xfrm>
          <a:off x="197514" y="141480"/>
          <a:ext cx="8802978" cy="489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882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21</a:t>
            </a:fld>
            <a:endParaRPr lang="de-DE"/>
          </a:p>
        </p:txBody>
      </p:sp>
      <p:sp>
        <p:nvSpPr>
          <p:cNvPr id="6" name="Inhaltsplatzhalter 4"/>
          <p:cNvSpPr>
            <a:spLocks noGrp="1"/>
          </p:cNvSpPr>
          <p:nvPr>
            <p:ph idx="1"/>
          </p:nvPr>
        </p:nvSpPr>
        <p:spPr>
          <a:xfrm>
            <a:off x="438657" y="987574"/>
            <a:ext cx="8248143" cy="2239362"/>
          </a:xfrm>
        </p:spPr>
        <p:txBody>
          <a:bodyPr>
            <a:noAutofit/>
          </a:bodyPr>
          <a:lstStyle/>
          <a:p>
            <a:pPr marL="0" indent="0" algn="ctr">
              <a:spcBef>
                <a:spcPts val="0"/>
              </a:spcBef>
              <a:buNone/>
            </a:pPr>
            <a:r>
              <a:rPr lang="en-US" sz="2800" b="1" noProof="0" dirty="0" smtClean="0"/>
              <a:t>Content</a:t>
            </a:r>
          </a:p>
          <a:p>
            <a:pPr marL="514337" indent="-514337" algn="ctr">
              <a:spcBef>
                <a:spcPts val="0"/>
              </a:spcBef>
              <a:buFont typeface="+mj-lt"/>
              <a:buAutoNum type="arabicPeriod"/>
            </a:pPr>
            <a:r>
              <a:rPr lang="en-US" sz="2800" noProof="0" dirty="0" smtClean="0"/>
              <a:t>Scope of Presentation (unluckily no Overview)</a:t>
            </a:r>
          </a:p>
          <a:p>
            <a:pPr marL="514337" indent="-514337" algn="ctr">
              <a:spcBef>
                <a:spcPts val="0"/>
              </a:spcBef>
              <a:buFont typeface="+mj-lt"/>
              <a:buAutoNum type="arabicPeriod"/>
            </a:pPr>
            <a:r>
              <a:rPr lang="en-US" sz="2800" noProof="0" dirty="0" smtClean="0"/>
              <a:t>Selected Methods and Options</a:t>
            </a:r>
          </a:p>
          <a:p>
            <a:pPr marL="514337" indent="-514337" algn="ctr">
              <a:spcBef>
                <a:spcPts val="0"/>
              </a:spcBef>
              <a:buFont typeface="+mj-lt"/>
              <a:buAutoNum type="arabicPeriod"/>
            </a:pPr>
            <a:r>
              <a:rPr lang="en-US" sz="2800" noProof="0" dirty="0" smtClean="0"/>
              <a:t>Load Management and Coupling of Sectors</a:t>
            </a:r>
          </a:p>
          <a:p>
            <a:pPr marL="514337" indent="-514337" algn="ctr">
              <a:spcBef>
                <a:spcPts val="0"/>
              </a:spcBef>
              <a:buFont typeface="+mj-lt"/>
              <a:buAutoNum type="arabicPeriod"/>
            </a:pPr>
            <a:r>
              <a:rPr lang="en-US" sz="2800" b="1" noProof="0" dirty="0" smtClean="0"/>
              <a:t>Compressed Air as Example</a:t>
            </a:r>
            <a:endParaRPr lang="en-US" sz="2800" b="1" noProof="0" dirty="0"/>
          </a:p>
        </p:txBody>
      </p:sp>
    </p:spTree>
    <p:extLst>
      <p:ext uri="{BB962C8B-B14F-4D97-AF65-F5344CB8AC3E}">
        <p14:creationId xmlns:p14="http://schemas.microsoft.com/office/powerpoint/2010/main" val="244002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837449" y="3609026"/>
            <a:ext cx="918102" cy="230832"/>
          </a:xfrm>
          <a:prstGeom prst="rect">
            <a:avLst/>
          </a:prstGeom>
          <a:noFill/>
        </p:spPr>
        <p:txBody>
          <a:bodyPr wrap="square" rtlCol="0">
            <a:spAutoFit/>
          </a:bodyPr>
          <a:lstStyle/>
          <a:p>
            <a:r>
              <a:rPr lang="de-DE" sz="900" dirty="0"/>
              <a:t>Haustechnik.bz</a:t>
            </a:r>
          </a:p>
        </p:txBody>
      </p:sp>
      <p:pic>
        <p:nvPicPr>
          <p:cNvPr id="2050" name="Picture 2" descr="machine bottle gauge product help hospital oxygen compressed air first aid artificial respiration oxygen lax beamtmungsger t pressure regul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538" y="1553941"/>
            <a:ext cx="4504421" cy="3002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564234" y="4573166"/>
            <a:ext cx="1706361" cy="230832"/>
          </a:xfrm>
          <a:prstGeom prst="rect">
            <a:avLst/>
          </a:prstGeom>
          <a:noFill/>
        </p:spPr>
        <p:txBody>
          <a:bodyPr wrap="square" rtlCol="0">
            <a:spAutoFit/>
          </a:bodyPr>
          <a:lstStyle/>
          <a:p>
            <a:r>
              <a:rPr lang="de-DE" sz="900" dirty="0"/>
              <a:t>Pxhere.com</a:t>
            </a:r>
          </a:p>
        </p:txBody>
      </p:sp>
      <p:pic>
        <p:nvPicPr>
          <p:cNvPr id="2052" name="Picture 4" descr="Image result for compressed 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14" y="1488159"/>
            <a:ext cx="4177299" cy="3135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14127" y="4645174"/>
            <a:ext cx="4261893" cy="230832"/>
          </a:xfrm>
          <a:prstGeom prst="rect">
            <a:avLst/>
          </a:prstGeom>
          <a:noFill/>
        </p:spPr>
        <p:txBody>
          <a:bodyPr wrap="square" rtlCol="0">
            <a:spAutoFit/>
          </a:bodyPr>
          <a:lstStyle/>
          <a:p>
            <a:r>
              <a:rPr lang="de-DE" sz="900" dirty="0"/>
              <a:t>Commons.wikimedia.org</a:t>
            </a:r>
          </a:p>
        </p:txBody>
      </p:sp>
      <p:sp>
        <p:nvSpPr>
          <p:cNvPr id="10" name="Textfeld 9"/>
          <p:cNvSpPr txBox="1"/>
          <p:nvPr/>
        </p:nvSpPr>
        <p:spPr>
          <a:xfrm>
            <a:off x="-69436" y="123478"/>
            <a:ext cx="9235487" cy="1015663"/>
          </a:xfrm>
          <a:prstGeom prst="rect">
            <a:avLst/>
          </a:prstGeom>
          <a:noFill/>
        </p:spPr>
        <p:txBody>
          <a:bodyPr wrap="square" rtlCol="0">
            <a:spAutoFit/>
          </a:bodyPr>
          <a:lstStyle/>
          <a:p>
            <a:pPr algn="ctr"/>
            <a:r>
              <a:rPr lang="en-US" sz="2000" b="1" dirty="0" smtClean="0"/>
              <a:t>Compressed air</a:t>
            </a:r>
          </a:p>
          <a:p>
            <a:pPr algn="ctr"/>
            <a:r>
              <a:rPr lang="en-US" sz="2000" dirty="0" smtClean="0"/>
              <a:t>exemplary cross-function between</a:t>
            </a:r>
          </a:p>
          <a:p>
            <a:pPr algn="ctr"/>
            <a:r>
              <a:rPr lang="en-US" sz="2000" dirty="0" smtClean="0"/>
              <a:t>Facility Management, energy procurement, operations, und maintenance</a:t>
            </a:r>
            <a:endParaRPr lang="en-US" sz="2000" dirty="0"/>
          </a:p>
        </p:txBody>
      </p:sp>
    </p:spTree>
    <p:extLst>
      <p:ext uri="{BB962C8B-B14F-4D97-AF65-F5344CB8AC3E}">
        <p14:creationId xmlns:p14="http://schemas.microsoft.com/office/powerpoint/2010/main" val="4121887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a:xfrm>
            <a:off x="1303734" y="-20538"/>
            <a:ext cx="6724650" cy="1119820"/>
          </a:xfrm>
        </p:spPr>
        <p:txBody>
          <a:bodyPr/>
          <a:lstStyle/>
          <a:p>
            <a:pPr algn="ctr">
              <a:defRPr/>
            </a:pPr>
            <a:r>
              <a:rPr lang="en-US" sz="2100" b="1" dirty="0" smtClean="0">
                <a:solidFill>
                  <a:schemeClr val="tx1"/>
                </a:solidFill>
              </a:rPr>
              <a:t>An important reason for not tapped cost-cut potentials: </a:t>
            </a:r>
          </a:p>
          <a:p>
            <a:pPr algn="ctr">
              <a:defRPr/>
            </a:pPr>
            <a:r>
              <a:rPr lang="en-US" sz="2100" b="1" dirty="0" smtClean="0">
                <a:solidFill>
                  <a:schemeClr val="tx1"/>
                </a:solidFill>
              </a:rPr>
              <a:t>Complexity of devices</a:t>
            </a:r>
            <a:endParaRPr lang="en-US" sz="2100" b="1" dirty="0">
              <a:solidFill>
                <a:schemeClr val="tx1"/>
              </a:solidFill>
            </a:endParaRPr>
          </a:p>
        </p:txBody>
      </p:sp>
      <p:sp>
        <p:nvSpPr>
          <p:cNvPr id="5" name="Foliennummernplatzhalter 4"/>
          <p:cNvSpPr>
            <a:spLocks noGrp="1"/>
          </p:cNvSpPr>
          <p:nvPr>
            <p:ph type="sldNum" sz="quarter" idx="11"/>
          </p:nvPr>
        </p:nvSpPr>
        <p:spPr/>
        <p:txBody>
          <a:bodyPr/>
          <a:lstStyle>
            <a:lvl1pPr>
              <a:defRPr sz="1800">
                <a:solidFill>
                  <a:schemeClr val="tx1"/>
                </a:solidFill>
                <a:latin typeface="Times" panose="02020603050405020304" pitchFamily="18" charset="0"/>
              </a:defRPr>
            </a:lvl1pPr>
            <a:lvl2pPr marL="557213" indent="-214313">
              <a:defRPr sz="1800">
                <a:solidFill>
                  <a:schemeClr val="tx1"/>
                </a:solidFill>
                <a:latin typeface="Times" panose="02020603050405020304" pitchFamily="18" charset="0"/>
              </a:defRPr>
            </a:lvl2pPr>
            <a:lvl3pPr marL="857250" indent="-171450">
              <a:defRPr sz="1800">
                <a:solidFill>
                  <a:schemeClr val="tx1"/>
                </a:solidFill>
                <a:latin typeface="Times" panose="02020603050405020304" pitchFamily="18" charset="0"/>
              </a:defRPr>
            </a:lvl3pPr>
            <a:lvl4pPr marL="1200150" indent="-171450">
              <a:defRPr sz="1800">
                <a:solidFill>
                  <a:schemeClr val="tx1"/>
                </a:solidFill>
                <a:latin typeface="Times" panose="02020603050405020304" pitchFamily="18" charset="0"/>
              </a:defRPr>
            </a:lvl4pPr>
            <a:lvl5pPr marL="1543050" indent="-171450">
              <a:defRPr sz="1800">
                <a:solidFill>
                  <a:schemeClr val="tx1"/>
                </a:solidFill>
                <a:latin typeface="Times" panose="02020603050405020304" pitchFamily="18" charset="0"/>
              </a:defRPr>
            </a:lvl5pPr>
            <a:lvl6pPr marL="1885950" indent="-171450" eaLnBrk="0" fontAlgn="base" hangingPunct="0">
              <a:spcBef>
                <a:spcPct val="0"/>
              </a:spcBef>
              <a:spcAft>
                <a:spcPct val="0"/>
              </a:spcAft>
              <a:defRPr sz="1800">
                <a:solidFill>
                  <a:schemeClr val="tx1"/>
                </a:solidFill>
                <a:latin typeface="Times" panose="02020603050405020304" pitchFamily="18" charset="0"/>
              </a:defRPr>
            </a:lvl6pPr>
            <a:lvl7pPr marL="2228850" indent="-171450" eaLnBrk="0" fontAlgn="base" hangingPunct="0">
              <a:spcBef>
                <a:spcPct val="0"/>
              </a:spcBef>
              <a:spcAft>
                <a:spcPct val="0"/>
              </a:spcAft>
              <a:defRPr sz="1800">
                <a:solidFill>
                  <a:schemeClr val="tx1"/>
                </a:solidFill>
                <a:latin typeface="Times" panose="02020603050405020304" pitchFamily="18" charset="0"/>
              </a:defRPr>
            </a:lvl7pPr>
            <a:lvl8pPr marL="2571750" indent="-171450" eaLnBrk="0" fontAlgn="base" hangingPunct="0">
              <a:spcBef>
                <a:spcPct val="0"/>
              </a:spcBef>
              <a:spcAft>
                <a:spcPct val="0"/>
              </a:spcAft>
              <a:defRPr sz="1800">
                <a:solidFill>
                  <a:schemeClr val="tx1"/>
                </a:solidFill>
                <a:latin typeface="Times" panose="02020603050405020304" pitchFamily="18" charset="0"/>
              </a:defRPr>
            </a:lvl8pPr>
            <a:lvl9pPr marL="2914650" indent="-171450" eaLnBrk="0" fontAlgn="base" hangingPunct="0">
              <a:spcBef>
                <a:spcPct val="0"/>
              </a:spcBef>
              <a:spcAft>
                <a:spcPct val="0"/>
              </a:spcAft>
              <a:defRPr sz="1800">
                <a:solidFill>
                  <a:schemeClr val="tx1"/>
                </a:solidFill>
                <a:latin typeface="Times" panose="02020603050405020304" pitchFamily="18" charset="0"/>
              </a:defRPr>
            </a:lvl9pPr>
          </a:lstStyle>
          <a:p>
            <a:r>
              <a:rPr lang="de-DE" altLang="de-DE" sz="900">
                <a:latin typeface="Arial" panose="020B0604020202020204" pitchFamily="34" charset="0"/>
              </a:rPr>
              <a:t>S</a:t>
            </a:r>
            <a:fld id="{9CB61E5B-8148-404D-B5C0-B8CFEDB72BF2}" type="slidenum">
              <a:rPr lang="de-DE" altLang="de-DE" sz="900">
                <a:latin typeface="Arial" panose="020B0604020202020204" pitchFamily="34" charset="0"/>
              </a:rPr>
              <a:pPr/>
              <a:t>23</a:t>
            </a:fld>
            <a:endParaRPr lang="de-DE" altLang="de-DE" sz="900">
              <a:latin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783595842"/>
              </p:ext>
            </p:extLst>
          </p:nvPr>
        </p:nvGraphicFramePr>
        <p:xfrm>
          <a:off x="467542" y="1005576"/>
          <a:ext cx="8154910" cy="3978380"/>
        </p:xfrm>
        <a:graphic>
          <a:graphicData uri="http://schemas.openxmlformats.org/drawingml/2006/table">
            <a:tbl>
              <a:tblPr firstCol="1" bandRow="1">
                <a:tableStyleId>{5C22544A-7EE6-4342-B048-85BDC9FD1C3A}</a:tableStyleId>
              </a:tblPr>
              <a:tblGrid>
                <a:gridCol w="2916326"/>
                <a:gridCol w="1309646"/>
                <a:gridCol w="1309646"/>
                <a:gridCol w="1309646"/>
                <a:gridCol w="1309646"/>
              </a:tblGrid>
              <a:tr h="1170112">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Leaks in square millimeters</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3</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5</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10</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r>
              <a:tr h="702067">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Loss of air in liters per second</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1,24</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11,14</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30,95</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123,8</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r>
              <a:tr h="1170112">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Energy losses per year (8.760 hours operation time) in kWh</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2.891</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26.017</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27.270</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289.080</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r>
              <a:tr h="936089">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Cost per year (18 Cent / kWh)</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520</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4.682</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13.008</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32.034</a:t>
                      </a:r>
                      <a:endParaRPr kumimoji="0" lang="en-US" sz="1800" b="0" i="0" u="none" strike="noStrike" cap="none" normalizeH="0" baseline="0" noProof="0" dirty="0" smtClean="0">
                        <a:ln>
                          <a:noFill/>
                        </a:ln>
                        <a:solidFill>
                          <a:schemeClr val="tx1"/>
                        </a:solidFill>
                        <a:effectLst/>
                        <a:latin typeface="Arial" charset="0"/>
                        <a:ea typeface="Times New Roman" pitchFamily="18" charset="0"/>
                        <a:cs typeface="Arial" charset="0"/>
                      </a:endParaRPr>
                    </a:p>
                  </a:txBody>
                  <a:tcPr marL="51435" marR="51435" marT="0" marB="0" anchor="ctr" horzOverflow="overflow"/>
                </a:tc>
              </a:tr>
            </a:tbl>
          </a:graphicData>
        </a:graphic>
      </p:graphicFrame>
      <p:sp>
        <p:nvSpPr>
          <p:cNvPr id="6181" name="Rectangle 1"/>
          <p:cNvSpPr>
            <a:spLocks noChangeArrowheads="1"/>
          </p:cNvSpPr>
          <p:nvPr/>
        </p:nvSpPr>
        <p:spPr bwMode="auto">
          <a:xfrm>
            <a:off x="1143001" y="-132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de-DE" sz="1800"/>
          </a:p>
        </p:txBody>
      </p:sp>
    </p:spTree>
    <p:extLst>
      <p:ext uri="{BB962C8B-B14F-4D97-AF65-F5344CB8AC3E}">
        <p14:creationId xmlns:p14="http://schemas.microsoft.com/office/powerpoint/2010/main" val="158706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24</a:t>
            </a:fld>
            <a:endParaRPr lang="de-DE"/>
          </a:p>
        </p:txBody>
      </p:sp>
      <p:graphicFrame>
        <p:nvGraphicFramePr>
          <p:cNvPr id="6" name="Diagramm 5"/>
          <p:cNvGraphicFramePr/>
          <p:nvPr>
            <p:extLst>
              <p:ext uri="{D42A27DB-BD31-4B8C-83A1-F6EECF244321}">
                <p14:modId xmlns:p14="http://schemas.microsoft.com/office/powerpoint/2010/main" val="1811168660"/>
              </p:ext>
            </p:extLst>
          </p:nvPr>
        </p:nvGraphicFramePr>
        <p:xfrm>
          <a:off x="845586" y="411510"/>
          <a:ext cx="7398822" cy="4266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23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25</a:t>
            </a:fld>
            <a:endParaRPr lang="de-DE"/>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356817754"/>
              </p:ext>
            </p:extLst>
          </p:nvPr>
        </p:nvGraphicFramePr>
        <p:xfrm>
          <a:off x="1061610" y="479889"/>
          <a:ext cx="729081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11"/>
          <p:cNvSpPr txBox="1"/>
          <p:nvPr/>
        </p:nvSpPr>
        <p:spPr>
          <a:xfrm>
            <a:off x="737574" y="51470"/>
            <a:ext cx="7949226" cy="461665"/>
          </a:xfrm>
          <a:prstGeom prst="rect">
            <a:avLst/>
          </a:prstGeom>
          <a:noFill/>
        </p:spPr>
        <p:txBody>
          <a:bodyPr wrap="square" rtlCol="0">
            <a:spAutoFit/>
          </a:bodyPr>
          <a:lstStyle/>
          <a:p>
            <a:pPr algn="ctr"/>
            <a:r>
              <a:rPr lang="en-US" sz="2400" b="1" dirty="0" smtClean="0"/>
              <a:t>Measures to reduce cost, energy, and carbon</a:t>
            </a:r>
            <a:endParaRPr lang="en-US" sz="2400" b="1" dirty="0"/>
          </a:p>
        </p:txBody>
      </p:sp>
      <p:sp>
        <p:nvSpPr>
          <p:cNvPr id="5" name="Rechteck 4"/>
          <p:cNvSpPr/>
          <p:nvPr/>
        </p:nvSpPr>
        <p:spPr>
          <a:xfrm>
            <a:off x="1043608" y="4651450"/>
            <a:ext cx="7180684" cy="415498"/>
          </a:xfrm>
          <a:prstGeom prst="rect">
            <a:avLst/>
          </a:prstGeom>
        </p:spPr>
        <p:txBody>
          <a:bodyPr wrap="none">
            <a:spAutoFit/>
          </a:bodyPr>
          <a:lstStyle/>
          <a:p>
            <a:r>
              <a:rPr lang="en-US" sz="2100" dirty="0" smtClean="0"/>
              <a:t>Operator assignment, quality management system, awareness</a:t>
            </a:r>
            <a:endParaRPr lang="en-US" sz="2100" dirty="0"/>
          </a:p>
        </p:txBody>
      </p:sp>
    </p:spTree>
    <p:extLst>
      <p:ext uri="{BB962C8B-B14F-4D97-AF65-F5344CB8AC3E}">
        <p14:creationId xmlns:p14="http://schemas.microsoft.com/office/powerpoint/2010/main" val="185266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Sources</a:t>
            </a:r>
            <a:endParaRPr lang="en-US" noProof="0" dirty="0"/>
          </a:p>
        </p:txBody>
      </p:sp>
      <p:sp>
        <p:nvSpPr>
          <p:cNvPr id="3" name="Inhaltsplatzhalter 2"/>
          <p:cNvSpPr>
            <a:spLocks noGrp="1"/>
          </p:cNvSpPr>
          <p:nvPr>
            <p:ph idx="1"/>
          </p:nvPr>
        </p:nvSpPr>
        <p:spPr/>
        <p:txBody>
          <a:bodyPr>
            <a:noAutofit/>
          </a:bodyPr>
          <a:lstStyle/>
          <a:p>
            <a:pPr marL="124653" indent="-124653"/>
            <a:r>
              <a:rPr lang="en-US" sz="1500" noProof="0" dirty="0" err="1" smtClean="0"/>
              <a:t>Corsten</a:t>
            </a:r>
            <a:r>
              <a:rPr lang="en-US" sz="1500" noProof="0" dirty="0" smtClean="0"/>
              <a:t>, Hans; </a:t>
            </a:r>
            <a:r>
              <a:rPr lang="en-US" sz="1500" noProof="0" dirty="0" err="1" smtClean="0"/>
              <a:t>Gössinger</a:t>
            </a:r>
            <a:r>
              <a:rPr lang="en-US" sz="1500" noProof="0" dirty="0" smtClean="0"/>
              <a:t>, Ralf: </a:t>
            </a:r>
            <a:r>
              <a:rPr lang="en-US" sz="1500" noProof="0" dirty="0" err="1" smtClean="0"/>
              <a:t>Produktionswirtschaft</a:t>
            </a:r>
            <a:r>
              <a:rPr lang="en-US" sz="1500" noProof="0" dirty="0" smtClean="0"/>
              <a:t>, </a:t>
            </a:r>
            <a:r>
              <a:rPr lang="en-US" sz="1500" noProof="0" dirty="0" err="1" smtClean="0"/>
              <a:t>Einführung</a:t>
            </a:r>
            <a:r>
              <a:rPr lang="en-US" sz="1500" noProof="0" dirty="0" smtClean="0"/>
              <a:t> in das </a:t>
            </a:r>
            <a:r>
              <a:rPr lang="en-US" sz="1500" noProof="0" dirty="0" err="1" smtClean="0"/>
              <a:t>industrielle</a:t>
            </a:r>
            <a:r>
              <a:rPr lang="en-US" sz="1500" noProof="0" dirty="0" smtClean="0"/>
              <a:t> </a:t>
            </a:r>
            <a:r>
              <a:rPr lang="en-US" sz="1500" noProof="0" dirty="0" err="1" smtClean="0"/>
              <a:t>Produktionsmanagement</a:t>
            </a:r>
            <a:r>
              <a:rPr lang="en-US" sz="1500" noProof="0" dirty="0" smtClean="0"/>
              <a:t>, 14. </a:t>
            </a:r>
            <a:r>
              <a:rPr lang="en-US" sz="1500" noProof="0" dirty="0" err="1" smtClean="0"/>
              <a:t>Auflage</a:t>
            </a:r>
            <a:r>
              <a:rPr lang="en-US" sz="1500" noProof="0" dirty="0" smtClean="0"/>
              <a:t>, Berlin: 2016</a:t>
            </a:r>
          </a:p>
          <a:p>
            <a:pPr marL="124653" indent="-124653"/>
            <a:r>
              <a:rPr lang="en-US" sz="1500" noProof="0" dirty="0" err="1" smtClean="0"/>
              <a:t>Grün</a:t>
            </a:r>
            <a:r>
              <a:rPr lang="en-US" sz="1500" noProof="0" dirty="0" smtClean="0"/>
              <a:t>, Oskar; </a:t>
            </a:r>
            <a:r>
              <a:rPr lang="en-US" sz="1500" noProof="0" dirty="0" err="1" smtClean="0"/>
              <a:t>Jammernegg</a:t>
            </a:r>
            <a:r>
              <a:rPr lang="en-US" sz="1500" noProof="0" dirty="0" smtClean="0"/>
              <a:t>, Werner; </a:t>
            </a:r>
            <a:r>
              <a:rPr lang="en-US" sz="1500" noProof="0" dirty="0" err="1" smtClean="0"/>
              <a:t>Kummer</a:t>
            </a:r>
            <a:r>
              <a:rPr lang="en-US" sz="1500" noProof="0" dirty="0" smtClean="0"/>
              <a:t>, Sebastian: </a:t>
            </a:r>
            <a:r>
              <a:rPr lang="en-US" sz="1500" noProof="0" dirty="0" err="1" smtClean="0"/>
              <a:t>Grundzüge</a:t>
            </a:r>
            <a:r>
              <a:rPr lang="en-US" sz="1500" noProof="0" dirty="0" smtClean="0"/>
              <a:t> der </a:t>
            </a:r>
            <a:r>
              <a:rPr lang="en-US" sz="1500" noProof="0" dirty="0" err="1" smtClean="0"/>
              <a:t>Beschaffung</a:t>
            </a:r>
            <a:r>
              <a:rPr lang="en-US" sz="1500" noProof="0" dirty="0" smtClean="0"/>
              <a:t>, </a:t>
            </a:r>
            <a:r>
              <a:rPr lang="en-US" sz="1500" noProof="0" dirty="0" err="1" smtClean="0"/>
              <a:t>Produktion</a:t>
            </a:r>
            <a:r>
              <a:rPr lang="en-US" sz="1500" noProof="0" dirty="0" smtClean="0"/>
              <a:t> und </a:t>
            </a:r>
            <a:r>
              <a:rPr lang="en-US" sz="1500" noProof="0" dirty="0" err="1" smtClean="0"/>
              <a:t>Logistik</a:t>
            </a:r>
            <a:r>
              <a:rPr lang="en-US" sz="1500" noProof="0" dirty="0" smtClean="0"/>
              <a:t>. 2. </a:t>
            </a:r>
            <a:r>
              <a:rPr lang="en-US" sz="1500" noProof="0" dirty="0" err="1" smtClean="0"/>
              <a:t>Aufl</a:t>
            </a:r>
            <a:r>
              <a:rPr lang="en-US" sz="1500" noProof="0" dirty="0" smtClean="0"/>
              <a:t>., </a:t>
            </a:r>
            <a:r>
              <a:rPr lang="en-US" sz="1500" noProof="0" dirty="0" err="1" smtClean="0"/>
              <a:t>München</a:t>
            </a:r>
            <a:r>
              <a:rPr lang="en-US" sz="1500" noProof="0" dirty="0" smtClean="0"/>
              <a:t>: 2009</a:t>
            </a:r>
          </a:p>
          <a:p>
            <a:pPr marL="124653" indent="-124653"/>
            <a:r>
              <a:rPr lang="en-US" sz="1500" noProof="0" dirty="0" smtClean="0"/>
              <a:t>Kals, Johannes: </a:t>
            </a:r>
            <a:r>
              <a:rPr lang="en-US" sz="1500" noProof="0" dirty="0" err="1" smtClean="0"/>
              <a:t>Betriebliches</a:t>
            </a:r>
            <a:r>
              <a:rPr lang="en-US" sz="1500" noProof="0" dirty="0" smtClean="0"/>
              <a:t> </a:t>
            </a:r>
            <a:r>
              <a:rPr lang="en-US" sz="1500" noProof="0" dirty="0" err="1" smtClean="0"/>
              <a:t>Energiemanagement</a:t>
            </a:r>
            <a:r>
              <a:rPr lang="en-US" sz="1500" noProof="0" dirty="0" smtClean="0"/>
              <a:t>, Stuttgart 2010</a:t>
            </a:r>
          </a:p>
          <a:p>
            <a:pPr marL="124653" indent="-124653"/>
            <a:r>
              <a:rPr lang="en-US" sz="1500" noProof="0" dirty="0" smtClean="0"/>
              <a:t>Kals, Johannes: ISO 50001 What managers need to know about energy and business administration, New York 2015</a:t>
            </a:r>
          </a:p>
          <a:p>
            <a:pPr marL="124653" indent="-124653"/>
            <a:r>
              <a:rPr lang="en-US" sz="1500" noProof="0" dirty="0" err="1" smtClean="0"/>
              <a:t>Maubach</a:t>
            </a:r>
            <a:r>
              <a:rPr lang="en-US" sz="1500" noProof="0" dirty="0" smtClean="0"/>
              <a:t>, Klaus-Dieter: </a:t>
            </a:r>
            <a:r>
              <a:rPr lang="en-US" sz="1500" noProof="0" dirty="0" err="1" smtClean="0"/>
              <a:t>Energiewende</a:t>
            </a:r>
            <a:r>
              <a:rPr lang="en-US" sz="1500" noProof="0" dirty="0" smtClean="0"/>
              <a:t> – </a:t>
            </a:r>
            <a:r>
              <a:rPr lang="en-US" sz="1500" noProof="0" dirty="0" err="1" smtClean="0"/>
              <a:t>Wege</a:t>
            </a:r>
            <a:r>
              <a:rPr lang="en-US" sz="1500" noProof="0" dirty="0" smtClean="0"/>
              <a:t> </a:t>
            </a:r>
            <a:r>
              <a:rPr lang="en-US" sz="1500" noProof="0" dirty="0" err="1" smtClean="0"/>
              <a:t>zu</a:t>
            </a:r>
            <a:r>
              <a:rPr lang="en-US" sz="1500" noProof="0" dirty="0" smtClean="0"/>
              <a:t> </a:t>
            </a:r>
            <a:r>
              <a:rPr lang="en-US" sz="1500" noProof="0" dirty="0" err="1" smtClean="0"/>
              <a:t>einer</a:t>
            </a:r>
            <a:r>
              <a:rPr lang="en-US" sz="1500" noProof="0" dirty="0" smtClean="0"/>
              <a:t> </a:t>
            </a:r>
            <a:r>
              <a:rPr lang="en-US" sz="1500" noProof="0" dirty="0" err="1" smtClean="0"/>
              <a:t>bezahlbaren</a:t>
            </a:r>
            <a:r>
              <a:rPr lang="en-US" sz="1500" noProof="0" dirty="0" smtClean="0"/>
              <a:t> </a:t>
            </a:r>
            <a:r>
              <a:rPr lang="en-US" sz="1500" noProof="0" dirty="0" err="1" smtClean="0"/>
              <a:t>Energieversorgung</a:t>
            </a:r>
            <a:r>
              <a:rPr lang="en-US" sz="1500" noProof="0" dirty="0" smtClean="0"/>
              <a:t>, Düsseldorf 2013</a:t>
            </a:r>
          </a:p>
          <a:p>
            <a:pPr marL="124653" indent="-124653"/>
            <a:r>
              <a:rPr lang="en-US" sz="1500" noProof="0" dirty="0" err="1" smtClean="0"/>
              <a:t>Schieferdecker</a:t>
            </a:r>
            <a:r>
              <a:rPr lang="en-US" sz="1500" noProof="0" dirty="0" smtClean="0"/>
              <a:t>, Bernd; </a:t>
            </a:r>
            <a:r>
              <a:rPr lang="en-US" sz="1500" noProof="0" dirty="0" err="1" smtClean="0"/>
              <a:t>Fuenfgeld</a:t>
            </a:r>
            <a:r>
              <a:rPr lang="en-US" sz="1500" noProof="0" dirty="0" smtClean="0"/>
              <a:t>, Christian; </a:t>
            </a:r>
            <a:r>
              <a:rPr lang="en-US" sz="1500" noProof="0" dirty="0" err="1" smtClean="0"/>
              <a:t>Bonneschky</a:t>
            </a:r>
            <a:r>
              <a:rPr lang="en-US" sz="1500" noProof="0" dirty="0" smtClean="0"/>
              <a:t>, Alexis: </a:t>
            </a:r>
            <a:r>
              <a:rPr lang="en-US" sz="1500" noProof="0" dirty="0" err="1" smtClean="0"/>
              <a:t>Energiemanagement</a:t>
            </a:r>
            <a:r>
              <a:rPr lang="en-US" sz="1500" noProof="0" dirty="0" smtClean="0"/>
              <a:t>-Tools : </a:t>
            </a:r>
            <a:r>
              <a:rPr lang="en-US" sz="1500" noProof="0" dirty="0" err="1" smtClean="0"/>
              <a:t>Anwendung</a:t>
            </a:r>
            <a:r>
              <a:rPr lang="en-US" sz="1500" noProof="0" dirty="0" smtClean="0"/>
              <a:t> </a:t>
            </a:r>
            <a:r>
              <a:rPr lang="en-US" sz="1500" noProof="0" dirty="0" err="1" smtClean="0"/>
              <a:t>im</a:t>
            </a:r>
            <a:r>
              <a:rPr lang="en-US" sz="1500" noProof="0" dirty="0" smtClean="0"/>
              <a:t> </a:t>
            </a:r>
            <a:r>
              <a:rPr lang="en-US" sz="1500" noProof="0" dirty="0" err="1" smtClean="0"/>
              <a:t>Industrieunternehmen</a:t>
            </a:r>
            <a:r>
              <a:rPr lang="en-US" sz="1500" noProof="0" dirty="0" smtClean="0"/>
              <a:t>; Bernd </a:t>
            </a:r>
            <a:r>
              <a:rPr lang="en-US" sz="1500" noProof="0" dirty="0" err="1" smtClean="0"/>
              <a:t>Schieferdecker</a:t>
            </a:r>
            <a:r>
              <a:rPr lang="en-US" sz="1500" noProof="0" dirty="0" smtClean="0"/>
              <a:t> (</a:t>
            </a:r>
            <a:r>
              <a:rPr lang="en-US" sz="1500" noProof="0" dirty="0" err="1" smtClean="0"/>
              <a:t>Hrsg</a:t>
            </a:r>
            <a:r>
              <a:rPr lang="en-US" sz="1500" noProof="0" dirty="0" smtClean="0"/>
              <a:t>.). – Berlin  2006</a:t>
            </a:r>
          </a:p>
          <a:p>
            <a:pPr marL="0" indent="0">
              <a:buNone/>
            </a:pPr>
            <a:endParaRPr lang="en-US" sz="1500" noProof="0" dirty="0" smtClean="0"/>
          </a:p>
          <a:p>
            <a:endParaRPr lang="en-US" sz="1500"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26</a:t>
            </a:fld>
            <a:endParaRPr lang="de-DE"/>
          </a:p>
        </p:txBody>
      </p:sp>
    </p:spTree>
    <p:extLst>
      <p:ext uri="{BB962C8B-B14F-4D97-AF65-F5344CB8AC3E}">
        <p14:creationId xmlns:p14="http://schemas.microsoft.com/office/powerpoint/2010/main" val="3214336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3</a:t>
            </a:fld>
            <a:endParaRPr lang="de-DE"/>
          </a:p>
        </p:txBody>
      </p:sp>
      <p:graphicFrame>
        <p:nvGraphicFramePr>
          <p:cNvPr id="3" name="Diagramm 2"/>
          <p:cNvGraphicFramePr/>
          <p:nvPr>
            <p:extLst>
              <p:ext uri="{D42A27DB-BD31-4B8C-83A1-F6EECF244321}">
                <p14:modId xmlns:p14="http://schemas.microsoft.com/office/powerpoint/2010/main" val="359554331"/>
              </p:ext>
            </p:extLst>
          </p:nvPr>
        </p:nvGraphicFramePr>
        <p:xfrm>
          <a:off x="197514" y="141480"/>
          <a:ext cx="8802978" cy="489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41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4</a:t>
            </a:fld>
            <a:endParaRPr lang="de-DE"/>
          </a:p>
        </p:txBody>
      </p:sp>
      <p:sp>
        <p:nvSpPr>
          <p:cNvPr id="6" name="Inhaltsplatzhalter 4"/>
          <p:cNvSpPr>
            <a:spLocks noGrp="1"/>
          </p:cNvSpPr>
          <p:nvPr>
            <p:ph idx="1"/>
          </p:nvPr>
        </p:nvSpPr>
        <p:spPr>
          <a:xfrm>
            <a:off x="611560" y="843558"/>
            <a:ext cx="8248143" cy="2239362"/>
          </a:xfrm>
        </p:spPr>
        <p:txBody>
          <a:bodyPr>
            <a:noAutofit/>
          </a:bodyPr>
          <a:lstStyle/>
          <a:p>
            <a:pPr marL="0" indent="0" algn="ctr">
              <a:spcBef>
                <a:spcPts val="0"/>
              </a:spcBef>
              <a:buNone/>
            </a:pPr>
            <a:r>
              <a:rPr lang="en-US" sz="2800" b="1" noProof="0" dirty="0" smtClean="0"/>
              <a:t>Content</a:t>
            </a:r>
          </a:p>
          <a:p>
            <a:pPr marL="514337" indent="-514337" algn="ctr">
              <a:spcBef>
                <a:spcPts val="0"/>
              </a:spcBef>
              <a:buFont typeface="+mj-lt"/>
              <a:buAutoNum type="arabicPeriod"/>
            </a:pPr>
            <a:r>
              <a:rPr lang="en-US" sz="2800" noProof="0" dirty="0" smtClean="0"/>
              <a:t>Scope of Presentation (unluckily no Overview)</a:t>
            </a:r>
          </a:p>
          <a:p>
            <a:pPr marL="514337" indent="-514337" algn="ctr">
              <a:spcBef>
                <a:spcPts val="0"/>
              </a:spcBef>
              <a:buFont typeface="+mj-lt"/>
              <a:buAutoNum type="arabicPeriod"/>
            </a:pPr>
            <a:r>
              <a:rPr lang="en-US" sz="2800" b="1" noProof="0" dirty="0" smtClean="0"/>
              <a:t>Selected Methods and Options</a:t>
            </a:r>
          </a:p>
          <a:p>
            <a:pPr marL="514337" indent="-514337" algn="ctr">
              <a:spcBef>
                <a:spcPts val="0"/>
              </a:spcBef>
              <a:buFont typeface="+mj-lt"/>
              <a:buAutoNum type="arabicPeriod"/>
            </a:pPr>
            <a:r>
              <a:rPr lang="en-US" sz="2800" noProof="0" dirty="0" smtClean="0"/>
              <a:t>Load Management and Coupling of Sectors</a:t>
            </a:r>
          </a:p>
          <a:p>
            <a:pPr marL="514337" indent="-514337" algn="ctr">
              <a:spcBef>
                <a:spcPts val="0"/>
              </a:spcBef>
              <a:buFont typeface="+mj-lt"/>
              <a:buAutoNum type="arabicPeriod"/>
            </a:pPr>
            <a:r>
              <a:rPr lang="en-US" sz="2800" noProof="0" dirty="0" smtClean="0"/>
              <a:t>Compressed Air as Example</a:t>
            </a:r>
            <a:endParaRPr lang="en-US" sz="2800" noProof="0" dirty="0"/>
          </a:p>
        </p:txBody>
      </p:sp>
    </p:spTree>
    <p:extLst>
      <p:ext uri="{BB962C8B-B14F-4D97-AF65-F5344CB8AC3E}">
        <p14:creationId xmlns:p14="http://schemas.microsoft.com/office/powerpoint/2010/main" val="349767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16" y="0"/>
            <a:ext cx="9216516" cy="1383618"/>
          </a:xfrm>
        </p:spPr>
        <p:txBody>
          <a:bodyPr>
            <a:noAutofit/>
          </a:bodyPr>
          <a:lstStyle/>
          <a:p>
            <a:r>
              <a:rPr lang="en-US" altLang="de-DE" sz="2100" b="1" noProof="0" dirty="0" smtClean="0"/>
              <a:t>Energy efficiency potentials of industry </a:t>
            </a:r>
            <a:br>
              <a:rPr lang="en-US" altLang="de-DE" sz="2100" b="1" noProof="0" dirty="0" smtClean="0"/>
            </a:br>
            <a:r>
              <a:rPr lang="en-US" altLang="de-DE" sz="1950" noProof="0" dirty="0" smtClean="0"/>
              <a:t>Estimations pertain cross-section technologies, not production technology (see above) Similar figures of decades – showing technological progress</a:t>
            </a:r>
            <a:endParaRPr lang="en-US" sz="1950"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235596273"/>
              </p:ext>
            </p:extLst>
          </p:nvPr>
        </p:nvGraphicFramePr>
        <p:xfrm>
          <a:off x="845586" y="1320636"/>
          <a:ext cx="7452828" cy="3465360"/>
        </p:xfrm>
        <a:graphic>
          <a:graphicData uri="http://schemas.openxmlformats.org/drawingml/2006/table">
            <a:tbl>
              <a:tblPr firstRow="1" firstCol="1" bandRow="1">
                <a:tableStyleId>{B301B821-A1FF-4177-AEE7-76D212191A09}</a:tableStyleId>
              </a:tblPr>
              <a:tblGrid>
                <a:gridCol w="3726414"/>
                <a:gridCol w="3726414"/>
              </a:tblGrid>
              <a:tr h="617220">
                <a:tc>
                  <a:txBody>
                    <a:bodyPr/>
                    <a:lstStyle/>
                    <a:p>
                      <a:pPr algn="ctr"/>
                      <a:r>
                        <a:rPr lang="en-US" sz="1800" noProof="0" dirty="0" smtClean="0"/>
                        <a:t>Technology and</a:t>
                      </a:r>
                      <a:r>
                        <a:rPr lang="en-US" sz="1800" baseline="0" noProof="0" dirty="0" smtClean="0"/>
                        <a:t> field of energy consumption</a:t>
                      </a:r>
                      <a:endParaRPr lang="en-US" sz="1800" noProof="0"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t>Average cost and energy saving</a:t>
                      </a:r>
                      <a:r>
                        <a:rPr lang="en-US" sz="1800" baseline="0" noProof="0" dirty="0" smtClean="0"/>
                        <a:t> potential</a:t>
                      </a:r>
                      <a:endParaRPr lang="en-US" sz="1800" noProof="0" dirty="0" smtClean="0">
                        <a:latin typeface="+mn-lt"/>
                      </a:endParaRPr>
                    </a:p>
                  </a:txBody>
                  <a:tcPr marL="68580" marR="68580" marT="34290" marB="34290"/>
                </a:tc>
              </a:tr>
              <a:tr h="474690">
                <a:tc>
                  <a:txBody>
                    <a:bodyPr/>
                    <a:lstStyle/>
                    <a:p>
                      <a:r>
                        <a:rPr lang="en-US" sz="1800" noProof="0" dirty="0" smtClean="0"/>
                        <a:t>Lighting</a:t>
                      </a:r>
                      <a:endParaRPr lang="en-US" sz="1800" noProof="0" dirty="0" smtClean="0"/>
                    </a:p>
                  </a:txBody>
                  <a:tcPr marL="68580" marR="68580" marT="34290" marB="34290"/>
                </a:tc>
                <a:tc>
                  <a:txBody>
                    <a:bodyPr/>
                    <a:lstStyle/>
                    <a:p>
                      <a:pPr algn="ctr"/>
                      <a:r>
                        <a:rPr lang="en-US" sz="1800" noProof="0" dirty="0" smtClean="0"/>
                        <a:t>70 %</a:t>
                      </a:r>
                      <a:endParaRPr lang="en-US" sz="1800" noProof="0" dirty="0"/>
                    </a:p>
                  </a:txBody>
                  <a:tcPr marL="68580" marR="68580" marT="34290" marB="34290"/>
                </a:tc>
              </a:tr>
              <a:tr h="474690">
                <a:tc>
                  <a:txBody>
                    <a:bodyPr/>
                    <a:lstStyle/>
                    <a:p>
                      <a:r>
                        <a:rPr lang="en-US" sz="1800" noProof="0" dirty="0" smtClean="0"/>
                        <a:t>Compressed air</a:t>
                      </a:r>
                      <a:endParaRPr lang="en-US" sz="1800" noProof="0" dirty="0"/>
                    </a:p>
                  </a:txBody>
                  <a:tcPr marL="68580" marR="68580" marT="34290" marB="34290"/>
                </a:tc>
                <a:tc>
                  <a:txBody>
                    <a:bodyPr/>
                    <a:lstStyle/>
                    <a:p>
                      <a:pPr algn="ctr"/>
                      <a:r>
                        <a:rPr lang="en-US" sz="1800" noProof="0" dirty="0" smtClean="0"/>
                        <a:t>50 %</a:t>
                      </a:r>
                      <a:endParaRPr lang="en-US" sz="1800" noProof="0" dirty="0"/>
                    </a:p>
                  </a:txBody>
                  <a:tcPr marL="68580" marR="68580" marT="34290" marB="34290"/>
                </a:tc>
              </a:tr>
              <a:tr h="474690">
                <a:tc>
                  <a:txBody>
                    <a:bodyPr/>
                    <a:lstStyle/>
                    <a:p>
                      <a:r>
                        <a:rPr lang="en-US" sz="1800" noProof="0" dirty="0" smtClean="0"/>
                        <a:t>Pumps</a:t>
                      </a:r>
                      <a:endParaRPr lang="en-US" sz="1800" noProof="0" dirty="0"/>
                    </a:p>
                  </a:txBody>
                  <a:tcPr marL="68580" marR="68580" marT="34290" marB="34290"/>
                </a:tc>
                <a:tc>
                  <a:txBody>
                    <a:bodyPr/>
                    <a:lstStyle/>
                    <a:p>
                      <a:pPr algn="ctr"/>
                      <a:r>
                        <a:rPr lang="en-US" sz="1800" noProof="0" dirty="0" smtClean="0"/>
                        <a:t>30 %</a:t>
                      </a:r>
                      <a:endParaRPr lang="en-US" sz="1800" noProof="0" dirty="0"/>
                    </a:p>
                  </a:txBody>
                  <a:tcPr marL="68580" marR="68580" marT="34290" marB="34290"/>
                </a:tc>
              </a:tr>
              <a:tr h="474690">
                <a:tc>
                  <a:txBody>
                    <a:bodyPr/>
                    <a:lstStyle/>
                    <a:p>
                      <a:r>
                        <a:rPr lang="en-US" sz="1800" noProof="0" dirty="0" smtClean="0"/>
                        <a:t>Cooling</a:t>
                      </a:r>
                      <a:r>
                        <a:rPr lang="en-US" sz="1800" baseline="0" noProof="0" dirty="0" smtClean="0"/>
                        <a:t> systems</a:t>
                      </a:r>
                      <a:endParaRPr lang="en-US" sz="1800" noProof="0" dirty="0"/>
                    </a:p>
                  </a:txBody>
                  <a:tcPr marL="68580" marR="68580" marT="34290" marB="34290"/>
                </a:tc>
                <a:tc>
                  <a:txBody>
                    <a:bodyPr/>
                    <a:lstStyle/>
                    <a:p>
                      <a:pPr algn="ctr"/>
                      <a:r>
                        <a:rPr lang="en-US" sz="1800" noProof="0" dirty="0" smtClean="0"/>
                        <a:t>30 %</a:t>
                      </a:r>
                      <a:endParaRPr lang="en-US" sz="1800" noProof="0" dirty="0"/>
                    </a:p>
                  </a:txBody>
                  <a:tcPr marL="68580" marR="68580" marT="34290" marB="34290"/>
                </a:tc>
              </a:tr>
              <a:tr h="474690">
                <a:tc>
                  <a:txBody>
                    <a:bodyPr/>
                    <a:lstStyle/>
                    <a:p>
                      <a:r>
                        <a:rPr lang="en-US" sz="1800" noProof="0" dirty="0" smtClean="0"/>
                        <a:t>Heating systems</a:t>
                      </a:r>
                      <a:endParaRPr lang="en-US" sz="1800" noProof="0" dirty="0"/>
                    </a:p>
                  </a:txBody>
                  <a:tcPr marL="68580" marR="68580" marT="34290" marB="34290"/>
                </a:tc>
                <a:tc>
                  <a:txBody>
                    <a:bodyPr/>
                    <a:lstStyle/>
                    <a:p>
                      <a:pPr algn="ctr"/>
                      <a:r>
                        <a:rPr lang="en-US" sz="1800" noProof="0" dirty="0" smtClean="0"/>
                        <a:t>30 %</a:t>
                      </a:r>
                      <a:endParaRPr lang="en-US" sz="1800" noProof="0" dirty="0"/>
                    </a:p>
                  </a:txBody>
                  <a:tcPr marL="68580" marR="68580" marT="34290" marB="34290"/>
                </a:tc>
              </a:tr>
              <a:tr h="474690">
                <a:tc>
                  <a:txBody>
                    <a:bodyPr/>
                    <a:lstStyle/>
                    <a:p>
                      <a:r>
                        <a:rPr lang="en-US" sz="1800" noProof="0" dirty="0" smtClean="0"/>
                        <a:t>Ventilation</a:t>
                      </a:r>
                      <a:endParaRPr lang="en-US" sz="1800" noProof="0" dirty="0"/>
                    </a:p>
                  </a:txBody>
                  <a:tcPr marL="68580" marR="68580" marT="34290" marB="34290"/>
                </a:tc>
                <a:tc>
                  <a:txBody>
                    <a:bodyPr/>
                    <a:lstStyle/>
                    <a:p>
                      <a:pPr algn="ctr"/>
                      <a:r>
                        <a:rPr lang="en-US" sz="1800" noProof="0" dirty="0" smtClean="0"/>
                        <a:t>25 %</a:t>
                      </a:r>
                      <a:endParaRPr lang="en-US" sz="1800" noProof="0" dirty="0"/>
                    </a:p>
                  </a:txBody>
                  <a:tcPr marL="68580" marR="68580" marT="34290" marB="34290"/>
                </a:tc>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5</a:t>
            </a:fld>
            <a:endParaRPr lang="de-DE"/>
          </a:p>
        </p:txBody>
      </p:sp>
    </p:spTree>
    <p:extLst>
      <p:ext uri="{BB962C8B-B14F-4D97-AF65-F5344CB8AC3E}">
        <p14:creationId xmlns:p14="http://schemas.microsoft.com/office/powerpoint/2010/main" val="528559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6</a:t>
            </a:fld>
            <a:endParaRPr lang="de-DE"/>
          </a:p>
        </p:txBody>
      </p:sp>
      <p:sp>
        <p:nvSpPr>
          <p:cNvPr id="4" name="Textfeld 3"/>
          <p:cNvSpPr txBox="1"/>
          <p:nvPr/>
        </p:nvSpPr>
        <p:spPr>
          <a:xfrm>
            <a:off x="251520" y="257616"/>
            <a:ext cx="8712968" cy="3970318"/>
          </a:xfrm>
          <a:prstGeom prst="rect">
            <a:avLst/>
          </a:prstGeom>
          <a:noFill/>
        </p:spPr>
        <p:txBody>
          <a:bodyPr wrap="square" rtlCol="0">
            <a:spAutoFit/>
          </a:bodyPr>
          <a:lstStyle/>
          <a:p>
            <a:pPr algn="ctr"/>
            <a:r>
              <a:rPr lang="en-US" sz="2800" dirty="0" smtClean="0"/>
              <a:t>Here: </a:t>
            </a:r>
          </a:p>
          <a:p>
            <a:pPr algn="ctr"/>
            <a:endParaRPr lang="en-US" sz="2800" dirty="0" smtClean="0"/>
          </a:p>
          <a:p>
            <a:pPr algn="ctr"/>
            <a:r>
              <a:rPr lang="en-US" sz="2800" dirty="0" smtClean="0"/>
              <a:t>Concentration on operative scheduling, process planning (lower right field in the table)</a:t>
            </a:r>
          </a:p>
          <a:p>
            <a:pPr algn="ctr"/>
            <a:endParaRPr lang="en-US" sz="2800" dirty="0" smtClean="0"/>
          </a:p>
          <a:p>
            <a:pPr algn="ctr"/>
            <a:r>
              <a:rPr lang="en-US" sz="2800" dirty="0" smtClean="0"/>
              <a:t>Why?</a:t>
            </a:r>
          </a:p>
          <a:p>
            <a:pPr algn="ctr"/>
            <a:r>
              <a:rPr lang="en-US" sz="2800" dirty="0" smtClean="0"/>
              <a:t>The other topics already discussed in other presentations like 3.3 LCA, section 4 with Facility Management and logistics, 5.1 profitability and investment appraisal, etc. </a:t>
            </a:r>
            <a:endParaRPr lang="en-US" sz="2800" dirty="0"/>
          </a:p>
        </p:txBody>
      </p:sp>
    </p:spTree>
    <p:extLst>
      <p:ext uri="{BB962C8B-B14F-4D97-AF65-F5344CB8AC3E}">
        <p14:creationId xmlns:p14="http://schemas.microsoft.com/office/powerpoint/2010/main" val="400300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700"/>
            <a:ext cx="8229600" cy="857250"/>
          </a:xfrm>
        </p:spPr>
        <p:txBody>
          <a:bodyPr>
            <a:noAutofit/>
          </a:bodyPr>
          <a:lstStyle/>
          <a:p>
            <a:r>
              <a:rPr lang="en-US" sz="2400" b="1" noProof="0" dirty="0" smtClean="0"/>
              <a:t>Overview </a:t>
            </a:r>
            <a:r>
              <a:rPr lang="en-US" sz="2400" b="1" noProof="0" dirty="0" err="1" smtClean="0"/>
              <a:t>produktion</a:t>
            </a:r>
            <a:r>
              <a:rPr lang="en-US" sz="2400" b="1" noProof="0" dirty="0" smtClean="0"/>
              <a:t> and operations management – </a:t>
            </a:r>
            <a:br>
              <a:rPr lang="en-US" sz="2400" b="1" noProof="0" dirty="0" smtClean="0"/>
            </a:br>
            <a:r>
              <a:rPr lang="en-US" sz="2400" b="1" noProof="0" dirty="0" err="1" smtClean="0"/>
              <a:t>stategic</a:t>
            </a:r>
            <a:r>
              <a:rPr lang="en-US" sz="2400" b="1" noProof="0" dirty="0" smtClean="0"/>
              <a:t> and operative tasks</a:t>
            </a:r>
            <a:endParaRPr lang="en-US" sz="2400" b="1" noProof="0" dirty="0"/>
          </a:p>
        </p:txBody>
      </p:sp>
      <p:sp>
        <p:nvSpPr>
          <p:cNvPr id="4" name="Foliennummernplatzhalter 3"/>
          <p:cNvSpPr>
            <a:spLocks noGrp="1"/>
          </p:cNvSpPr>
          <p:nvPr>
            <p:ph type="sldNum" sz="quarter" idx="12"/>
          </p:nvPr>
        </p:nvSpPr>
        <p:spPr/>
        <p:txBody>
          <a:bodyPr/>
          <a:lstStyle/>
          <a:p>
            <a:fld id="{03DF311B-D814-42E3-A9E4-7488A49A210B}" type="slidenum">
              <a:rPr lang="de-DE" smtClean="0"/>
              <a:pPr/>
              <a:t>7</a:t>
            </a:fld>
            <a:endParaRPr lang="de-DE"/>
          </a:p>
        </p:txBody>
      </p:sp>
      <p:sp>
        <p:nvSpPr>
          <p:cNvPr id="6" name="Rectangle 1"/>
          <p:cNvSpPr>
            <a:spLocks noChangeArrowheads="1"/>
          </p:cNvSpPr>
          <p:nvPr/>
        </p:nvSpPr>
        <p:spPr bwMode="auto">
          <a:xfrm>
            <a:off x="2849167" y="1233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de-DE" altLang="de-DE" sz="1350">
              <a:latin typeface="Arial" pitchFamily="34" charset="0"/>
              <a:cs typeface="Arial"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959996535"/>
              </p:ext>
            </p:extLst>
          </p:nvPr>
        </p:nvGraphicFramePr>
        <p:xfrm>
          <a:off x="143508" y="828725"/>
          <a:ext cx="8856984" cy="4248472"/>
        </p:xfrm>
        <a:graphic>
          <a:graphicData uri="http://schemas.openxmlformats.org/drawingml/2006/table">
            <a:tbl>
              <a:tblPr firstRow="1" firstCol="1" bandRow="1">
                <a:tableStyleId>{5C22544A-7EE6-4342-B048-85BDC9FD1C3A}</a:tableStyleId>
              </a:tblPr>
              <a:tblGrid>
                <a:gridCol w="3024336"/>
                <a:gridCol w="3024336"/>
                <a:gridCol w="2808312"/>
              </a:tblGrid>
              <a:tr h="720080">
                <a:tc>
                  <a:txBody>
                    <a:bodyPr/>
                    <a:lstStyle/>
                    <a:p>
                      <a:pPr algn="ctr">
                        <a:lnSpc>
                          <a:spcPct val="100000"/>
                        </a:lnSpc>
                        <a:spcAft>
                          <a:spcPts val="600"/>
                        </a:spcAft>
                      </a:pPr>
                      <a:r>
                        <a:rPr lang="de-DE" sz="1800" dirty="0" err="1" smtClean="0">
                          <a:effectLst/>
                        </a:rPr>
                        <a:t>Object</a:t>
                      </a:r>
                      <a:r>
                        <a:rPr lang="de-DE" sz="1800" dirty="0" smtClean="0">
                          <a:effectLst/>
                        </a:rPr>
                        <a:t> </a:t>
                      </a:r>
                      <a:r>
                        <a:rPr lang="de-DE" sz="1800" dirty="0" err="1" smtClean="0">
                          <a:effectLst/>
                        </a:rPr>
                        <a:t>of</a:t>
                      </a:r>
                      <a:r>
                        <a:rPr lang="de-DE" sz="1800" dirty="0" smtClean="0">
                          <a:effectLst/>
                        </a:rPr>
                        <a:t> </a:t>
                      </a:r>
                      <a:r>
                        <a:rPr lang="de-DE" sz="1800" dirty="0" err="1" smtClean="0">
                          <a:effectLst/>
                        </a:rPr>
                        <a:t>planning</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smtClean="0">
                          <a:effectLst/>
                        </a:rPr>
                        <a:t>Strategic </a:t>
                      </a:r>
                      <a:r>
                        <a:rPr lang="de-DE" sz="1800" dirty="0" err="1" smtClean="0">
                          <a:effectLst/>
                        </a:rPr>
                        <a:t>level</a:t>
                      </a:r>
                      <a:r>
                        <a:rPr lang="de-DE" sz="1800" dirty="0" smtClean="0">
                          <a:effectLst/>
                        </a:rPr>
                        <a:t> (</a:t>
                      </a:r>
                      <a:r>
                        <a:rPr lang="de-DE" sz="1800" dirty="0" err="1" smtClean="0">
                          <a:effectLst/>
                        </a:rPr>
                        <a:t>including</a:t>
                      </a:r>
                      <a:r>
                        <a:rPr lang="de-DE" sz="1800" dirty="0" smtClean="0">
                          <a:effectLst/>
                        </a:rPr>
                        <a:t> </a:t>
                      </a:r>
                      <a:r>
                        <a:rPr lang="de-DE" sz="1800" dirty="0" err="1" smtClean="0">
                          <a:effectLst/>
                        </a:rPr>
                        <a:t>tactical</a:t>
                      </a:r>
                      <a:r>
                        <a:rPr lang="de-DE" sz="1800" dirty="0" smtClean="0">
                          <a:effectLst/>
                        </a:rPr>
                        <a:t> </a:t>
                      </a:r>
                      <a:r>
                        <a:rPr lang="de-DE" sz="1800" dirty="0" err="1" smtClean="0">
                          <a:effectLst/>
                        </a:rPr>
                        <a:t>planning</a:t>
                      </a:r>
                      <a:r>
                        <a:rPr lang="de-DE" sz="1800" dirty="0" smtClean="0">
                          <a:effectLst/>
                        </a:rPr>
                        <a: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dirty="0" smtClean="0">
                          <a:effectLst/>
                        </a:rPr>
                        <a:t>Operative </a:t>
                      </a:r>
                      <a:r>
                        <a:rPr lang="de-DE" sz="1800" dirty="0" err="1" smtClean="0">
                          <a:effectLst/>
                        </a:rPr>
                        <a:t>level</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r>
              <a:tr h="792088">
                <a:tc>
                  <a:txBody>
                    <a:bodyPr/>
                    <a:lstStyle/>
                    <a:p>
                      <a:pPr algn="ctr">
                        <a:lnSpc>
                          <a:spcPct val="100000"/>
                        </a:lnSpc>
                        <a:spcAft>
                          <a:spcPts val="600"/>
                        </a:spcAft>
                      </a:pPr>
                      <a:r>
                        <a:rPr lang="de-DE" sz="1800" dirty="0" err="1" smtClean="0">
                          <a:effectLst/>
                        </a:rPr>
                        <a:t>Production</a:t>
                      </a:r>
                      <a:r>
                        <a:rPr lang="de-DE" sz="1800" dirty="0" smtClean="0">
                          <a:effectLst/>
                        </a:rPr>
                        <a:t> </a:t>
                      </a:r>
                      <a:r>
                        <a:rPr lang="de-DE" sz="1800" dirty="0" err="1" smtClean="0">
                          <a:effectLst/>
                        </a:rPr>
                        <a:t>program</a:t>
                      </a:r>
                      <a:r>
                        <a:rPr lang="de-DE" sz="1800" dirty="0" smtClean="0">
                          <a:effectLst/>
                        </a:rPr>
                        <a:t> (</a:t>
                      </a:r>
                      <a:r>
                        <a:rPr lang="de-DE" sz="1800" dirty="0" err="1" smtClean="0">
                          <a:effectLst/>
                        </a:rPr>
                        <a:t>what</a:t>
                      </a:r>
                      <a:r>
                        <a:rPr lang="de-DE" sz="1800" dirty="0" smtClean="0">
                          <a:effectLst/>
                        </a:rPr>
                        <a:t> </a:t>
                      </a:r>
                      <a:r>
                        <a:rPr lang="de-DE" sz="1800" dirty="0" err="1" smtClean="0">
                          <a:effectLst/>
                        </a:rPr>
                        <a:t>shall</a:t>
                      </a:r>
                      <a:r>
                        <a:rPr lang="de-DE" sz="1800" baseline="0" dirty="0" smtClean="0">
                          <a:effectLst/>
                        </a:rPr>
                        <a:t> </a:t>
                      </a:r>
                      <a:r>
                        <a:rPr lang="de-DE" sz="1800" baseline="0" dirty="0" err="1" smtClean="0">
                          <a:effectLst/>
                        </a:rPr>
                        <a:t>we</a:t>
                      </a:r>
                      <a:r>
                        <a:rPr lang="de-DE" sz="1800" baseline="0" dirty="0" smtClean="0">
                          <a:effectLst/>
                        </a:rPr>
                        <a:t> </a:t>
                      </a:r>
                      <a:r>
                        <a:rPr lang="de-DE" sz="1800" baseline="0" dirty="0" err="1" smtClean="0">
                          <a:effectLst/>
                        </a:rPr>
                        <a:t>produce</a:t>
                      </a:r>
                      <a:r>
                        <a:rPr lang="de-DE" sz="1800" baseline="0" dirty="0" smtClean="0">
                          <a:effectLst/>
                        </a:rPr>
                        <a: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b="0" dirty="0" err="1" smtClean="0">
                          <a:solidFill>
                            <a:schemeClr val="tx1"/>
                          </a:solidFill>
                          <a:effectLst/>
                        </a:rPr>
                        <a:t>Reseach</a:t>
                      </a:r>
                      <a:r>
                        <a:rPr lang="de-DE" sz="1800" b="0" dirty="0" smtClean="0">
                          <a:solidFill>
                            <a:schemeClr val="tx1"/>
                          </a:solidFill>
                          <a:effectLst/>
                        </a:rPr>
                        <a:t> </a:t>
                      </a:r>
                      <a:r>
                        <a:rPr lang="de-DE" sz="1800" b="0" dirty="0" err="1" smtClean="0">
                          <a:solidFill>
                            <a:schemeClr val="tx1"/>
                          </a:solidFill>
                          <a:effectLst/>
                        </a:rPr>
                        <a:t>and</a:t>
                      </a:r>
                      <a:r>
                        <a:rPr lang="de-DE" sz="1800" b="0" dirty="0" smtClean="0">
                          <a:solidFill>
                            <a:schemeClr val="tx1"/>
                          </a:solidFill>
                          <a:effectLst/>
                        </a:rPr>
                        <a:t> </a:t>
                      </a:r>
                      <a:r>
                        <a:rPr lang="de-DE" sz="1800" b="0" dirty="0" err="1" smtClean="0">
                          <a:solidFill>
                            <a:schemeClr val="tx1"/>
                          </a:solidFill>
                          <a:effectLst/>
                        </a:rPr>
                        <a:t>development</a:t>
                      </a:r>
                      <a:r>
                        <a:rPr lang="de-DE" sz="1800" b="0" baseline="0" dirty="0" smtClean="0">
                          <a:solidFill>
                            <a:schemeClr val="tx1"/>
                          </a:solidFill>
                          <a:effectLst/>
                        </a:rPr>
                        <a:t> (R&amp;D), </a:t>
                      </a:r>
                      <a:r>
                        <a:rPr lang="de-DE" sz="1800" b="0" baseline="0" dirty="0" err="1" smtClean="0">
                          <a:solidFill>
                            <a:schemeClr val="tx1"/>
                          </a:solidFill>
                          <a:effectLst/>
                        </a:rPr>
                        <a:t>construction</a:t>
                      </a:r>
                      <a:r>
                        <a:rPr lang="de-DE" sz="1800" b="0" baseline="0" dirty="0" smtClean="0">
                          <a:solidFill>
                            <a:schemeClr val="tx1"/>
                          </a:solidFill>
                          <a:effectLst/>
                        </a:rPr>
                        <a:t> </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solidFill>
                      <a:schemeClr val="tx2">
                        <a:lumMod val="20000"/>
                        <a:lumOff val="80000"/>
                      </a:schemeClr>
                    </a:solidFill>
                  </a:tcPr>
                </a:tc>
                <a:tc>
                  <a:txBody>
                    <a:bodyPr/>
                    <a:lstStyle/>
                    <a:p>
                      <a:pPr algn="ctr">
                        <a:lnSpc>
                          <a:spcPct val="100000"/>
                        </a:lnSpc>
                        <a:spcAft>
                          <a:spcPts val="600"/>
                        </a:spcAft>
                      </a:pPr>
                      <a:r>
                        <a:rPr lang="de-DE" sz="1800" b="0" dirty="0" smtClean="0">
                          <a:solidFill>
                            <a:schemeClr val="tx1"/>
                          </a:solidFill>
                          <a:effectLst/>
                          <a:latin typeface="+mn-lt"/>
                          <a:ea typeface="+mn-ea"/>
                          <a:cs typeface="+mn-cs"/>
                        </a:rPr>
                        <a:t>Short-term </a:t>
                      </a:r>
                      <a:r>
                        <a:rPr lang="de-DE" sz="1800" b="0" dirty="0" err="1" smtClean="0">
                          <a:solidFill>
                            <a:schemeClr val="tx1"/>
                          </a:solidFill>
                          <a:effectLst/>
                          <a:latin typeface="+mn-lt"/>
                          <a:ea typeface="+mn-ea"/>
                          <a:cs typeface="+mn-cs"/>
                        </a:rPr>
                        <a:t>planning</a:t>
                      </a:r>
                      <a:r>
                        <a:rPr lang="de-DE" sz="1800" b="0" baseline="0" dirty="0" smtClean="0">
                          <a:solidFill>
                            <a:schemeClr val="tx1"/>
                          </a:solidFill>
                          <a:effectLst/>
                          <a:latin typeface="+mn-lt"/>
                          <a:ea typeface="+mn-ea"/>
                          <a:cs typeface="+mn-cs"/>
                        </a:rPr>
                        <a:t> </a:t>
                      </a:r>
                      <a:r>
                        <a:rPr lang="de-DE" sz="1800" b="0" baseline="0" dirty="0" err="1" smtClean="0">
                          <a:solidFill>
                            <a:schemeClr val="tx1"/>
                          </a:solidFill>
                          <a:effectLst/>
                          <a:latin typeface="+mn-lt"/>
                          <a:ea typeface="+mn-ea"/>
                          <a:cs typeface="+mn-cs"/>
                        </a:rPr>
                        <a:t>of</a:t>
                      </a:r>
                      <a:r>
                        <a:rPr lang="de-DE" sz="1800" b="0" baseline="0" dirty="0" smtClean="0">
                          <a:solidFill>
                            <a:schemeClr val="tx1"/>
                          </a:solidFill>
                          <a:effectLst/>
                          <a:latin typeface="+mn-lt"/>
                          <a:ea typeface="+mn-ea"/>
                          <a:cs typeface="+mn-cs"/>
                        </a:rPr>
                        <a:t> </a:t>
                      </a:r>
                      <a:r>
                        <a:rPr lang="de-DE" sz="1800" b="0" baseline="0" dirty="0" err="1" smtClean="0">
                          <a:solidFill>
                            <a:schemeClr val="tx1"/>
                          </a:solidFill>
                          <a:effectLst/>
                          <a:latin typeface="+mn-lt"/>
                          <a:ea typeface="+mn-ea"/>
                          <a:cs typeface="+mn-cs"/>
                        </a:rPr>
                        <a:t>products</a:t>
                      </a:r>
                      <a:r>
                        <a:rPr lang="de-DE" sz="1800" b="0" baseline="0" dirty="0" smtClean="0">
                          <a:solidFill>
                            <a:schemeClr val="tx1"/>
                          </a:solidFill>
                          <a:effectLst/>
                          <a:latin typeface="+mn-lt"/>
                          <a:ea typeface="+mn-ea"/>
                          <a:cs typeface="+mn-cs"/>
                        </a:rPr>
                        <a:t> </a:t>
                      </a:r>
                      <a:r>
                        <a:rPr lang="de-DE" sz="1800" b="0" baseline="0" dirty="0" err="1" smtClean="0">
                          <a:solidFill>
                            <a:schemeClr val="tx1"/>
                          </a:solidFill>
                          <a:effectLst/>
                          <a:latin typeface="+mn-lt"/>
                          <a:ea typeface="+mn-ea"/>
                          <a:cs typeface="+mn-cs"/>
                        </a:rPr>
                        <a:t>to</a:t>
                      </a:r>
                      <a:r>
                        <a:rPr lang="de-DE" sz="1800" b="0" baseline="0" dirty="0" smtClean="0">
                          <a:solidFill>
                            <a:schemeClr val="tx1"/>
                          </a:solidFill>
                          <a:effectLst/>
                          <a:latin typeface="+mn-lt"/>
                          <a:ea typeface="+mn-ea"/>
                          <a:cs typeface="+mn-cs"/>
                        </a:rPr>
                        <a:t> </a:t>
                      </a:r>
                      <a:r>
                        <a:rPr lang="de-DE" sz="1800" b="0" baseline="0" dirty="0" err="1" smtClean="0">
                          <a:solidFill>
                            <a:schemeClr val="tx1"/>
                          </a:solidFill>
                          <a:effectLst/>
                          <a:latin typeface="+mn-lt"/>
                          <a:ea typeface="+mn-ea"/>
                          <a:cs typeface="+mn-cs"/>
                        </a:rPr>
                        <a:t>produce</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solidFill>
                      <a:schemeClr val="tx2">
                        <a:lumMod val="20000"/>
                        <a:lumOff val="80000"/>
                      </a:schemeClr>
                    </a:solidFill>
                  </a:tcPr>
                </a:tc>
              </a:tr>
              <a:tr h="1459951">
                <a:tc>
                  <a:txBody>
                    <a:bodyPr/>
                    <a:lstStyle/>
                    <a:p>
                      <a:pPr algn="ctr">
                        <a:lnSpc>
                          <a:spcPct val="100000"/>
                        </a:lnSpc>
                        <a:spcAft>
                          <a:spcPts val="600"/>
                        </a:spcAft>
                      </a:pPr>
                      <a:r>
                        <a:rPr lang="de-DE" sz="1800" dirty="0" err="1" smtClean="0">
                          <a:effectLst/>
                        </a:rPr>
                        <a:t>Production</a:t>
                      </a:r>
                      <a:r>
                        <a:rPr lang="de-DE" sz="1800" dirty="0" smtClean="0">
                          <a:effectLst/>
                        </a:rPr>
                        <a:t> </a:t>
                      </a:r>
                      <a:r>
                        <a:rPr lang="de-DE" sz="1800" dirty="0" err="1" smtClean="0">
                          <a:effectLst/>
                        </a:rPr>
                        <a:t>resources</a:t>
                      </a:r>
                      <a:r>
                        <a:rPr lang="de-DE" sz="1800" dirty="0" smtClean="0">
                          <a:effectLst/>
                        </a:rPr>
                        <a:t>/ </a:t>
                      </a:r>
                      <a:r>
                        <a:rPr lang="de-DE" sz="1800" dirty="0" err="1" smtClean="0">
                          <a:effectLst/>
                        </a:rPr>
                        <a:t>materials</a:t>
                      </a:r>
                      <a:r>
                        <a:rPr lang="de-DE" sz="1800" dirty="0" smtClean="0">
                          <a:effectLst/>
                        </a:rPr>
                        <a:t> </a:t>
                      </a:r>
                      <a:r>
                        <a:rPr lang="de-DE" sz="1800" dirty="0" err="1" smtClean="0">
                          <a:effectLst/>
                        </a:rPr>
                        <a:t>management</a:t>
                      </a:r>
                      <a:r>
                        <a:rPr lang="de-DE" sz="1800" dirty="0" smtClean="0">
                          <a:effectLst/>
                        </a:rPr>
                        <a:t> (</a:t>
                      </a:r>
                      <a:r>
                        <a:rPr lang="de-DE" sz="1800" dirty="0" err="1" smtClean="0">
                          <a:effectLst/>
                        </a:rPr>
                        <a:t>Which</a:t>
                      </a:r>
                      <a:r>
                        <a:rPr lang="de-DE" sz="1800" dirty="0" smtClean="0">
                          <a:effectLst/>
                        </a:rPr>
                        <a:t> </a:t>
                      </a:r>
                      <a:r>
                        <a:rPr lang="de-DE" sz="1800" dirty="0" err="1" smtClean="0">
                          <a:effectLst/>
                        </a:rPr>
                        <a:t>resources</a:t>
                      </a:r>
                      <a:r>
                        <a:rPr lang="de-DE" sz="1800" dirty="0" smtClean="0">
                          <a:effectLst/>
                        </a:rPr>
                        <a:t> do </a:t>
                      </a:r>
                      <a:r>
                        <a:rPr lang="de-DE" sz="1800" dirty="0" err="1" smtClean="0">
                          <a:effectLst/>
                        </a:rPr>
                        <a:t>we</a:t>
                      </a:r>
                      <a:r>
                        <a:rPr lang="de-DE" sz="1800" dirty="0" smtClean="0">
                          <a:effectLst/>
                        </a:rPr>
                        <a:t> </a:t>
                      </a:r>
                      <a:r>
                        <a:rPr lang="de-DE" sz="1800" dirty="0" err="1" smtClean="0">
                          <a:effectLst/>
                        </a:rPr>
                        <a:t>need</a:t>
                      </a:r>
                      <a:r>
                        <a:rPr lang="de-DE" sz="1800" dirty="0" smtClean="0">
                          <a:effectLst/>
                        </a:rPr>
                        <a:t> </a:t>
                      </a:r>
                      <a:r>
                        <a:rPr lang="de-DE" sz="1800" dirty="0" err="1" smtClean="0">
                          <a:effectLst/>
                        </a:rPr>
                        <a:t>for</a:t>
                      </a:r>
                      <a:r>
                        <a:rPr lang="de-DE" sz="1800" dirty="0" smtClean="0">
                          <a:effectLst/>
                        </a:rPr>
                        <a:t> </a:t>
                      </a:r>
                      <a:r>
                        <a:rPr lang="de-DE" sz="1800" dirty="0" err="1" smtClean="0">
                          <a:effectLst/>
                        </a:rPr>
                        <a:t>the</a:t>
                      </a:r>
                      <a:r>
                        <a:rPr lang="de-DE" sz="1800" baseline="0" dirty="0" smtClean="0">
                          <a:effectLst/>
                        </a:rPr>
                        <a:t> </a:t>
                      </a:r>
                      <a:r>
                        <a:rPr lang="de-DE" sz="1800" baseline="0" dirty="0" err="1" smtClean="0">
                          <a:effectLst/>
                        </a:rPr>
                        <a:t>planned</a:t>
                      </a:r>
                      <a:r>
                        <a:rPr lang="de-DE" sz="1800" baseline="0" dirty="0" smtClean="0">
                          <a:effectLst/>
                        </a:rPr>
                        <a:t> </a:t>
                      </a:r>
                      <a:r>
                        <a:rPr lang="de-DE" sz="1800" baseline="0" dirty="0" err="1" smtClean="0">
                          <a:effectLst/>
                        </a:rPr>
                        <a:t>products</a:t>
                      </a:r>
                      <a:r>
                        <a:rPr lang="de-DE" sz="1800" baseline="0" dirty="0" smtClean="0">
                          <a:effectLst/>
                        </a:rPr>
                        <a: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b="0" dirty="0" smtClean="0">
                          <a:solidFill>
                            <a:schemeClr val="tx1"/>
                          </a:solidFill>
                          <a:effectLst/>
                        </a:rPr>
                        <a:t>Factory </a:t>
                      </a:r>
                      <a:r>
                        <a:rPr lang="de-DE" sz="1800" b="0" dirty="0" err="1" smtClean="0">
                          <a:solidFill>
                            <a:schemeClr val="tx1"/>
                          </a:solidFill>
                          <a:effectLst/>
                        </a:rPr>
                        <a:t>planning</a:t>
                      </a:r>
                      <a:endParaRPr lang="de-DE" sz="1800" b="0" dirty="0" smtClean="0">
                        <a:solidFill>
                          <a:schemeClr val="tx1"/>
                        </a:solidFill>
                        <a:effectLst/>
                      </a:endParaRPr>
                    </a:p>
                    <a:p>
                      <a:pPr algn="ctr">
                        <a:lnSpc>
                          <a:spcPct val="100000"/>
                        </a:lnSpc>
                        <a:spcAft>
                          <a:spcPts val="600"/>
                        </a:spcAft>
                      </a:pPr>
                      <a:r>
                        <a:rPr lang="de-DE" sz="1800" b="0" baseline="0" dirty="0" err="1" smtClean="0">
                          <a:solidFill>
                            <a:schemeClr val="tx1"/>
                          </a:solidFill>
                          <a:effectLst/>
                        </a:rPr>
                        <a:t>Hiring</a:t>
                      </a:r>
                      <a:r>
                        <a:rPr lang="de-DE" sz="1800" b="0" baseline="0" dirty="0" smtClean="0">
                          <a:solidFill>
                            <a:schemeClr val="tx1"/>
                          </a:solidFill>
                          <a:effectLst/>
                        </a:rPr>
                        <a:t> </a:t>
                      </a:r>
                      <a:r>
                        <a:rPr lang="de-DE" sz="1800" b="0" baseline="0" dirty="0" err="1" smtClean="0">
                          <a:solidFill>
                            <a:schemeClr val="tx1"/>
                          </a:solidFill>
                          <a:effectLst/>
                        </a:rPr>
                        <a:t>and</a:t>
                      </a:r>
                      <a:r>
                        <a:rPr lang="de-DE" sz="1800" b="0" baseline="0" dirty="0" smtClean="0">
                          <a:solidFill>
                            <a:schemeClr val="tx1"/>
                          </a:solidFill>
                          <a:effectLst/>
                        </a:rPr>
                        <a:t> </a:t>
                      </a:r>
                      <a:r>
                        <a:rPr lang="de-DE" sz="1800" b="0" baseline="0" dirty="0" err="1" smtClean="0">
                          <a:solidFill>
                            <a:schemeClr val="tx1"/>
                          </a:solidFill>
                          <a:effectLst/>
                        </a:rPr>
                        <a:t>training</a:t>
                      </a:r>
                      <a:r>
                        <a:rPr lang="de-DE" sz="1800" b="0" baseline="0" dirty="0" smtClean="0">
                          <a:solidFill>
                            <a:schemeClr val="tx1"/>
                          </a:solidFill>
                          <a:effectLst/>
                        </a:rPr>
                        <a:t> </a:t>
                      </a:r>
                      <a:r>
                        <a:rPr lang="de-DE" sz="1800" b="0" baseline="0" dirty="0" err="1" smtClean="0">
                          <a:solidFill>
                            <a:schemeClr val="tx1"/>
                          </a:solidFill>
                          <a:effectLst/>
                        </a:rPr>
                        <a:t>of</a:t>
                      </a:r>
                      <a:r>
                        <a:rPr lang="de-DE" sz="1800" b="0" baseline="0" dirty="0" smtClean="0">
                          <a:solidFill>
                            <a:schemeClr val="tx1"/>
                          </a:solidFill>
                          <a:effectLst/>
                        </a:rPr>
                        <a:t> personell</a:t>
                      </a:r>
                      <a:r>
                        <a:rPr lang="de-DE" sz="1800" b="0" dirty="0" smtClean="0">
                          <a:solidFill>
                            <a:schemeClr val="tx1"/>
                          </a:solidFill>
                          <a:effectLst/>
                        </a:rPr>
                        <a:t> </a:t>
                      </a:r>
                      <a:endParaRPr lang="de-DE" sz="1800" b="0" dirty="0">
                        <a:solidFill>
                          <a:schemeClr val="tx1"/>
                        </a:solidFill>
                        <a:effectLst/>
                      </a:endParaRPr>
                    </a:p>
                  </a:txBody>
                  <a:tcPr marL="51435" marR="51435" marT="0" marB="0" anchor="ctr">
                    <a:solidFill>
                      <a:schemeClr val="tx2">
                        <a:lumMod val="20000"/>
                        <a:lumOff val="80000"/>
                      </a:schemeClr>
                    </a:solidFill>
                  </a:tcPr>
                </a:tc>
                <a:tc>
                  <a:txBody>
                    <a:bodyPr/>
                    <a:lstStyle/>
                    <a:p>
                      <a:pPr algn="ctr">
                        <a:lnSpc>
                          <a:spcPct val="100000"/>
                        </a:lnSpc>
                        <a:spcAft>
                          <a:spcPts val="600"/>
                        </a:spcAft>
                      </a:pPr>
                      <a:r>
                        <a:rPr lang="de-DE" sz="1800" b="0" dirty="0" smtClean="0">
                          <a:solidFill>
                            <a:schemeClr val="tx1"/>
                          </a:solidFill>
                          <a:effectLst/>
                        </a:rPr>
                        <a:t>Material </a:t>
                      </a:r>
                      <a:r>
                        <a:rPr lang="de-DE" sz="1800" b="0" dirty="0" err="1" smtClean="0">
                          <a:solidFill>
                            <a:schemeClr val="tx1"/>
                          </a:solidFill>
                          <a:effectLst/>
                        </a:rPr>
                        <a:t>requirements</a:t>
                      </a:r>
                      <a:r>
                        <a:rPr lang="de-DE" sz="1800" b="0" dirty="0" smtClean="0">
                          <a:solidFill>
                            <a:schemeClr val="tx1"/>
                          </a:solidFill>
                          <a:effectLst/>
                        </a:rPr>
                        <a:t> </a:t>
                      </a:r>
                      <a:r>
                        <a:rPr lang="de-DE" sz="1800" b="0" dirty="0" err="1" smtClean="0">
                          <a:solidFill>
                            <a:schemeClr val="tx1"/>
                          </a:solidFill>
                          <a:effectLst/>
                        </a:rPr>
                        <a:t>planning</a:t>
                      </a:r>
                      <a:r>
                        <a:rPr lang="de-DE" sz="1800" b="0" dirty="0" smtClean="0">
                          <a:solidFill>
                            <a:schemeClr val="tx1"/>
                          </a:solidFill>
                          <a:effectLst/>
                        </a:rPr>
                        <a:t>, </a:t>
                      </a:r>
                      <a:r>
                        <a:rPr lang="de-DE" sz="1800" b="0" dirty="0" err="1" smtClean="0">
                          <a:solidFill>
                            <a:schemeClr val="tx1"/>
                          </a:solidFill>
                          <a:effectLst/>
                        </a:rPr>
                        <a:t>notably</a:t>
                      </a:r>
                      <a:r>
                        <a:rPr lang="de-DE" sz="1800" b="0" dirty="0" smtClean="0">
                          <a:solidFill>
                            <a:schemeClr val="tx1"/>
                          </a:solidFill>
                          <a:effectLst/>
                        </a:rPr>
                        <a:t> </a:t>
                      </a:r>
                      <a:r>
                        <a:rPr lang="de-DE" sz="1800" b="0" dirty="0" err="1" smtClean="0">
                          <a:solidFill>
                            <a:schemeClr val="tx1"/>
                          </a:solidFill>
                          <a:effectLst/>
                        </a:rPr>
                        <a:t>direct</a:t>
                      </a:r>
                      <a:r>
                        <a:rPr lang="de-DE" sz="1800" b="0" dirty="0" smtClean="0">
                          <a:solidFill>
                            <a:schemeClr val="tx1"/>
                          </a:solidFill>
                          <a:effectLst/>
                        </a:rPr>
                        <a:t> </a:t>
                      </a:r>
                      <a:r>
                        <a:rPr lang="de-DE" sz="1800" b="0" dirty="0" err="1" smtClean="0">
                          <a:solidFill>
                            <a:schemeClr val="tx1"/>
                          </a:solidFill>
                          <a:effectLst/>
                        </a:rPr>
                        <a:t>parts</a:t>
                      </a:r>
                      <a:r>
                        <a:rPr lang="de-DE" sz="1800" b="0" dirty="0" smtClean="0">
                          <a:solidFill>
                            <a:schemeClr val="tx1"/>
                          </a:solidFill>
                          <a:effectLst/>
                        </a:rPr>
                        <a:t> </a:t>
                      </a:r>
                      <a:r>
                        <a:rPr lang="de-DE" sz="1800" b="0" dirty="0" err="1" smtClean="0">
                          <a:solidFill>
                            <a:schemeClr val="tx1"/>
                          </a:solidFill>
                          <a:effectLst/>
                        </a:rPr>
                        <a:t>going</a:t>
                      </a:r>
                      <a:r>
                        <a:rPr lang="de-DE" sz="1800" b="0" dirty="0" smtClean="0">
                          <a:solidFill>
                            <a:schemeClr val="tx1"/>
                          </a:solidFill>
                          <a:effectLst/>
                        </a:rPr>
                        <a:t> </a:t>
                      </a:r>
                      <a:r>
                        <a:rPr lang="de-DE" sz="1800" b="0" dirty="0" err="1" smtClean="0">
                          <a:solidFill>
                            <a:schemeClr val="tx1"/>
                          </a:solidFill>
                          <a:effectLst/>
                        </a:rPr>
                        <a:t>into</a:t>
                      </a:r>
                      <a:r>
                        <a:rPr lang="de-DE" sz="1800" b="0" dirty="0" smtClean="0">
                          <a:solidFill>
                            <a:schemeClr val="tx1"/>
                          </a:solidFill>
                          <a:effectLst/>
                        </a:rPr>
                        <a:t> </a:t>
                      </a:r>
                      <a:r>
                        <a:rPr lang="de-DE" sz="1800" b="0" dirty="0" err="1" smtClean="0">
                          <a:solidFill>
                            <a:schemeClr val="tx1"/>
                          </a:solidFill>
                          <a:effectLst/>
                        </a:rPr>
                        <a:t>products</a:t>
                      </a:r>
                      <a:endParaRPr lang="de-DE" sz="1800" b="0" dirty="0">
                        <a:solidFill>
                          <a:schemeClr val="tx1"/>
                        </a:solidFill>
                        <a:effectLst/>
                      </a:endParaRPr>
                    </a:p>
                    <a:p>
                      <a:pPr algn="ctr">
                        <a:lnSpc>
                          <a:spcPct val="100000"/>
                        </a:lnSpc>
                        <a:spcAft>
                          <a:spcPts val="600"/>
                        </a:spcAft>
                      </a:pPr>
                      <a:r>
                        <a:rPr lang="de-DE" sz="1800" b="0" dirty="0" err="1" smtClean="0">
                          <a:solidFill>
                            <a:schemeClr val="tx1"/>
                          </a:solidFill>
                          <a:effectLst/>
                        </a:rPr>
                        <a:t>Procurement</a:t>
                      </a:r>
                      <a:r>
                        <a:rPr lang="de-DE" sz="1800" b="0" dirty="0" smtClean="0">
                          <a:solidFill>
                            <a:schemeClr val="tx1"/>
                          </a:solidFill>
                          <a:effectLst/>
                        </a:rPr>
                        <a:t>, </a:t>
                      </a:r>
                      <a:r>
                        <a:rPr lang="de-DE" sz="1800" b="0" dirty="0" err="1" smtClean="0">
                          <a:solidFill>
                            <a:schemeClr val="tx1"/>
                          </a:solidFill>
                          <a:effectLst/>
                        </a:rPr>
                        <a:t>making</a:t>
                      </a:r>
                      <a:r>
                        <a:rPr lang="de-DE" sz="1800" b="0" dirty="0" smtClean="0">
                          <a:solidFill>
                            <a:schemeClr val="tx1"/>
                          </a:solidFill>
                          <a:effectLst/>
                        </a:rPr>
                        <a:t> </a:t>
                      </a:r>
                      <a:r>
                        <a:rPr lang="de-DE" sz="1800" b="0" dirty="0" err="1" smtClean="0">
                          <a:solidFill>
                            <a:schemeClr val="tx1"/>
                          </a:solidFill>
                          <a:effectLst/>
                        </a:rPr>
                        <a:t>use</a:t>
                      </a:r>
                      <a:r>
                        <a:rPr lang="de-DE" sz="1800" b="0" dirty="0" smtClean="0">
                          <a:solidFill>
                            <a:schemeClr val="tx1"/>
                          </a:solidFill>
                          <a:effectLst/>
                        </a:rPr>
                        <a:t> </a:t>
                      </a:r>
                      <a:r>
                        <a:rPr lang="de-DE" sz="1800" b="0" dirty="0" err="1" smtClean="0">
                          <a:solidFill>
                            <a:schemeClr val="tx1"/>
                          </a:solidFill>
                          <a:effectLst/>
                        </a:rPr>
                        <a:t>of</a:t>
                      </a:r>
                      <a:r>
                        <a:rPr lang="de-DE" sz="1800" b="0" dirty="0" smtClean="0">
                          <a:solidFill>
                            <a:schemeClr val="tx1"/>
                          </a:solidFill>
                          <a:effectLst/>
                        </a:rPr>
                        <a:t> </a:t>
                      </a:r>
                      <a:r>
                        <a:rPr lang="de-DE" sz="1800" b="0" dirty="0" err="1" smtClean="0">
                          <a:solidFill>
                            <a:schemeClr val="tx1"/>
                          </a:solidFill>
                          <a:effectLst/>
                        </a:rPr>
                        <a:t>established</a:t>
                      </a:r>
                      <a:r>
                        <a:rPr lang="de-DE" sz="1800" b="0" dirty="0" smtClean="0">
                          <a:solidFill>
                            <a:schemeClr val="tx1"/>
                          </a:solidFill>
                          <a:effectLst/>
                        </a:rPr>
                        <a:t> </a:t>
                      </a:r>
                      <a:r>
                        <a:rPr lang="de-DE" sz="1800" b="0" dirty="0" err="1" smtClean="0">
                          <a:solidFill>
                            <a:schemeClr val="tx1"/>
                          </a:solidFill>
                          <a:effectLst/>
                        </a:rPr>
                        <a:t>supply</a:t>
                      </a:r>
                      <a:r>
                        <a:rPr lang="de-DE" sz="1800" b="0" baseline="0" dirty="0" smtClean="0">
                          <a:solidFill>
                            <a:schemeClr val="tx1"/>
                          </a:solidFill>
                          <a:effectLst/>
                        </a:rPr>
                        <a:t> </a:t>
                      </a:r>
                      <a:r>
                        <a:rPr lang="de-DE" sz="1800" b="0" baseline="0" dirty="0" err="1" smtClean="0">
                          <a:solidFill>
                            <a:schemeClr val="tx1"/>
                          </a:solidFill>
                          <a:effectLst/>
                        </a:rPr>
                        <a:t>chains</a:t>
                      </a:r>
                      <a:endParaRPr lang="de-DE" sz="1800" b="0" dirty="0">
                        <a:solidFill>
                          <a:schemeClr val="tx1"/>
                        </a:solidFill>
                        <a:effectLst/>
                      </a:endParaRPr>
                    </a:p>
                  </a:txBody>
                  <a:tcPr marL="51435" marR="51435" marT="0" marB="0" anchor="ctr">
                    <a:solidFill>
                      <a:schemeClr val="tx2">
                        <a:lumMod val="20000"/>
                        <a:lumOff val="80000"/>
                      </a:schemeClr>
                    </a:solidFill>
                  </a:tcPr>
                </a:tc>
              </a:tr>
              <a:tr h="1276353">
                <a:tc>
                  <a:txBody>
                    <a:bodyPr/>
                    <a:lstStyle/>
                    <a:p>
                      <a:pPr algn="ctr">
                        <a:lnSpc>
                          <a:spcPct val="100000"/>
                        </a:lnSpc>
                        <a:spcAft>
                          <a:spcPts val="600"/>
                        </a:spcAft>
                      </a:pPr>
                      <a:r>
                        <a:rPr lang="de-DE" sz="1800" dirty="0" err="1" smtClean="0">
                          <a:effectLst/>
                        </a:rPr>
                        <a:t>Planning</a:t>
                      </a:r>
                      <a:r>
                        <a:rPr lang="de-DE" sz="1800" dirty="0" smtClean="0">
                          <a:effectLst/>
                        </a:rPr>
                        <a:t> </a:t>
                      </a:r>
                      <a:r>
                        <a:rPr lang="de-DE" sz="1800" dirty="0" err="1" smtClean="0">
                          <a:effectLst/>
                        </a:rPr>
                        <a:t>of</a:t>
                      </a:r>
                      <a:r>
                        <a:rPr lang="de-DE" sz="1800" dirty="0" smtClean="0">
                          <a:effectLst/>
                        </a:rPr>
                        <a:t> </a:t>
                      </a:r>
                      <a:r>
                        <a:rPr lang="de-DE" sz="1800" dirty="0" err="1" smtClean="0">
                          <a:effectLst/>
                        </a:rPr>
                        <a:t>operations</a:t>
                      </a:r>
                      <a:r>
                        <a:rPr lang="de-DE" sz="1800" dirty="0" smtClean="0">
                          <a:effectLst/>
                        </a:rPr>
                        <a:t>/ </a:t>
                      </a:r>
                      <a:r>
                        <a:rPr lang="de-DE" sz="1800" dirty="0" err="1" smtClean="0">
                          <a:effectLst/>
                        </a:rPr>
                        <a:t>scheduling</a:t>
                      </a:r>
                      <a:r>
                        <a:rPr lang="de-DE" sz="1800" dirty="0" smtClean="0">
                          <a:effectLst/>
                        </a:rPr>
                        <a:t> (</a:t>
                      </a:r>
                      <a:r>
                        <a:rPr lang="de-DE" sz="1800" dirty="0" err="1" smtClean="0">
                          <a:effectLst/>
                        </a:rPr>
                        <a:t>Which</a:t>
                      </a:r>
                      <a:r>
                        <a:rPr lang="de-DE" sz="1800" baseline="0" dirty="0" smtClean="0">
                          <a:effectLst/>
                        </a:rPr>
                        <a:t> </a:t>
                      </a:r>
                      <a:r>
                        <a:rPr lang="de-DE" sz="1800" baseline="0" dirty="0" err="1" smtClean="0">
                          <a:effectLst/>
                        </a:rPr>
                        <a:t>production</a:t>
                      </a:r>
                      <a:r>
                        <a:rPr lang="de-DE" sz="1800" baseline="0" dirty="0" smtClean="0">
                          <a:effectLst/>
                        </a:rPr>
                        <a:t> </a:t>
                      </a:r>
                      <a:r>
                        <a:rPr lang="de-DE" sz="1800" baseline="0" dirty="0" err="1" smtClean="0">
                          <a:effectLst/>
                        </a:rPr>
                        <a:t>lot</a:t>
                      </a:r>
                      <a:r>
                        <a:rPr lang="de-DE" sz="1800" baseline="0" dirty="0" smtClean="0">
                          <a:effectLst/>
                        </a:rPr>
                        <a:t> at </a:t>
                      </a:r>
                      <a:r>
                        <a:rPr lang="de-DE" sz="1800" baseline="0" dirty="0" err="1" smtClean="0">
                          <a:effectLst/>
                        </a:rPr>
                        <a:t>what</a:t>
                      </a:r>
                      <a:r>
                        <a:rPr lang="de-DE" sz="1800" baseline="0" dirty="0" smtClean="0">
                          <a:effectLst/>
                        </a:rPr>
                        <a:t> time on </a:t>
                      </a:r>
                      <a:r>
                        <a:rPr lang="de-DE" sz="1800" baseline="0" dirty="0" err="1" smtClean="0">
                          <a:effectLst/>
                        </a:rPr>
                        <a:t>which</a:t>
                      </a:r>
                      <a:r>
                        <a:rPr lang="de-DE" sz="1800" baseline="0" dirty="0" smtClean="0">
                          <a:effectLst/>
                        </a:rPr>
                        <a:t> </a:t>
                      </a:r>
                      <a:r>
                        <a:rPr lang="de-DE" sz="1800" baseline="0" dirty="0" err="1" smtClean="0">
                          <a:effectLst/>
                        </a:rPr>
                        <a:t>machine</a:t>
                      </a:r>
                      <a:r>
                        <a:rPr lang="de-DE" sz="1800" baseline="0" dirty="0" smtClean="0">
                          <a:effectLst/>
                        </a:rPr>
                        <a: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00000"/>
                        </a:lnSpc>
                        <a:spcAft>
                          <a:spcPts val="600"/>
                        </a:spcAft>
                      </a:pPr>
                      <a:r>
                        <a:rPr lang="de-DE" sz="1800" b="0" dirty="0" smtClean="0">
                          <a:solidFill>
                            <a:schemeClr val="tx1"/>
                          </a:solidFill>
                          <a:effectLst/>
                        </a:rPr>
                        <a:t>Layout (</a:t>
                      </a:r>
                      <a:r>
                        <a:rPr lang="de-DE" sz="1800" b="0" dirty="0" err="1" smtClean="0">
                          <a:solidFill>
                            <a:schemeClr val="tx1"/>
                          </a:solidFill>
                          <a:effectLst/>
                        </a:rPr>
                        <a:t>how</a:t>
                      </a:r>
                      <a:r>
                        <a:rPr lang="de-DE" sz="1800" b="0" dirty="0" smtClean="0">
                          <a:solidFill>
                            <a:schemeClr val="tx1"/>
                          </a:solidFill>
                          <a:effectLst/>
                        </a:rPr>
                        <a:t> </a:t>
                      </a:r>
                      <a:r>
                        <a:rPr lang="de-DE" sz="1800" b="0" dirty="0" err="1" smtClean="0">
                          <a:solidFill>
                            <a:schemeClr val="tx1"/>
                          </a:solidFill>
                          <a:effectLst/>
                        </a:rPr>
                        <a:t>to</a:t>
                      </a:r>
                      <a:r>
                        <a:rPr lang="de-DE" sz="1800" b="0" dirty="0" smtClean="0">
                          <a:solidFill>
                            <a:schemeClr val="tx1"/>
                          </a:solidFill>
                          <a:effectLst/>
                        </a:rPr>
                        <a:t> </a:t>
                      </a:r>
                      <a:r>
                        <a:rPr lang="de-DE" sz="1800" b="0" dirty="0" err="1" smtClean="0">
                          <a:solidFill>
                            <a:schemeClr val="tx1"/>
                          </a:solidFill>
                          <a:effectLst/>
                        </a:rPr>
                        <a:t>put</a:t>
                      </a:r>
                      <a:r>
                        <a:rPr lang="de-DE" sz="1800" b="0" dirty="0" smtClean="0">
                          <a:solidFill>
                            <a:schemeClr val="tx1"/>
                          </a:solidFill>
                          <a:effectLst/>
                        </a:rPr>
                        <a:t> </a:t>
                      </a:r>
                      <a:r>
                        <a:rPr lang="de-DE" sz="1800" b="0" dirty="0" err="1" smtClean="0">
                          <a:solidFill>
                            <a:schemeClr val="tx1"/>
                          </a:solidFill>
                          <a:effectLst/>
                        </a:rPr>
                        <a:t>machinery</a:t>
                      </a:r>
                      <a:r>
                        <a:rPr lang="de-DE" sz="1800" b="0" dirty="0" smtClean="0">
                          <a:solidFill>
                            <a:schemeClr val="tx1"/>
                          </a:solidFill>
                          <a:effectLst/>
                        </a:rPr>
                        <a:t> in a </a:t>
                      </a:r>
                      <a:r>
                        <a:rPr lang="de-DE" sz="1800" b="0" dirty="0" err="1" smtClean="0">
                          <a:solidFill>
                            <a:schemeClr val="tx1"/>
                          </a:solidFill>
                          <a:effectLst/>
                        </a:rPr>
                        <a:t>production</a:t>
                      </a:r>
                      <a:r>
                        <a:rPr lang="de-DE" sz="1800" b="0" dirty="0" smtClean="0">
                          <a:solidFill>
                            <a:schemeClr val="tx1"/>
                          </a:solidFill>
                          <a:effectLst/>
                        </a:rPr>
                        <a:t> hall </a:t>
                      </a:r>
                      <a:r>
                        <a:rPr lang="de-DE" sz="1800" b="0" dirty="0" err="1" smtClean="0">
                          <a:solidFill>
                            <a:schemeClr val="tx1"/>
                          </a:solidFill>
                          <a:effectLst/>
                        </a:rPr>
                        <a:t>to</a:t>
                      </a:r>
                      <a:r>
                        <a:rPr lang="de-DE" sz="1800" b="0" dirty="0" smtClean="0">
                          <a:solidFill>
                            <a:schemeClr val="tx1"/>
                          </a:solidFill>
                          <a:effectLst/>
                        </a:rPr>
                        <a:t> </a:t>
                      </a:r>
                      <a:r>
                        <a:rPr lang="de-DE" sz="1800" b="0" dirty="0" err="1" smtClean="0">
                          <a:solidFill>
                            <a:schemeClr val="tx1"/>
                          </a:solidFill>
                          <a:effectLst/>
                        </a:rPr>
                        <a:t>optimize</a:t>
                      </a:r>
                      <a:r>
                        <a:rPr lang="de-DE" sz="1800" b="0" dirty="0" smtClean="0">
                          <a:solidFill>
                            <a:schemeClr val="tx1"/>
                          </a:solidFill>
                          <a:effectLst/>
                        </a:rPr>
                        <a:t> material</a:t>
                      </a:r>
                      <a:r>
                        <a:rPr lang="de-DE" sz="1800" b="0" baseline="0" dirty="0" smtClean="0">
                          <a:solidFill>
                            <a:schemeClr val="tx1"/>
                          </a:solidFill>
                          <a:effectLst/>
                        </a:rPr>
                        <a:t> </a:t>
                      </a:r>
                      <a:r>
                        <a:rPr lang="de-DE" sz="1800" b="0" baseline="0" dirty="0" err="1" smtClean="0">
                          <a:solidFill>
                            <a:schemeClr val="tx1"/>
                          </a:solidFill>
                          <a:effectLst/>
                        </a:rPr>
                        <a:t>flows</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solidFill>
                      <a:schemeClr val="tx2">
                        <a:lumMod val="20000"/>
                        <a:lumOff val="80000"/>
                      </a:schemeClr>
                    </a:solidFill>
                  </a:tcPr>
                </a:tc>
                <a:tc>
                  <a:txBody>
                    <a:bodyPr/>
                    <a:lstStyle/>
                    <a:p>
                      <a:pPr algn="ctr">
                        <a:lnSpc>
                          <a:spcPct val="100000"/>
                        </a:lnSpc>
                        <a:spcAft>
                          <a:spcPts val="600"/>
                        </a:spcAft>
                      </a:pPr>
                      <a:r>
                        <a:rPr lang="de-DE" sz="1800" b="0" dirty="0" err="1" smtClean="0">
                          <a:solidFill>
                            <a:schemeClr val="tx1"/>
                          </a:solidFill>
                          <a:effectLst/>
                        </a:rPr>
                        <a:t>Scheduling</a:t>
                      </a:r>
                      <a:r>
                        <a:rPr lang="de-DE" sz="1800" b="0" dirty="0" smtClean="0">
                          <a:solidFill>
                            <a:schemeClr val="tx1"/>
                          </a:solidFill>
                          <a:effectLst/>
                        </a:rPr>
                        <a:t>, </a:t>
                      </a:r>
                      <a:r>
                        <a:rPr lang="de-DE" sz="1800" b="0" dirty="0" err="1" smtClean="0">
                          <a:solidFill>
                            <a:schemeClr val="tx1"/>
                          </a:solidFill>
                          <a:effectLst/>
                        </a:rPr>
                        <a:t>process</a:t>
                      </a:r>
                      <a:r>
                        <a:rPr lang="de-DE" sz="1800" b="0" dirty="0" smtClean="0">
                          <a:solidFill>
                            <a:schemeClr val="tx1"/>
                          </a:solidFill>
                          <a:effectLst/>
                        </a:rPr>
                        <a:t> </a:t>
                      </a:r>
                      <a:r>
                        <a:rPr lang="de-DE" sz="1800" b="0" dirty="0" err="1" smtClean="0">
                          <a:solidFill>
                            <a:schemeClr val="tx1"/>
                          </a:solidFill>
                          <a:effectLst/>
                        </a:rPr>
                        <a:t>planning</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1836068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8</a:t>
            </a:fld>
            <a:endParaRPr lang="de-DE"/>
          </a:p>
        </p:txBody>
      </p:sp>
      <p:graphicFrame>
        <p:nvGraphicFramePr>
          <p:cNvPr id="4" name="Diagramm 3"/>
          <p:cNvGraphicFramePr/>
          <p:nvPr>
            <p:extLst>
              <p:ext uri="{D42A27DB-BD31-4B8C-83A1-F6EECF244321}">
                <p14:modId xmlns:p14="http://schemas.microsoft.com/office/powerpoint/2010/main" val="620199015"/>
              </p:ext>
            </p:extLst>
          </p:nvPr>
        </p:nvGraphicFramePr>
        <p:xfrm>
          <a:off x="575556" y="267495"/>
          <a:ext cx="795688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337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9</a:t>
            </a:fld>
            <a:endParaRPr lang="de-DE"/>
          </a:p>
        </p:txBody>
      </p:sp>
      <p:graphicFrame>
        <p:nvGraphicFramePr>
          <p:cNvPr id="4" name="Diagramm 3"/>
          <p:cNvGraphicFramePr/>
          <p:nvPr>
            <p:extLst>
              <p:ext uri="{D42A27DB-BD31-4B8C-83A1-F6EECF244321}">
                <p14:modId xmlns:p14="http://schemas.microsoft.com/office/powerpoint/2010/main" val="2755126634"/>
              </p:ext>
            </p:extLst>
          </p:nvPr>
        </p:nvGraphicFramePr>
        <p:xfrm>
          <a:off x="521550" y="195486"/>
          <a:ext cx="8262918" cy="457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79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2726</Words>
  <Application>Microsoft Office PowerPoint</Application>
  <PresentationFormat>Bildschirmpräsentation (16:9)</PresentationFormat>
  <Paragraphs>424</Paragraphs>
  <Slides>26</Slides>
  <Notes>16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vt:lpstr>
      <vt:lpstr>Energy oriented Business Administration  Prof. Dr. Johannes Kals  4.6 Production Planning and Operations</vt:lpstr>
      <vt:lpstr>PowerPoint-Präsentation</vt:lpstr>
      <vt:lpstr>PowerPoint-Präsentation</vt:lpstr>
      <vt:lpstr>PowerPoint-Präsentation</vt:lpstr>
      <vt:lpstr>Energy efficiency potentials of industry  Estimations pertain cross-section technologies, not production technology (see above) Similar figures of decades – showing technological progress</vt:lpstr>
      <vt:lpstr>PowerPoint-Präsentation</vt:lpstr>
      <vt:lpstr>Overview produktion and operations management –  stategic and operative tasks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Kunzendorff, Johanna</cp:lastModifiedBy>
  <cp:revision>1992</cp:revision>
  <cp:lastPrinted>2016-07-21T07:14:34Z</cp:lastPrinted>
  <dcterms:created xsi:type="dcterms:W3CDTF">2016-04-06T11:27:51Z</dcterms:created>
  <dcterms:modified xsi:type="dcterms:W3CDTF">2018-08-21T10:09:44Z</dcterms:modified>
</cp:coreProperties>
</file>