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70" r:id="rId2"/>
    <p:sldId id="271" r:id="rId3"/>
    <p:sldId id="272" r:id="rId4"/>
    <p:sldId id="273" r:id="rId5"/>
    <p:sldId id="274" r:id="rId6"/>
    <p:sldId id="275" r:id="rId7"/>
    <p:sldId id="276" r:id="rId8"/>
    <p:sldId id="277" r:id="rId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87669" autoAdjust="0"/>
  </p:normalViewPr>
  <p:slideViewPr>
    <p:cSldViewPr>
      <p:cViewPr varScale="1">
        <p:scale>
          <a:sx n="58" d="100"/>
          <a:sy n="58" d="100"/>
        </p:scale>
        <p:origin x="-864" y="-6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F92650-F9DC-4B13-823E-080DF5F21766}"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de-DE"/>
        </a:p>
      </dgm:t>
    </dgm:pt>
    <dgm:pt modelId="{230ADB35-7EF2-48F5-BE6C-EF5B2E191FB3}">
      <dgm:prSet phldrT="[Text]" custT="1"/>
      <dgm:spPr/>
      <dgm:t>
        <a:bodyPr/>
        <a:lstStyle/>
        <a:p>
          <a:r>
            <a:rPr lang="en-US" sz="3200" noProof="0" dirty="0" smtClean="0"/>
            <a:t>Procurement, purchasing, buying, sourcing acquisition</a:t>
          </a:r>
          <a:endParaRPr lang="en-US" sz="3200" noProof="0" dirty="0"/>
        </a:p>
      </dgm:t>
    </dgm:pt>
    <dgm:pt modelId="{6DCCF668-5234-4170-A1EE-86DFF3DA4B69}" type="parTrans" cxnId="{88AA9311-FD4F-4DC0-A6C7-7BB3FEE2EF8B}">
      <dgm:prSet/>
      <dgm:spPr/>
      <dgm:t>
        <a:bodyPr/>
        <a:lstStyle/>
        <a:p>
          <a:endParaRPr lang="en-US" sz="3200" noProof="0" dirty="0"/>
        </a:p>
      </dgm:t>
    </dgm:pt>
    <dgm:pt modelId="{58B163D7-6C4A-4A51-BEDE-63BD4BEDB4F2}" type="sibTrans" cxnId="{88AA9311-FD4F-4DC0-A6C7-7BB3FEE2EF8B}">
      <dgm:prSet/>
      <dgm:spPr/>
      <dgm:t>
        <a:bodyPr/>
        <a:lstStyle/>
        <a:p>
          <a:endParaRPr lang="en-US" sz="3200" noProof="0" dirty="0"/>
        </a:p>
      </dgm:t>
    </dgm:pt>
    <dgm:pt modelId="{9E8E960F-6D90-4BD5-A74D-824F13BA644B}">
      <dgm:prSet phldrT="[Text]" custT="1"/>
      <dgm:spPr/>
      <dgm:t>
        <a:bodyPr/>
        <a:lstStyle/>
        <a:p>
          <a:r>
            <a:rPr lang="en-US" sz="2400" noProof="0" dirty="0" smtClean="0"/>
            <a:t>Energy itself –preceding presentation</a:t>
          </a:r>
          <a:endParaRPr lang="en-US" sz="2400" noProof="0" dirty="0"/>
        </a:p>
      </dgm:t>
    </dgm:pt>
    <dgm:pt modelId="{B4D1FFBF-ACC9-473B-A962-54AF98365FE7}" type="parTrans" cxnId="{363D27C7-AA63-4638-A3C6-3143E1C20A9C}">
      <dgm:prSet custT="1"/>
      <dgm:spPr/>
      <dgm:t>
        <a:bodyPr/>
        <a:lstStyle/>
        <a:p>
          <a:endParaRPr lang="en-US" sz="900" noProof="0" dirty="0"/>
        </a:p>
      </dgm:t>
    </dgm:pt>
    <dgm:pt modelId="{5EF75621-BF43-4D0D-BEE4-5BC876778C68}" type="sibTrans" cxnId="{363D27C7-AA63-4638-A3C6-3143E1C20A9C}">
      <dgm:prSet/>
      <dgm:spPr/>
      <dgm:t>
        <a:bodyPr/>
        <a:lstStyle/>
        <a:p>
          <a:endParaRPr lang="en-US" sz="3200" noProof="0" dirty="0"/>
        </a:p>
      </dgm:t>
    </dgm:pt>
    <dgm:pt modelId="{0D329DF8-C00D-4CF4-9C09-4BAE14D0CB59}">
      <dgm:prSet phldrT="[Text]" custT="1"/>
      <dgm:spPr/>
      <dgm:t>
        <a:bodyPr/>
        <a:lstStyle/>
        <a:p>
          <a:r>
            <a:rPr lang="en-US" sz="2400" noProof="0" dirty="0" smtClean="0"/>
            <a:t>Investment goods, machinery and assets (Impact on energy? – discussed in 5.1 Profitability)</a:t>
          </a:r>
          <a:endParaRPr lang="en-US" sz="2400" noProof="0" dirty="0"/>
        </a:p>
      </dgm:t>
    </dgm:pt>
    <dgm:pt modelId="{88227ADD-8DC3-42E6-9EBF-90CB46776E22}" type="parTrans" cxnId="{33DA2349-751E-44D6-9BF6-DC6C7719322F}">
      <dgm:prSet custT="1"/>
      <dgm:spPr/>
      <dgm:t>
        <a:bodyPr/>
        <a:lstStyle/>
        <a:p>
          <a:endParaRPr lang="en-US" sz="900" noProof="0" dirty="0"/>
        </a:p>
      </dgm:t>
    </dgm:pt>
    <dgm:pt modelId="{2C3A3B6F-7F59-4F81-AD2D-88A32ECE3DDB}" type="sibTrans" cxnId="{33DA2349-751E-44D6-9BF6-DC6C7719322F}">
      <dgm:prSet/>
      <dgm:spPr/>
      <dgm:t>
        <a:bodyPr/>
        <a:lstStyle/>
        <a:p>
          <a:endParaRPr lang="en-US" sz="3200" noProof="0" dirty="0"/>
        </a:p>
      </dgm:t>
    </dgm:pt>
    <dgm:pt modelId="{370AB733-BCFF-45CB-B460-C41006777393}">
      <dgm:prSet phldrT="[Text]" custT="1"/>
      <dgm:spPr/>
      <dgm:t>
        <a:bodyPr/>
        <a:lstStyle/>
        <a:p>
          <a:r>
            <a:rPr lang="en-US" sz="2400" noProof="0" dirty="0" smtClean="0"/>
            <a:t>Services – while touching energy discussed in other presentations, e.g. logistics provider, contracting, ISO certification  </a:t>
          </a:r>
          <a:endParaRPr lang="en-US" sz="2400" noProof="0" dirty="0"/>
        </a:p>
      </dgm:t>
    </dgm:pt>
    <dgm:pt modelId="{68430ED8-CC14-48F5-B114-E0BED105B2F1}" type="parTrans" cxnId="{4B0AB96D-8696-4A5B-AEE8-F06898B237D4}">
      <dgm:prSet/>
      <dgm:spPr/>
      <dgm:t>
        <a:bodyPr/>
        <a:lstStyle/>
        <a:p>
          <a:endParaRPr lang="en-US" noProof="0" dirty="0"/>
        </a:p>
      </dgm:t>
    </dgm:pt>
    <dgm:pt modelId="{A24541D9-620E-460B-B849-36CB37D6D772}" type="sibTrans" cxnId="{4B0AB96D-8696-4A5B-AEE8-F06898B237D4}">
      <dgm:prSet/>
      <dgm:spPr/>
      <dgm:t>
        <a:bodyPr/>
        <a:lstStyle/>
        <a:p>
          <a:endParaRPr lang="en-US" noProof="0" dirty="0"/>
        </a:p>
      </dgm:t>
    </dgm:pt>
    <dgm:pt modelId="{334B35C3-BCAD-4E0F-8664-CB01641ADF9A}">
      <dgm:prSet phldrT="[Text]" custT="1"/>
      <dgm:spPr/>
      <dgm:t>
        <a:bodyPr/>
        <a:lstStyle/>
        <a:p>
          <a:r>
            <a:rPr lang="en-US" sz="2400" noProof="0" dirty="0" smtClean="0"/>
            <a:t>Direct materials (will become part of the product) – discussed here</a:t>
          </a:r>
          <a:endParaRPr lang="en-US" sz="2400" noProof="0" dirty="0"/>
        </a:p>
      </dgm:t>
    </dgm:pt>
    <dgm:pt modelId="{20570CBB-BB73-4CFE-AA06-C7175922C3EA}" type="parTrans" cxnId="{30CAE9BB-9CA8-4422-8577-FFE05A9BBBB2}">
      <dgm:prSet/>
      <dgm:spPr/>
      <dgm:t>
        <a:bodyPr/>
        <a:lstStyle/>
        <a:p>
          <a:endParaRPr lang="en-US" noProof="0" dirty="0"/>
        </a:p>
      </dgm:t>
    </dgm:pt>
    <dgm:pt modelId="{696019B3-A5A9-42BA-992A-4C80CAFC032F}" type="sibTrans" cxnId="{30CAE9BB-9CA8-4422-8577-FFE05A9BBBB2}">
      <dgm:prSet/>
      <dgm:spPr/>
      <dgm:t>
        <a:bodyPr/>
        <a:lstStyle/>
        <a:p>
          <a:endParaRPr lang="en-US" noProof="0" dirty="0"/>
        </a:p>
      </dgm:t>
    </dgm:pt>
    <dgm:pt modelId="{9AEFEF7A-1788-4C97-8CE0-E32022F7AF1A}">
      <dgm:prSet phldrT="[Text]" custT="1"/>
      <dgm:spPr/>
      <dgm:t>
        <a:bodyPr/>
        <a:lstStyle/>
        <a:p>
          <a:r>
            <a:rPr lang="en-US" sz="2400" noProof="0" dirty="0" smtClean="0"/>
            <a:t>Indirect Material (will not become part of the product) – discussed here</a:t>
          </a:r>
          <a:endParaRPr lang="en-US" sz="2400" noProof="0" dirty="0"/>
        </a:p>
      </dgm:t>
    </dgm:pt>
    <dgm:pt modelId="{523777E7-F345-4BD3-B238-FC66F7E88D5C}" type="parTrans" cxnId="{28781E54-88DE-4431-AAFF-36591430DC45}">
      <dgm:prSet/>
      <dgm:spPr/>
      <dgm:t>
        <a:bodyPr/>
        <a:lstStyle/>
        <a:p>
          <a:endParaRPr lang="en-US" noProof="0" dirty="0"/>
        </a:p>
      </dgm:t>
    </dgm:pt>
    <dgm:pt modelId="{81F17B77-DF1D-4DED-8399-EC38874DD26C}" type="sibTrans" cxnId="{28781E54-88DE-4431-AAFF-36591430DC45}">
      <dgm:prSet/>
      <dgm:spPr/>
      <dgm:t>
        <a:bodyPr/>
        <a:lstStyle/>
        <a:p>
          <a:endParaRPr lang="en-US" noProof="0" dirty="0"/>
        </a:p>
      </dgm:t>
    </dgm:pt>
    <dgm:pt modelId="{3EDF8EDC-BD13-4A66-AE92-A3F927113EA9}" type="pres">
      <dgm:prSet presAssocID="{DDF92650-F9DC-4B13-823E-080DF5F21766}" presName="cycle" presStyleCnt="0">
        <dgm:presLayoutVars>
          <dgm:chMax val="1"/>
          <dgm:dir/>
          <dgm:animLvl val="ctr"/>
          <dgm:resizeHandles val="exact"/>
        </dgm:presLayoutVars>
      </dgm:prSet>
      <dgm:spPr/>
      <dgm:t>
        <a:bodyPr/>
        <a:lstStyle/>
        <a:p>
          <a:endParaRPr lang="de-DE"/>
        </a:p>
      </dgm:t>
    </dgm:pt>
    <dgm:pt modelId="{5E94A85F-0076-43A3-A92C-B167D8971D31}" type="pres">
      <dgm:prSet presAssocID="{230ADB35-7EF2-48F5-BE6C-EF5B2E191FB3}" presName="centerShape" presStyleLbl="node0" presStyleIdx="0" presStyleCnt="1" custScaleX="146834" custScaleY="117117"/>
      <dgm:spPr/>
      <dgm:t>
        <a:bodyPr/>
        <a:lstStyle/>
        <a:p>
          <a:endParaRPr lang="de-DE"/>
        </a:p>
      </dgm:t>
    </dgm:pt>
    <dgm:pt modelId="{025485D4-5890-468B-B3A1-4AF4CB326BC1}" type="pres">
      <dgm:prSet presAssocID="{B4D1FFBF-ACC9-473B-A962-54AF98365FE7}" presName="parTrans" presStyleLbl="bgSibTrans2D1" presStyleIdx="0" presStyleCnt="5"/>
      <dgm:spPr/>
      <dgm:t>
        <a:bodyPr/>
        <a:lstStyle/>
        <a:p>
          <a:endParaRPr lang="de-DE"/>
        </a:p>
      </dgm:t>
    </dgm:pt>
    <dgm:pt modelId="{322A9038-9423-41DE-8C37-20407C208EDF}" type="pres">
      <dgm:prSet presAssocID="{9E8E960F-6D90-4BD5-A74D-824F13BA644B}" presName="node" presStyleLbl="node1" presStyleIdx="0" presStyleCnt="5" custScaleX="109374" custScaleY="101024">
        <dgm:presLayoutVars>
          <dgm:bulletEnabled val="1"/>
        </dgm:presLayoutVars>
      </dgm:prSet>
      <dgm:spPr/>
      <dgm:t>
        <a:bodyPr/>
        <a:lstStyle/>
        <a:p>
          <a:endParaRPr lang="de-DE"/>
        </a:p>
      </dgm:t>
    </dgm:pt>
    <dgm:pt modelId="{47E2D5DD-671C-4D64-8D09-7DD8406A1AAB}" type="pres">
      <dgm:prSet presAssocID="{20570CBB-BB73-4CFE-AA06-C7175922C3EA}" presName="parTrans" presStyleLbl="bgSibTrans2D1" presStyleIdx="1" presStyleCnt="5"/>
      <dgm:spPr/>
      <dgm:t>
        <a:bodyPr/>
        <a:lstStyle/>
        <a:p>
          <a:endParaRPr lang="en-US"/>
        </a:p>
      </dgm:t>
    </dgm:pt>
    <dgm:pt modelId="{F42AE6E1-C02C-403D-B09F-01D99D5D9069}" type="pres">
      <dgm:prSet presAssocID="{334B35C3-BCAD-4E0F-8664-CB01641ADF9A}" presName="node" presStyleLbl="node1" presStyleIdx="1" presStyleCnt="5" custScaleX="109374" custScaleY="101024">
        <dgm:presLayoutVars>
          <dgm:bulletEnabled val="1"/>
        </dgm:presLayoutVars>
      </dgm:prSet>
      <dgm:spPr/>
      <dgm:t>
        <a:bodyPr/>
        <a:lstStyle/>
        <a:p>
          <a:endParaRPr lang="de-DE"/>
        </a:p>
      </dgm:t>
    </dgm:pt>
    <dgm:pt modelId="{7CAA2F57-BD7B-4A67-A2F8-90CAEAAF9A89}" type="pres">
      <dgm:prSet presAssocID="{523777E7-F345-4BD3-B238-FC66F7E88D5C}" presName="parTrans" presStyleLbl="bgSibTrans2D1" presStyleIdx="2" presStyleCnt="5"/>
      <dgm:spPr/>
      <dgm:t>
        <a:bodyPr/>
        <a:lstStyle/>
        <a:p>
          <a:endParaRPr lang="en-US"/>
        </a:p>
      </dgm:t>
    </dgm:pt>
    <dgm:pt modelId="{CD0A8782-24F7-40A2-B732-45DF3CE124E9}" type="pres">
      <dgm:prSet presAssocID="{9AEFEF7A-1788-4C97-8CE0-E32022F7AF1A}" presName="node" presStyleLbl="node1" presStyleIdx="2" presStyleCnt="5" custScaleX="109374" custScaleY="104208">
        <dgm:presLayoutVars>
          <dgm:bulletEnabled val="1"/>
        </dgm:presLayoutVars>
      </dgm:prSet>
      <dgm:spPr/>
      <dgm:t>
        <a:bodyPr/>
        <a:lstStyle/>
        <a:p>
          <a:endParaRPr lang="en-US"/>
        </a:p>
      </dgm:t>
    </dgm:pt>
    <dgm:pt modelId="{DA65201B-0E34-45B0-A0B3-8FE8F0DA4C4B}" type="pres">
      <dgm:prSet presAssocID="{88227ADD-8DC3-42E6-9EBF-90CB46776E22}" presName="parTrans" presStyleLbl="bgSibTrans2D1" presStyleIdx="3" presStyleCnt="5"/>
      <dgm:spPr/>
      <dgm:t>
        <a:bodyPr/>
        <a:lstStyle/>
        <a:p>
          <a:endParaRPr lang="de-DE"/>
        </a:p>
      </dgm:t>
    </dgm:pt>
    <dgm:pt modelId="{583746DD-B654-43CB-95A2-5661138C568F}" type="pres">
      <dgm:prSet presAssocID="{0D329DF8-C00D-4CF4-9C09-4BAE14D0CB59}" presName="node" presStyleLbl="node1" presStyleIdx="3" presStyleCnt="5" custScaleX="109374" custScaleY="101024">
        <dgm:presLayoutVars>
          <dgm:bulletEnabled val="1"/>
        </dgm:presLayoutVars>
      </dgm:prSet>
      <dgm:spPr/>
      <dgm:t>
        <a:bodyPr/>
        <a:lstStyle/>
        <a:p>
          <a:endParaRPr lang="de-DE"/>
        </a:p>
      </dgm:t>
    </dgm:pt>
    <dgm:pt modelId="{3BDC4142-EC8D-47DC-AC5E-64C85540BE97}" type="pres">
      <dgm:prSet presAssocID="{68430ED8-CC14-48F5-B114-E0BED105B2F1}" presName="parTrans" presStyleLbl="bgSibTrans2D1" presStyleIdx="4" presStyleCnt="5"/>
      <dgm:spPr/>
      <dgm:t>
        <a:bodyPr/>
        <a:lstStyle/>
        <a:p>
          <a:endParaRPr lang="de-DE"/>
        </a:p>
      </dgm:t>
    </dgm:pt>
    <dgm:pt modelId="{1BE6B4FF-C71E-408D-A71C-5BD5EF1ADB8B}" type="pres">
      <dgm:prSet presAssocID="{370AB733-BCFF-45CB-B460-C41006777393}" presName="node" presStyleLbl="node1" presStyleIdx="4" presStyleCnt="5" custScaleX="123538" custScaleY="127571" custRadScaleRad="105058" custRadScaleInc="0">
        <dgm:presLayoutVars>
          <dgm:bulletEnabled val="1"/>
        </dgm:presLayoutVars>
      </dgm:prSet>
      <dgm:spPr/>
      <dgm:t>
        <a:bodyPr/>
        <a:lstStyle/>
        <a:p>
          <a:endParaRPr lang="de-DE"/>
        </a:p>
      </dgm:t>
    </dgm:pt>
  </dgm:ptLst>
  <dgm:cxnLst>
    <dgm:cxn modelId="{26D40748-26E4-4AC9-88BE-519BBB4E75C1}" type="presOf" srcId="{230ADB35-7EF2-48F5-BE6C-EF5B2E191FB3}" destId="{5E94A85F-0076-43A3-A92C-B167D8971D31}" srcOrd="0" destOrd="0" presId="urn:microsoft.com/office/officeart/2005/8/layout/radial4"/>
    <dgm:cxn modelId="{88AA9311-FD4F-4DC0-A6C7-7BB3FEE2EF8B}" srcId="{DDF92650-F9DC-4B13-823E-080DF5F21766}" destId="{230ADB35-7EF2-48F5-BE6C-EF5B2E191FB3}" srcOrd="0" destOrd="0" parTransId="{6DCCF668-5234-4170-A1EE-86DFF3DA4B69}" sibTransId="{58B163D7-6C4A-4A51-BEDE-63BD4BEDB4F2}"/>
    <dgm:cxn modelId="{896112E7-4407-4FD3-8443-735FA5CBFEEF}" type="presOf" srcId="{68430ED8-CC14-48F5-B114-E0BED105B2F1}" destId="{3BDC4142-EC8D-47DC-AC5E-64C85540BE97}" srcOrd="0" destOrd="0" presId="urn:microsoft.com/office/officeart/2005/8/layout/radial4"/>
    <dgm:cxn modelId="{31C4EA25-1060-4C48-877C-7249FECDA770}" type="presOf" srcId="{9AEFEF7A-1788-4C97-8CE0-E32022F7AF1A}" destId="{CD0A8782-24F7-40A2-B732-45DF3CE124E9}" srcOrd="0" destOrd="0" presId="urn:microsoft.com/office/officeart/2005/8/layout/radial4"/>
    <dgm:cxn modelId="{7F378E0C-A913-47B4-B914-CA66A5D77699}" type="presOf" srcId="{B4D1FFBF-ACC9-473B-A962-54AF98365FE7}" destId="{025485D4-5890-468B-B3A1-4AF4CB326BC1}" srcOrd="0" destOrd="0" presId="urn:microsoft.com/office/officeart/2005/8/layout/radial4"/>
    <dgm:cxn modelId="{E360C9D2-4FDD-4894-A82B-9522BE65D259}" type="presOf" srcId="{334B35C3-BCAD-4E0F-8664-CB01641ADF9A}" destId="{F42AE6E1-C02C-403D-B09F-01D99D5D9069}" srcOrd="0" destOrd="0" presId="urn:microsoft.com/office/officeart/2005/8/layout/radial4"/>
    <dgm:cxn modelId="{28781E54-88DE-4431-AAFF-36591430DC45}" srcId="{230ADB35-7EF2-48F5-BE6C-EF5B2E191FB3}" destId="{9AEFEF7A-1788-4C97-8CE0-E32022F7AF1A}" srcOrd="2" destOrd="0" parTransId="{523777E7-F345-4BD3-B238-FC66F7E88D5C}" sibTransId="{81F17B77-DF1D-4DED-8399-EC38874DD26C}"/>
    <dgm:cxn modelId="{9F6A4636-CC79-4E20-A53D-5413F0CBB8B5}" type="presOf" srcId="{88227ADD-8DC3-42E6-9EBF-90CB46776E22}" destId="{DA65201B-0E34-45B0-A0B3-8FE8F0DA4C4B}" srcOrd="0" destOrd="0" presId="urn:microsoft.com/office/officeart/2005/8/layout/radial4"/>
    <dgm:cxn modelId="{C95C72C1-2D6D-4ADE-A717-8F80A491350C}" type="presOf" srcId="{9E8E960F-6D90-4BD5-A74D-824F13BA644B}" destId="{322A9038-9423-41DE-8C37-20407C208EDF}" srcOrd="0" destOrd="0" presId="urn:microsoft.com/office/officeart/2005/8/layout/radial4"/>
    <dgm:cxn modelId="{30CAE9BB-9CA8-4422-8577-FFE05A9BBBB2}" srcId="{230ADB35-7EF2-48F5-BE6C-EF5B2E191FB3}" destId="{334B35C3-BCAD-4E0F-8664-CB01641ADF9A}" srcOrd="1" destOrd="0" parTransId="{20570CBB-BB73-4CFE-AA06-C7175922C3EA}" sibTransId="{696019B3-A5A9-42BA-992A-4C80CAFC032F}"/>
    <dgm:cxn modelId="{363D27C7-AA63-4638-A3C6-3143E1C20A9C}" srcId="{230ADB35-7EF2-48F5-BE6C-EF5B2E191FB3}" destId="{9E8E960F-6D90-4BD5-A74D-824F13BA644B}" srcOrd="0" destOrd="0" parTransId="{B4D1FFBF-ACC9-473B-A962-54AF98365FE7}" sibTransId="{5EF75621-BF43-4D0D-BEE4-5BC876778C68}"/>
    <dgm:cxn modelId="{7B227981-BC8D-4564-AA49-49FA7D8F203C}" type="presOf" srcId="{0D329DF8-C00D-4CF4-9C09-4BAE14D0CB59}" destId="{583746DD-B654-43CB-95A2-5661138C568F}" srcOrd="0" destOrd="0" presId="urn:microsoft.com/office/officeart/2005/8/layout/radial4"/>
    <dgm:cxn modelId="{9A4ED2FA-39EE-4050-B02A-B81CD7EA391F}" type="presOf" srcId="{523777E7-F345-4BD3-B238-FC66F7E88D5C}" destId="{7CAA2F57-BD7B-4A67-A2F8-90CAEAAF9A89}" srcOrd="0" destOrd="0" presId="urn:microsoft.com/office/officeart/2005/8/layout/radial4"/>
    <dgm:cxn modelId="{94453993-8CB9-44BA-8623-EFC98A9F9056}" type="presOf" srcId="{DDF92650-F9DC-4B13-823E-080DF5F21766}" destId="{3EDF8EDC-BD13-4A66-AE92-A3F927113EA9}" srcOrd="0" destOrd="0" presId="urn:microsoft.com/office/officeart/2005/8/layout/radial4"/>
    <dgm:cxn modelId="{1DBF675F-7D5F-4B9E-B451-2B71398FA641}" type="presOf" srcId="{370AB733-BCFF-45CB-B460-C41006777393}" destId="{1BE6B4FF-C71E-408D-A71C-5BD5EF1ADB8B}" srcOrd="0" destOrd="0" presId="urn:microsoft.com/office/officeart/2005/8/layout/radial4"/>
    <dgm:cxn modelId="{33DA2349-751E-44D6-9BF6-DC6C7719322F}" srcId="{230ADB35-7EF2-48F5-BE6C-EF5B2E191FB3}" destId="{0D329DF8-C00D-4CF4-9C09-4BAE14D0CB59}" srcOrd="3" destOrd="0" parTransId="{88227ADD-8DC3-42E6-9EBF-90CB46776E22}" sibTransId="{2C3A3B6F-7F59-4F81-AD2D-88A32ECE3DDB}"/>
    <dgm:cxn modelId="{C8663559-DD62-427E-99AB-F5317B07A65A}" type="presOf" srcId="{20570CBB-BB73-4CFE-AA06-C7175922C3EA}" destId="{47E2D5DD-671C-4D64-8D09-7DD8406A1AAB}" srcOrd="0" destOrd="0" presId="urn:microsoft.com/office/officeart/2005/8/layout/radial4"/>
    <dgm:cxn modelId="{4B0AB96D-8696-4A5B-AEE8-F06898B237D4}" srcId="{230ADB35-7EF2-48F5-BE6C-EF5B2E191FB3}" destId="{370AB733-BCFF-45CB-B460-C41006777393}" srcOrd="4" destOrd="0" parTransId="{68430ED8-CC14-48F5-B114-E0BED105B2F1}" sibTransId="{A24541D9-620E-460B-B849-36CB37D6D772}"/>
    <dgm:cxn modelId="{2748504C-4C82-4F65-B666-E3132F8BFD24}" type="presParOf" srcId="{3EDF8EDC-BD13-4A66-AE92-A3F927113EA9}" destId="{5E94A85F-0076-43A3-A92C-B167D8971D31}" srcOrd="0" destOrd="0" presId="urn:microsoft.com/office/officeart/2005/8/layout/radial4"/>
    <dgm:cxn modelId="{D101796D-FEF0-4BC9-977F-7E09567BF8A9}" type="presParOf" srcId="{3EDF8EDC-BD13-4A66-AE92-A3F927113EA9}" destId="{025485D4-5890-468B-B3A1-4AF4CB326BC1}" srcOrd="1" destOrd="0" presId="urn:microsoft.com/office/officeart/2005/8/layout/radial4"/>
    <dgm:cxn modelId="{783834F3-E205-4A9A-BEFF-DCD03D11E27D}" type="presParOf" srcId="{3EDF8EDC-BD13-4A66-AE92-A3F927113EA9}" destId="{322A9038-9423-41DE-8C37-20407C208EDF}" srcOrd="2" destOrd="0" presId="urn:microsoft.com/office/officeart/2005/8/layout/radial4"/>
    <dgm:cxn modelId="{1361191F-6D90-4D3C-9EC9-5129D7D2668C}" type="presParOf" srcId="{3EDF8EDC-BD13-4A66-AE92-A3F927113EA9}" destId="{47E2D5DD-671C-4D64-8D09-7DD8406A1AAB}" srcOrd="3" destOrd="0" presId="urn:microsoft.com/office/officeart/2005/8/layout/radial4"/>
    <dgm:cxn modelId="{AAEF54A9-F26E-42CB-B7D9-5091AFDB3E77}" type="presParOf" srcId="{3EDF8EDC-BD13-4A66-AE92-A3F927113EA9}" destId="{F42AE6E1-C02C-403D-B09F-01D99D5D9069}" srcOrd="4" destOrd="0" presId="urn:microsoft.com/office/officeart/2005/8/layout/radial4"/>
    <dgm:cxn modelId="{1FA2E45B-AFAD-4A1C-847D-6611AB029A8E}" type="presParOf" srcId="{3EDF8EDC-BD13-4A66-AE92-A3F927113EA9}" destId="{7CAA2F57-BD7B-4A67-A2F8-90CAEAAF9A89}" srcOrd="5" destOrd="0" presId="urn:microsoft.com/office/officeart/2005/8/layout/radial4"/>
    <dgm:cxn modelId="{61D9ABBE-E7A8-4C45-9DE0-4184E46C0DA3}" type="presParOf" srcId="{3EDF8EDC-BD13-4A66-AE92-A3F927113EA9}" destId="{CD0A8782-24F7-40A2-B732-45DF3CE124E9}" srcOrd="6" destOrd="0" presId="urn:microsoft.com/office/officeart/2005/8/layout/radial4"/>
    <dgm:cxn modelId="{69E45C55-6A59-4994-8FD7-9D22562161FD}" type="presParOf" srcId="{3EDF8EDC-BD13-4A66-AE92-A3F927113EA9}" destId="{DA65201B-0E34-45B0-A0B3-8FE8F0DA4C4B}" srcOrd="7" destOrd="0" presId="urn:microsoft.com/office/officeart/2005/8/layout/radial4"/>
    <dgm:cxn modelId="{36E0154F-28BF-4EAC-9006-1622FE1D234C}" type="presParOf" srcId="{3EDF8EDC-BD13-4A66-AE92-A3F927113EA9}" destId="{583746DD-B654-43CB-95A2-5661138C568F}" srcOrd="8" destOrd="0" presId="urn:microsoft.com/office/officeart/2005/8/layout/radial4"/>
    <dgm:cxn modelId="{936AF07C-7CF4-4ED6-B85F-714745E1ECCE}" type="presParOf" srcId="{3EDF8EDC-BD13-4A66-AE92-A3F927113EA9}" destId="{3BDC4142-EC8D-47DC-AC5E-64C85540BE97}" srcOrd="9" destOrd="0" presId="urn:microsoft.com/office/officeart/2005/8/layout/radial4"/>
    <dgm:cxn modelId="{70239DD7-9689-433F-9BDF-5264DD54AF72}" type="presParOf" srcId="{3EDF8EDC-BD13-4A66-AE92-A3F927113EA9}" destId="{1BE6B4FF-C71E-408D-A71C-5BD5EF1ADB8B}" srcOrd="10"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4B9E54B-5A48-4B0E-BB63-5401A2AECCD4}"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48CA7DE7-1108-4F54-9573-2449AC9DF305}">
      <dgm:prSet phldrT="[Text]"/>
      <dgm:spPr/>
      <dgm:t>
        <a:bodyPr/>
        <a:lstStyle/>
        <a:p>
          <a:r>
            <a:rPr lang="en-US" noProof="0" dirty="0" smtClean="0"/>
            <a:t>Local versus global sourcing – reducing distances</a:t>
          </a:r>
          <a:endParaRPr lang="en-US" noProof="0" dirty="0"/>
        </a:p>
      </dgm:t>
    </dgm:pt>
    <dgm:pt modelId="{EC8963CB-2C8E-4180-981F-B7EF1C7BB595}" type="parTrans" cxnId="{1089EC75-0806-4A21-A29A-1CAF82D8631F}">
      <dgm:prSet/>
      <dgm:spPr/>
      <dgm:t>
        <a:bodyPr/>
        <a:lstStyle/>
        <a:p>
          <a:endParaRPr lang="en-US" noProof="0" dirty="0"/>
        </a:p>
      </dgm:t>
    </dgm:pt>
    <dgm:pt modelId="{3DAA6F4A-0890-47C2-8933-99EF9BD0B34A}" type="sibTrans" cxnId="{1089EC75-0806-4A21-A29A-1CAF82D8631F}">
      <dgm:prSet/>
      <dgm:spPr/>
      <dgm:t>
        <a:bodyPr/>
        <a:lstStyle/>
        <a:p>
          <a:endParaRPr lang="en-US" noProof="0" dirty="0"/>
        </a:p>
      </dgm:t>
    </dgm:pt>
    <dgm:pt modelId="{34AB774F-B23C-49A4-9A14-E1174AA9B698}">
      <dgm:prSet phldrT="[Text]"/>
      <dgm:spPr/>
      <dgm:t>
        <a:bodyPr/>
        <a:lstStyle/>
        <a:p>
          <a:r>
            <a:rPr lang="en-US" b="1" noProof="0" dirty="0" smtClean="0"/>
            <a:t>What is the core problem? </a:t>
          </a:r>
          <a:br>
            <a:rPr lang="en-US" b="1" noProof="0" dirty="0" smtClean="0"/>
          </a:br>
          <a:r>
            <a:rPr lang="en-US" b="1" noProof="0" dirty="0" smtClean="0"/>
            <a:t>Reduction of grey energy, incorporated energy, Cumulated Energy Demand (CED) , energy-, carbon-, water-footprint</a:t>
          </a:r>
        </a:p>
        <a:p>
          <a:r>
            <a:rPr lang="en-US" b="1" noProof="0" dirty="0" smtClean="0"/>
            <a:t>Good LCA-results  may be achieved by </a:t>
          </a:r>
          <a:endParaRPr lang="en-US" b="1" noProof="0" dirty="0"/>
        </a:p>
      </dgm:t>
    </dgm:pt>
    <dgm:pt modelId="{3B6F2335-2A57-44E1-9390-A2E2DFC2634D}" type="sibTrans" cxnId="{ECA8521B-5266-486B-B26A-776F46E4BDFB}">
      <dgm:prSet/>
      <dgm:spPr/>
      <dgm:t>
        <a:bodyPr/>
        <a:lstStyle/>
        <a:p>
          <a:endParaRPr lang="en-US" noProof="0" dirty="0"/>
        </a:p>
      </dgm:t>
    </dgm:pt>
    <dgm:pt modelId="{C76B8AA1-B6E3-462E-B0C6-275594F1D064}" type="parTrans" cxnId="{ECA8521B-5266-486B-B26A-776F46E4BDFB}">
      <dgm:prSet/>
      <dgm:spPr/>
      <dgm:t>
        <a:bodyPr/>
        <a:lstStyle/>
        <a:p>
          <a:endParaRPr lang="en-US" noProof="0" dirty="0"/>
        </a:p>
      </dgm:t>
    </dgm:pt>
    <dgm:pt modelId="{BC19CE8F-3498-47F6-9BD4-575B197F3467}">
      <dgm:prSet phldrT="[Text]"/>
      <dgm:spPr/>
      <dgm:t>
        <a:bodyPr/>
        <a:lstStyle/>
        <a:p>
          <a:r>
            <a:rPr lang="en-US" noProof="0" dirty="0" smtClean="0"/>
            <a:t>Evaluation of goods and decision for those with small footprints</a:t>
          </a:r>
          <a:endParaRPr lang="en-US" noProof="0" dirty="0"/>
        </a:p>
      </dgm:t>
    </dgm:pt>
    <dgm:pt modelId="{B436FFFD-1F3C-4AA0-9377-E437F6C60843}" type="parTrans" cxnId="{3DC40A7F-2282-45DF-B2DD-E89F7A048948}">
      <dgm:prSet/>
      <dgm:spPr/>
      <dgm:t>
        <a:bodyPr/>
        <a:lstStyle/>
        <a:p>
          <a:endParaRPr lang="en-US" noProof="0" dirty="0"/>
        </a:p>
      </dgm:t>
    </dgm:pt>
    <dgm:pt modelId="{DFEA4567-1AF1-4E8E-8E26-481AB4514E3F}" type="sibTrans" cxnId="{3DC40A7F-2282-45DF-B2DD-E89F7A048948}">
      <dgm:prSet/>
      <dgm:spPr/>
      <dgm:t>
        <a:bodyPr/>
        <a:lstStyle/>
        <a:p>
          <a:endParaRPr lang="en-US" noProof="0" dirty="0"/>
        </a:p>
      </dgm:t>
    </dgm:pt>
    <dgm:pt modelId="{EF02ED59-FE84-4CAD-85B7-EC70A7BA3307}">
      <dgm:prSet phldrT="[Text]"/>
      <dgm:spPr/>
      <dgm:t>
        <a:bodyPr/>
        <a:lstStyle/>
        <a:p>
          <a:r>
            <a:rPr lang="en-US" noProof="0" dirty="0" smtClean="0"/>
            <a:t>Choice of means of transport - train better than truck better than plane. Renewable energy supply for transport if possible (see logistics)</a:t>
          </a:r>
          <a:endParaRPr lang="en-US" noProof="0" dirty="0"/>
        </a:p>
      </dgm:t>
    </dgm:pt>
    <dgm:pt modelId="{1088BBE8-80C1-48DA-B838-7C087ADC2C35}" type="parTrans" cxnId="{F51A4A44-62E4-4881-AA2D-B12B713BA85C}">
      <dgm:prSet/>
      <dgm:spPr/>
      <dgm:t>
        <a:bodyPr/>
        <a:lstStyle/>
        <a:p>
          <a:endParaRPr lang="en-US" noProof="0" dirty="0"/>
        </a:p>
      </dgm:t>
    </dgm:pt>
    <dgm:pt modelId="{38BD963F-07C3-48AB-A221-B667BAFAFFB9}" type="sibTrans" cxnId="{F51A4A44-62E4-4881-AA2D-B12B713BA85C}">
      <dgm:prSet/>
      <dgm:spPr/>
      <dgm:t>
        <a:bodyPr/>
        <a:lstStyle/>
        <a:p>
          <a:endParaRPr lang="en-US" noProof="0" dirty="0"/>
        </a:p>
      </dgm:t>
    </dgm:pt>
    <dgm:pt modelId="{5BB12D90-7E4F-423A-BCE3-120EF785779D}">
      <dgm:prSet phldrT="[Text]"/>
      <dgm:spPr/>
      <dgm:t>
        <a:bodyPr/>
        <a:lstStyle/>
        <a:p>
          <a:r>
            <a:rPr lang="en-US" noProof="0" dirty="0" smtClean="0"/>
            <a:t>Reduced packaging </a:t>
          </a:r>
          <a:endParaRPr lang="en-US" noProof="0" dirty="0"/>
        </a:p>
      </dgm:t>
    </dgm:pt>
    <dgm:pt modelId="{9A32B21A-3CA8-4208-897F-E679AE8B2A2F}" type="parTrans" cxnId="{F43BE6C3-4C75-4BD3-AE09-0A7045427078}">
      <dgm:prSet/>
      <dgm:spPr/>
      <dgm:t>
        <a:bodyPr/>
        <a:lstStyle/>
        <a:p>
          <a:endParaRPr lang="en-US" noProof="0" dirty="0"/>
        </a:p>
      </dgm:t>
    </dgm:pt>
    <dgm:pt modelId="{0258FD8D-DC02-4059-9102-E426A0520E20}" type="sibTrans" cxnId="{F43BE6C3-4C75-4BD3-AE09-0A7045427078}">
      <dgm:prSet/>
      <dgm:spPr/>
      <dgm:t>
        <a:bodyPr/>
        <a:lstStyle/>
        <a:p>
          <a:endParaRPr lang="en-US" noProof="0" dirty="0"/>
        </a:p>
      </dgm:t>
    </dgm:pt>
    <dgm:pt modelId="{67BD5EA4-5A5F-4410-A5DF-8DE28073C0F7}">
      <dgm:prSet phldrT="[Text]"/>
      <dgm:spPr/>
      <dgm:t>
        <a:bodyPr/>
        <a:lstStyle/>
        <a:p>
          <a:r>
            <a:rPr lang="en-US" noProof="0" dirty="0" smtClean="0"/>
            <a:t>Selection of sustainable suppliers (e.g. certification according ISO 9000, 14000, 50000 standards)</a:t>
          </a:r>
          <a:endParaRPr lang="en-US" noProof="0" dirty="0"/>
        </a:p>
      </dgm:t>
    </dgm:pt>
    <dgm:pt modelId="{3363B5DA-B984-48CA-B7E3-8855EF91A534}" type="parTrans" cxnId="{021257FA-4195-431A-8BCC-0FA43C5CF39A}">
      <dgm:prSet/>
      <dgm:spPr/>
      <dgm:t>
        <a:bodyPr/>
        <a:lstStyle/>
        <a:p>
          <a:endParaRPr lang="en-US" noProof="0" dirty="0"/>
        </a:p>
      </dgm:t>
    </dgm:pt>
    <dgm:pt modelId="{B2C56DE2-CD93-482F-9462-166B58FB5549}" type="sibTrans" cxnId="{021257FA-4195-431A-8BCC-0FA43C5CF39A}">
      <dgm:prSet/>
      <dgm:spPr/>
      <dgm:t>
        <a:bodyPr/>
        <a:lstStyle/>
        <a:p>
          <a:endParaRPr lang="en-US" noProof="0" dirty="0"/>
        </a:p>
      </dgm:t>
    </dgm:pt>
    <dgm:pt modelId="{45DE2DB0-044D-4F5A-BC0E-FAE965E59A07}">
      <dgm:prSet phldrT="[Text]"/>
      <dgm:spPr/>
      <dgm:t>
        <a:bodyPr/>
        <a:lstStyle/>
        <a:p>
          <a:r>
            <a:rPr lang="en-US" noProof="0" dirty="0" smtClean="0"/>
            <a:t>Lean procurement decision itself: Purchasing business trip to South Korea, samples from the USA, visiting an exhibition in Japan …</a:t>
          </a:r>
          <a:endParaRPr lang="en-US" noProof="0" dirty="0"/>
        </a:p>
      </dgm:t>
    </dgm:pt>
    <dgm:pt modelId="{5932A4B3-E504-4F2E-8ECB-FEC521896835}" type="parTrans" cxnId="{4C0E3F7A-E78C-41D3-A4E1-775C40272D9F}">
      <dgm:prSet/>
      <dgm:spPr/>
      <dgm:t>
        <a:bodyPr/>
        <a:lstStyle/>
        <a:p>
          <a:endParaRPr lang="en-US" noProof="0" dirty="0"/>
        </a:p>
      </dgm:t>
    </dgm:pt>
    <dgm:pt modelId="{0F241C23-AD4B-426C-BF97-74A5BD7715DF}" type="sibTrans" cxnId="{4C0E3F7A-E78C-41D3-A4E1-775C40272D9F}">
      <dgm:prSet/>
      <dgm:spPr/>
      <dgm:t>
        <a:bodyPr/>
        <a:lstStyle/>
        <a:p>
          <a:endParaRPr lang="en-US" noProof="0" dirty="0"/>
        </a:p>
      </dgm:t>
    </dgm:pt>
    <dgm:pt modelId="{5665CE1B-2F5E-4545-9DEE-4676131BEBE8}" type="pres">
      <dgm:prSet presAssocID="{F4B9E54B-5A48-4B0E-BB63-5401A2AECCD4}" presName="Name0" presStyleCnt="0">
        <dgm:presLayoutVars>
          <dgm:dir/>
          <dgm:animLvl val="lvl"/>
          <dgm:resizeHandles val="exact"/>
        </dgm:presLayoutVars>
      </dgm:prSet>
      <dgm:spPr/>
      <dgm:t>
        <a:bodyPr/>
        <a:lstStyle/>
        <a:p>
          <a:endParaRPr lang="de-DE"/>
        </a:p>
      </dgm:t>
    </dgm:pt>
    <dgm:pt modelId="{57210609-671C-45C7-ADDA-3B6014C02BE0}" type="pres">
      <dgm:prSet presAssocID="{34AB774F-B23C-49A4-9A14-E1174AA9B698}" presName="composite" presStyleCnt="0"/>
      <dgm:spPr/>
    </dgm:pt>
    <dgm:pt modelId="{A315FC73-02FE-4F39-A811-C0D2882EBD83}" type="pres">
      <dgm:prSet presAssocID="{34AB774F-B23C-49A4-9A14-E1174AA9B698}" presName="parTx" presStyleLbl="alignNode1" presStyleIdx="0" presStyleCnt="1" custLinFactNeighborY="-538">
        <dgm:presLayoutVars>
          <dgm:chMax val="0"/>
          <dgm:chPref val="0"/>
          <dgm:bulletEnabled val="1"/>
        </dgm:presLayoutVars>
      </dgm:prSet>
      <dgm:spPr/>
      <dgm:t>
        <a:bodyPr/>
        <a:lstStyle/>
        <a:p>
          <a:endParaRPr lang="en-US"/>
        </a:p>
      </dgm:t>
    </dgm:pt>
    <dgm:pt modelId="{3081DAFD-DAC2-4AAA-96C0-52A6D01FCA25}" type="pres">
      <dgm:prSet presAssocID="{34AB774F-B23C-49A4-9A14-E1174AA9B698}" presName="desTx" presStyleLbl="alignAccFollowNode1" presStyleIdx="0" presStyleCnt="1">
        <dgm:presLayoutVars>
          <dgm:bulletEnabled val="1"/>
        </dgm:presLayoutVars>
      </dgm:prSet>
      <dgm:spPr/>
      <dgm:t>
        <a:bodyPr/>
        <a:lstStyle/>
        <a:p>
          <a:endParaRPr lang="en-US"/>
        </a:p>
      </dgm:t>
    </dgm:pt>
  </dgm:ptLst>
  <dgm:cxnLst>
    <dgm:cxn modelId="{F43BE6C3-4C75-4BD3-AE09-0A7045427078}" srcId="{34AB774F-B23C-49A4-9A14-E1174AA9B698}" destId="{5BB12D90-7E4F-423A-BCE3-120EF785779D}" srcOrd="3" destOrd="0" parTransId="{9A32B21A-3CA8-4208-897F-E679AE8B2A2F}" sibTransId="{0258FD8D-DC02-4059-9102-E426A0520E20}"/>
    <dgm:cxn modelId="{26C82E11-30D7-4756-A6A4-A5E2992B5F01}" type="presOf" srcId="{48CA7DE7-1108-4F54-9573-2449AC9DF305}" destId="{3081DAFD-DAC2-4AAA-96C0-52A6D01FCA25}" srcOrd="0" destOrd="0" presId="urn:microsoft.com/office/officeart/2005/8/layout/hList1"/>
    <dgm:cxn modelId="{ECA8521B-5266-486B-B26A-776F46E4BDFB}" srcId="{F4B9E54B-5A48-4B0E-BB63-5401A2AECCD4}" destId="{34AB774F-B23C-49A4-9A14-E1174AA9B698}" srcOrd="0" destOrd="0" parTransId="{C76B8AA1-B6E3-462E-B0C6-275594F1D064}" sibTransId="{3B6F2335-2A57-44E1-9390-A2E2DFC2634D}"/>
    <dgm:cxn modelId="{AA87D567-9905-4227-B64B-5E17D13FF506}" type="presOf" srcId="{34AB774F-B23C-49A4-9A14-E1174AA9B698}" destId="{A315FC73-02FE-4F39-A811-C0D2882EBD83}" srcOrd="0" destOrd="0" presId="urn:microsoft.com/office/officeart/2005/8/layout/hList1"/>
    <dgm:cxn modelId="{1089EC75-0806-4A21-A29A-1CAF82D8631F}" srcId="{34AB774F-B23C-49A4-9A14-E1174AA9B698}" destId="{48CA7DE7-1108-4F54-9573-2449AC9DF305}" srcOrd="0" destOrd="0" parTransId="{EC8963CB-2C8E-4180-981F-B7EF1C7BB595}" sibTransId="{3DAA6F4A-0890-47C2-8933-99EF9BD0B34A}"/>
    <dgm:cxn modelId="{021257FA-4195-431A-8BCC-0FA43C5CF39A}" srcId="{34AB774F-B23C-49A4-9A14-E1174AA9B698}" destId="{67BD5EA4-5A5F-4410-A5DF-8DE28073C0F7}" srcOrd="4" destOrd="0" parTransId="{3363B5DA-B984-48CA-B7E3-8855EF91A534}" sibTransId="{B2C56DE2-CD93-482F-9462-166B58FB5549}"/>
    <dgm:cxn modelId="{EF3ACDB1-CB51-4DDF-A35A-7BF1F1769DFF}" type="presOf" srcId="{EF02ED59-FE84-4CAD-85B7-EC70A7BA3307}" destId="{3081DAFD-DAC2-4AAA-96C0-52A6D01FCA25}" srcOrd="0" destOrd="1" presId="urn:microsoft.com/office/officeart/2005/8/layout/hList1"/>
    <dgm:cxn modelId="{F300CBB0-0CFD-40F1-BF08-9FE43A1808AD}" type="presOf" srcId="{BC19CE8F-3498-47F6-9BD4-575B197F3467}" destId="{3081DAFD-DAC2-4AAA-96C0-52A6D01FCA25}" srcOrd="0" destOrd="2" presId="urn:microsoft.com/office/officeart/2005/8/layout/hList1"/>
    <dgm:cxn modelId="{3DC40A7F-2282-45DF-B2DD-E89F7A048948}" srcId="{34AB774F-B23C-49A4-9A14-E1174AA9B698}" destId="{BC19CE8F-3498-47F6-9BD4-575B197F3467}" srcOrd="2" destOrd="0" parTransId="{B436FFFD-1F3C-4AA0-9377-E437F6C60843}" sibTransId="{DFEA4567-1AF1-4E8E-8E26-481AB4514E3F}"/>
    <dgm:cxn modelId="{0BA1BBBE-3C24-4EA8-842F-10311472A4F7}" type="presOf" srcId="{67BD5EA4-5A5F-4410-A5DF-8DE28073C0F7}" destId="{3081DAFD-DAC2-4AAA-96C0-52A6D01FCA25}" srcOrd="0" destOrd="4" presId="urn:microsoft.com/office/officeart/2005/8/layout/hList1"/>
    <dgm:cxn modelId="{A932CA90-D181-481D-99B0-9AE01168A76B}" type="presOf" srcId="{45DE2DB0-044D-4F5A-BC0E-FAE965E59A07}" destId="{3081DAFD-DAC2-4AAA-96C0-52A6D01FCA25}" srcOrd="0" destOrd="5" presId="urn:microsoft.com/office/officeart/2005/8/layout/hList1"/>
    <dgm:cxn modelId="{4C0E3F7A-E78C-41D3-A4E1-775C40272D9F}" srcId="{34AB774F-B23C-49A4-9A14-E1174AA9B698}" destId="{45DE2DB0-044D-4F5A-BC0E-FAE965E59A07}" srcOrd="5" destOrd="0" parTransId="{5932A4B3-E504-4F2E-8ECB-FEC521896835}" sibTransId="{0F241C23-AD4B-426C-BF97-74A5BD7715DF}"/>
    <dgm:cxn modelId="{0D201058-BE07-4A5A-83C4-EE2D5F99A6E5}" type="presOf" srcId="{5BB12D90-7E4F-423A-BCE3-120EF785779D}" destId="{3081DAFD-DAC2-4AAA-96C0-52A6D01FCA25}" srcOrd="0" destOrd="3" presId="urn:microsoft.com/office/officeart/2005/8/layout/hList1"/>
    <dgm:cxn modelId="{7ABA0DFA-B5C3-4325-AA3C-BA0CFB7C087C}" type="presOf" srcId="{F4B9E54B-5A48-4B0E-BB63-5401A2AECCD4}" destId="{5665CE1B-2F5E-4545-9DEE-4676131BEBE8}" srcOrd="0" destOrd="0" presId="urn:microsoft.com/office/officeart/2005/8/layout/hList1"/>
    <dgm:cxn modelId="{F51A4A44-62E4-4881-AA2D-B12B713BA85C}" srcId="{34AB774F-B23C-49A4-9A14-E1174AA9B698}" destId="{EF02ED59-FE84-4CAD-85B7-EC70A7BA3307}" srcOrd="1" destOrd="0" parTransId="{1088BBE8-80C1-48DA-B838-7C087ADC2C35}" sibTransId="{38BD963F-07C3-48AB-A221-B667BAFAFFB9}"/>
    <dgm:cxn modelId="{89E891DD-3DDE-4460-8675-472D8EF58E7B}" type="presParOf" srcId="{5665CE1B-2F5E-4545-9DEE-4676131BEBE8}" destId="{57210609-671C-45C7-ADDA-3B6014C02BE0}" srcOrd="0" destOrd="0" presId="urn:microsoft.com/office/officeart/2005/8/layout/hList1"/>
    <dgm:cxn modelId="{F8972149-01CA-4F54-87FB-DF037924061D}" type="presParOf" srcId="{57210609-671C-45C7-ADDA-3B6014C02BE0}" destId="{A315FC73-02FE-4F39-A811-C0D2882EBD83}" srcOrd="0" destOrd="0" presId="urn:microsoft.com/office/officeart/2005/8/layout/hList1"/>
    <dgm:cxn modelId="{255C1AC4-E0AE-4BE7-B250-85DB3C9D09CB}" type="presParOf" srcId="{57210609-671C-45C7-ADDA-3B6014C02BE0}" destId="{3081DAFD-DAC2-4AAA-96C0-52A6D01FCA25}"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5971B6F-0BE3-4215-9C42-6992BC339217}"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de-DE"/>
        </a:p>
      </dgm:t>
    </dgm:pt>
    <dgm:pt modelId="{B34FCABC-25EA-4F94-BCA4-DE0460E5E706}">
      <dgm:prSet phldrT="[Text]" custT="1"/>
      <dgm:spPr/>
      <dgm:t>
        <a:bodyPr/>
        <a:lstStyle/>
        <a:p>
          <a:pPr>
            <a:lnSpc>
              <a:spcPct val="100000"/>
            </a:lnSpc>
            <a:spcAft>
              <a:spcPts val="0"/>
            </a:spcAft>
          </a:pPr>
          <a:r>
            <a:rPr lang="en-US" sz="2400" noProof="0" dirty="0" smtClean="0"/>
            <a:t>Strategy fixes the rules for daily operations:</a:t>
          </a:r>
        </a:p>
        <a:p>
          <a:pPr>
            <a:lnSpc>
              <a:spcPct val="100000"/>
            </a:lnSpc>
            <a:spcAft>
              <a:spcPts val="0"/>
            </a:spcAft>
          </a:pPr>
          <a:r>
            <a:rPr lang="en-US" sz="2400" noProof="0" dirty="0" smtClean="0"/>
            <a:t>- Standardized procedures</a:t>
          </a:r>
        </a:p>
        <a:p>
          <a:pPr>
            <a:lnSpc>
              <a:spcPct val="100000"/>
            </a:lnSpc>
            <a:spcAft>
              <a:spcPts val="0"/>
            </a:spcAft>
          </a:pPr>
          <a:r>
            <a:rPr lang="en-US" sz="2400" noProof="0" dirty="0" smtClean="0"/>
            <a:t>- Fixing a catalogue of articles that are allowed to be procurement</a:t>
          </a:r>
        </a:p>
        <a:p>
          <a:pPr>
            <a:lnSpc>
              <a:spcPct val="100000"/>
            </a:lnSpc>
            <a:spcAft>
              <a:spcPts val="0"/>
            </a:spcAft>
          </a:pPr>
          <a:r>
            <a:rPr lang="en-US" sz="2400" noProof="0" dirty="0" smtClean="0"/>
            <a:t>- Rules to allow for suppliers</a:t>
          </a:r>
        </a:p>
        <a:p>
          <a:pPr>
            <a:lnSpc>
              <a:spcPct val="100000"/>
            </a:lnSpc>
            <a:spcAft>
              <a:spcPts val="0"/>
            </a:spcAft>
          </a:pPr>
          <a:r>
            <a:rPr lang="en-US" sz="2400" noProof="0" dirty="0" smtClean="0"/>
            <a:t>- Determining IT-support</a:t>
          </a:r>
        </a:p>
        <a:p>
          <a:pPr>
            <a:lnSpc>
              <a:spcPct val="100000"/>
            </a:lnSpc>
            <a:spcAft>
              <a:spcPts val="0"/>
            </a:spcAft>
          </a:pPr>
          <a:r>
            <a:rPr lang="en-US" sz="2400" noProof="0" dirty="0" smtClean="0"/>
            <a:t>- Co-operate with logistics and SCM (examples next chart)</a:t>
          </a:r>
          <a:endParaRPr lang="en-US" sz="2400" noProof="0" dirty="0" smtClean="0"/>
        </a:p>
      </dgm:t>
    </dgm:pt>
    <dgm:pt modelId="{FE1D3BDD-8AA4-496B-A820-281DE1B74C62}" type="parTrans" cxnId="{3646B687-2183-4B4F-A539-EEE3F7FC7495}">
      <dgm:prSet/>
      <dgm:spPr/>
      <dgm:t>
        <a:bodyPr/>
        <a:lstStyle/>
        <a:p>
          <a:endParaRPr lang="en-US" noProof="0" dirty="0"/>
        </a:p>
      </dgm:t>
    </dgm:pt>
    <dgm:pt modelId="{4CF362FC-23C5-4576-A125-F40DE9926AD4}" type="sibTrans" cxnId="{3646B687-2183-4B4F-A539-EEE3F7FC7495}">
      <dgm:prSet/>
      <dgm:spPr/>
      <dgm:t>
        <a:bodyPr/>
        <a:lstStyle/>
        <a:p>
          <a:endParaRPr lang="en-US" noProof="0" dirty="0"/>
        </a:p>
      </dgm:t>
    </dgm:pt>
    <dgm:pt modelId="{44775EA4-6C80-41F0-9FB3-F7B366C06A21}">
      <dgm:prSet phldrT="[Text]" custT="1"/>
      <dgm:spPr/>
      <dgm:t>
        <a:bodyPr/>
        <a:lstStyle/>
        <a:p>
          <a:pPr>
            <a:lnSpc>
              <a:spcPct val="100000"/>
            </a:lnSpc>
          </a:pPr>
          <a:r>
            <a:rPr lang="en-US" sz="2400" noProof="0" dirty="0" smtClean="0"/>
            <a:t>Operative procurement proceeds within this framework, thus, restricted influence on greening and energy consumption.</a:t>
          </a:r>
          <a:endParaRPr lang="en-US" sz="2400" noProof="0" dirty="0" smtClean="0"/>
        </a:p>
      </dgm:t>
    </dgm:pt>
    <dgm:pt modelId="{03D415CD-141E-48B1-9986-DF8E11642F36}" type="parTrans" cxnId="{1DFD6A6D-7168-4421-909C-9CFD1BDBA4FE}">
      <dgm:prSet/>
      <dgm:spPr/>
      <dgm:t>
        <a:bodyPr/>
        <a:lstStyle/>
        <a:p>
          <a:endParaRPr lang="en-US" noProof="0" dirty="0"/>
        </a:p>
      </dgm:t>
    </dgm:pt>
    <dgm:pt modelId="{88281CF3-5E6C-4CDC-AE08-A7442928EFF3}" type="sibTrans" cxnId="{1DFD6A6D-7168-4421-909C-9CFD1BDBA4FE}">
      <dgm:prSet/>
      <dgm:spPr/>
      <dgm:t>
        <a:bodyPr/>
        <a:lstStyle/>
        <a:p>
          <a:endParaRPr lang="en-US" noProof="0" dirty="0"/>
        </a:p>
      </dgm:t>
    </dgm:pt>
    <dgm:pt modelId="{16EF57E5-99F8-4DC9-8ABA-5872AFEFB7A2}" type="pres">
      <dgm:prSet presAssocID="{95971B6F-0BE3-4215-9C42-6992BC339217}" presName="outerComposite" presStyleCnt="0">
        <dgm:presLayoutVars>
          <dgm:chMax val="5"/>
          <dgm:dir/>
          <dgm:resizeHandles val="exact"/>
        </dgm:presLayoutVars>
      </dgm:prSet>
      <dgm:spPr/>
      <dgm:t>
        <a:bodyPr/>
        <a:lstStyle/>
        <a:p>
          <a:endParaRPr lang="de-DE"/>
        </a:p>
      </dgm:t>
    </dgm:pt>
    <dgm:pt modelId="{9885DE93-C1B9-4CA7-8D14-F0B4E95CF00B}" type="pres">
      <dgm:prSet presAssocID="{95971B6F-0BE3-4215-9C42-6992BC339217}" presName="dummyMaxCanvas" presStyleCnt="0">
        <dgm:presLayoutVars/>
      </dgm:prSet>
      <dgm:spPr/>
    </dgm:pt>
    <dgm:pt modelId="{807BB55E-EDA6-4DB7-B117-445F6A7621CA}" type="pres">
      <dgm:prSet presAssocID="{95971B6F-0BE3-4215-9C42-6992BC339217}" presName="TwoNodes_1" presStyleLbl="node1" presStyleIdx="0" presStyleCnt="2" custScaleX="117647" custScaleY="132206">
        <dgm:presLayoutVars>
          <dgm:bulletEnabled val="1"/>
        </dgm:presLayoutVars>
      </dgm:prSet>
      <dgm:spPr/>
      <dgm:t>
        <a:bodyPr/>
        <a:lstStyle/>
        <a:p>
          <a:endParaRPr lang="de-DE"/>
        </a:p>
      </dgm:t>
    </dgm:pt>
    <dgm:pt modelId="{4EC80AF4-0A40-41A4-918E-7DED803C7D51}" type="pres">
      <dgm:prSet presAssocID="{95971B6F-0BE3-4215-9C42-6992BC339217}" presName="TwoNodes_2" presStyleLbl="node1" presStyleIdx="1" presStyleCnt="2" custScaleX="91843" custScaleY="65992">
        <dgm:presLayoutVars>
          <dgm:bulletEnabled val="1"/>
        </dgm:presLayoutVars>
      </dgm:prSet>
      <dgm:spPr/>
      <dgm:t>
        <a:bodyPr/>
        <a:lstStyle/>
        <a:p>
          <a:endParaRPr lang="de-DE"/>
        </a:p>
      </dgm:t>
    </dgm:pt>
    <dgm:pt modelId="{2D936809-DE78-4E6D-93C7-ED82041B35B7}" type="pres">
      <dgm:prSet presAssocID="{95971B6F-0BE3-4215-9C42-6992BC339217}" presName="TwoConn_1-2" presStyleLbl="fgAccFollowNode1" presStyleIdx="0" presStyleCnt="1" custScaleX="109460" custScaleY="188034">
        <dgm:presLayoutVars>
          <dgm:bulletEnabled val="1"/>
        </dgm:presLayoutVars>
      </dgm:prSet>
      <dgm:spPr/>
      <dgm:t>
        <a:bodyPr/>
        <a:lstStyle/>
        <a:p>
          <a:endParaRPr lang="de-DE"/>
        </a:p>
      </dgm:t>
    </dgm:pt>
    <dgm:pt modelId="{04B4F625-BB16-475A-BA20-FFF8EB671BF7}" type="pres">
      <dgm:prSet presAssocID="{95971B6F-0BE3-4215-9C42-6992BC339217}" presName="TwoNodes_1_text" presStyleLbl="node1" presStyleIdx="1" presStyleCnt="2">
        <dgm:presLayoutVars>
          <dgm:bulletEnabled val="1"/>
        </dgm:presLayoutVars>
      </dgm:prSet>
      <dgm:spPr/>
      <dgm:t>
        <a:bodyPr/>
        <a:lstStyle/>
        <a:p>
          <a:endParaRPr lang="de-DE"/>
        </a:p>
      </dgm:t>
    </dgm:pt>
    <dgm:pt modelId="{DDEBA490-BC25-4CF3-8DDD-282C84F97329}" type="pres">
      <dgm:prSet presAssocID="{95971B6F-0BE3-4215-9C42-6992BC339217}" presName="TwoNodes_2_text" presStyleLbl="node1" presStyleIdx="1" presStyleCnt="2">
        <dgm:presLayoutVars>
          <dgm:bulletEnabled val="1"/>
        </dgm:presLayoutVars>
      </dgm:prSet>
      <dgm:spPr/>
      <dgm:t>
        <a:bodyPr/>
        <a:lstStyle/>
        <a:p>
          <a:endParaRPr lang="de-DE"/>
        </a:p>
      </dgm:t>
    </dgm:pt>
  </dgm:ptLst>
  <dgm:cxnLst>
    <dgm:cxn modelId="{2208657F-FD99-49B4-AC09-2FB78927413F}" type="presOf" srcId="{44775EA4-6C80-41F0-9FB3-F7B366C06A21}" destId="{DDEBA490-BC25-4CF3-8DDD-282C84F97329}" srcOrd="1" destOrd="0" presId="urn:microsoft.com/office/officeart/2005/8/layout/vProcess5"/>
    <dgm:cxn modelId="{8E64AE26-187E-4057-82C8-6CA26DF6AA27}" type="presOf" srcId="{95971B6F-0BE3-4215-9C42-6992BC339217}" destId="{16EF57E5-99F8-4DC9-8ABA-5872AFEFB7A2}" srcOrd="0" destOrd="0" presId="urn:microsoft.com/office/officeart/2005/8/layout/vProcess5"/>
    <dgm:cxn modelId="{1DFD6A6D-7168-4421-909C-9CFD1BDBA4FE}" srcId="{95971B6F-0BE3-4215-9C42-6992BC339217}" destId="{44775EA4-6C80-41F0-9FB3-F7B366C06A21}" srcOrd="1" destOrd="0" parTransId="{03D415CD-141E-48B1-9986-DF8E11642F36}" sibTransId="{88281CF3-5E6C-4CDC-AE08-A7442928EFF3}"/>
    <dgm:cxn modelId="{940E835B-9AD9-426A-BBA1-0620623F053C}" type="presOf" srcId="{44775EA4-6C80-41F0-9FB3-F7B366C06A21}" destId="{4EC80AF4-0A40-41A4-918E-7DED803C7D51}" srcOrd="0" destOrd="0" presId="urn:microsoft.com/office/officeart/2005/8/layout/vProcess5"/>
    <dgm:cxn modelId="{FDF07256-B1A3-4167-B7FF-59EA9F21D0BB}" type="presOf" srcId="{B34FCABC-25EA-4F94-BCA4-DE0460E5E706}" destId="{04B4F625-BB16-475A-BA20-FFF8EB671BF7}" srcOrd="1" destOrd="0" presId="urn:microsoft.com/office/officeart/2005/8/layout/vProcess5"/>
    <dgm:cxn modelId="{95358371-C896-4C58-BF18-3FBA16CB381C}" type="presOf" srcId="{B34FCABC-25EA-4F94-BCA4-DE0460E5E706}" destId="{807BB55E-EDA6-4DB7-B117-445F6A7621CA}" srcOrd="0" destOrd="0" presId="urn:microsoft.com/office/officeart/2005/8/layout/vProcess5"/>
    <dgm:cxn modelId="{3646B687-2183-4B4F-A539-EEE3F7FC7495}" srcId="{95971B6F-0BE3-4215-9C42-6992BC339217}" destId="{B34FCABC-25EA-4F94-BCA4-DE0460E5E706}" srcOrd="0" destOrd="0" parTransId="{FE1D3BDD-8AA4-496B-A820-281DE1B74C62}" sibTransId="{4CF362FC-23C5-4576-A125-F40DE9926AD4}"/>
    <dgm:cxn modelId="{B71F3043-4279-4FEC-8E68-75E8E2F8FA6F}" type="presOf" srcId="{4CF362FC-23C5-4576-A125-F40DE9926AD4}" destId="{2D936809-DE78-4E6D-93C7-ED82041B35B7}" srcOrd="0" destOrd="0" presId="urn:microsoft.com/office/officeart/2005/8/layout/vProcess5"/>
    <dgm:cxn modelId="{30FA799D-7927-40C1-BE14-630CDF81479C}" type="presParOf" srcId="{16EF57E5-99F8-4DC9-8ABA-5872AFEFB7A2}" destId="{9885DE93-C1B9-4CA7-8D14-F0B4E95CF00B}" srcOrd="0" destOrd="0" presId="urn:microsoft.com/office/officeart/2005/8/layout/vProcess5"/>
    <dgm:cxn modelId="{FCD1D15C-C958-47FF-B1B5-F16E0961331A}" type="presParOf" srcId="{16EF57E5-99F8-4DC9-8ABA-5872AFEFB7A2}" destId="{807BB55E-EDA6-4DB7-B117-445F6A7621CA}" srcOrd="1" destOrd="0" presId="urn:microsoft.com/office/officeart/2005/8/layout/vProcess5"/>
    <dgm:cxn modelId="{F23CC3AA-AA6B-45E5-9B4C-628C85116392}" type="presParOf" srcId="{16EF57E5-99F8-4DC9-8ABA-5872AFEFB7A2}" destId="{4EC80AF4-0A40-41A4-918E-7DED803C7D51}" srcOrd="2" destOrd="0" presId="urn:microsoft.com/office/officeart/2005/8/layout/vProcess5"/>
    <dgm:cxn modelId="{A458D911-B55A-45C9-ABE7-79961CB7F5C2}" type="presParOf" srcId="{16EF57E5-99F8-4DC9-8ABA-5872AFEFB7A2}" destId="{2D936809-DE78-4E6D-93C7-ED82041B35B7}" srcOrd="3" destOrd="0" presId="urn:microsoft.com/office/officeart/2005/8/layout/vProcess5"/>
    <dgm:cxn modelId="{519E2079-0CD0-49A4-AB7D-631C32BC358B}" type="presParOf" srcId="{16EF57E5-99F8-4DC9-8ABA-5872AFEFB7A2}" destId="{04B4F625-BB16-475A-BA20-FFF8EB671BF7}" srcOrd="4" destOrd="0" presId="urn:microsoft.com/office/officeart/2005/8/layout/vProcess5"/>
    <dgm:cxn modelId="{FA6ED052-053C-4F54-90A1-D345F80100CA}" type="presParOf" srcId="{16EF57E5-99F8-4DC9-8ABA-5872AFEFB7A2}" destId="{DDEBA490-BC25-4CF3-8DDD-282C84F97329}" srcOrd="5"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4B9E54B-5A48-4B0E-BB63-5401A2AECCD4}"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48CA7DE7-1108-4F54-9573-2449AC9DF305}">
      <dgm:prSet phldrT="[Text]"/>
      <dgm:spPr/>
      <dgm:t>
        <a:bodyPr/>
        <a:lstStyle/>
        <a:p>
          <a:r>
            <a:rPr lang="en-US" noProof="0" dirty="0" smtClean="0"/>
            <a:t>Desktop-Purchasing, internal catalogues</a:t>
          </a:r>
          <a:endParaRPr lang="en-US" noProof="0" dirty="0"/>
        </a:p>
      </dgm:t>
    </dgm:pt>
    <dgm:pt modelId="{EC8963CB-2C8E-4180-981F-B7EF1C7BB595}" type="parTrans" cxnId="{1089EC75-0806-4A21-A29A-1CAF82D8631F}">
      <dgm:prSet/>
      <dgm:spPr/>
      <dgm:t>
        <a:bodyPr/>
        <a:lstStyle/>
        <a:p>
          <a:endParaRPr lang="en-US" noProof="0" dirty="0"/>
        </a:p>
      </dgm:t>
    </dgm:pt>
    <dgm:pt modelId="{3DAA6F4A-0890-47C2-8933-99EF9BD0B34A}" type="sibTrans" cxnId="{1089EC75-0806-4A21-A29A-1CAF82D8631F}">
      <dgm:prSet/>
      <dgm:spPr/>
      <dgm:t>
        <a:bodyPr/>
        <a:lstStyle/>
        <a:p>
          <a:endParaRPr lang="en-US" noProof="0" dirty="0"/>
        </a:p>
      </dgm:t>
    </dgm:pt>
    <dgm:pt modelId="{34AB774F-B23C-49A4-9A14-E1174AA9B698}">
      <dgm:prSet phldrT="[Text]"/>
      <dgm:spPr/>
      <dgm:t>
        <a:bodyPr/>
        <a:lstStyle/>
        <a:p>
          <a:r>
            <a:rPr lang="en-US" b="1" noProof="0" dirty="0" smtClean="0"/>
            <a:t>Which exemplary methods and models are used by procurement and purchasing?</a:t>
          </a:r>
          <a:endParaRPr lang="en-US" b="1" noProof="0" dirty="0"/>
        </a:p>
      </dgm:t>
    </dgm:pt>
    <dgm:pt modelId="{3B6F2335-2A57-44E1-9390-A2E2DFC2634D}" type="sibTrans" cxnId="{ECA8521B-5266-486B-B26A-776F46E4BDFB}">
      <dgm:prSet/>
      <dgm:spPr/>
      <dgm:t>
        <a:bodyPr/>
        <a:lstStyle/>
        <a:p>
          <a:endParaRPr lang="en-US" noProof="0" dirty="0"/>
        </a:p>
      </dgm:t>
    </dgm:pt>
    <dgm:pt modelId="{C76B8AA1-B6E3-462E-B0C6-275594F1D064}" type="parTrans" cxnId="{ECA8521B-5266-486B-B26A-776F46E4BDFB}">
      <dgm:prSet/>
      <dgm:spPr/>
      <dgm:t>
        <a:bodyPr/>
        <a:lstStyle/>
        <a:p>
          <a:endParaRPr lang="en-US" noProof="0" dirty="0"/>
        </a:p>
      </dgm:t>
    </dgm:pt>
    <dgm:pt modelId="{A2841166-7F80-47BE-95ED-4503A911BC5F}">
      <dgm:prSet phldrT="[Text]"/>
      <dgm:spPr/>
      <dgm:t>
        <a:bodyPr/>
        <a:lstStyle/>
        <a:p>
          <a:r>
            <a:rPr lang="en-US" noProof="0" dirty="0" smtClean="0"/>
            <a:t>Just-in-Time, Just-in-Sequence, production in networks </a:t>
          </a:r>
          <a:endParaRPr lang="en-US" noProof="0" dirty="0"/>
        </a:p>
      </dgm:t>
    </dgm:pt>
    <dgm:pt modelId="{0F850E47-1604-48B1-95C2-1F5433381CF3}" type="parTrans" cxnId="{3CB4A4E1-6670-47A3-BEA2-0907CB720E68}">
      <dgm:prSet/>
      <dgm:spPr/>
      <dgm:t>
        <a:bodyPr/>
        <a:lstStyle/>
        <a:p>
          <a:endParaRPr lang="en-US" noProof="0" dirty="0"/>
        </a:p>
      </dgm:t>
    </dgm:pt>
    <dgm:pt modelId="{C956705A-B6E1-4598-BB7F-B711FBF86D14}" type="sibTrans" cxnId="{3CB4A4E1-6670-47A3-BEA2-0907CB720E68}">
      <dgm:prSet/>
      <dgm:spPr/>
      <dgm:t>
        <a:bodyPr/>
        <a:lstStyle/>
        <a:p>
          <a:endParaRPr lang="en-US" noProof="0" dirty="0"/>
        </a:p>
      </dgm:t>
    </dgm:pt>
    <dgm:pt modelId="{6915D08F-8272-476F-8769-B10040E1ADB0}">
      <dgm:prSet phldrT="[Text]"/>
      <dgm:spPr/>
      <dgm:t>
        <a:bodyPr/>
        <a:lstStyle/>
        <a:p>
          <a:r>
            <a:rPr lang="en-US" noProof="0" dirty="0" smtClean="0"/>
            <a:t>Vendor managed inventories</a:t>
          </a:r>
          <a:endParaRPr lang="en-US" noProof="0" dirty="0"/>
        </a:p>
      </dgm:t>
    </dgm:pt>
    <dgm:pt modelId="{DB02F4A8-9469-4F32-B368-078F54AFD1D0}" type="parTrans" cxnId="{FBDD4C94-19DC-4821-97F6-80466C493F3A}">
      <dgm:prSet/>
      <dgm:spPr/>
      <dgm:t>
        <a:bodyPr/>
        <a:lstStyle/>
        <a:p>
          <a:endParaRPr lang="en-US" noProof="0" dirty="0"/>
        </a:p>
      </dgm:t>
    </dgm:pt>
    <dgm:pt modelId="{DA96E594-9637-460E-AD2A-A473EA97F332}" type="sibTrans" cxnId="{FBDD4C94-19DC-4821-97F6-80466C493F3A}">
      <dgm:prSet/>
      <dgm:spPr/>
      <dgm:t>
        <a:bodyPr/>
        <a:lstStyle/>
        <a:p>
          <a:endParaRPr lang="en-US" noProof="0" dirty="0"/>
        </a:p>
      </dgm:t>
    </dgm:pt>
    <dgm:pt modelId="{F782EB4A-FAFE-48E1-8F43-734D7C8D8403}">
      <dgm:prSet phldrT="[Text]"/>
      <dgm:spPr/>
      <dgm:t>
        <a:bodyPr/>
        <a:lstStyle/>
        <a:p>
          <a:r>
            <a:rPr lang="en-US" noProof="0" dirty="0" smtClean="0"/>
            <a:t>Co-operation of specialized departments or firms within company groups (centralized buying company or department)</a:t>
          </a:r>
          <a:endParaRPr lang="en-US" noProof="0" dirty="0"/>
        </a:p>
      </dgm:t>
    </dgm:pt>
    <dgm:pt modelId="{0D56EFBD-3D3E-40A9-B2C4-0DE7DE4846B2}" type="parTrans" cxnId="{F85EA18C-4297-49DE-A68C-BF6A6F814ADC}">
      <dgm:prSet/>
      <dgm:spPr/>
      <dgm:t>
        <a:bodyPr/>
        <a:lstStyle/>
        <a:p>
          <a:endParaRPr lang="en-US" noProof="0" dirty="0"/>
        </a:p>
      </dgm:t>
    </dgm:pt>
    <dgm:pt modelId="{0BF0ADC1-1B70-4261-8EAB-409046074C97}" type="sibTrans" cxnId="{F85EA18C-4297-49DE-A68C-BF6A6F814ADC}">
      <dgm:prSet/>
      <dgm:spPr/>
      <dgm:t>
        <a:bodyPr/>
        <a:lstStyle/>
        <a:p>
          <a:endParaRPr lang="en-US" noProof="0" dirty="0"/>
        </a:p>
      </dgm:t>
    </dgm:pt>
    <dgm:pt modelId="{6D832FD0-8128-43F9-AAA2-D1163C66A29A}">
      <dgm:prSet phldrT="[Text]"/>
      <dgm:spPr/>
      <dgm:t>
        <a:bodyPr/>
        <a:lstStyle/>
        <a:p>
          <a:r>
            <a:rPr lang="en-US" noProof="0" dirty="0" smtClean="0"/>
            <a:t>Supplier development</a:t>
          </a:r>
          <a:endParaRPr lang="en-US" noProof="0" dirty="0"/>
        </a:p>
      </dgm:t>
    </dgm:pt>
    <dgm:pt modelId="{A4DB0D06-6E7C-493F-B817-9E247A03B0E5}" type="parTrans" cxnId="{9A871651-E2A9-4C96-9576-DA891CA96431}">
      <dgm:prSet/>
      <dgm:spPr/>
      <dgm:t>
        <a:bodyPr/>
        <a:lstStyle/>
        <a:p>
          <a:endParaRPr lang="en-US" noProof="0" dirty="0"/>
        </a:p>
      </dgm:t>
    </dgm:pt>
    <dgm:pt modelId="{C2CE9A05-EAD9-43E6-8E73-071585A25E5A}" type="sibTrans" cxnId="{9A871651-E2A9-4C96-9576-DA891CA96431}">
      <dgm:prSet/>
      <dgm:spPr/>
      <dgm:t>
        <a:bodyPr/>
        <a:lstStyle/>
        <a:p>
          <a:endParaRPr lang="en-US" noProof="0" dirty="0"/>
        </a:p>
      </dgm:t>
    </dgm:pt>
    <dgm:pt modelId="{0F8E4B88-E900-40A0-A14B-0C6331B4AE56}">
      <dgm:prSet phldrT="[Text]"/>
      <dgm:spPr/>
      <dgm:t>
        <a:bodyPr/>
        <a:lstStyle/>
        <a:p>
          <a:r>
            <a:rPr lang="en-US" noProof="0" dirty="0" smtClean="0"/>
            <a:t>Fourth-Party Logistics Provider </a:t>
          </a:r>
          <a:endParaRPr lang="en-US" noProof="0" dirty="0"/>
        </a:p>
      </dgm:t>
    </dgm:pt>
    <dgm:pt modelId="{1805412B-4BFA-4E1D-9914-004F990C023F}" type="parTrans" cxnId="{2495BDEC-5944-4878-BA0C-5BBF459FD542}">
      <dgm:prSet/>
      <dgm:spPr/>
      <dgm:t>
        <a:bodyPr/>
        <a:lstStyle/>
        <a:p>
          <a:endParaRPr lang="en-US" noProof="0" dirty="0"/>
        </a:p>
      </dgm:t>
    </dgm:pt>
    <dgm:pt modelId="{190B0E79-C7BD-4EDE-8C69-043BBAFFA0A7}" type="sibTrans" cxnId="{2495BDEC-5944-4878-BA0C-5BBF459FD542}">
      <dgm:prSet/>
      <dgm:spPr/>
      <dgm:t>
        <a:bodyPr/>
        <a:lstStyle/>
        <a:p>
          <a:endParaRPr lang="en-US" noProof="0" dirty="0"/>
        </a:p>
      </dgm:t>
    </dgm:pt>
    <dgm:pt modelId="{736A91E8-2CEE-47A0-9644-21C4EB79C6AD}">
      <dgm:prSet phldrT="[Text]"/>
      <dgm:spPr/>
      <dgm:t>
        <a:bodyPr/>
        <a:lstStyle/>
        <a:p>
          <a:r>
            <a:rPr lang="en-US" noProof="0" dirty="0" smtClean="0"/>
            <a:t>Impact of new ICT technology (Internet of Things, </a:t>
          </a:r>
          <a:r>
            <a:rPr lang="en-US" noProof="0" dirty="0" err="1" smtClean="0"/>
            <a:t>IoT</a:t>
          </a:r>
          <a:r>
            <a:rPr lang="en-US" noProof="0" dirty="0" smtClean="0"/>
            <a:t>, Industry 4.0, I4.0, </a:t>
          </a:r>
          <a:br>
            <a:rPr lang="en-US" noProof="0" dirty="0" smtClean="0"/>
          </a:br>
          <a:r>
            <a:rPr lang="en-US" noProof="0" dirty="0" smtClean="0"/>
            <a:t>smart metering, RFID – Radio Frequency Identification Device, radio chips)</a:t>
          </a:r>
          <a:endParaRPr lang="en-US" noProof="0" dirty="0"/>
        </a:p>
      </dgm:t>
    </dgm:pt>
    <dgm:pt modelId="{10E0B53A-E42F-4FD7-8E9B-4960F2534243}" type="parTrans" cxnId="{A6E84F86-58CB-4A9A-BB6D-00A073C28695}">
      <dgm:prSet/>
      <dgm:spPr/>
      <dgm:t>
        <a:bodyPr/>
        <a:lstStyle/>
        <a:p>
          <a:endParaRPr lang="en-US" noProof="0" dirty="0"/>
        </a:p>
      </dgm:t>
    </dgm:pt>
    <dgm:pt modelId="{B8CC7796-A86B-4D2D-980F-DCB284C1E5ED}" type="sibTrans" cxnId="{A6E84F86-58CB-4A9A-BB6D-00A073C28695}">
      <dgm:prSet/>
      <dgm:spPr/>
      <dgm:t>
        <a:bodyPr/>
        <a:lstStyle/>
        <a:p>
          <a:endParaRPr lang="en-US" noProof="0" dirty="0"/>
        </a:p>
      </dgm:t>
    </dgm:pt>
    <dgm:pt modelId="{52593575-E3A0-4724-8368-DB4C00BA899D}">
      <dgm:prSet phldrT="[Text]"/>
      <dgm:spPr/>
      <dgm:t>
        <a:bodyPr/>
        <a:lstStyle/>
        <a:p>
          <a:r>
            <a:rPr lang="en-US" noProof="0" dirty="0" smtClean="0"/>
            <a:t>…</a:t>
          </a:r>
          <a:endParaRPr lang="en-US" noProof="0" dirty="0"/>
        </a:p>
      </dgm:t>
    </dgm:pt>
    <dgm:pt modelId="{30608437-20B3-4691-8E34-BAE6974ED61C}" type="parTrans" cxnId="{BC0BF3B2-FA8D-4160-98C9-0D31CA0DE57F}">
      <dgm:prSet/>
      <dgm:spPr/>
      <dgm:t>
        <a:bodyPr/>
        <a:lstStyle/>
        <a:p>
          <a:endParaRPr lang="en-US" noProof="0" dirty="0"/>
        </a:p>
      </dgm:t>
    </dgm:pt>
    <dgm:pt modelId="{9AAEFA08-8038-4D8F-8233-998F21DC3B9A}" type="sibTrans" cxnId="{BC0BF3B2-FA8D-4160-98C9-0D31CA0DE57F}">
      <dgm:prSet/>
      <dgm:spPr/>
      <dgm:t>
        <a:bodyPr/>
        <a:lstStyle/>
        <a:p>
          <a:endParaRPr lang="en-US" noProof="0" dirty="0"/>
        </a:p>
      </dgm:t>
    </dgm:pt>
    <dgm:pt modelId="{5665CE1B-2F5E-4545-9DEE-4676131BEBE8}" type="pres">
      <dgm:prSet presAssocID="{F4B9E54B-5A48-4B0E-BB63-5401A2AECCD4}" presName="Name0" presStyleCnt="0">
        <dgm:presLayoutVars>
          <dgm:dir/>
          <dgm:animLvl val="lvl"/>
          <dgm:resizeHandles val="exact"/>
        </dgm:presLayoutVars>
      </dgm:prSet>
      <dgm:spPr/>
      <dgm:t>
        <a:bodyPr/>
        <a:lstStyle/>
        <a:p>
          <a:endParaRPr lang="de-DE"/>
        </a:p>
      </dgm:t>
    </dgm:pt>
    <dgm:pt modelId="{57210609-671C-45C7-ADDA-3B6014C02BE0}" type="pres">
      <dgm:prSet presAssocID="{34AB774F-B23C-49A4-9A14-E1174AA9B698}" presName="composite" presStyleCnt="0"/>
      <dgm:spPr/>
    </dgm:pt>
    <dgm:pt modelId="{A315FC73-02FE-4F39-A811-C0D2882EBD83}" type="pres">
      <dgm:prSet presAssocID="{34AB774F-B23C-49A4-9A14-E1174AA9B698}" presName="parTx" presStyleLbl="alignNode1" presStyleIdx="0" presStyleCnt="1" custLinFactNeighborY="-538">
        <dgm:presLayoutVars>
          <dgm:chMax val="0"/>
          <dgm:chPref val="0"/>
          <dgm:bulletEnabled val="1"/>
        </dgm:presLayoutVars>
      </dgm:prSet>
      <dgm:spPr/>
      <dgm:t>
        <a:bodyPr/>
        <a:lstStyle/>
        <a:p>
          <a:endParaRPr lang="en-US"/>
        </a:p>
      </dgm:t>
    </dgm:pt>
    <dgm:pt modelId="{3081DAFD-DAC2-4AAA-96C0-52A6D01FCA25}" type="pres">
      <dgm:prSet presAssocID="{34AB774F-B23C-49A4-9A14-E1174AA9B698}" presName="desTx" presStyleLbl="alignAccFollowNode1" presStyleIdx="0" presStyleCnt="1">
        <dgm:presLayoutVars>
          <dgm:bulletEnabled val="1"/>
        </dgm:presLayoutVars>
      </dgm:prSet>
      <dgm:spPr/>
      <dgm:t>
        <a:bodyPr/>
        <a:lstStyle/>
        <a:p>
          <a:endParaRPr lang="en-US"/>
        </a:p>
      </dgm:t>
    </dgm:pt>
  </dgm:ptLst>
  <dgm:cxnLst>
    <dgm:cxn modelId="{BC0BF3B2-FA8D-4160-98C9-0D31CA0DE57F}" srcId="{34AB774F-B23C-49A4-9A14-E1174AA9B698}" destId="{52593575-E3A0-4724-8368-DB4C00BA899D}" srcOrd="7" destOrd="0" parTransId="{30608437-20B3-4691-8E34-BAE6974ED61C}" sibTransId="{9AAEFA08-8038-4D8F-8233-998F21DC3B9A}"/>
    <dgm:cxn modelId="{669D6FA2-C609-491B-A65D-292E960F3B7C}" type="presOf" srcId="{34AB774F-B23C-49A4-9A14-E1174AA9B698}" destId="{A315FC73-02FE-4F39-A811-C0D2882EBD83}" srcOrd="0" destOrd="0" presId="urn:microsoft.com/office/officeart/2005/8/layout/hList1"/>
    <dgm:cxn modelId="{3CB4A4E1-6670-47A3-BEA2-0907CB720E68}" srcId="{34AB774F-B23C-49A4-9A14-E1174AA9B698}" destId="{A2841166-7F80-47BE-95ED-4503A911BC5F}" srcOrd="1" destOrd="0" parTransId="{0F850E47-1604-48B1-95C2-1F5433381CF3}" sibTransId="{C956705A-B6E1-4598-BB7F-B711FBF86D14}"/>
    <dgm:cxn modelId="{FBDD4C94-19DC-4821-97F6-80466C493F3A}" srcId="{34AB774F-B23C-49A4-9A14-E1174AA9B698}" destId="{6915D08F-8272-476F-8769-B10040E1ADB0}" srcOrd="2" destOrd="0" parTransId="{DB02F4A8-9469-4F32-B368-078F54AFD1D0}" sibTransId="{DA96E594-9637-460E-AD2A-A473EA97F332}"/>
    <dgm:cxn modelId="{ECA8521B-5266-486B-B26A-776F46E4BDFB}" srcId="{F4B9E54B-5A48-4B0E-BB63-5401A2AECCD4}" destId="{34AB774F-B23C-49A4-9A14-E1174AA9B698}" srcOrd="0" destOrd="0" parTransId="{C76B8AA1-B6E3-462E-B0C6-275594F1D064}" sibTransId="{3B6F2335-2A57-44E1-9390-A2E2DFC2634D}"/>
    <dgm:cxn modelId="{A6E84F86-58CB-4A9A-BB6D-00A073C28695}" srcId="{34AB774F-B23C-49A4-9A14-E1174AA9B698}" destId="{736A91E8-2CEE-47A0-9644-21C4EB79C6AD}" srcOrd="6" destOrd="0" parTransId="{10E0B53A-E42F-4FD7-8E9B-4960F2534243}" sibTransId="{B8CC7796-A86B-4D2D-980F-DCB284C1E5ED}"/>
    <dgm:cxn modelId="{1089EC75-0806-4A21-A29A-1CAF82D8631F}" srcId="{34AB774F-B23C-49A4-9A14-E1174AA9B698}" destId="{48CA7DE7-1108-4F54-9573-2449AC9DF305}" srcOrd="0" destOrd="0" parTransId="{EC8963CB-2C8E-4180-981F-B7EF1C7BB595}" sibTransId="{3DAA6F4A-0890-47C2-8933-99EF9BD0B34A}"/>
    <dgm:cxn modelId="{4CB6A348-0FDB-4153-8EFE-B8ED5E28F9F7}" type="presOf" srcId="{6915D08F-8272-476F-8769-B10040E1ADB0}" destId="{3081DAFD-DAC2-4AAA-96C0-52A6D01FCA25}" srcOrd="0" destOrd="2" presId="urn:microsoft.com/office/officeart/2005/8/layout/hList1"/>
    <dgm:cxn modelId="{EF46165A-4A75-421C-8C58-F76C74A40937}" type="presOf" srcId="{48CA7DE7-1108-4F54-9573-2449AC9DF305}" destId="{3081DAFD-DAC2-4AAA-96C0-52A6D01FCA25}" srcOrd="0" destOrd="0" presId="urn:microsoft.com/office/officeart/2005/8/layout/hList1"/>
    <dgm:cxn modelId="{67A9A642-C6F7-4756-9B91-852879073567}" type="presOf" srcId="{736A91E8-2CEE-47A0-9644-21C4EB79C6AD}" destId="{3081DAFD-DAC2-4AAA-96C0-52A6D01FCA25}" srcOrd="0" destOrd="6" presId="urn:microsoft.com/office/officeart/2005/8/layout/hList1"/>
    <dgm:cxn modelId="{2AB5FF39-FF35-4463-B7F1-06B88504D1F0}" type="presOf" srcId="{F782EB4A-FAFE-48E1-8F43-734D7C8D8403}" destId="{3081DAFD-DAC2-4AAA-96C0-52A6D01FCA25}" srcOrd="0" destOrd="3" presId="urn:microsoft.com/office/officeart/2005/8/layout/hList1"/>
    <dgm:cxn modelId="{F85EA18C-4297-49DE-A68C-BF6A6F814ADC}" srcId="{34AB774F-B23C-49A4-9A14-E1174AA9B698}" destId="{F782EB4A-FAFE-48E1-8F43-734D7C8D8403}" srcOrd="3" destOrd="0" parTransId="{0D56EFBD-3D3E-40A9-B2C4-0DE7DE4846B2}" sibTransId="{0BF0ADC1-1B70-4261-8EAB-409046074C97}"/>
    <dgm:cxn modelId="{CEE91C66-FC22-47C8-82C5-3C2338887BCB}" type="presOf" srcId="{52593575-E3A0-4724-8368-DB4C00BA899D}" destId="{3081DAFD-DAC2-4AAA-96C0-52A6D01FCA25}" srcOrd="0" destOrd="7" presId="urn:microsoft.com/office/officeart/2005/8/layout/hList1"/>
    <dgm:cxn modelId="{D7554D76-6585-4296-9668-85BC3C1365DE}" type="presOf" srcId="{6D832FD0-8128-43F9-AAA2-D1163C66A29A}" destId="{3081DAFD-DAC2-4AAA-96C0-52A6D01FCA25}" srcOrd="0" destOrd="4" presId="urn:microsoft.com/office/officeart/2005/8/layout/hList1"/>
    <dgm:cxn modelId="{B30B3117-DB87-40AF-A630-5A629DFA7B26}" type="presOf" srcId="{0F8E4B88-E900-40A0-A14B-0C6331B4AE56}" destId="{3081DAFD-DAC2-4AAA-96C0-52A6D01FCA25}" srcOrd="0" destOrd="5" presId="urn:microsoft.com/office/officeart/2005/8/layout/hList1"/>
    <dgm:cxn modelId="{BD11149A-1DC8-42C9-9D05-2D30A18B8CCC}" type="presOf" srcId="{F4B9E54B-5A48-4B0E-BB63-5401A2AECCD4}" destId="{5665CE1B-2F5E-4545-9DEE-4676131BEBE8}" srcOrd="0" destOrd="0" presId="urn:microsoft.com/office/officeart/2005/8/layout/hList1"/>
    <dgm:cxn modelId="{9A871651-E2A9-4C96-9576-DA891CA96431}" srcId="{34AB774F-B23C-49A4-9A14-E1174AA9B698}" destId="{6D832FD0-8128-43F9-AAA2-D1163C66A29A}" srcOrd="4" destOrd="0" parTransId="{A4DB0D06-6E7C-493F-B817-9E247A03B0E5}" sibTransId="{C2CE9A05-EAD9-43E6-8E73-071585A25E5A}"/>
    <dgm:cxn modelId="{2495BDEC-5944-4878-BA0C-5BBF459FD542}" srcId="{34AB774F-B23C-49A4-9A14-E1174AA9B698}" destId="{0F8E4B88-E900-40A0-A14B-0C6331B4AE56}" srcOrd="5" destOrd="0" parTransId="{1805412B-4BFA-4E1D-9914-004F990C023F}" sibTransId="{190B0E79-C7BD-4EDE-8C69-043BBAFFA0A7}"/>
    <dgm:cxn modelId="{0DB96AD7-B1AC-4768-A341-E222B1B5DBAC}" type="presOf" srcId="{A2841166-7F80-47BE-95ED-4503A911BC5F}" destId="{3081DAFD-DAC2-4AAA-96C0-52A6D01FCA25}" srcOrd="0" destOrd="1" presId="urn:microsoft.com/office/officeart/2005/8/layout/hList1"/>
    <dgm:cxn modelId="{922D9C01-6D67-4A69-BFA5-655F1EA3E350}" type="presParOf" srcId="{5665CE1B-2F5E-4545-9DEE-4676131BEBE8}" destId="{57210609-671C-45C7-ADDA-3B6014C02BE0}" srcOrd="0" destOrd="0" presId="urn:microsoft.com/office/officeart/2005/8/layout/hList1"/>
    <dgm:cxn modelId="{A2440833-DF13-492A-BD7C-5CACE95E4F01}" type="presParOf" srcId="{57210609-671C-45C7-ADDA-3B6014C02BE0}" destId="{A315FC73-02FE-4F39-A811-C0D2882EBD83}" srcOrd="0" destOrd="0" presId="urn:microsoft.com/office/officeart/2005/8/layout/hList1"/>
    <dgm:cxn modelId="{BA407CDA-81AB-4B4A-9A95-304E1FE22A6C}" type="presParOf" srcId="{57210609-671C-45C7-ADDA-3B6014C02BE0}" destId="{3081DAFD-DAC2-4AAA-96C0-52A6D01FCA25}"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D5B9768-841E-4508-990E-BAC2BAE34B72}" type="doc">
      <dgm:prSet loTypeId="urn:microsoft.com/office/officeart/2005/8/layout/hProcess9" loCatId="process" qsTypeId="urn:microsoft.com/office/officeart/2005/8/quickstyle/simple1" qsCatId="simple" csTypeId="urn:microsoft.com/office/officeart/2005/8/colors/accent1_2" csCatId="accent1" phldr="1"/>
      <dgm:spPr/>
    </dgm:pt>
    <dgm:pt modelId="{79DC934B-47CF-4365-92FB-3E9ACBA8860F}">
      <dgm:prSet phldrT="[Text]" custT="1"/>
      <dgm:spPr/>
      <dgm:t>
        <a:bodyPr/>
        <a:lstStyle/>
        <a:p>
          <a:r>
            <a:rPr lang="en-US" sz="2400" noProof="0" dirty="0" smtClean="0"/>
            <a:t>Improvement of an environmental and energy balance gate-to-gate</a:t>
          </a:r>
          <a:endParaRPr lang="en-US" sz="2400" noProof="0" dirty="0"/>
        </a:p>
      </dgm:t>
    </dgm:pt>
    <dgm:pt modelId="{054EA3BA-FFA8-491F-A7E7-2472DB89AD41}" type="parTrans" cxnId="{C477769B-DCFD-4D53-8C01-BA064C04421D}">
      <dgm:prSet/>
      <dgm:spPr/>
      <dgm:t>
        <a:bodyPr/>
        <a:lstStyle/>
        <a:p>
          <a:endParaRPr lang="en-US" sz="3600" noProof="0" dirty="0"/>
        </a:p>
      </dgm:t>
    </dgm:pt>
    <dgm:pt modelId="{D2414F66-9845-4B1A-8D97-D98BAC4F72D0}" type="sibTrans" cxnId="{C477769B-DCFD-4D53-8C01-BA064C04421D}">
      <dgm:prSet/>
      <dgm:spPr/>
      <dgm:t>
        <a:bodyPr/>
        <a:lstStyle/>
        <a:p>
          <a:endParaRPr lang="en-US" sz="3600" noProof="0" dirty="0"/>
        </a:p>
      </dgm:t>
    </dgm:pt>
    <dgm:pt modelId="{B52B7B9F-241A-4C7B-ABE7-403BFAD76404}">
      <dgm:prSet phldrT="[Text]" custT="1"/>
      <dgm:spPr/>
      <dgm:t>
        <a:bodyPr/>
        <a:lstStyle/>
        <a:p>
          <a:r>
            <a:rPr lang="en-US" sz="2400" noProof="0" dirty="0" smtClean="0"/>
            <a:t>More emissions in supplying company (no change cradle-to-gate)</a:t>
          </a:r>
          <a:endParaRPr lang="en-US" sz="2400" noProof="0" dirty="0"/>
        </a:p>
      </dgm:t>
    </dgm:pt>
    <dgm:pt modelId="{042E4231-A890-43AF-BEAF-DA69290D11FD}" type="parTrans" cxnId="{65662D0C-6AB9-40F3-985B-A72573BABF1F}">
      <dgm:prSet/>
      <dgm:spPr/>
      <dgm:t>
        <a:bodyPr/>
        <a:lstStyle/>
        <a:p>
          <a:endParaRPr lang="en-US" sz="3600" noProof="0" dirty="0"/>
        </a:p>
      </dgm:t>
    </dgm:pt>
    <dgm:pt modelId="{4021185B-1AFE-417B-960B-B02CFF6669AE}" type="sibTrans" cxnId="{65662D0C-6AB9-40F3-985B-A72573BABF1F}">
      <dgm:prSet/>
      <dgm:spPr/>
      <dgm:t>
        <a:bodyPr/>
        <a:lstStyle/>
        <a:p>
          <a:endParaRPr lang="en-US" sz="3600" noProof="0" dirty="0"/>
        </a:p>
      </dgm:t>
    </dgm:pt>
    <dgm:pt modelId="{99F933B4-42BB-4D99-B1CA-06E286723AC6}">
      <dgm:prSet phldrT="[Text]" custT="1"/>
      <dgm:spPr/>
      <dgm:t>
        <a:bodyPr/>
        <a:lstStyle/>
        <a:p>
          <a:r>
            <a:rPr lang="en-US" sz="2400" noProof="0" dirty="0" smtClean="0"/>
            <a:t>Outsourcing (e.g. a coating or just buying a component)</a:t>
          </a:r>
          <a:endParaRPr lang="en-US" sz="2400" noProof="0" dirty="0"/>
        </a:p>
      </dgm:t>
    </dgm:pt>
    <dgm:pt modelId="{227DBC2C-184E-42D0-AE99-D86F869D135F}" type="parTrans" cxnId="{A82B66CB-5E61-4556-905A-26E4E8FDFBAF}">
      <dgm:prSet/>
      <dgm:spPr/>
      <dgm:t>
        <a:bodyPr/>
        <a:lstStyle/>
        <a:p>
          <a:endParaRPr lang="en-US" noProof="0" dirty="0"/>
        </a:p>
      </dgm:t>
    </dgm:pt>
    <dgm:pt modelId="{D1B72A95-C192-4497-90C9-7D706BC76CC9}" type="sibTrans" cxnId="{A82B66CB-5E61-4556-905A-26E4E8FDFBAF}">
      <dgm:prSet/>
      <dgm:spPr/>
      <dgm:t>
        <a:bodyPr/>
        <a:lstStyle/>
        <a:p>
          <a:endParaRPr lang="en-US" noProof="0" dirty="0"/>
        </a:p>
      </dgm:t>
    </dgm:pt>
    <dgm:pt modelId="{710353B5-04FA-4464-BE2E-2E6C0CC52334}" type="pres">
      <dgm:prSet presAssocID="{AD5B9768-841E-4508-990E-BAC2BAE34B72}" presName="CompostProcess" presStyleCnt="0">
        <dgm:presLayoutVars>
          <dgm:dir/>
          <dgm:resizeHandles val="exact"/>
        </dgm:presLayoutVars>
      </dgm:prSet>
      <dgm:spPr/>
    </dgm:pt>
    <dgm:pt modelId="{FC975861-A199-4AB3-BB86-A818530AA394}" type="pres">
      <dgm:prSet presAssocID="{AD5B9768-841E-4508-990E-BAC2BAE34B72}" presName="arrow" presStyleLbl="bgShp" presStyleIdx="0" presStyleCnt="1"/>
      <dgm:spPr/>
    </dgm:pt>
    <dgm:pt modelId="{2E66FF10-2DB4-4531-BE36-CA915F1493F8}" type="pres">
      <dgm:prSet presAssocID="{AD5B9768-841E-4508-990E-BAC2BAE34B72}" presName="linearProcess" presStyleCnt="0"/>
      <dgm:spPr/>
    </dgm:pt>
    <dgm:pt modelId="{843E7B2E-8B5D-45A0-8E2E-8A0728E06CBD}" type="pres">
      <dgm:prSet presAssocID="{99F933B4-42BB-4D99-B1CA-06E286723AC6}" presName="textNode" presStyleLbl="node1" presStyleIdx="0" presStyleCnt="3">
        <dgm:presLayoutVars>
          <dgm:bulletEnabled val="1"/>
        </dgm:presLayoutVars>
      </dgm:prSet>
      <dgm:spPr/>
      <dgm:t>
        <a:bodyPr/>
        <a:lstStyle/>
        <a:p>
          <a:endParaRPr lang="en-US"/>
        </a:p>
      </dgm:t>
    </dgm:pt>
    <dgm:pt modelId="{85291E06-8959-427A-B47E-D411B7F5B233}" type="pres">
      <dgm:prSet presAssocID="{D1B72A95-C192-4497-90C9-7D706BC76CC9}" presName="sibTrans" presStyleCnt="0"/>
      <dgm:spPr/>
    </dgm:pt>
    <dgm:pt modelId="{8002DB7E-A051-4923-AACA-BFE37D42F64F}" type="pres">
      <dgm:prSet presAssocID="{79DC934B-47CF-4365-92FB-3E9ACBA8860F}" presName="textNode" presStyleLbl="node1" presStyleIdx="1" presStyleCnt="3">
        <dgm:presLayoutVars>
          <dgm:bulletEnabled val="1"/>
        </dgm:presLayoutVars>
      </dgm:prSet>
      <dgm:spPr/>
      <dgm:t>
        <a:bodyPr/>
        <a:lstStyle/>
        <a:p>
          <a:endParaRPr lang="en-US"/>
        </a:p>
      </dgm:t>
    </dgm:pt>
    <dgm:pt modelId="{92957986-9A80-4919-A332-330B43E74A3A}" type="pres">
      <dgm:prSet presAssocID="{D2414F66-9845-4B1A-8D97-D98BAC4F72D0}" presName="sibTrans" presStyleCnt="0"/>
      <dgm:spPr/>
    </dgm:pt>
    <dgm:pt modelId="{7A1B64F1-5DB9-44AD-AD23-5C324CEAB1F1}" type="pres">
      <dgm:prSet presAssocID="{B52B7B9F-241A-4C7B-ABE7-403BFAD76404}" presName="textNode" presStyleLbl="node1" presStyleIdx="2" presStyleCnt="3" custScaleX="105649">
        <dgm:presLayoutVars>
          <dgm:bulletEnabled val="1"/>
        </dgm:presLayoutVars>
      </dgm:prSet>
      <dgm:spPr/>
      <dgm:t>
        <a:bodyPr/>
        <a:lstStyle/>
        <a:p>
          <a:endParaRPr lang="en-US"/>
        </a:p>
      </dgm:t>
    </dgm:pt>
  </dgm:ptLst>
  <dgm:cxnLst>
    <dgm:cxn modelId="{0EF83D3F-26CA-4D32-8C66-C28002731080}" type="presOf" srcId="{AD5B9768-841E-4508-990E-BAC2BAE34B72}" destId="{710353B5-04FA-4464-BE2E-2E6C0CC52334}" srcOrd="0" destOrd="0" presId="urn:microsoft.com/office/officeart/2005/8/layout/hProcess9"/>
    <dgm:cxn modelId="{65662D0C-6AB9-40F3-985B-A72573BABF1F}" srcId="{AD5B9768-841E-4508-990E-BAC2BAE34B72}" destId="{B52B7B9F-241A-4C7B-ABE7-403BFAD76404}" srcOrd="2" destOrd="0" parTransId="{042E4231-A890-43AF-BEAF-DA69290D11FD}" sibTransId="{4021185B-1AFE-417B-960B-B02CFF6669AE}"/>
    <dgm:cxn modelId="{A82B66CB-5E61-4556-905A-26E4E8FDFBAF}" srcId="{AD5B9768-841E-4508-990E-BAC2BAE34B72}" destId="{99F933B4-42BB-4D99-B1CA-06E286723AC6}" srcOrd="0" destOrd="0" parTransId="{227DBC2C-184E-42D0-AE99-D86F869D135F}" sibTransId="{D1B72A95-C192-4497-90C9-7D706BC76CC9}"/>
    <dgm:cxn modelId="{89F48802-7F90-4C49-B7F3-DE2523286214}" type="presOf" srcId="{79DC934B-47CF-4365-92FB-3E9ACBA8860F}" destId="{8002DB7E-A051-4923-AACA-BFE37D42F64F}" srcOrd="0" destOrd="0" presId="urn:microsoft.com/office/officeart/2005/8/layout/hProcess9"/>
    <dgm:cxn modelId="{D31970A6-0D5E-41A8-AE66-721DF73447A8}" type="presOf" srcId="{99F933B4-42BB-4D99-B1CA-06E286723AC6}" destId="{843E7B2E-8B5D-45A0-8E2E-8A0728E06CBD}" srcOrd="0" destOrd="0" presId="urn:microsoft.com/office/officeart/2005/8/layout/hProcess9"/>
    <dgm:cxn modelId="{C477769B-DCFD-4D53-8C01-BA064C04421D}" srcId="{AD5B9768-841E-4508-990E-BAC2BAE34B72}" destId="{79DC934B-47CF-4365-92FB-3E9ACBA8860F}" srcOrd="1" destOrd="0" parTransId="{054EA3BA-FFA8-491F-A7E7-2472DB89AD41}" sibTransId="{D2414F66-9845-4B1A-8D97-D98BAC4F72D0}"/>
    <dgm:cxn modelId="{1646B3B4-7F5A-4C23-883D-EF043DF548C9}" type="presOf" srcId="{B52B7B9F-241A-4C7B-ABE7-403BFAD76404}" destId="{7A1B64F1-5DB9-44AD-AD23-5C324CEAB1F1}" srcOrd="0" destOrd="0" presId="urn:microsoft.com/office/officeart/2005/8/layout/hProcess9"/>
    <dgm:cxn modelId="{265F8B08-CA1C-4047-B13A-B258196E3291}" type="presParOf" srcId="{710353B5-04FA-4464-BE2E-2E6C0CC52334}" destId="{FC975861-A199-4AB3-BB86-A818530AA394}" srcOrd="0" destOrd="0" presId="urn:microsoft.com/office/officeart/2005/8/layout/hProcess9"/>
    <dgm:cxn modelId="{E2C13A68-0130-40F8-AEAD-6E6D0C167CA3}" type="presParOf" srcId="{710353B5-04FA-4464-BE2E-2E6C0CC52334}" destId="{2E66FF10-2DB4-4531-BE36-CA915F1493F8}" srcOrd="1" destOrd="0" presId="urn:microsoft.com/office/officeart/2005/8/layout/hProcess9"/>
    <dgm:cxn modelId="{C820464D-043F-4DC3-BB69-94C478F318F4}" type="presParOf" srcId="{2E66FF10-2DB4-4531-BE36-CA915F1493F8}" destId="{843E7B2E-8B5D-45A0-8E2E-8A0728E06CBD}" srcOrd="0" destOrd="0" presId="urn:microsoft.com/office/officeart/2005/8/layout/hProcess9"/>
    <dgm:cxn modelId="{4B52FFBC-3089-45D8-A90F-58CD91D7AF37}" type="presParOf" srcId="{2E66FF10-2DB4-4531-BE36-CA915F1493F8}" destId="{85291E06-8959-427A-B47E-D411B7F5B233}" srcOrd="1" destOrd="0" presId="urn:microsoft.com/office/officeart/2005/8/layout/hProcess9"/>
    <dgm:cxn modelId="{7A2B46DF-EC09-451C-9FC0-EB21D715F350}" type="presParOf" srcId="{2E66FF10-2DB4-4531-BE36-CA915F1493F8}" destId="{8002DB7E-A051-4923-AACA-BFE37D42F64F}" srcOrd="2" destOrd="0" presId="urn:microsoft.com/office/officeart/2005/8/layout/hProcess9"/>
    <dgm:cxn modelId="{CBF23D34-1F51-4DAA-8D5B-887270EE11FA}" type="presParOf" srcId="{2E66FF10-2DB4-4531-BE36-CA915F1493F8}" destId="{92957986-9A80-4919-A332-330B43E74A3A}" srcOrd="3" destOrd="0" presId="urn:microsoft.com/office/officeart/2005/8/layout/hProcess9"/>
    <dgm:cxn modelId="{A109BE8A-9A8F-4443-A417-5A05AF954717}" type="presParOf" srcId="{2E66FF10-2DB4-4531-BE36-CA915F1493F8}" destId="{7A1B64F1-5DB9-44AD-AD23-5C324CEAB1F1}"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3C0C93F-B85B-480C-BE23-4465EA1025DA}" type="doc">
      <dgm:prSet loTypeId="urn:microsoft.com/office/officeart/2008/layout/RadialCluster" loCatId="relationship" qsTypeId="urn:microsoft.com/office/officeart/2005/8/quickstyle/simple1" qsCatId="simple" csTypeId="urn:microsoft.com/office/officeart/2005/8/colors/accent1_2" csCatId="accent1" phldr="1"/>
      <dgm:spPr/>
      <dgm:t>
        <a:bodyPr/>
        <a:lstStyle/>
        <a:p>
          <a:endParaRPr lang="de-DE"/>
        </a:p>
      </dgm:t>
    </dgm:pt>
    <dgm:pt modelId="{95668763-5634-4735-9067-943C5C18E6DC}">
      <dgm:prSet phldrT="[Text]" custT="1"/>
      <dgm:spPr/>
      <dgm:t>
        <a:bodyPr/>
        <a:lstStyle/>
        <a:p>
          <a:pPr algn="ctr"/>
          <a:r>
            <a:rPr lang="en-US" sz="2800" noProof="0" dirty="0" smtClean="0"/>
            <a:t>Decision criteria for procurement</a:t>
          </a:r>
          <a:endParaRPr lang="en-US" sz="2800" noProof="0" dirty="0"/>
        </a:p>
      </dgm:t>
    </dgm:pt>
    <dgm:pt modelId="{345982D3-7874-46F6-89F4-28E2214A5354}" type="parTrans" cxnId="{8FE869E7-C975-4048-96FA-8FC817F7969E}">
      <dgm:prSet/>
      <dgm:spPr/>
      <dgm:t>
        <a:bodyPr/>
        <a:lstStyle/>
        <a:p>
          <a:endParaRPr lang="en-US" sz="2800" noProof="0" dirty="0"/>
        </a:p>
      </dgm:t>
    </dgm:pt>
    <dgm:pt modelId="{E15846A1-E68A-4880-979F-1E78D128C9B3}" type="sibTrans" cxnId="{8FE869E7-C975-4048-96FA-8FC817F7969E}">
      <dgm:prSet/>
      <dgm:spPr/>
      <dgm:t>
        <a:bodyPr/>
        <a:lstStyle/>
        <a:p>
          <a:endParaRPr lang="en-US" sz="2800" noProof="0" dirty="0"/>
        </a:p>
      </dgm:t>
    </dgm:pt>
    <dgm:pt modelId="{5C61ECF2-5F80-461F-B874-40842244B46A}">
      <dgm:prSet phldrT="[Text]" custT="1"/>
      <dgm:spPr/>
      <dgm:t>
        <a:bodyPr/>
        <a:lstStyle/>
        <a:p>
          <a:r>
            <a:rPr lang="en-US" sz="2400" noProof="0" dirty="0" smtClean="0"/>
            <a:t>„Conventional“ criteria, cost, speed, flexibility, quality …, elements of economic sustainability</a:t>
          </a:r>
          <a:endParaRPr lang="en-US" sz="2400" noProof="0" dirty="0"/>
        </a:p>
      </dgm:t>
    </dgm:pt>
    <dgm:pt modelId="{D3DB2122-36BB-448B-A7BC-19FF6C11691C}" type="parTrans" cxnId="{3CBE4BF6-FAC1-413E-8C62-E79A78C9E42B}">
      <dgm:prSet/>
      <dgm:spPr/>
      <dgm:t>
        <a:bodyPr/>
        <a:lstStyle/>
        <a:p>
          <a:endParaRPr lang="en-US" sz="2800" noProof="0" dirty="0"/>
        </a:p>
      </dgm:t>
    </dgm:pt>
    <dgm:pt modelId="{9A9E1F38-47AA-412A-93DE-44FCC7951872}" type="sibTrans" cxnId="{3CBE4BF6-FAC1-413E-8C62-E79A78C9E42B}">
      <dgm:prSet/>
      <dgm:spPr/>
      <dgm:t>
        <a:bodyPr/>
        <a:lstStyle/>
        <a:p>
          <a:endParaRPr lang="en-US" sz="2800" noProof="0" dirty="0"/>
        </a:p>
      </dgm:t>
    </dgm:pt>
    <dgm:pt modelId="{E636D04A-D527-4E3E-B0D7-9A708BBB22F1}">
      <dgm:prSet phldrT="[Text]" custT="1"/>
      <dgm:spPr/>
      <dgm:t>
        <a:bodyPr/>
        <a:lstStyle/>
        <a:p>
          <a:r>
            <a:rPr lang="en-US" sz="2400" noProof="0" dirty="0" smtClean="0"/>
            <a:t>Working standards, wages, and other aspects of social sustainability </a:t>
          </a:r>
          <a:endParaRPr lang="en-US" sz="2400" noProof="0" dirty="0"/>
        </a:p>
      </dgm:t>
    </dgm:pt>
    <dgm:pt modelId="{3E007819-24DC-4A59-8227-92315BB0B609}" type="parTrans" cxnId="{77C750CD-6F08-4C23-8F2E-1B76D044B0D3}">
      <dgm:prSet/>
      <dgm:spPr/>
      <dgm:t>
        <a:bodyPr/>
        <a:lstStyle/>
        <a:p>
          <a:endParaRPr lang="en-US" sz="2400" noProof="0" dirty="0"/>
        </a:p>
      </dgm:t>
    </dgm:pt>
    <dgm:pt modelId="{A56E9D29-F1DD-45C3-87C2-38D1AE25B5A0}" type="sibTrans" cxnId="{77C750CD-6F08-4C23-8F2E-1B76D044B0D3}">
      <dgm:prSet/>
      <dgm:spPr/>
      <dgm:t>
        <a:bodyPr/>
        <a:lstStyle/>
        <a:p>
          <a:endParaRPr lang="en-US" sz="2400" noProof="0" dirty="0"/>
        </a:p>
      </dgm:t>
    </dgm:pt>
    <dgm:pt modelId="{79F6098E-8B23-4478-8D7A-EC99B3069A76}">
      <dgm:prSet phldrT="[Text]" custT="1"/>
      <dgm:spPr/>
      <dgm:t>
        <a:bodyPr/>
        <a:lstStyle/>
        <a:p>
          <a:r>
            <a:rPr lang="en-US" sz="2400" noProof="0" dirty="0" smtClean="0"/>
            <a:t>Energy and carbon as discussed here as element of ecol. sustainability: hazardous substances, water, emissions … </a:t>
          </a:r>
          <a:endParaRPr lang="en-US" sz="2400" noProof="0" dirty="0"/>
        </a:p>
      </dgm:t>
    </dgm:pt>
    <dgm:pt modelId="{5E3E3F5E-A452-402D-91A8-76F13A7866B0}" type="parTrans" cxnId="{6C1DBCBF-220F-4DBA-A594-64337127DB1C}">
      <dgm:prSet/>
      <dgm:spPr/>
      <dgm:t>
        <a:bodyPr/>
        <a:lstStyle/>
        <a:p>
          <a:endParaRPr lang="en-US" noProof="0" dirty="0"/>
        </a:p>
      </dgm:t>
    </dgm:pt>
    <dgm:pt modelId="{84CB012B-45C5-473B-BEBE-16C8DDE66C17}" type="sibTrans" cxnId="{6C1DBCBF-220F-4DBA-A594-64337127DB1C}">
      <dgm:prSet/>
      <dgm:spPr/>
      <dgm:t>
        <a:bodyPr/>
        <a:lstStyle/>
        <a:p>
          <a:endParaRPr lang="en-US" noProof="0" dirty="0"/>
        </a:p>
      </dgm:t>
    </dgm:pt>
    <dgm:pt modelId="{281040B5-4E48-4EEE-9B57-0624C70DFC84}" type="pres">
      <dgm:prSet presAssocID="{93C0C93F-B85B-480C-BE23-4465EA1025DA}" presName="Name0" presStyleCnt="0">
        <dgm:presLayoutVars>
          <dgm:chMax val="1"/>
          <dgm:chPref val="1"/>
          <dgm:dir/>
          <dgm:animOne val="branch"/>
          <dgm:animLvl val="lvl"/>
        </dgm:presLayoutVars>
      </dgm:prSet>
      <dgm:spPr/>
      <dgm:t>
        <a:bodyPr/>
        <a:lstStyle/>
        <a:p>
          <a:endParaRPr lang="en-US"/>
        </a:p>
      </dgm:t>
    </dgm:pt>
    <dgm:pt modelId="{654BB3BE-FEB7-496E-A262-223AEF8AFAFF}" type="pres">
      <dgm:prSet presAssocID="{95668763-5634-4735-9067-943C5C18E6DC}" presName="singleCycle" presStyleCnt="0"/>
      <dgm:spPr/>
    </dgm:pt>
    <dgm:pt modelId="{AD8B8670-10A4-412C-8BD7-4D0118BE69ED}" type="pres">
      <dgm:prSet presAssocID="{95668763-5634-4735-9067-943C5C18E6DC}" presName="singleCenter" presStyleLbl="node1" presStyleIdx="0" presStyleCnt="4" custScaleX="191024" custScaleY="81976" custLinFactNeighborX="176" custLinFactNeighborY="-12066">
        <dgm:presLayoutVars>
          <dgm:chMax val="7"/>
          <dgm:chPref val="7"/>
        </dgm:presLayoutVars>
      </dgm:prSet>
      <dgm:spPr/>
      <dgm:t>
        <a:bodyPr/>
        <a:lstStyle/>
        <a:p>
          <a:endParaRPr lang="en-US"/>
        </a:p>
      </dgm:t>
    </dgm:pt>
    <dgm:pt modelId="{52E91FE1-762D-428D-A620-BA9C432D1045}" type="pres">
      <dgm:prSet presAssocID="{D3DB2122-36BB-448B-A7BC-19FF6C11691C}" presName="Name56" presStyleLbl="parChTrans1D2" presStyleIdx="0" presStyleCnt="3"/>
      <dgm:spPr/>
      <dgm:t>
        <a:bodyPr/>
        <a:lstStyle/>
        <a:p>
          <a:endParaRPr lang="en-US"/>
        </a:p>
      </dgm:t>
    </dgm:pt>
    <dgm:pt modelId="{55DBDDAB-636C-4428-A445-42EF788D3856}" type="pres">
      <dgm:prSet presAssocID="{5C61ECF2-5F80-461F-B874-40842244B46A}" presName="text0" presStyleLbl="node1" presStyleIdx="1" presStyleCnt="4" custScaleX="371685" custScaleY="156608">
        <dgm:presLayoutVars>
          <dgm:bulletEnabled val="1"/>
        </dgm:presLayoutVars>
      </dgm:prSet>
      <dgm:spPr/>
      <dgm:t>
        <a:bodyPr/>
        <a:lstStyle/>
        <a:p>
          <a:endParaRPr lang="en-US"/>
        </a:p>
      </dgm:t>
    </dgm:pt>
    <dgm:pt modelId="{5DC620D8-AE6E-4FDA-A9FA-9286DABE606D}" type="pres">
      <dgm:prSet presAssocID="{5E3E3F5E-A452-402D-91A8-76F13A7866B0}" presName="Name56" presStyleLbl="parChTrans1D2" presStyleIdx="1" presStyleCnt="3"/>
      <dgm:spPr/>
      <dgm:t>
        <a:bodyPr/>
        <a:lstStyle/>
        <a:p>
          <a:endParaRPr lang="en-US"/>
        </a:p>
      </dgm:t>
    </dgm:pt>
    <dgm:pt modelId="{5485802D-3DB2-47D3-8EB0-78D648793A38}" type="pres">
      <dgm:prSet presAssocID="{79F6098E-8B23-4478-8D7A-EC99B3069A76}" presName="text0" presStyleLbl="node1" presStyleIdx="2" presStyleCnt="4" custScaleX="371685" custScaleY="156608">
        <dgm:presLayoutVars>
          <dgm:bulletEnabled val="1"/>
        </dgm:presLayoutVars>
      </dgm:prSet>
      <dgm:spPr/>
      <dgm:t>
        <a:bodyPr/>
        <a:lstStyle/>
        <a:p>
          <a:endParaRPr lang="en-US"/>
        </a:p>
      </dgm:t>
    </dgm:pt>
    <dgm:pt modelId="{DFEC8E11-6344-43EA-83CE-DC0D85826211}" type="pres">
      <dgm:prSet presAssocID="{3E007819-24DC-4A59-8227-92315BB0B609}" presName="Name56" presStyleLbl="parChTrans1D2" presStyleIdx="2" presStyleCnt="3"/>
      <dgm:spPr/>
      <dgm:t>
        <a:bodyPr/>
        <a:lstStyle/>
        <a:p>
          <a:endParaRPr lang="en-US"/>
        </a:p>
      </dgm:t>
    </dgm:pt>
    <dgm:pt modelId="{B2CCA3A1-AEC8-406E-8EBC-1C7745A15635}" type="pres">
      <dgm:prSet presAssocID="{E636D04A-D527-4E3E-B0D7-9A708BBB22F1}" presName="text0" presStyleLbl="node1" presStyleIdx="3" presStyleCnt="4" custScaleX="371685" custScaleY="156608">
        <dgm:presLayoutVars>
          <dgm:bulletEnabled val="1"/>
        </dgm:presLayoutVars>
      </dgm:prSet>
      <dgm:spPr/>
      <dgm:t>
        <a:bodyPr/>
        <a:lstStyle/>
        <a:p>
          <a:endParaRPr lang="en-US"/>
        </a:p>
      </dgm:t>
    </dgm:pt>
  </dgm:ptLst>
  <dgm:cxnLst>
    <dgm:cxn modelId="{D8A3F061-B2FD-490D-816A-E7E900B26344}" type="presOf" srcId="{D3DB2122-36BB-448B-A7BC-19FF6C11691C}" destId="{52E91FE1-762D-428D-A620-BA9C432D1045}" srcOrd="0" destOrd="0" presId="urn:microsoft.com/office/officeart/2008/layout/RadialCluster"/>
    <dgm:cxn modelId="{79983CBA-FE44-40DA-84CC-79B58ADBECD5}" type="presOf" srcId="{95668763-5634-4735-9067-943C5C18E6DC}" destId="{AD8B8670-10A4-412C-8BD7-4D0118BE69ED}" srcOrd="0" destOrd="0" presId="urn:microsoft.com/office/officeart/2008/layout/RadialCluster"/>
    <dgm:cxn modelId="{35CEE2C1-2E88-4E8E-BD6F-C91A91CEEE9A}" type="presOf" srcId="{5E3E3F5E-A452-402D-91A8-76F13A7866B0}" destId="{5DC620D8-AE6E-4FDA-A9FA-9286DABE606D}" srcOrd="0" destOrd="0" presId="urn:microsoft.com/office/officeart/2008/layout/RadialCluster"/>
    <dgm:cxn modelId="{6C1DBCBF-220F-4DBA-A594-64337127DB1C}" srcId="{95668763-5634-4735-9067-943C5C18E6DC}" destId="{79F6098E-8B23-4478-8D7A-EC99B3069A76}" srcOrd="1" destOrd="0" parTransId="{5E3E3F5E-A452-402D-91A8-76F13A7866B0}" sibTransId="{84CB012B-45C5-473B-BEBE-16C8DDE66C17}"/>
    <dgm:cxn modelId="{1DE3A943-7564-47DC-A564-DD60623EE89B}" type="presOf" srcId="{79F6098E-8B23-4478-8D7A-EC99B3069A76}" destId="{5485802D-3DB2-47D3-8EB0-78D648793A38}" srcOrd="0" destOrd="0" presId="urn:microsoft.com/office/officeart/2008/layout/RadialCluster"/>
    <dgm:cxn modelId="{77C750CD-6F08-4C23-8F2E-1B76D044B0D3}" srcId="{95668763-5634-4735-9067-943C5C18E6DC}" destId="{E636D04A-D527-4E3E-B0D7-9A708BBB22F1}" srcOrd="2" destOrd="0" parTransId="{3E007819-24DC-4A59-8227-92315BB0B609}" sibTransId="{A56E9D29-F1DD-45C3-87C2-38D1AE25B5A0}"/>
    <dgm:cxn modelId="{8FE869E7-C975-4048-96FA-8FC817F7969E}" srcId="{93C0C93F-B85B-480C-BE23-4465EA1025DA}" destId="{95668763-5634-4735-9067-943C5C18E6DC}" srcOrd="0" destOrd="0" parTransId="{345982D3-7874-46F6-89F4-28E2214A5354}" sibTransId="{E15846A1-E68A-4880-979F-1E78D128C9B3}"/>
    <dgm:cxn modelId="{A8447988-9D88-4ACB-BC7C-2DC34F605E30}" type="presOf" srcId="{93C0C93F-B85B-480C-BE23-4465EA1025DA}" destId="{281040B5-4E48-4EEE-9B57-0624C70DFC84}" srcOrd="0" destOrd="0" presId="urn:microsoft.com/office/officeart/2008/layout/RadialCluster"/>
    <dgm:cxn modelId="{126821D5-A980-4C67-A182-53D406D16930}" type="presOf" srcId="{3E007819-24DC-4A59-8227-92315BB0B609}" destId="{DFEC8E11-6344-43EA-83CE-DC0D85826211}" srcOrd="0" destOrd="0" presId="urn:microsoft.com/office/officeart/2008/layout/RadialCluster"/>
    <dgm:cxn modelId="{C1D54FC2-0464-462E-948C-98A48CC499A0}" type="presOf" srcId="{5C61ECF2-5F80-461F-B874-40842244B46A}" destId="{55DBDDAB-636C-4428-A445-42EF788D3856}" srcOrd="0" destOrd="0" presId="urn:microsoft.com/office/officeart/2008/layout/RadialCluster"/>
    <dgm:cxn modelId="{3CBE4BF6-FAC1-413E-8C62-E79A78C9E42B}" srcId="{95668763-5634-4735-9067-943C5C18E6DC}" destId="{5C61ECF2-5F80-461F-B874-40842244B46A}" srcOrd="0" destOrd="0" parTransId="{D3DB2122-36BB-448B-A7BC-19FF6C11691C}" sibTransId="{9A9E1F38-47AA-412A-93DE-44FCC7951872}"/>
    <dgm:cxn modelId="{C3F9D174-599C-45A7-806D-62FFE7C2B2C0}" type="presOf" srcId="{E636D04A-D527-4E3E-B0D7-9A708BBB22F1}" destId="{B2CCA3A1-AEC8-406E-8EBC-1C7745A15635}" srcOrd="0" destOrd="0" presId="urn:microsoft.com/office/officeart/2008/layout/RadialCluster"/>
    <dgm:cxn modelId="{F1C2ECB1-64D3-4362-A6B3-79D818023EBC}" type="presParOf" srcId="{281040B5-4E48-4EEE-9B57-0624C70DFC84}" destId="{654BB3BE-FEB7-496E-A262-223AEF8AFAFF}" srcOrd="0" destOrd="0" presId="urn:microsoft.com/office/officeart/2008/layout/RadialCluster"/>
    <dgm:cxn modelId="{594C1B02-364B-4A54-9D0B-BEC3F385035C}" type="presParOf" srcId="{654BB3BE-FEB7-496E-A262-223AEF8AFAFF}" destId="{AD8B8670-10A4-412C-8BD7-4D0118BE69ED}" srcOrd="0" destOrd="0" presId="urn:microsoft.com/office/officeart/2008/layout/RadialCluster"/>
    <dgm:cxn modelId="{308BF48C-7E69-40E4-8B39-A2AEC991435E}" type="presParOf" srcId="{654BB3BE-FEB7-496E-A262-223AEF8AFAFF}" destId="{52E91FE1-762D-428D-A620-BA9C432D1045}" srcOrd="1" destOrd="0" presId="urn:microsoft.com/office/officeart/2008/layout/RadialCluster"/>
    <dgm:cxn modelId="{FED7FBF7-0EA1-46DD-8CE6-2B0C6BBA4A91}" type="presParOf" srcId="{654BB3BE-FEB7-496E-A262-223AEF8AFAFF}" destId="{55DBDDAB-636C-4428-A445-42EF788D3856}" srcOrd="2" destOrd="0" presId="urn:microsoft.com/office/officeart/2008/layout/RadialCluster"/>
    <dgm:cxn modelId="{6D8506A2-C751-4029-9296-42FBF7303535}" type="presParOf" srcId="{654BB3BE-FEB7-496E-A262-223AEF8AFAFF}" destId="{5DC620D8-AE6E-4FDA-A9FA-9286DABE606D}" srcOrd="3" destOrd="0" presId="urn:microsoft.com/office/officeart/2008/layout/RadialCluster"/>
    <dgm:cxn modelId="{A49FF99F-E3D7-4261-9305-0124E9E18EEF}" type="presParOf" srcId="{654BB3BE-FEB7-496E-A262-223AEF8AFAFF}" destId="{5485802D-3DB2-47D3-8EB0-78D648793A38}" srcOrd="4" destOrd="0" presId="urn:microsoft.com/office/officeart/2008/layout/RadialCluster"/>
    <dgm:cxn modelId="{46E244F4-89E3-46EB-8344-429DF7B1F78E}" type="presParOf" srcId="{654BB3BE-FEB7-496E-A262-223AEF8AFAFF}" destId="{DFEC8E11-6344-43EA-83CE-DC0D85826211}" srcOrd="5" destOrd="0" presId="urn:microsoft.com/office/officeart/2008/layout/RadialCluster"/>
    <dgm:cxn modelId="{CA5CDDAC-C748-4C43-810B-84487769AD8E}" type="presParOf" srcId="{654BB3BE-FEB7-496E-A262-223AEF8AFAFF}" destId="{B2CCA3A1-AEC8-406E-8EBC-1C7745A15635}" srcOrd="6" destOrd="0" presId="urn:microsoft.com/office/officeart/2008/layout/RadialCluster"/>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94A85F-0076-43A3-A92C-B167D8971D31}">
      <dsp:nvSpPr>
        <dsp:cNvPr id="0" name=""/>
        <dsp:cNvSpPr/>
      </dsp:nvSpPr>
      <dsp:spPr>
        <a:xfrm>
          <a:off x="3867879" y="3200523"/>
          <a:ext cx="3826228" cy="305185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en-US" sz="3200" kern="1200" noProof="0" dirty="0" smtClean="0"/>
            <a:t>Procurement, purchasing, buying, sourcing acquisition</a:t>
          </a:r>
          <a:endParaRPr lang="en-US" sz="3200" kern="1200" noProof="0" dirty="0"/>
        </a:p>
      </dsp:txBody>
      <dsp:txXfrm>
        <a:off x="4428217" y="3647457"/>
        <a:ext cx="2705552" cy="2157989"/>
      </dsp:txXfrm>
    </dsp:sp>
    <dsp:sp modelId="{025485D4-5890-468B-B3A1-4AF4CB326BC1}">
      <dsp:nvSpPr>
        <dsp:cNvPr id="0" name=""/>
        <dsp:cNvSpPr/>
      </dsp:nvSpPr>
      <dsp:spPr>
        <a:xfrm rot="10800000">
          <a:off x="1954248" y="4355122"/>
          <a:ext cx="1808381" cy="74265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22A9038-9423-41DE-8C37-20407C208EDF}">
      <dsp:nvSpPr>
        <dsp:cNvPr id="0" name=""/>
        <dsp:cNvSpPr/>
      </dsp:nvSpPr>
      <dsp:spPr>
        <a:xfrm>
          <a:off x="600456" y="3726100"/>
          <a:ext cx="2707584" cy="20007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kern="1200" noProof="0" dirty="0" smtClean="0"/>
            <a:t>Energy itself –preceding presentation</a:t>
          </a:r>
          <a:endParaRPr lang="en-US" sz="2400" kern="1200" noProof="0" dirty="0"/>
        </a:p>
      </dsp:txBody>
      <dsp:txXfrm>
        <a:off x="659055" y="3784699"/>
        <a:ext cx="2590386" cy="1883503"/>
      </dsp:txXfrm>
    </dsp:sp>
    <dsp:sp modelId="{47E2D5DD-671C-4D64-8D09-7DD8406A1AAB}">
      <dsp:nvSpPr>
        <dsp:cNvPr id="0" name=""/>
        <dsp:cNvSpPr/>
      </dsp:nvSpPr>
      <dsp:spPr>
        <a:xfrm rot="13500000">
          <a:off x="2778961" y="2364088"/>
          <a:ext cx="2021995" cy="74265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42AE6E1-C02C-403D-B09F-01D99D5D9069}">
      <dsp:nvSpPr>
        <dsp:cNvPr id="0" name=""/>
        <dsp:cNvSpPr/>
      </dsp:nvSpPr>
      <dsp:spPr>
        <a:xfrm>
          <a:off x="1721284" y="1020183"/>
          <a:ext cx="2707584" cy="20007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kern="1200" noProof="0" dirty="0" smtClean="0"/>
            <a:t>Direct materials (will become part of the product) – discussed here</a:t>
          </a:r>
          <a:endParaRPr lang="en-US" sz="2400" kern="1200" noProof="0" dirty="0"/>
        </a:p>
      </dsp:txBody>
      <dsp:txXfrm>
        <a:off x="1779883" y="1078782"/>
        <a:ext cx="2590386" cy="1883503"/>
      </dsp:txXfrm>
    </dsp:sp>
    <dsp:sp modelId="{7CAA2F57-BD7B-4A67-A2F8-90CAEAAF9A89}">
      <dsp:nvSpPr>
        <dsp:cNvPr id="0" name=""/>
        <dsp:cNvSpPr/>
      </dsp:nvSpPr>
      <dsp:spPr>
        <a:xfrm rot="16200000">
          <a:off x="4693857" y="1615513"/>
          <a:ext cx="2174271" cy="74265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D0A8782-24F7-40A2-B732-45DF3CE124E9}">
      <dsp:nvSpPr>
        <dsp:cNvPr id="0" name=""/>
        <dsp:cNvSpPr/>
      </dsp:nvSpPr>
      <dsp:spPr>
        <a:xfrm>
          <a:off x="4427201" y="-132172"/>
          <a:ext cx="2707584" cy="206375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kern="1200" noProof="0" dirty="0" smtClean="0"/>
            <a:t>Indirect Material (will not become part of the product) – discussed here</a:t>
          </a:r>
          <a:endParaRPr lang="en-US" sz="2400" kern="1200" noProof="0" dirty="0"/>
        </a:p>
      </dsp:txBody>
      <dsp:txXfrm>
        <a:off x="4487646" y="-71727"/>
        <a:ext cx="2586694" cy="1942868"/>
      </dsp:txXfrm>
    </dsp:sp>
    <dsp:sp modelId="{DA65201B-0E34-45B0-A0B3-8FE8F0DA4C4B}">
      <dsp:nvSpPr>
        <dsp:cNvPr id="0" name=""/>
        <dsp:cNvSpPr/>
      </dsp:nvSpPr>
      <dsp:spPr>
        <a:xfrm rot="18900000">
          <a:off x="6761029" y="2364088"/>
          <a:ext cx="2021995" cy="74265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83746DD-B654-43CB-95A2-5661138C568F}">
      <dsp:nvSpPr>
        <dsp:cNvPr id="0" name=""/>
        <dsp:cNvSpPr/>
      </dsp:nvSpPr>
      <dsp:spPr>
        <a:xfrm>
          <a:off x="7133118" y="1020183"/>
          <a:ext cx="2707584" cy="20007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kern="1200" noProof="0" dirty="0" smtClean="0"/>
            <a:t>Investment goods, machinery and assets (Impact on energy? – discussed in 5.1 Profitability)</a:t>
          </a:r>
          <a:endParaRPr lang="en-US" sz="2400" kern="1200" noProof="0" dirty="0"/>
        </a:p>
      </dsp:txBody>
      <dsp:txXfrm>
        <a:off x="7191717" y="1078782"/>
        <a:ext cx="2590386" cy="1883503"/>
      </dsp:txXfrm>
    </dsp:sp>
    <dsp:sp modelId="{3BDC4142-EC8D-47DC-AC5E-64C85540BE97}">
      <dsp:nvSpPr>
        <dsp:cNvPr id="0" name=""/>
        <dsp:cNvSpPr/>
      </dsp:nvSpPr>
      <dsp:spPr>
        <a:xfrm>
          <a:off x="7810003" y="4355122"/>
          <a:ext cx="1991292" cy="74265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BE6B4FF-C71E-408D-A71C-5BD5EF1ADB8B}">
      <dsp:nvSpPr>
        <dsp:cNvPr id="0" name=""/>
        <dsp:cNvSpPr/>
      </dsp:nvSpPr>
      <dsp:spPr>
        <a:xfrm>
          <a:off x="8272186" y="3463229"/>
          <a:ext cx="3058217" cy="252644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kern="1200" noProof="0" dirty="0" smtClean="0"/>
            <a:t>Services – while touching energy discussed in other presentations, e.g. logistics provider, contracting, ISO certification  </a:t>
          </a:r>
          <a:endParaRPr lang="en-US" sz="2400" kern="1200" noProof="0" dirty="0"/>
        </a:p>
      </dsp:txBody>
      <dsp:txXfrm>
        <a:off x="8346183" y="3537226"/>
        <a:ext cx="2910223" cy="23784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15FC73-02FE-4F39-A811-C0D2882EBD83}">
      <dsp:nvSpPr>
        <dsp:cNvPr id="0" name=""/>
        <dsp:cNvSpPr/>
      </dsp:nvSpPr>
      <dsp:spPr>
        <a:xfrm>
          <a:off x="0" y="2724"/>
          <a:ext cx="10441160" cy="1945959"/>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en-US" sz="2700" b="1" kern="1200" noProof="0" dirty="0" smtClean="0"/>
            <a:t>What is the core problem? </a:t>
          </a:r>
          <a:br>
            <a:rPr lang="en-US" sz="2700" b="1" kern="1200" noProof="0" dirty="0" smtClean="0"/>
          </a:br>
          <a:r>
            <a:rPr lang="en-US" sz="2700" b="1" kern="1200" noProof="0" dirty="0" smtClean="0"/>
            <a:t>Reduction of grey energy, incorporated energy, Cumulated Energy Demand (CED) , energy-, carbon-, water-footprint</a:t>
          </a:r>
        </a:p>
        <a:p>
          <a:pPr lvl="0" algn="ctr" defTabSz="1200150">
            <a:lnSpc>
              <a:spcPct val="90000"/>
            </a:lnSpc>
            <a:spcBef>
              <a:spcPct val="0"/>
            </a:spcBef>
            <a:spcAft>
              <a:spcPct val="35000"/>
            </a:spcAft>
          </a:pPr>
          <a:r>
            <a:rPr lang="en-US" sz="2700" b="1" kern="1200" noProof="0" dirty="0" smtClean="0"/>
            <a:t>Good LCA-results  may be achieved by </a:t>
          </a:r>
          <a:endParaRPr lang="en-US" sz="2700" b="1" kern="1200" noProof="0" dirty="0"/>
        </a:p>
      </dsp:txBody>
      <dsp:txXfrm>
        <a:off x="0" y="2724"/>
        <a:ext cx="10441160" cy="1945959"/>
      </dsp:txXfrm>
    </dsp:sp>
    <dsp:sp modelId="{3081DAFD-DAC2-4AAA-96C0-52A6D01FCA25}">
      <dsp:nvSpPr>
        <dsp:cNvPr id="0" name=""/>
        <dsp:cNvSpPr/>
      </dsp:nvSpPr>
      <dsp:spPr>
        <a:xfrm>
          <a:off x="0" y="1959153"/>
          <a:ext cx="10441160" cy="4076324"/>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noProof="0" dirty="0" smtClean="0"/>
            <a:t>Local versus global sourcing – reducing distances</a:t>
          </a:r>
          <a:endParaRPr lang="en-US" sz="2700" kern="1200" noProof="0" dirty="0"/>
        </a:p>
        <a:p>
          <a:pPr marL="228600" lvl="1" indent="-228600" algn="l" defTabSz="1200150">
            <a:lnSpc>
              <a:spcPct val="90000"/>
            </a:lnSpc>
            <a:spcBef>
              <a:spcPct val="0"/>
            </a:spcBef>
            <a:spcAft>
              <a:spcPct val="15000"/>
            </a:spcAft>
            <a:buChar char="••"/>
          </a:pPr>
          <a:r>
            <a:rPr lang="en-US" sz="2700" kern="1200" noProof="0" dirty="0" smtClean="0"/>
            <a:t>Choice of means of transport - train better than truck better than plane. Renewable energy supply for transport if possible (see logistics)</a:t>
          </a:r>
          <a:endParaRPr lang="en-US" sz="2700" kern="1200" noProof="0" dirty="0"/>
        </a:p>
        <a:p>
          <a:pPr marL="228600" lvl="1" indent="-228600" algn="l" defTabSz="1200150">
            <a:lnSpc>
              <a:spcPct val="90000"/>
            </a:lnSpc>
            <a:spcBef>
              <a:spcPct val="0"/>
            </a:spcBef>
            <a:spcAft>
              <a:spcPct val="15000"/>
            </a:spcAft>
            <a:buChar char="••"/>
          </a:pPr>
          <a:r>
            <a:rPr lang="en-US" sz="2700" kern="1200" noProof="0" dirty="0" smtClean="0"/>
            <a:t>Evaluation of goods and decision for those with small footprints</a:t>
          </a:r>
          <a:endParaRPr lang="en-US" sz="2700" kern="1200" noProof="0" dirty="0"/>
        </a:p>
        <a:p>
          <a:pPr marL="228600" lvl="1" indent="-228600" algn="l" defTabSz="1200150">
            <a:lnSpc>
              <a:spcPct val="90000"/>
            </a:lnSpc>
            <a:spcBef>
              <a:spcPct val="0"/>
            </a:spcBef>
            <a:spcAft>
              <a:spcPct val="15000"/>
            </a:spcAft>
            <a:buChar char="••"/>
          </a:pPr>
          <a:r>
            <a:rPr lang="en-US" sz="2700" kern="1200" noProof="0" dirty="0" smtClean="0"/>
            <a:t>Reduced packaging </a:t>
          </a:r>
          <a:endParaRPr lang="en-US" sz="2700" kern="1200" noProof="0" dirty="0"/>
        </a:p>
        <a:p>
          <a:pPr marL="228600" lvl="1" indent="-228600" algn="l" defTabSz="1200150">
            <a:lnSpc>
              <a:spcPct val="90000"/>
            </a:lnSpc>
            <a:spcBef>
              <a:spcPct val="0"/>
            </a:spcBef>
            <a:spcAft>
              <a:spcPct val="15000"/>
            </a:spcAft>
            <a:buChar char="••"/>
          </a:pPr>
          <a:r>
            <a:rPr lang="en-US" sz="2700" kern="1200" noProof="0" dirty="0" smtClean="0"/>
            <a:t>Selection of sustainable suppliers (e.g. certification according ISO 9000, 14000, 50000 standards)</a:t>
          </a:r>
          <a:endParaRPr lang="en-US" sz="2700" kern="1200" noProof="0" dirty="0"/>
        </a:p>
        <a:p>
          <a:pPr marL="228600" lvl="1" indent="-228600" algn="l" defTabSz="1200150">
            <a:lnSpc>
              <a:spcPct val="90000"/>
            </a:lnSpc>
            <a:spcBef>
              <a:spcPct val="0"/>
            </a:spcBef>
            <a:spcAft>
              <a:spcPct val="15000"/>
            </a:spcAft>
            <a:buChar char="••"/>
          </a:pPr>
          <a:r>
            <a:rPr lang="en-US" sz="2700" kern="1200" noProof="0" dirty="0" smtClean="0"/>
            <a:t>Lean procurement decision itself: Purchasing business trip to South Korea, samples from the USA, visiting an exhibition in Japan …</a:t>
          </a:r>
          <a:endParaRPr lang="en-US" sz="2700" kern="1200" noProof="0" dirty="0"/>
        </a:p>
      </dsp:txBody>
      <dsp:txXfrm>
        <a:off x="0" y="1959153"/>
        <a:ext cx="10441160" cy="407632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7BB55E-EDA6-4DB7-B117-445F6A7621CA}">
      <dsp:nvSpPr>
        <dsp:cNvPr id="0" name=""/>
        <dsp:cNvSpPr/>
      </dsp:nvSpPr>
      <dsp:spPr>
        <a:xfrm>
          <a:off x="-375340" y="-190455"/>
          <a:ext cx="10009106" cy="312728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100000"/>
            </a:lnSpc>
            <a:spcBef>
              <a:spcPct val="0"/>
            </a:spcBef>
            <a:spcAft>
              <a:spcPts val="0"/>
            </a:spcAft>
          </a:pPr>
          <a:r>
            <a:rPr lang="en-US" sz="2400" kern="1200" noProof="0" dirty="0" smtClean="0"/>
            <a:t>Strategy fixes the rules for daily operations:</a:t>
          </a:r>
        </a:p>
        <a:p>
          <a:pPr lvl="0" algn="l" defTabSz="1066800">
            <a:lnSpc>
              <a:spcPct val="100000"/>
            </a:lnSpc>
            <a:spcBef>
              <a:spcPct val="0"/>
            </a:spcBef>
            <a:spcAft>
              <a:spcPts val="0"/>
            </a:spcAft>
          </a:pPr>
          <a:r>
            <a:rPr lang="en-US" sz="2400" kern="1200" noProof="0" dirty="0" smtClean="0"/>
            <a:t>- Standardized procedures</a:t>
          </a:r>
        </a:p>
        <a:p>
          <a:pPr lvl="0" algn="l" defTabSz="1066800">
            <a:lnSpc>
              <a:spcPct val="100000"/>
            </a:lnSpc>
            <a:spcBef>
              <a:spcPct val="0"/>
            </a:spcBef>
            <a:spcAft>
              <a:spcPts val="0"/>
            </a:spcAft>
          </a:pPr>
          <a:r>
            <a:rPr lang="en-US" sz="2400" kern="1200" noProof="0" dirty="0" smtClean="0"/>
            <a:t>- Fixing a catalogue of articles that are allowed to be procurement</a:t>
          </a:r>
        </a:p>
        <a:p>
          <a:pPr lvl="0" algn="l" defTabSz="1066800">
            <a:lnSpc>
              <a:spcPct val="100000"/>
            </a:lnSpc>
            <a:spcBef>
              <a:spcPct val="0"/>
            </a:spcBef>
            <a:spcAft>
              <a:spcPts val="0"/>
            </a:spcAft>
          </a:pPr>
          <a:r>
            <a:rPr lang="en-US" sz="2400" kern="1200" noProof="0" dirty="0" smtClean="0"/>
            <a:t>- Rules to allow for suppliers</a:t>
          </a:r>
        </a:p>
        <a:p>
          <a:pPr lvl="0" algn="l" defTabSz="1066800">
            <a:lnSpc>
              <a:spcPct val="100000"/>
            </a:lnSpc>
            <a:spcBef>
              <a:spcPct val="0"/>
            </a:spcBef>
            <a:spcAft>
              <a:spcPts val="0"/>
            </a:spcAft>
          </a:pPr>
          <a:r>
            <a:rPr lang="en-US" sz="2400" kern="1200" noProof="0" dirty="0" smtClean="0"/>
            <a:t>- Determining IT-support</a:t>
          </a:r>
        </a:p>
        <a:p>
          <a:pPr lvl="0" algn="l" defTabSz="1066800">
            <a:lnSpc>
              <a:spcPct val="100000"/>
            </a:lnSpc>
            <a:spcBef>
              <a:spcPct val="0"/>
            </a:spcBef>
            <a:spcAft>
              <a:spcPts val="0"/>
            </a:spcAft>
          </a:pPr>
          <a:r>
            <a:rPr lang="en-US" sz="2400" kern="1200" noProof="0" dirty="0" smtClean="0"/>
            <a:t>- Co-operate with logistics and SCM (examples next chart)</a:t>
          </a:r>
          <a:endParaRPr lang="en-US" sz="2400" kern="1200" noProof="0" dirty="0" smtClean="0"/>
        </a:p>
      </dsp:txBody>
      <dsp:txXfrm>
        <a:off x="-283745" y="-98860"/>
        <a:ext cx="7112593" cy="2944093"/>
      </dsp:txXfrm>
    </dsp:sp>
    <dsp:sp modelId="{4EC80AF4-0A40-41A4-918E-7DED803C7D51}">
      <dsp:nvSpPr>
        <dsp:cNvPr id="0" name=""/>
        <dsp:cNvSpPr/>
      </dsp:nvSpPr>
      <dsp:spPr>
        <a:xfrm>
          <a:off x="2223695" y="3483799"/>
          <a:ext cx="7813768" cy="156101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100000"/>
            </a:lnSpc>
            <a:spcBef>
              <a:spcPct val="0"/>
            </a:spcBef>
            <a:spcAft>
              <a:spcPct val="35000"/>
            </a:spcAft>
          </a:pPr>
          <a:r>
            <a:rPr lang="en-US" sz="2400" kern="1200" noProof="0" dirty="0" smtClean="0"/>
            <a:t>Operative procurement proceeds within this framework, thus, restricted influence on greening and energy consumption.</a:t>
          </a:r>
          <a:endParaRPr lang="en-US" sz="2400" kern="1200" noProof="0" dirty="0" smtClean="0"/>
        </a:p>
      </dsp:txBody>
      <dsp:txXfrm>
        <a:off x="2269416" y="3529520"/>
        <a:ext cx="4931293" cy="1469574"/>
      </dsp:txXfrm>
    </dsp:sp>
    <dsp:sp modelId="{2D936809-DE78-4E6D-93C7-ED82041B35B7}">
      <dsp:nvSpPr>
        <dsp:cNvPr id="0" name=""/>
        <dsp:cNvSpPr/>
      </dsp:nvSpPr>
      <dsp:spPr>
        <a:xfrm>
          <a:off x="7272808" y="1373188"/>
          <a:ext cx="1683003" cy="2891118"/>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noProof="0" dirty="0"/>
        </a:p>
      </dsp:txBody>
      <dsp:txXfrm>
        <a:off x="7651484" y="1373188"/>
        <a:ext cx="925651" cy="24745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15FC73-02FE-4F39-A811-C0D2882EBD83}">
      <dsp:nvSpPr>
        <dsp:cNvPr id="0" name=""/>
        <dsp:cNvSpPr/>
      </dsp:nvSpPr>
      <dsp:spPr>
        <a:xfrm>
          <a:off x="0" y="146234"/>
          <a:ext cx="11089232" cy="100623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en-US" sz="2700" b="1" kern="1200" noProof="0" dirty="0" smtClean="0"/>
            <a:t>Which exemplary methods and models are used by procurement and purchasing?</a:t>
          </a:r>
          <a:endParaRPr lang="en-US" sz="2700" b="1" kern="1200" noProof="0" dirty="0"/>
        </a:p>
      </dsp:txBody>
      <dsp:txXfrm>
        <a:off x="0" y="146234"/>
        <a:ext cx="11089232" cy="1006230"/>
      </dsp:txXfrm>
    </dsp:sp>
    <dsp:sp modelId="{3081DAFD-DAC2-4AAA-96C0-52A6D01FCA25}">
      <dsp:nvSpPr>
        <dsp:cNvPr id="0" name=""/>
        <dsp:cNvSpPr/>
      </dsp:nvSpPr>
      <dsp:spPr>
        <a:xfrm>
          <a:off x="0" y="1157878"/>
          <a:ext cx="11089232" cy="459512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noProof="0" dirty="0" smtClean="0"/>
            <a:t>Desktop-Purchasing, internal catalogues</a:t>
          </a:r>
          <a:endParaRPr lang="en-US" sz="2700" kern="1200" noProof="0" dirty="0"/>
        </a:p>
        <a:p>
          <a:pPr marL="228600" lvl="1" indent="-228600" algn="l" defTabSz="1200150">
            <a:lnSpc>
              <a:spcPct val="90000"/>
            </a:lnSpc>
            <a:spcBef>
              <a:spcPct val="0"/>
            </a:spcBef>
            <a:spcAft>
              <a:spcPct val="15000"/>
            </a:spcAft>
            <a:buChar char="••"/>
          </a:pPr>
          <a:r>
            <a:rPr lang="en-US" sz="2700" kern="1200" noProof="0" dirty="0" smtClean="0"/>
            <a:t>Just-in-Time, Just-in-Sequence, production in networks </a:t>
          </a:r>
          <a:endParaRPr lang="en-US" sz="2700" kern="1200" noProof="0" dirty="0"/>
        </a:p>
        <a:p>
          <a:pPr marL="228600" lvl="1" indent="-228600" algn="l" defTabSz="1200150">
            <a:lnSpc>
              <a:spcPct val="90000"/>
            </a:lnSpc>
            <a:spcBef>
              <a:spcPct val="0"/>
            </a:spcBef>
            <a:spcAft>
              <a:spcPct val="15000"/>
            </a:spcAft>
            <a:buChar char="••"/>
          </a:pPr>
          <a:r>
            <a:rPr lang="en-US" sz="2700" kern="1200" noProof="0" dirty="0" smtClean="0"/>
            <a:t>Vendor managed inventories</a:t>
          </a:r>
          <a:endParaRPr lang="en-US" sz="2700" kern="1200" noProof="0" dirty="0"/>
        </a:p>
        <a:p>
          <a:pPr marL="228600" lvl="1" indent="-228600" algn="l" defTabSz="1200150">
            <a:lnSpc>
              <a:spcPct val="90000"/>
            </a:lnSpc>
            <a:spcBef>
              <a:spcPct val="0"/>
            </a:spcBef>
            <a:spcAft>
              <a:spcPct val="15000"/>
            </a:spcAft>
            <a:buChar char="••"/>
          </a:pPr>
          <a:r>
            <a:rPr lang="en-US" sz="2700" kern="1200" noProof="0" dirty="0" smtClean="0"/>
            <a:t>Co-operation of specialized departments or firms within company groups (centralized buying company or department)</a:t>
          </a:r>
          <a:endParaRPr lang="en-US" sz="2700" kern="1200" noProof="0" dirty="0"/>
        </a:p>
        <a:p>
          <a:pPr marL="228600" lvl="1" indent="-228600" algn="l" defTabSz="1200150">
            <a:lnSpc>
              <a:spcPct val="90000"/>
            </a:lnSpc>
            <a:spcBef>
              <a:spcPct val="0"/>
            </a:spcBef>
            <a:spcAft>
              <a:spcPct val="15000"/>
            </a:spcAft>
            <a:buChar char="••"/>
          </a:pPr>
          <a:r>
            <a:rPr lang="en-US" sz="2700" kern="1200" noProof="0" dirty="0" smtClean="0"/>
            <a:t>Supplier development</a:t>
          </a:r>
          <a:endParaRPr lang="en-US" sz="2700" kern="1200" noProof="0" dirty="0"/>
        </a:p>
        <a:p>
          <a:pPr marL="228600" lvl="1" indent="-228600" algn="l" defTabSz="1200150">
            <a:lnSpc>
              <a:spcPct val="90000"/>
            </a:lnSpc>
            <a:spcBef>
              <a:spcPct val="0"/>
            </a:spcBef>
            <a:spcAft>
              <a:spcPct val="15000"/>
            </a:spcAft>
            <a:buChar char="••"/>
          </a:pPr>
          <a:r>
            <a:rPr lang="en-US" sz="2700" kern="1200" noProof="0" dirty="0" smtClean="0"/>
            <a:t>Fourth-Party Logistics Provider </a:t>
          </a:r>
          <a:endParaRPr lang="en-US" sz="2700" kern="1200" noProof="0" dirty="0"/>
        </a:p>
        <a:p>
          <a:pPr marL="228600" lvl="1" indent="-228600" algn="l" defTabSz="1200150">
            <a:lnSpc>
              <a:spcPct val="90000"/>
            </a:lnSpc>
            <a:spcBef>
              <a:spcPct val="0"/>
            </a:spcBef>
            <a:spcAft>
              <a:spcPct val="15000"/>
            </a:spcAft>
            <a:buChar char="••"/>
          </a:pPr>
          <a:r>
            <a:rPr lang="en-US" sz="2700" kern="1200" noProof="0" dirty="0" smtClean="0"/>
            <a:t>Impact of new ICT technology (Internet of Things, </a:t>
          </a:r>
          <a:r>
            <a:rPr lang="en-US" sz="2700" kern="1200" noProof="0" dirty="0" err="1" smtClean="0"/>
            <a:t>IoT</a:t>
          </a:r>
          <a:r>
            <a:rPr lang="en-US" sz="2700" kern="1200" noProof="0" dirty="0" smtClean="0"/>
            <a:t>, Industry 4.0, I4.0, </a:t>
          </a:r>
          <a:br>
            <a:rPr lang="en-US" sz="2700" kern="1200" noProof="0" dirty="0" smtClean="0"/>
          </a:br>
          <a:r>
            <a:rPr lang="en-US" sz="2700" kern="1200" noProof="0" dirty="0" smtClean="0"/>
            <a:t>smart metering, RFID – Radio Frequency Identification Device, radio chips)</a:t>
          </a:r>
          <a:endParaRPr lang="en-US" sz="2700" kern="1200" noProof="0" dirty="0"/>
        </a:p>
        <a:p>
          <a:pPr marL="228600" lvl="1" indent="-228600" algn="l" defTabSz="1200150">
            <a:lnSpc>
              <a:spcPct val="90000"/>
            </a:lnSpc>
            <a:spcBef>
              <a:spcPct val="0"/>
            </a:spcBef>
            <a:spcAft>
              <a:spcPct val="15000"/>
            </a:spcAft>
            <a:buChar char="••"/>
          </a:pPr>
          <a:r>
            <a:rPr lang="en-US" sz="2700" kern="1200" noProof="0" dirty="0" smtClean="0"/>
            <a:t>…</a:t>
          </a:r>
          <a:endParaRPr lang="en-US" sz="2700" kern="1200" noProof="0" dirty="0"/>
        </a:p>
      </dsp:txBody>
      <dsp:txXfrm>
        <a:off x="0" y="1157878"/>
        <a:ext cx="11089232" cy="459512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975861-A199-4AB3-BB86-A818530AA394}">
      <dsp:nvSpPr>
        <dsp:cNvPr id="0" name=""/>
        <dsp:cNvSpPr/>
      </dsp:nvSpPr>
      <dsp:spPr>
        <a:xfrm>
          <a:off x="692052" y="0"/>
          <a:ext cx="7843262" cy="4176464"/>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43E7B2E-8B5D-45A0-8E2E-8A0728E06CBD}">
      <dsp:nvSpPr>
        <dsp:cNvPr id="0" name=""/>
        <dsp:cNvSpPr/>
      </dsp:nvSpPr>
      <dsp:spPr>
        <a:xfrm>
          <a:off x="5507" y="1252939"/>
          <a:ext cx="2790097" cy="16705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noProof="0" dirty="0" smtClean="0"/>
            <a:t>Outsourcing (e.g. a coating or just buying a component)</a:t>
          </a:r>
          <a:endParaRPr lang="en-US" sz="2400" kern="1200" noProof="0" dirty="0"/>
        </a:p>
      </dsp:txBody>
      <dsp:txXfrm>
        <a:off x="87058" y="1334490"/>
        <a:ext cx="2626995" cy="1507483"/>
      </dsp:txXfrm>
    </dsp:sp>
    <dsp:sp modelId="{8002DB7E-A051-4923-AACA-BFE37D42F64F}">
      <dsp:nvSpPr>
        <dsp:cNvPr id="0" name=""/>
        <dsp:cNvSpPr/>
      </dsp:nvSpPr>
      <dsp:spPr>
        <a:xfrm>
          <a:off x="3139828" y="1252939"/>
          <a:ext cx="2790097" cy="16705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noProof="0" dirty="0" smtClean="0"/>
            <a:t>Improvement of an environmental and energy balance gate-to-gate</a:t>
          </a:r>
          <a:endParaRPr lang="en-US" sz="2400" kern="1200" noProof="0" dirty="0"/>
        </a:p>
      </dsp:txBody>
      <dsp:txXfrm>
        <a:off x="3221379" y="1334490"/>
        <a:ext cx="2626995" cy="1507483"/>
      </dsp:txXfrm>
    </dsp:sp>
    <dsp:sp modelId="{7A1B64F1-5DB9-44AD-AD23-5C324CEAB1F1}">
      <dsp:nvSpPr>
        <dsp:cNvPr id="0" name=""/>
        <dsp:cNvSpPr/>
      </dsp:nvSpPr>
      <dsp:spPr>
        <a:xfrm>
          <a:off x="6274150" y="1252939"/>
          <a:ext cx="2947710" cy="16705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noProof="0" dirty="0" smtClean="0"/>
            <a:t>More emissions in supplying company (no change cradle-to-gate)</a:t>
          </a:r>
          <a:endParaRPr lang="en-US" sz="2400" kern="1200" noProof="0" dirty="0"/>
        </a:p>
      </dsp:txBody>
      <dsp:txXfrm>
        <a:off x="6355701" y="1334490"/>
        <a:ext cx="2784608" cy="150748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8B8670-10A4-412C-8BD7-4D0118BE69ED}">
      <dsp:nvSpPr>
        <dsp:cNvPr id="0" name=""/>
        <dsp:cNvSpPr/>
      </dsp:nvSpPr>
      <dsp:spPr>
        <a:xfrm>
          <a:off x="4216908" y="2112703"/>
          <a:ext cx="3177464" cy="136357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1244600">
            <a:lnSpc>
              <a:spcPct val="90000"/>
            </a:lnSpc>
            <a:spcBef>
              <a:spcPct val="0"/>
            </a:spcBef>
            <a:spcAft>
              <a:spcPct val="35000"/>
            </a:spcAft>
          </a:pPr>
          <a:r>
            <a:rPr lang="en-US" sz="2800" kern="1200" noProof="0" dirty="0" smtClean="0"/>
            <a:t>Decision criteria for procurement</a:t>
          </a:r>
          <a:endParaRPr lang="en-US" sz="2800" kern="1200" noProof="0" dirty="0"/>
        </a:p>
      </dsp:txBody>
      <dsp:txXfrm>
        <a:off x="4283472" y="2179267"/>
        <a:ext cx="3044336" cy="1230448"/>
      </dsp:txXfrm>
    </dsp:sp>
    <dsp:sp modelId="{52E91FE1-762D-428D-A620-BA9C432D1045}">
      <dsp:nvSpPr>
        <dsp:cNvPr id="0" name=""/>
        <dsp:cNvSpPr/>
      </dsp:nvSpPr>
      <dsp:spPr>
        <a:xfrm rot="16184050">
          <a:off x="5609325" y="1920446"/>
          <a:ext cx="384517" cy="0"/>
        </a:xfrm>
        <a:custGeom>
          <a:avLst/>
          <a:gdLst/>
          <a:ahLst/>
          <a:cxnLst/>
          <a:rect l="0" t="0" r="0" b="0"/>
          <a:pathLst>
            <a:path>
              <a:moveTo>
                <a:pt x="0" y="0"/>
              </a:moveTo>
              <a:lnTo>
                <a:pt x="384517"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5DBDDAB-636C-4428-A445-42EF788D3856}">
      <dsp:nvSpPr>
        <dsp:cNvPr id="0" name=""/>
        <dsp:cNvSpPr/>
      </dsp:nvSpPr>
      <dsp:spPr>
        <a:xfrm>
          <a:off x="3725489" y="-17155"/>
          <a:ext cx="4142309" cy="174534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066800">
            <a:lnSpc>
              <a:spcPct val="90000"/>
            </a:lnSpc>
            <a:spcBef>
              <a:spcPct val="0"/>
            </a:spcBef>
            <a:spcAft>
              <a:spcPct val="35000"/>
            </a:spcAft>
          </a:pPr>
          <a:r>
            <a:rPr lang="en-US" sz="2400" kern="1200" noProof="0" dirty="0" smtClean="0"/>
            <a:t>„Conventional“ criteria, cost, speed, flexibility, quality …, elements of economic sustainability</a:t>
          </a:r>
          <a:endParaRPr lang="en-US" sz="2400" kern="1200" noProof="0" dirty="0"/>
        </a:p>
      </dsp:txBody>
      <dsp:txXfrm>
        <a:off x="3810690" y="68046"/>
        <a:ext cx="3971907" cy="1574943"/>
      </dsp:txXfrm>
    </dsp:sp>
    <dsp:sp modelId="{5DC620D8-AE6E-4FDA-A9FA-9286DABE606D}">
      <dsp:nvSpPr>
        <dsp:cNvPr id="0" name=""/>
        <dsp:cNvSpPr/>
      </dsp:nvSpPr>
      <dsp:spPr>
        <a:xfrm rot="2440736">
          <a:off x="6535836" y="3646353"/>
          <a:ext cx="521841" cy="0"/>
        </a:xfrm>
        <a:custGeom>
          <a:avLst/>
          <a:gdLst/>
          <a:ahLst/>
          <a:cxnLst/>
          <a:rect l="0" t="0" r="0" b="0"/>
          <a:pathLst>
            <a:path>
              <a:moveTo>
                <a:pt x="0" y="0"/>
              </a:moveTo>
              <a:lnTo>
                <a:pt x="521841"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85802D-3DB2-47D3-8EB0-78D648793A38}">
      <dsp:nvSpPr>
        <dsp:cNvPr id="0" name=""/>
        <dsp:cNvSpPr/>
      </dsp:nvSpPr>
      <dsp:spPr>
        <a:xfrm>
          <a:off x="5938808" y="3816426"/>
          <a:ext cx="4142309" cy="174534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066800">
            <a:lnSpc>
              <a:spcPct val="90000"/>
            </a:lnSpc>
            <a:spcBef>
              <a:spcPct val="0"/>
            </a:spcBef>
            <a:spcAft>
              <a:spcPct val="35000"/>
            </a:spcAft>
          </a:pPr>
          <a:r>
            <a:rPr lang="en-US" sz="2400" kern="1200" noProof="0" dirty="0" smtClean="0"/>
            <a:t>Energy and carbon as discussed here as element of ecol. sustainability: hazardous substances, water, emissions … </a:t>
          </a:r>
          <a:endParaRPr lang="en-US" sz="2400" kern="1200" noProof="0" dirty="0"/>
        </a:p>
      </dsp:txBody>
      <dsp:txXfrm>
        <a:off x="6024009" y="3901627"/>
        <a:ext cx="3971907" cy="1574943"/>
      </dsp:txXfrm>
    </dsp:sp>
    <dsp:sp modelId="{DFEC8E11-6344-43EA-83CE-DC0D85826211}">
      <dsp:nvSpPr>
        <dsp:cNvPr id="0" name=""/>
        <dsp:cNvSpPr/>
      </dsp:nvSpPr>
      <dsp:spPr>
        <a:xfrm rot="8373070">
          <a:off x="4544285" y="3646353"/>
          <a:ext cx="524295" cy="0"/>
        </a:xfrm>
        <a:custGeom>
          <a:avLst/>
          <a:gdLst/>
          <a:ahLst/>
          <a:cxnLst/>
          <a:rect l="0" t="0" r="0" b="0"/>
          <a:pathLst>
            <a:path>
              <a:moveTo>
                <a:pt x="0" y="0"/>
              </a:moveTo>
              <a:lnTo>
                <a:pt x="524295"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2CCA3A1-AEC8-406E-8EBC-1C7745A15635}">
      <dsp:nvSpPr>
        <dsp:cNvPr id="0" name=""/>
        <dsp:cNvSpPr/>
      </dsp:nvSpPr>
      <dsp:spPr>
        <a:xfrm>
          <a:off x="1512169" y="3816426"/>
          <a:ext cx="4142309" cy="174534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066800">
            <a:lnSpc>
              <a:spcPct val="90000"/>
            </a:lnSpc>
            <a:spcBef>
              <a:spcPct val="0"/>
            </a:spcBef>
            <a:spcAft>
              <a:spcPct val="35000"/>
            </a:spcAft>
          </a:pPr>
          <a:r>
            <a:rPr lang="en-US" sz="2400" kern="1200" noProof="0" dirty="0" smtClean="0"/>
            <a:t>Working standards, wages, and other aspects of social sustainability </a:t>
          </a:r>
          <a:endParaRPr lang="en-US" sz="2400" kern="1200" noProof="0" dirty="0"/>
        </a:p>
      </dsp:txBody>
      <dsp:txXfrm>
        <a:off x="1597370" y="3901627"/>
        <a:ext cx="3971907" cy="1574943"/>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309D5A-A982-4753-BFF2-7C54893FA456}" type="datetimeFigureOut">
              <a:rPr lang="de-DE" smtClean="0"/>
              <a:t>21.08.2018</a:t>
            </a:fld>
            <a:endParaRPr lang="de-DE"/>
          </a:p>
        </p:txBody>
      </p:sp>
      <p:sp>
        <p:nvSpPr>
          <p:cNvPr id="4" name="Folienbildplatzhalt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E5167F-9B77-421D-98B0-C42B6BA03C7C}" type="slidenum">
              <a:rPr lang="de-DE" smtClean="0"/>
              <a:t>‹Nr.›</a:t>
            </a:fld>
            <a:endParaRPr lang="de-DE"/>
          </a:p>
        </p:txBody>
      </p:sp>
    </p:spTree>
    <p:extLst>
      <p:ext uri="{BB962C8B-B14F-4D97-AF65-F5344CB8AC3E}">
        <p14:creationId xmlns:p14="http://schemas.microsoft.com/office/powerpoint/2010/main" val="14251010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irtschaftslexikon.gabler.de/Archiv/72967/beschaffung-v9.html"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Zusammenfassung aller Tätigkeiten, die der Versorgung eines Unternehmens mit Material, Dienstleistungen, Betriebs- und Arbeitsmitteln sowie Rechten und Informationen aus unternehmensexternen Quellen (Güter- und Dienstleistungsmärkte) dienen.</a:t>
            </a:r>
          </a:p>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Frage: zu welcher Kategorie kann „Energie“ zugeordnet werden? (siehe eigenes</a:t>
            </a:r>
            <a:r>
              <a:rPr lang="de-DE" baseline="0" dirty="0" smtClean="0"/>
              <a:t> Kapitel zu Beschaffung von Energie)</a:t>
            </a:r>
          </a:p>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Quelle: Krieger, Winfried, Prof.</a:t>
            </a:r>
            <a:r>
              <a:rPr lang="de-DE" baseline="0" dirty="0" smtClean="0"/>
              <a:t> Dr., </a:t>
            </a:r>
            <a:r>
              <a:rPr lang="de-DE" dirty="0" smtClean="0"/>
              <a:t>Springer Gabler Verlag (Herausgeber), Gabler Wirtschaftslexikon, Stichwort: Beschaffung, online im Internet: </a:t>
            </a:r>
            <a:br>
              <a:rPr lang="de-DE" dirty="0" smtClean="0"/>
            </a:br>
            <a:r>
              <a:rPr lang="de-DE" dirty="0" smtClean="0">
                <a:hlinkClick r:id="rId3"/>
              </a:rPr>
              <a:t>http://wirtschaftslexikon.gabler.de/Archiv/72967/beschaffung-v9.html</a:t>
            </a:r>
            <a:endParaRPr lang="de-DE" dirty="0" smtClean="0"/>
          </a:p>
          <a:p>
            <a:endParaRPr lang="de-DE" dirty="0"/>
          </a:p>
        </p:txBody>
      </p:sp>
      <p:sp>
        <p:nvSpPr>
          <p:cNvPr id="4" name="Foliennummernplatzhalter 3"/>
          <p:cNvSpPr>
            <a:spLocks noGrp="1"/>
          </p:cNvSpPr>
          <p:nvPr>
            <p:ph type="sldNum" sz="quarter" idx="10"/>
          </p:nvPr>
        </p:nvSpPr>
        <p:spPr/>
        <p:txBody>
          <a:bodyPr/>
          <a:lstStyle/>
          <a:p>
            <a:fld id="{B9E5167F-9B77-421D-98B0-C42B6BA03C7C}" type="slidenum">
              <a:rPr lang="de-DE" smtClean="0"/>
              <a:t>2</a:t>
            </a:fld>
            <a:endParaRPr lang="de-DE" dirty="0"/>
          </a:p>
        </p:txBody>
      </p:sp>
    </p:spTree>
    <p:extLst>
      <p:ext uri="{BB962C8B-B14F-4D97-AF65-F5344CB8AC3E}">
        <p14:creationId xmlns:p14="http://schemas.microsoft.com/office/powerpoint/2010/main" val="2698625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b="0" i="0" u="none" strike="noStrike" kern="1200" baseline="0" noProof="0" dirty="0" smtClean="0">
                <a:solidFill>
                  <a:schemeClr val="tx1"/>
                </a:solidFill>
                <a:latin typeface="+mn-lt"/>
                <a:ea typeface="+mn-ea"/>
                <a:cs typeface="+mn-cs"/>
              </a:rPr>
              <a:t>Beispiele</a:t>
            </a:r>
            <a:r>
              <a:rPr lang="de-DE" sz="1200" b="0" i="0" u="none" strike="noStrike" kern="1200" baseline="0" dirty="0" smtClean="0">
                <a:solidFill>
                  <a:schemeClr val="tx1"/>
                </a:solidFill>
                <a:latin typeface="+mn-lt"/>
                <a:ea typeface="+mn-ea"/>
                <a:cs typeface="+mn-cs"/>
              </a:rPr>
              <a:t> </a:t>
            </a:r>
            <a:r>
              <a:rPr lang="de-DE" sz="1200" b="0" i="0" u="none" strike="noStrike" kern="1200" baseline="0" noProof="0" dirty="0" smtClean="0">
                <a:solidFill>
                  <a:schemeClr val="tx1"/>
                </a:solidFill>
                <a:latin typeface="+mn-lt"/>
                <a:ea typeface="+mn-ea"/>
                <a:cs typeface="+mn-cs"/>
              </a:rPr>
              <a:t>aus</a:t>
            </a:r>
            <a:r>
              <a:rPr lang="de-DE" sz="1200" b="0" i="0" u="none" strike="noStrike" kern="1200" baseline="0" dirty="0" smtClean="0">
                <a:solidFill>
                  <a:schemeClr val="tx1"/>
                </a:solidFill>
                <a:latin typeface="+mn-lt"/>
                <a:ea typeface="+mn-ea"/>
                <a:cs typeface="+mn-cs"/>
              </a:rPr>
              <a:t> anderen Branchen, wie Nahrungsmittel oder Bekleidung: wertbasierte Einkaufsentscheidungen am Anfang der Beschaffungskette sind ein effektiver Hebel für eine nachhaltige Entwicklung. Beispiele dafür können biologisch angebaute Nahrungsmittel, das Ersetzen von Fleisch durch pflanzliche Nahrung oder Arbeitsstandards in der Textilindustrie sein. Dabei liegt die Verantwortung bei den Endkonsumenten, die durch ihre täglichen Kaufentscheidungen das Wertenetzwerk </a:t>
            </a:r>
            <a:r>
              <a:rPr lang="de-DE" sz="1200" b="0" i="0" u="none" strike="noStrike" kern="1200" baseline="0" noProof="0" dirty="0" smtClean="0">
                <a:solidFill>
                  <a:schemeClr val="tx1"/>
                </a:solidFill>
                <a:latin typeface="+mn-lt"/>
                <a:ea typeface="+mn-ea"/>
                <a:cs typeface="+mn-cs"/>
              </a:rPr>
              <a:t>beeinflussen</a:t>
            </a:r>
            <a:r>
              <a:rPr lang="de-DE" sz="1200" b="0" i="0" u="none" strike="noStrike" kern="1200" baseline="0" dirty="0" smtClean="0">
                <a:solidFill>
                  <a:schemeClr val="tx1"/>
                </a:solidFill>
                <a:latin typeface="+mn-lt"/>
                <a:ea typeface="+mn-ea"/>
                <a:cs typeface="+mn-cs"/>
              </a:rPr>
              <a:t>. </a:t>
            </a:r>
          </a:p>
          <a:p>
            <a:endParaRPr lang="de-DE" dirty="0" smtClean="0"/>
          </a:p>
          <a:p>
            <a:r>
              <a:rPr lang="de-DE" dirty="0" smtClean="0"/>
              <a:t>Quelle: </a:t>
            </a:r>
            <a:r>
              <a:rPr lang="de-DE" baseline="0" dirty="0" smtClean="0"/>
              <a:t>Kals, Johannes: ISO 50001 </a:t>
            </a:r>
            <a:r>
              <a:rPr lang="de-DE" baseline="0" dirty="0" err="1" smtClean="0"/>
              <a:t>What</a:t>
            </a:r>
            <a:r>
              <a:rPr lang="de-DE" baseline="0" dirty="0" smtClean="0"/>
              <a:t> </a:t>
            </a:r>
            <a:r>
              <a:rPr lang="de-DE" baseline="0" dirty="0" err="1" smtClean="0"/>
              <a:t>managers</a:t>
            </a:r>
            <a:r>
              <a:rPr lang="de-DE" baseline="0" dirty="0" smtClean="0"/>
              <a:t> </a:t>
            </a:r>
            <a:r>
              <a:rPr lang="de-DE" baseline="0" dirty="0" err="1" smtClean="0"/>
              <a:t>need</a:t>
            </a:r>
            <a:r>
              <a:rPr lang="de-DE" baseline="0" dirty="0" smtClean="0"/>
              <a:t> </a:t>
            </a:r>
            <a:r>
              <a:rPr lang="de-DE" baseline="0" dirty="0" err="1" smtClean="0"/>
              <a:t>to</a:t>
            </a:r>
            <a:r>
              <a:rPr lang="de-DE" baseline="0" dirty="0" smtClean="0"/>
              <a:t> </a:t>
            </a:r>
            <a:r>
              <a:rPr lang="de-DE" baseline="0" dirty="0" err="1" smtClean="0"/>
              <a:t>know</a:t>
            </a:r>
            <a:r>
              <a:rPr lang="de-DE" baseline="0" dirty="0" smtClean="0"/>
              <a:t> </a:t>
            </a:r>
            <a:r>
              <a:rPr lang="de-DE" baseline="0" dirty="0" err="1" smtClean="0"/>
              <a:t>about</a:t>
            </a:r>
            <a:r>
              <a:rPr lang="de-DE" baseline="0" dirty="0" smtClean="0"/>
              <a:t> </a:t>
            </a:r>
            <a:r>
              <a:rPr lang="de-DE" baseline="0" dirty="0" err="1" smtClean="0"/>
              <a:t>energy</a:t>
            </a:r>
            <a:r>
              <a:rPr lang="de-DE" baseline="0" dirty="0" smtClean="0"/>
              <a:t> </a:t>
            </a:r>
            <a:r>
              <a:rPr lang="de-DE" baseline="0" dirty="0" err="1" smtClean="0"/>
              <a:t>and</a:t>
            </a:r>
            <a:r>
              <a:rPr lang="de-DE" baseline="0" dirty="0" smtClean="0"/>
              <a:t> </a:t>
            </a:r>
            <a:r>
              <a:rPr lang="de-DE" baseline="0" dirty="0" err="1" smtClean="0"/>
              <a:t>business</a:t>
            </a:r>
            <a:r>
              <a:rPr lang="de-DE" baseline="0" dirty="0" smtClean="0"/>
              <a:t> </a:t>
            </a:r>
            <a:r>
              <a:rPr lang="de-DE" baseline="0" dirty="0" err="1" smtClean="0"/>
              <a:t>administration</a:t>
            </a:r>
            <a:r>
              <a:rPr lang="de-DE" baseline="0" dirty="0" smtClean="0"/>
              <a:t>, New York 2015, S. 186</a:t>
            </a:r>
            <a:endParaRPr lang="de-DE" dirty="0"/>
          </a:p>
        </p:txBody>
      </p:sp>
      <p:sp>
        <p:nvSpPr>
          <p:cNvPr id="4" name="Foliennummernplatzhalter 3"/>
          <p:cNvSpPr>
            <a:spLocks noGrp="1"/>
          </p:cNvSpPr>
          <p:nvPr>
            <p:ph type="sldNum" sz="quarter" idx="10"/>
          </p:nvPr>
        </p:nvSpPr>
        <p:spPr/>
        <p:txBody>
          <a:bodyPr/>
          <a:lstStyle/>
          <a:p>
            <a:fld id="{B9E5167F-9B77-421D-98B0-C42B6BA03C7C}" type="slidenum">
              <a:rPr lang="de-DE" smtClean="0"/>
              <a:t>3</a:t>
            </a:fld>
            <a:endParaRPr lang="de-DE"/>
          </a:p>
        </p:txBody>
      </p:sp>
    </p:spTree>
    <p:extLst>
      <p:ext uri="{BB962C8B-B14F-4D97-AF65-F5344CB8AC3E}">
        <p14:creationId xmlns:p14="http://schemas.microsoft.com/office/powerpoint/2010/main" val="672310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r>
              <a:rPr lang="de-DE" baseline="0" dirty="0" smtClean="0"/>
              <a:t>Quelle: </a:t>
            </a:r>
            <a:r>
              <a:rPr lang="de-DE" baseline="0" dirty="0" err="1" smtClean="0"/>
              <a:t>Kals</a:t>
            </a:r>
            <a:r>
              <a:rPr lang="de-DE" baseline="0" dirty="0" smtClean="0"/>
              <a:t>, Johannes: ISO 50001 </a:t>
            </a:r>
            <a:r>
              <a:rPr lang="de-DE" baseline="0" dirty="0" err="1" smtClean="0"/>
              <a:t>What</a:t>
            </a:r>
            <a:r>
              <a:rPr lang="de-DE" baseline="0" dirty="0" smtClean="0"/>
              <a:t> </a:t>
            </a:r>
            <a:r>
              <a:rPr lang="de-DE" baseline="0" dirty="0" err="1" smtClean="0"/>
              <a:t>managers</a:t>
            </a:r>
            <a:r>
              <a:rPr lang="de-DE" baseline="0" dirty="0" smtClean="0"/>
              <a:t> </a:t>
            </a:r>
            <a:r>
              <a:rPr lang="de-DE" baseline="0" dirty="0" err="1" smtClean="0"/>
              <a:t>need</a:t>
            </a:r>
            <a:r>
              <a:rPr lang="de-DE" baseline="0" dirty="0" smtClean="0"/>
              <a:t> </a:t>
            </a:r>
            <a:r>
              <a:rPr lang="de-DE" baseline="0" dirty="0" err="1" smtClean="0"/>
              <a:t>to</a:t>
            </a:r>
            <a:r>
              <a:rPr lang="de-DE" baseline="0" dirty="0" smtClean="0"/>
              <a:t> </a:t>
            </a:r>
            <a:r>
              <a:rPr lang="de-DE" baseline="0" dirty="0" err="1" smtClean="0"/>
              <a:t>know</a:t>
            </a:r>
            <a:r>
              <a:rPr lang="de-DE" baseline="0" dirty="0" smtClean="0"/>
              <a:t> </a:t>
            </a:r>
            <a:r>
              <a:rPr lang="de-DE" baseline="0" dirty="0" err="1" smtClean="0"/>
              <a:t>about</a:t>
            </a:r>
            <a:r>
              <a:rPr lang="de-DE" baseline="0" dirty="0" smtClean="0"/>
              <a:t> </a:t>
            </a:r>
            <a:r>
              <a:rPr lang="de-DE" baseline="0" dirty="0" err="1" smtClean="0"/>
              <a:t>energy</a:t>
            </a:r>
            <a:r>
              <a:rPr lang="de-DE" baseline="0" dirty="0" smtClean="0"/>
              <a:t> </a:t>
            </a:r>
            <a:r>
              <a:rPr lang="de-DE" baseline="0" dirty="0" err="1" smtClean="0"/>
              <a:t>and</a:t>
            </a:r>
            <a:r>
              <a:rPr lang="de-DE" baseline="0" dirty="0" smtClean="0"/>
              <a:t> </a:t>
            </a:r>
            <a:r>
              <a:rPr lang="de-DE" baseline="0" dirty="0" err="1" smtClean="0"/>
              <a:t>business</a:t>
            </a:r>
            <a:r>
              <a:rPr lang="de-DE" baseline="0" dirty="0" smtClean="0"/>
              <a:t> </a:t>
            </a:r>
            <a:r>
              <a:rPr lang="de-DE" baseline="0" dirty="0" err="1" smtClean="0"/>
              <a:t>administration</a:t>
            </a:r>
            <a:r>
              <a:rPr lang="de-DE" baseline="0" dirty="0" smtClean="0"/>
              <a:t>, New York 2015, S. 185 f.</a:t>
            </a:r>
            <a:endParaRPr lang="de-DE" dirty="0"/>
          </a:p>
        </p:txBody>
      </p:sp>
      <p:sp>
        <p:nvSpPr>
          <p:cNvPr id="4" name="Foliennummernplatzhalter 3"/>
          <p:cNvSpPr>
            <a:spLocks noGrp="1"/>
          </p:cNvSpPr>
          <p:nvPr>
            <p:ph type="sldNum" sz="quarter" idx="10"/>
          </p:nvPr>
        </p:nvSpPr>
        <p:spPr/>
        <p:txBody>
          <a:bodyPr/>
          <a:lstStyle/>
          <a:p>
            <a:fld id="{B9E5167F-9B77-421D-98B0-C42B6BA03C7C}" type="slidenum">
              <a:rPr lang="de-DE" smtClean="0"/>
              <a:t>4</a:t>
            </a:fld>
            <a:endParaRPr lang="de-DE"/>
          </a:p>
        </p:txBody>
      </p:sp>
    </p:spTree>
    <p:extLst>
      <p:ext uri="{BB962C8B-B14F-4D97-AF65-F5344CB8AC3E}">
        <p14:creationId xmlns:p14="http://schemas.microsoft.com/office/powerpoint/2010/main" val="7132656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b="0" i="0" u="none" strike="noStrike" kern="1200" baseline="0" noProof="0" dirty="0" smtClean="0">
                <a:solidFill>
                  <a:schemeClr val="tx1"/>
                </a:solidFill>
                <a:latin typeface="+mn-lt"/>
                <a:ea typeface="+mn-ea"/>
                <a:cs typeface="+mn-cs"/>
              </a:rPr>
              <a:t>Beispiele</a:t>
            </a:r>
            <a:r>
              <a:rPr lang="de-DE" sz="1200" b="0" i="0" u="none" strike="noStrike" kern="1200" baseline="0" dirty="0" smtClean="0">
                <a:solidFill>
                  <a:schemeClr val="tx1"/>
                </a:solidFill>
                <a:latin typeface="+mn-lt"/>
                <a:ea typeface="+mn-ea"/>
                <a:cs typeface="+mn-cs"/>
              </a:rPr>
              <a:t> </a:t>
            </a:r>
            <a:r>
              <a:rPr lang="de-DE" sz="1200" b="0" i="0" u="none" strike="noStrike" kern="1200" baseline="0" noProof="0" dirty="0" smtClean="0">
                <a:solidFill>
                  <a:schemeClr val="tx1"/>
                </a:solidFill>
                <a:latin typeface="+mn-lt"/>
                <a:ea typeface="+mn-ea"/>
                <a:cs typeface="+mn-cs"/>
              </a:rPr>
              <a:t>aus</a:t>
            </a:r>
            <a:r>
              <a:rPr lang="de-DE" sz="1200" b="0" i="0" u="none" strike="noStrike" kern="1200" baseline="0" dirty="0" smtClean="0">
                <a:solidFill>
                  <a:schemeClr val="tx1"/>
                </a:solidFill>
                <a:latin typeface="+mn-lt"/>
                <a:ea typeface="+mn-ea"/>
                <a:cs typeface="+mn-cs"/>
              </a:rPr>
              <a:t> anderen Branchen, wie Nahrungsmittel oder Bekleidung: wertbasierte Einkaufsentscheidungen am Anfang der Beschaffungskette sind ein effektiver Hebel für eine nachhaltige Entwicklung. Beispiele dafür können biologisch angebaute Nahrungsmittel, das Ersetzen von Fleisch durch pflanzliche Nahrung oder Arbeitsstandards in der Textilindustrie sein. Dabei liegt die Verantwortung bei den Endkonsumenten, die durch ihre täglichen Kaufentscheidungen das Wertenetzwerk </a:t>
            </a:r>
            <a:r>
              <a:rPr lang="de-DE" sz="1200" b="0" i="0" u="none" strike="noStrike" kern="1200" baseline="0" noProof="0" dirty="0" smtClean="0">
                <a:solidFill>
                  <a:schemeClr val="tx1"/>
                </a:solidFill>
                <a:latin typeface="+mn-lt"/>
                <a:ea typeface="+mn-ea"/>
                <a:cs typeface="+mn-cs"/>
              </a:rPr>
              <a:t>beeinflussen</a:t>
            </a:r>
            <a:r>
              <a:rPr lang="de-DE" sz="1200" b="0" i="0" u="none" strike="noStrike" kern="1200" baseline="0" dirty="0" smtClean="0">
                <a:solidFill>
                  <a:schemeClr val="tx1"/>
                </a:solidFill>
                <a:latin typeface="+mn-lt"/>
                <a:ea typeface="+mn-ea"/>
                <a:cs typeface="+mn-cs"/>
              </a:rPr>
              <a:t>. </a:t>
            </a:r>
          </a:p>
          <a:p>
            <a:endParaRPr lang="de-DE" dirty="0" smtClean="0"/>
          </a:p>
          <a:p>
            <a:r>
              <a:rPr lang="de-DE" dirty="0" smtClean="0"/>
              <a:t>Quelle: </a:t>
            </a:r>
            <a:r>
              <a:rPr lang="de-DE" baseline="0" dirty="0" smtClean="0"/>
              <a:t>Kals, Johannes: ISO 50001 </a:t>
            </a:r>
            <a:r>
              <a:rPr lang="de-DE" baseline="0" dirty="0" err="1" smtClean="0"/>
              <a:t>What</a:t>
            </a:r>
            <a:r>
              <a:rPr lang="de-DE" baseline="0" dirty="0" smtClean="0"/>
              <a:t> </a:t>
            </a:r>
            <a:r>
              <a:rPr lang="de-DE" baseline="0" dirty="0" err="1" smtClean="0"/>
              <a:t>managers</a:t>
            </a:r>
            <a:r>
              <a:rPr lang="de-DE" baseline="0" dirty="0" smtClean="0"/>
              <a:t> </a:t>
            </a:r>
            <a:r>
              <a:rPr lang="de-DE" baseline="0" dirty="0" err="1" smtClean="0"/>
              <a:t>need</a:t>
            </a:r>
            <a:r>
              <a:rPr lang="de-DE" baseline="0" dirty="0" smtClean="0"/>
              <a:t> </a:t>
            </a:r>
            <a:r>
              <a:rPr lang="de-DE" baseline="0" dirty="0" err="1" smtClean="0"/>
              <a:t>to</a:t>
            </a:r>
            <a:r>
              <a:rPr lang="de-DE" baseline="0" dirty="0" smtClean="0"/>
              <a:t> </a:t>
            </a:r>
            <a:r>
              <a:rPr lang="de-DE" baseline="0" dirty="0" err="1" smtClean="0"/>
              <a:t>know</a:t>
            </a:r>
            <a:r>
              <a:rPr lang="de-DE" baseline="0" dirty="0" smtClean="0"/>
              <a:t> </a:t>
            </a:r>
            <a:r>
              <a:rPr lang="de-DE" baseline="0" dirty="0" err="1" smtClean="0"/>
              <a:t>about</a:t>
            </a:r>
            <a:r>
              <a:rPr lang="de-DE" baseline="0" dirty="0" smtClean="0"/>
              <a:t> </a:t>
            </a:r>
            <a:r>
              <a:rPr lang="de-DE" baseline="0" dirty="0" err="1" smtClean="0"/>
              <a:t>energy</a:t>
            </a:r>
            <a:r>
              <a:rPr lang="de-DE" baseline="0" dirty="0" smtClean="0"/>
              <a:t> </a:t>
            </a:r>
            <a:r>
              <a:rPr lang="de-DE" baseline="0" dirty="0" err="1" smtClean="0"/>
              <a:t>and</a:t>
            </a:r>
            <a:r>
              <a:rPr lang="de-DE" baseline="0" dirty="0" smtClean="0"/>
              <a:t> </a:t>
            </a:r>
            <a:r>
              <a:rPr lang="de-DE" baseline="0" dirty="0" err="1" smtClean="0"/>
              <a:t>business</a:t>
            </a:r>
            <a:r>
              <a:rPr lang="de-DE" baseline="0" dirty="0" smtClean="0"/>
              <a:t> </a:t>
            </a:r>
            <a:r>
              <a:rPr lang="de-DE" baseline="0" dirty="0" err="1" smtClean="0"/>
              <a:t>administration</a:t>
            </a:r>
            <a:r>
              <a:rPr lang="de-DE" baseline="0" dirty="0" smtClean="0"/>
              <a:t>, New York 2015, S. 186</a:t>
            </a:r>
            <a:endParaRPr lang="de-DE" dirty="0"/>
          </a:p>
        </p:txBody>
      </p:sp>
      <p:sp>
        <p:nvSpPr>
          <p:cNvPr id="4" name="Foliennummernplatzhalter 3"/>
          <p:cNvSpPr>
            <a:spLocks noGrp="1"/>
          </p:cNvSpPr>
          <p:nvPr>
            <p:ph type="sldNum" sz="quarter" idx="10"/>
          </p:nvPr>
        </p:nvSpPr>
        <p:spPr/>
        <p:txBody>
          <a:bodyPr/>
          <a:lstStyle/>
          <a:p>
            <a:fld id="{B9E5167F-9B77-421D-98B0-C42B6BA03C7C}" type="slidenum">
              <a:rPr lang="de-DE" smtClean="0"/>
              <a:t>5</a:t>
            </a:fld>
            <a:endParaRPr lang="de-DE"/>
          </a:p>
        </p:txBody>
      </p:sp>
    </p:spTree>
    <p:extLst>
      <p:ext uri="{BB962C8B-B14F-4D97-AF65-F5344CB8AC3E}">
        <p14:creationId xmlns:p14="http://schemas.microsoft.com/office/powerpoint/2010/main" val="14668091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r>
              <a:rPr lang="de-DE" sz="1200" b="0" i="0" u="none" strike="noStrike" kern="1200" baseline="0" noProof="0" dirty="0" smtClean="0">
                <a:solidFill>
                  <a:schemeClr val="tx1"/>
                </a:solidFill>
                <a:latin typeface="+mn-lt"/>
                <a:ea typeface="+mn-ea"/>
                <a:cs typeface="+mn-cs"/>
              </a:rPr>
              <a:t>Die informative Grundlage aller Entscheidungen sind Lebenszyklusanalysen (LCA). </a:t>
            </a:r>
          </a:p>
          <a:p>
            <a:r>
              <a:rPr lang="de-DE" sz="1200" b="0" i="0" u="none" strike="noStrike" kern="1200" baseline="0" noProof="0" dirty="0" smtClean="0">
                <a:solidFill>
                  <a:schemeClr val="tx1"/>
                </a:solidFill>
                <a:latin typeface="+mn-lt"/>
                <a:ea typeface="+mn-ea"/>
                <a:cs typeface="+mn-cs"/>
              </a:rPr>
              <a:t>Teil der Beschaffung können “</a:t>
            </a:r>
            <a:r>
              <a:rPr lang="de-DE" sz="1200" b="0" i="0" u="none" strike="noStrike" kern="1200" baseline="0" noProof="0" dirty="0" err="1" smtClean="0">
                <a:solidFill>
                  <a:schemeClr val="tx1"/>
                </a:solidFill>
                <a:latin typeface="+mn-lt"/>
                <a:ea typeface="+mn-ea"/>
                <a:cs typeface="+mn-cs"/>
              </a:rPr>
              <a:t>make-or-buy</a:t>
            </a:r>
            <a:r>
              <a:rPr lang="de-DE" sz="1200" b="0" i="0" u="none" strike="noStrike" kern="1200" baseline="0" noProof="0" dirty="0" smtClean="0">
                <a:solidFill>
                  <a:schemeClr val="tx1"/>
                </a:solidFill>
                <a:latin typeface="+mn-lt"/>
                <a:ea typeface="+mn-ea"/>
                <a:cs typeface="+mn-cs"/>
              </a:rPr>
              <a:t>” Entscheidungen sein. Bezieht man die umfassende Lebenszyklusperspektive ein, könnte Fremdbeschaffung positive Effekte auf Energiebilanzen und –</a:t>
            </a:r>
            <a:r>
              <a:rPr lang="de-DE" sz="1200" b="0" i="0" u="none" strike="noStrike" kern="1200" baseline="0" noProof="0" dirty="0" err="1" smtClean="0">
                <a:solidFill>
                  <a:schemeClr val="tx1"/>
                </a:solidFill>
                <a:latin typeface="+mn-lt"/>
                <a:ea typeface="+mn-ea"/>
                <a:cs typeface="+mn-cs"/>
              </a:rPr>
              <a:t>kennzahlen</a:t>
            </a:r>
            <a:r>
              <a:rPr lang="de-DE" sz="1200" b="0" i="0" u="none" strike="noStrike" kern="1200" baseline="0" noProof="0" dirty="0" smtClean="0">
                <a:solidFill>
                  <a:schemeClr val="tx1"/>
                </a:solidFill>
                <a:latin typeface="+mn-lt"/>
                <a:ea typeface="+mn-ea"/>
                <a:cs typeface="+mn-cs"/>
              </a:rPr>
              <a:t> haben, wie im Prozess abgebildet: Energieaufwand durch Fremdbeschaffung kann günstiger sein als durch Eigenherstellung, damit werden die Energiebilanzen entlastet, was wiederum die Energieeffizienz erhöht und zu besseren </a:t>
            </a:r>
            <a:r>
              <a:rPr lang="de-DE" sz="1200" b="0" i="0" u="none" strike="noStrike" kern="1200" baseline="0" noProof="0" dirty="0" err="1" smtClean="0">
                <a:solidFill>
                  <a:schemeClr val="tx1"/>
                </a:solidFill>
                <a:latin typeface="+mn-lt"/>
                <a:ea typeface="+mn-ea"/>
                <a:cs typeface="+mn-cs"/>
              </a:rPr>
              <a:t>EnPi</a:t>
            </a:r>
            <a:r>
              <a:rPr lang="de-DE" sz="1200" b="0" i="0" u="none" strike="noStrike" kern="1200" baseline="0" noProof="0" dirty="0" smtClean="0">
                <a:solidFill>
                  <a:schemeClr val="tx1"/>
                </a:solidFill>
                <a:latin typeface="+mn-lt"/>
                <a:ea typeface="+mn-ea"/>
                <a:cs typeface="+mn-cs"/>
              </a:rPr>
              <a:t> (</a:t>
            </a:r>
            <a:r>
              <a:rPr lang="de-DE" sz="1200" b="0" i="0" u="none" strike="noStrike" kern="1200" baseline="0" noProof="0" dirty="0" err="1" smtClean="0">
                <a:solidFill>
                  <a:schemeClr val="tx1"/>
                </a:solidFill>
                <a:latin typeface="+mn-lt"/>
                <a:ea typeface="+mn-ea"/>
                <a:cs typeface="+mn-cs"/>
              </a:rPr>
              <a:t>energy</a:t>
            </a:r>
            <a:r>
              <a:rPr lang="de-DE" sz="1200" b="0" i="0" u="none" strike="noStrike" kern="1200" baseline="0" noProof="0" dirty="0" smtClean="0">
                <a:solidFill>
                  <a:schemeClr val="tx1"/>
                </a:solidFill>
                <a:latin typeface="+mn-lt"/>
                <a:ea typeface="+mn-ea"/>
                <a:cs typeface="+mn-cs"/>
              </a:rPr>
              <a:t> </a:t>
            </a:r>
            <a:r>
              <a:rPr lang="de-DE" sz="1200" b="0" i="0" u="none" strike="noStrike" kern="1200" baseline="0" noProof="0" dirty="0" err="1" smtClean="0">
                <a:solidFill>
                  <a:schemeClr val="tx1"/>
                </a:solidFill>
                <a:latin typeface="+mn-lt"/>
                <a:ea typeface="+mn-ea"/>
                <a:cs typeface="+mn-cs"/>
              </a:rPr>
              <a:t>performance</a:t>
            </a:r>
            <a:r>
              <a:rPr lang="de-DE" sz="1200" b="0" i="0" u="none" strike="noStrike" kern="1200" baseline="0" noProof="0" dirty="0" smtClean="0">
                <a:solidFill>
                  <a:schemeClr val="tx1"/>
                </a:solidFill>
                <a:latin typeface="+mn-lt"/>
                <a:ea typeface="+mn-ea"/>
                <a:cs typeface="+mn-cs"/>
              </a:rPr>
              <a:t> </a:t>
            </a:r>
            <a:r>
              <a:rPr lang="de-DE" sz="1200" b="0" i="0" u="none" strike="noStrike" kern="1200" baseline="0" noProof="0" dirty="0" err="1" smtClean="0">
                <a:solidFill>
                  <a:schemeClr val="tx1"/>
                </a:solidFill>
                <a:latin typeface="+mn-lt"/>
                <a:ea typeface="+mn-ea"/>
                <a:cs typeface="+mn-cs"/>
              </a:rPr>
              <a:t>indicators</a:t>
            </a:r>
            <a:r>
              <a:rPr lang="de-DE" sz="1200" b="0" i="0" u="none" strike="noStrike" kern="1200" baseline="0" noProof="0" dirty="0" smtClean="0">
                <a:solidFill>
                  <a:schemeClr val="tx1"/>
                </a:solidFill>
                <a:latin typeface="+mn-lt"/>
                <a:ea typeface="+mn-ea"/>
                <a:cs typeface="+mn-cs"/>
              </a:rPr>
              <a:t>) führt. </a:t>
            </a:r>
          </a:p>
          <a:p>
            <a:endParaRPr lang="de-DE" sz="1200" b="0" i="0" u="none" strike="noStrike" kern="1200" baseline="0" noProof="0" dirty="0" smtClean="0">
              <a:solidFill>
                <a:schemeClr val="tx1"/>
              </a:solidFill>
              <a:latin typeface="+mn-lt"/>
              <a:ea typeface="+mn-ea"/>
              <a:cs typeface="+mn-cs"/>
            </a:endParaRPr>
          </a:p>
          <a:p>
            <a:r>
              <a:rPr lang="de-DE" baseline="0" dirty="0" err="1" smtClean="0"/>
              <a:t>Kals</a:t>
            </a:r>
            <a:r>
              <a:rPr lang="de-DE" baseline="0" dirty="0" smtClean="0"/>
              <a:t>, Johannes: ISO 50001 </a:t>
            </a:r>
            <a:r>
              <a:rPr lang="de-DE" baseline="0" dirty="0" err="1" smtClean="0"/>
              <a:t>What</a:t>
            </a:r>
            <a:r>
              <a:rPr lang="de-DE" baseline="0" dirty="0" smtClean="0"/>
              <a:t> </a:t>
            </a:r>
            <a:r>
              <a:rPr lang="de-DE" baseline="0" dirty="0" err="1" smtClean="0"/>
              <a:t>managers</a:t>
            </a:r>
            <a:r>
              <a:rPr lang="de-DE" baseline="0" dirty="0" smtClean="0"/>
              <a:t> </a:t>
            </a:r>
            <a:r>
              <a:rPr lang="de-DE" baseline="0" dirty="0" err="1" smtClean="0"/>
              <a:t>need</a:t>
            </a:r>
            <a:r>
              <a:rPr lang="de-DE" baseline="0" dirty="0" smtClean="0"/>
              <a:t> </a:t>
            </a:r>
            <a:r>
              <a:rPr lang="de-DE" baseline="0" dirty="0" err="1" smtClean="0"/>
              <a:t>to</a:t>
            </a:r>
            <a:r>
              <a:rPr lang="de-DE" baseline="0" dirty="0" smtClean="0"/>
              <a:t> </a:t>
            </a:r>
            <a:r>
              <a:rPr lang="de-DE" baseline="0" dirty="0" err="1" smtClean="0"/>
              <a:t>know</a:t>
            </a:r>
            <a:r>
              <a:rPr lang="de-DE" baseline="0" dirty="0" smtClean="0"/>
              <a:t> </a:t>
            </a:r>
            <a:r>
              <a:rPr lang="de-DE" baseline="0" dirty="0" err="1" smtClean="0"/>
              <a:t>about</a:t>
            </a:r>
            <a:r>
              <a:rPr lang="de-DE" baseline="0" dirty="0" smtClean="0"/>
              <a:t> </a:t>
            </a:r>
            <a:r>
              <a:rPr lang="de-DE" baseline="0" dirty="0" err="1" smtClean="0"/>
              <a:t>energy</a:t>
            </a:r>
            <a:r>
              <a:rPr lang="de-DE" baseline="0" dirty="0" smtClean="0"/>
              <a:t> </a:t>
            </a:r>
            <a:r>
              <a:rPr lang="de-DE" baseline="0" dirty="0" err="1" smtClean="0"/>
              <a:t>and</a:t>
            </a:r>
            <a:r>
              <a:rPr lang="de-DE" baseline="0" dirty="0" smtClean="0"/>
              <a:t> </a:t>
            </a:r>
            <a:r>
              <a:rPr lang="de-DE" baseline="0" dirty="0" err="1" smtClean="0"/>
              <a:t>business</a:t>
            </a:r>
            <a:r>
              <a:rPr lang="de-DE" baseline="0" dirty="0" smtClean="0"/>
              <a:t> </a:t>
            </a:r>
            <a:r>
              <a:rPr lang="de-DE" baseline="0" dirty="0" err="1" smtClean="0"/>
              <a:t>administration</a:t>
            </a:r>
            <a:r>
              <a:rPr lang="de-DE" baseline="0" dirty="0" smtClean="0"/>
              <a:t>, New York 2015, S. 186</a:t>
            </a:r>
            <a:endParaRPr lang="de-DE" sz="1200" b="0" i="0" u="none" strike="noStrike" kern="1200" baseline="0" noProof="0" dirty="0" smtClean="0">
              <a:solidFill>
                <a:schemeClr val="tx1"/>
              </a:solidFill>
              <a:latin typeface="+mn-lt"/>
              <a:ea typeface="+mn-ea"/>
              <a:cs typeface="+mn-cs"/>
            </a:endParaRPr>
          </a:p>
        </p:txBody>
      </p:sp>
      <p:sp>
        <p:nvSpPr>
          <p:cNvPr id="4" name="Foliennummernplatzhalter 3"/>
          <p:cNvSpPr>
            <a:spLocks noGrp="1"/>
          </p:cNvSpPr>
          <p:nvPr>
            <p:ph type="sldNum" sz="quarter" idx="10"/>
          </p:nvPr>
        </p:nvSpPr>
        <p:spPr/>
        <p:txBody>
          <a:bodyPr/>
          <a:lstStyle/>
          <a:p>
            <a:fld id="{B9E5167F-9B77-421D-98B0-C42B6BA03C7C}" type="slidenum">
              <a:rPr lang="de-DE" smtClean="0"/>
              <a:t>6</a:t>
            </a:fld>
            <a:endParaRPr lang="de-DE"/>
          </a:p>
        </p:txBody>
      </p:sp>
    </p:spTree>
    <p:extLst>
      <p:ext uri="{BB962C8B-B14F-4D97-AF65-F5344CB8AC3E}">
        <p14:creationId xmlns:p14="http://schemas.microsoft.com/office/powerpoint/2010/main" val="4447363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endParaRPr lang="en-US" noProof="0" dirty="0"/>
          </a:p>
        </p:txBody>
      </p:sp>
      <p:sp>
        <p:nvSpPr>
          <p:cNvPr id="4" name="Foliennummernplatzhalter 3"/>
          <p:cNvSpPr>
            <a:spLocks noGrp="1"/>
          </p:cNvSpPr>
          <p:nvPr>
            <p:ph type="sldNum" sz="quarter" idx="10"/>
          </p:nvPr>
        </p:nvSpPr>
        <p:spPr/>
        <p:txBody>
          <a:bodyPr/>
          <a:lstStyle/>
          <a:p>
            <a:fld id="{B9E5167F-9B77-421D-98B0-C42B6BA03C7C}" type="slidenum">
              <a:rPr lang="de-DE" smtClean="0"/>
              <a:t>7</a:t>
            </a:fld>
            <a:endParaRPr lang="de-DE"/>
          </a:p>
        </p:txBody>
      </p:sp>
    </p:spTree>
    <p:extLst>
      <p:ext uri="{BB962C8B-B14F-4D97-AF65-F5344CB8AC3E}">
        <p14:creationId xmlns:p14="http://schemas.microsoft.com/office/powerpoint/2010/main" val="7075656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0E3414D0-EC8A-4C99-8461-6FAEC129A0CE}" type="slidenum">
              <a:rPr lang="de-DE" smtClean="0"/>
              <a:t>8</a:t>
            </a:fld>
            <a:endParaRPr lang="de-DE"/>
          </a:p>
        </p:txBody>
      </p:sp>
    </p:spTree>
    <p:extLst>
      <p:ext uri="{BB962C8B-B14F-4D97-AF65-F5344CB8AC3E}">
        <p14:creationId xmlns:p14="http://schemas.microsoft.com/office/powerpoint/2010/main" val="2058889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6"/>
            <a:ext cx="103632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AF88E215-CF12-40B0-8167-56D278A2D92F}" type="datetimeFigureOut">
              <a:rPr lang="de-DE" smtClean="0"/>
              <a:t>21.08.2018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2F710B0-F382-4F53-BE06-D51D2424F250}" type="slidenum">
              <a:rPr lang="de-DE" smtClean="0"/>
              <a:t>‹Nr.›</a:t>
            </a:fld>
            <a:endParaRPr lang="de-DE"/>
          </a:p>
        </p:txBody>
      </p:sp>
    </p:spTree>
    <p:extLst>
      <p:ext uri="{BB962C8B-B14F-4D97-AF65-F5344CB8AC3E}">
        <p14:creationId xmlns:p14="http://schemas.microsoft.com/office/powerpoint/2010/main" val="3156033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AF88E215-CF12-40B0-8167-56D278A2D92F}" type="datetimeFigureOut">
              <a:rPr lang="de-DE" smtClean="0"/>
              <a:t>21.08.2018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2F710B0-F382-4F53-BE06-D51D2424F250}" type="slidenum">
              <a:rPr lang="de-DE" smtClean="0"/>
              <a:t>‹Nr.›</a:t>
            </a:fld>
            <a:endParaRPr lang="de-DE"/>
          </a:p>
        </p:txBody>
      </p:sp>
    </p:spTree>
    <p:extLst>
      <p:ext uri="{BB962C8B-B14F-4D97-AF65-F5344CB8AC3E}">
        <p14:creationId xmlns:p14="http://schemas.microsoft.com/office/powerpoint/2010/main" val="2609560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9"/>
            <a:ext cx="27432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09600" y="274639"/>
            <a:ext cx="80264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AF88E215-CF12-40B0-8167-56D278A2D92F}" type="datetimeFigureOut">
              <a:rPr lang="de-DE" smtClean="0"/>
              <a:t>21.08.2018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2F710B0-F382-4F53-BE06-D51D2424F250}" type="slidenum">
              <a:rPr lang="de-DE" smtClean="0"/>
              <a:t>‹Nr.›</a:t>
            </a:fld>
            <a:endParaRPr lang="de-DE"/>
          </a:p>
        </p:txBody>
      </p:sp>
    </p:spTree>
    <p:extLst>
      <p:ext uri="{BB962C8B-B14F-4D97-AF65-F5344CB8AC3E}">
        <p14:creationId xmlns:p14="http://schemas.microsoft.com/office/powerpoint/2010/main" val="1413984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AF88E215-CF12-40B0-8167-56D278A2D92F}" type="datetimeFigureOut">
              <a:rPr lang="de-DE" smtClean="0"/>
              <a:t>21.08.2018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2F710B0-F382-4F53-BE06-D51D2424F250}" type="slidenum">
              <a:rPr lang="de-DE" smtClean="0"/>
              <a:t>‹Nr.›</a:t>
            </a:fld>
            <a:endParaRPr lang="de-DE"/>
          </a:p>
        </p:txBody>
      </p:sp>
    </p:spTree>
    <p:extLst>
      <p:ext uri="{BB962C8B-B14F-4D97-AF65-F5344CB8AC3E}">
        <p14:creationId xmlns:p14="http://schemas.microsoft.com/office/powerpoint/2010/main" val="3723079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AF88E215-CF12-40B0-8167-56D278A2D92F}" type="datetimeFigureOut">
              <a:rPr lang="de-DE" smtClean="0"/>
              <a:t>21.08.2018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2F710B0-F382-4F53-BE06-D51D2424F250}" type="slidenum">
              <a:rPr lang="de-DE" smtClean="0"/>
              <a:t>‹Nr.›</a:t>
            </a:fld>
            <a:endParaRPr lang="de-DE"/>
          </a:p>
        </p:txBody>
      </p:sp>
    </p:spTree>
    <p:extLst>
      <p:ext uri="{BB962C8B-B14F-4D97-AF65-F5344CB8AC3E}">
        <p14:creationId xmlns:p14="http://schemas.microsoft.com/office/powerpoint/2010/main" val="2126222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AF88E215-CF12-40B0-8167-56D278A2D92F}" type="datetimeFigureOut">
              <a:rPr lang="de-DE" smtClean="0"/>
              <a:t>21.08.2018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2F710B0-F382-4F53-BE06-D51D2424F250}" type="slidenum">
              <a:rPr lang="de-DE" smtClean="0"/>
              <a:t>‹Nr.›</a:t>
            </a:fld>
            <a:endParaRPr lang="de-DE"/>
          </a:p>
        </p:txBody>
      </p:sp>
    </p:spTree>
    <p:extLst>
      <p:ext uri="{BB962C8B-B14F-4D97-AF65-F5344CB8AC3E}">
        <p14:creationId xmlns:p14="http://schemas.microsoft.com/office/powerpoint/2010/main" val="415387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AF88E215-CF12-40B0-8167-56D278A2D92F}" type="datetimeFigureOut">
              <a:rPr lang="de-DE" smtClean="0"/>
              <a:t>21.08.2018</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F2F710B0-F382-4F53-BE06-D51D2424F250}" type="slidenum">
              <a:rPr lang="de-DE" smtClean="0"/>
              <a:t>‹Nr.›</a:t>
            </a:fld>
            <a:endParaRPr lang="de-DE"/>
          </a:p>
        </p:txBody>
      </p:sp>
    </p:spTree>
    <p:extLst>
      <p:ext uri="{BB962C8B-B14F-4D97-AF65-F5344CB8AC3E}">
        <p14:creationId xmlns:p14="http://schemas.microsoft.com/office/powerpoint/2010/main" val="2440118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AF88E215-CF12-40B0-8167-56D278A2D92F}" type="datetimeFigureOut">
              <a:rPr lang="de-DE" smtClean="0"/>
              <a:t>21.08.2018</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F2F710B0-F382-4F53-BE06-D51D2424F250}" type="slidenum">
              <a:rPr lang="de-DE" smtClean="0"/>
              <a:t>‹Nr.›</a:t>
            </a:fld>
            <a:endParaRPr lang="de-DE"/>
          </a:p>
        </p:txBody>
      </p:sp>
    </p:spTree>
    <p:extLst>
      <p:ext uri="{BB962C8B-B14F-4D97-AF65-F5344CB8AC3E}">
        <p14:creationId xmlns:p14="http://schemas.microsoft.com/office/powerpoint/2010/main" val="2933696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AF88E215-CF12-40B0-8167-56D278A2D92F}" type="datetimeFigureOut">
              <a:rPr lang="de-DE" smtClean="0"/>
              <a:t>21.08.2018</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F2F710B0-F382-4F53-BE06-D51D2424F250}" type="slidenum">
              <a:rPr lang="de-DE" smtClean="0"/>
              <a:t>‹Nr.›</a:t>
            </a:fld>
            <a:endParaRPr lang="de-DE"/>
          </a:p>
        </p:txBody>
      </p:sp>
    </p:spTree>
    <p:extLst>
      <p:ext uri="{BB962C8B-B14F-4D97-AF65-F5344CB8AC3E}">
        <p14:creationId xmlns:p14="http://schemas.microsoft.com/office/powerpoint/2010/main" val="1957112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AF88E215-CF12-40B0-8167-56D278A2D92F}" type="datetimeFigureOut">
              <a:rPr lang="de-DE" smtClean="0"/>
              <a:t>21.08.2018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2F710B0-F382-4F53-BE06-D51D2424F250}" type="slidenum">
              <a:rPr lang="de-DE" smtClean="0"/>
              <a:t>‹Nr.›</a:t>
            </a:fld>
            <a:endParaRPr lang="de-DE"/>
          </a:p>
        </p:txBody>
      </p:sp>
    </p:spTree>
    <p:extLst>
      <p:ext uri="{BB962C8B-B14F-4D97-AF65-F5344CB8AC3E}">
        <p14:creationId xmlns:p14="http://schemas.microsoft.com/office/powerpoint/2010/main" val="295114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AF88E215-CF12-40B0-8167-56D278A2D92F}" type="datetimeFigureOut">
              <a:rPr lang="de-DE" smtClean="0"/>
              <a:t>21.08.2018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2F710B0-F382-4F53-BE06-D51D2424F250}" type="slidenum">
              <a:rPr lang="de-DE" smtClean="0"/>
              <a:t>‹Nr.›</a:t>
            </a:fld>
            <a:endParaRPr lang="de-DE"/>
          </a:p>
        </p:txBody>
      </p:sp>
    </p:spTree>
    <p:extLst>
      <p:ext uri="{BB962C8B-B14F-4D97-AF65-F5344CB8AC3E}">
        <p14:creationId xmlns:p14="http://schemas.microsoft.com/office/powerpoint/2010/main" val="976854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88E215-CF12-40B0-8167-56D278A2D92F}" type="datetimeFigureOut">
              <a:rPr lang="de-DE" smtClean="0"/>
              <a:t>21.08.2018</a:t>
            </a:fld>
            <a:endParaRPr lang="de-DE"/>
          </a:p>
        </p:txBody>
      </p:sp>
      <p:sp>
        <p:nvSpPr>
          <p:cNvPr id="5" name="Fußzeilenplatzhalt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F710B0-F382-4F53-BE06-D51D2424F250}" type="slidenum">
              <a:rPr lang="de-DE" smtClean="0"/>
              <a:t>‹Nr.›</a:t>
            </a:fld>
            <a:endParaRPr lang="de-DE"/>
          </a:p>
        </p:txBody>
      </p:sp>
    </p:spTree>
    <p:extLst>
      <p:ext uri="{BB962C8B-B14F-4D97-AF65-F5344CB8AC3E}">
        <p14:creationId xmlns:p14="http://schemas.microsoft.com/office/powerpoint/2010/main" val="4836768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12"/>
          </p:nvPr>
        </p:nvSpPr>
        <p:spPr/>
        <p:txBody>
          <a:bodyPr/>
          <a:lstStyle/>
          <a:p>
            <a:fld id="{279D5831-8B0E-44B0-9352-D9540241F8D3}" type="slidenum">
              <a:rPr lang="de-DE" smtClean="0"/>
              <a:pPr/>
              <a:t>1</a:t>
            </a:fld>
            <a:endParaRPr lang="de-DE"/>
          </a:p>
        </p:txBody>
      </p:sp>
      <p:sp>
        <p:nvSpPr>
          <p:cNvPr id="5" name="Titel 3"/>
          <p:cNvSpPr txBox="1">
            <a:spLocks/>
          </p:cNvSpPr>
          <p:nvPr/>
        </p:nvSpPr>
        <p:spPr>
          <a:xfrm>
            <a:off x="2207568" y="1124745"/>
            <a:ext cx="7632848" cy="3438383"/>
          </a:xfrm>
          <a:prstGeom prst="rect">
            <a:avLst/>
          </a:prstGeom>
        </p:spPr>
        <p:txBody>
          <a:bodyPr vert="horz" lIns="68580" tIns="34290" rIns="68580" bIns="3429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300" dirty="0" smtClean="0"/>
              <a:t>Energy-oriented Business Administration</a:t>
            </a:r>
          </a:p>
          <a:p>
            <a:r>
              <a:rPr lang="en-US" sz="3300" dirty="0" smtClean="0"/>
              <a:t/>
            </a:r>
            <a:br>
              <a:rPr lang="en-US" sz="3300" dirty="0" smtClean="0"/>
            </a:br>
            <a:r>
              <a:rPr lang="en-US" sz="3300" dirty="0" smtClean="0"/>
              <a:t>Prof. Dr. Johannes Kals</a:t>
            </a:r>
            <a:br>
              <a:rPr lang="en-US" sz="3300" dirty="0" smtClean="0"/>
            </a:br>
            <a:r>
              <a:rPr lang="en-US" sz="3300" dirty="0" smtClean="0"/>
              <a:t/>
            </a:r>
            <a:br>
              <a:rPr lang="en-US" sz="3300" dirty="0" smtClean="0"/>
            </a:br>
            <a:r>
              <a:rPr lang="en-US" sz="3300" b="1" dirty="0" smtClean="0"/>
              <a:t>4.5 Procurement other than Energy</a:t>
            </a:r>
            <a:endParaRPr lang="en-US" sz="1500" b="1" dirty="0"/>
          </a:p>
        </p:txBody>
      </p:sp>
    </p:spTree>
    <p:extLst>
      <p:ext uri="{BB962C8B-B14F-4D97-AF65-F5344CB8AC3E}">
        <p14:creationId xmlns:p14="http://schemas.microsoft.com/office/powerpoint/2010/main" val="34571533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72752" y="116632"/>
            <a:ext cx="6172200" cy="857250"/>
          </a:xfrm>
        </p:spPr>
        <p:txBody>
          <a:bodyPr>
            <a:normAutofit/>
          </a:bodyPr>
          <a:lstStyle/>
          <a:p>
            <a:r>
              <a:rPr lang="en-US" sz="2800" b="1" noProof="0" dirty="0" smtClean="0"/>
              <a:t>Which goods are addressed? </a:t>
            </a:r>
            <a:endParaRPr lang="en-US" sz="2800" b="1" noProof="0" dirty="0"/>
          </a:p>
        </p:txBody>
      </p:sp>
      <p:graphicFrame>
        <p:nvGraphicFramePr>
          <p:cNvPr id="4" name="Diagramm 3"/>
          <p:cNvGraphicFramePr/>
          <p:nvPr>
            <p:extLst>
              <p:ext uri="{D42A27DB-BD31-4B8C-83A1-F6EECF244321}">
                <p14:modId xmlns:p14="http://schemas.microsoft.com/office/powerpoint/2010/main" val="4056947687"/>
              </p:ext>
            </p:extLst>
          </p:nvPr>
        </p:nvGraphicFramePr>
        <p:xfrm>
          <a:off x="272099" y="613842"/>
          <a:ext cx="11737304" cy="61202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281652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 2"/>
          <p:cNvGraphicFramePr/>
          <p:nvPr>
            <p:extLst>
              <p:ext uri="{D42A27DB-BD31-4B8C-83A1-F6EECF244321}">
                <p14:modId xmlns:p14="http://schemas.microsoft.com/office/powerpoint/2010/main" val="3622316535"/>
              </p:ext>
            </p:extLst>
          </p:nvPr>
        </p:nvGraphicFramePr>
        <p:xfrm>
          <a:off x="911424" y="476672"/>
          <a:ext cx="10441160" cy="60486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101810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991544" y="0"/>
            <a:ext cx="8229600" cy="857250"/>
          </a:xfrm>
        </p:spPr>
        <p:txBody>
          <a:bodyPr>
            <a:noAutofit/>
          </a:bodyPr>
          <a:lstStyle/>
          <a:p>
            <a:r>
              <a:rPr lang="en-US" sz="2800" noProof="0" dirty="0" smtClean="0"/>
              <a:t>Strategic and operative procurement</a:t>
            </a:r>
            <a:endParaRPr lang="en-US" sz="2000" noProof="0" dirty="0"/>
          </a:p>
        </p:txBody>
      </p:sp>
      <p:graphicFrame>
        <p:nvGraphicFramePr>
          <p:cNvPr id="5" name="Diagramm 4"/>
          <p:cNvGraphicFramePr/>
          <p:nvPr>
            <p:extLst>
              <p:ext uri="{D42A27DB-BD31-4B8C-83A1-F6EECF244321}">
                <p14:modId xmlns:p14="http://schemas.microsoft.com/office/powerpoint/2010/main" val="2810345523"/>
              </p:ext>
            </p:extLst>
          </p:nvPr>
        </p:nvGraphicFramePr>
        <p:xfrm>
          <a:off x="839416" y="1052736"/>
          <a:ext cx="10009112" cy="52565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182842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 2"/>
          <p:cNvGraphicFramePr/>
          <p:nvPr>
            <p:extLst>
              <p:ext uri="{D42A27DB-BD31-4B8C-83A1-F6EECF244321}">
                <p14:modId xmlns:p14="http://schemas.microsoft.com/office/powerpoint/2010/main" val="3429205769"/>
              </p:ext>
            </p:extLst>
          </p:nvPr>
        </p:nvGraphicFramePr>
        <p:xfrm>
          <a:off x="839416" y="260648"/>
          <a:ext cx="11089232" cy="59046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80872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1"/>
          <p:cNvSpPr>
            <a:spLocks noGrp="1"/>
          </p:cNvSpPr>
          <p:nvPr>
            <p:ph type="title"/>
          </p:nvPr>
        </p:nvSpPr>
        <p:spPr/>
        <p:txBody>
          <a:bodyPr>
            <a:noAutofit/>
          </a:bodyPr>
          <a:lstStyle/>
          <a:p>
            <a:r>
              <a:rPr lang="en-US" sz="2800" noProof="0" dirty="0" smtClean="0"/>
              <a:t>Make-or-Buy, outsourcing, concentration on core operations: </a:t>
            </a:r>
            <a:br>
              <a:rPr lang="en-US" sz="2800" noProof="0" dirty="0" smtClean="0"/>
            </a:br>
            <a:r>
              <a:rPr lang="en-US" sz="2800" noProof="0" dirty="0" smtClean="0"/>
              <a:t>no changes in Life-Cycle Assessment (LCA)</a:t>
            </a:r>
            <a:endParaRPr lang="en-US" sz="2800" noProof="0" dirty="0"/>
          </a:p>
        </p:txBody>
      </p:sp>
      <p:graphicFrame>
        <p:nvGraphicFramePr>
          <p:cNvPr id="5" name="Diagramm 4"/>
          <p:cNvGraphicFramePr/>
          <p:nvPr>
            <p:extLst>
              <p:ext uri="{D42A27DB-BD31-4B8C-83A1-F6EECF244321}">
                <p14:modId xmlns:p14="http://schemas.microsoft.com/office/powerpoint/2010/main" val="380314037"/>
              </p:ext>
            </p:extLst>
          </p:nvPr>
        </p:nvGraphicFramePr>
        <p:xfrm>
          <a:off x="983432" y="1628800"/>
          <a:ext cx="9227368" cy="41764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727871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199456" y="29546"/>
            <a:ext cx="10225136" cy="756083"/>
          </a:xfrm>
        </p:spPr>
        <p:txBody>
          <a:bodyPr anchor="ctr">
            <a:normAutofit/>
          </a:bodyPr>
          <a:lstStyle/>
          <a:p>
            <a:pPr marL="0" indent="0" algn="ctr">
              <a:buNone/>
            </a:pPr>
            <a:r>
              <a:rPr lang="en-US" noProof="0" dirty="0" smtClean="0"/>
              <a:t>Embedding energy in other concerns of sustainability</a:t>
            </a:r>
            <a:endParaRPr lang="en-US" noProof="0" dirty="0" smtClean="0"/>
          </a:p>
        </p:txBody>
      </p:sp>
      <p:graphicFrame>
        <p:nvGraphicFramePr>
          <p:cNvPr id="5" name="Diagramm 4"/>
          <p:cNvGraphicFramePr/>
          <p:nvPr>
            <p:extLst>
              <p:ext uri="{D42A27DB-BD31-4B8C-83A1-F6EECF244321}">
                <p14:modId xmlns:p14="http://schemas.microsoft.com/office/powerpoint/2010/main" val="77889139"/>
              </p:ext>
            </p:extLst>
          </p:nvPr>
        </p:nvGraphicFramePr>
        <p:xfrm>
          <a:off x="119336" y="908720"/>
          <a:ext cx="11593288" cy="55446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498950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sz="3000" b="1" noProof="0" dirty="0" err="1" smtClean="0"/>
              <a:t>Quellen</a:t>
            </a:r>
            <a:endParaRPr lang="en-US" sz="3000" b="1" noProof="0" dirty="0"/>
          </a:p>
        </p:txBody>
      </p:sp>
      <p:sp>
        <p:nvSpPr>
          <p:cNvPr id="3" name="Inhaltsplatzhalter 2"/>
          <p:cNvSpPr>
            <a:spLocks noGrp="1"/>
          </p:cNvSpPr>
          <p:nvPr>
            <p:ph idx="1"/>
          </p:nvPr>
        </p:nvSpPr>
        <p:spPr>
          <a:xfrm>
            <a:off x="1991544" y="1970838"/>
            <a:ext cx="8208912" cy="3780420"/>
          </a:xfrm>
        </p:spPr>
        <p:txBody>
          <a:bodyPr>
            <a:noAutofit/>
          </a:bodyPr>
          <a:lstStyle/>
          <a:p>
            <a:pPr>
              <a:lnSpc>
                <a:spcPct val="120000"/>
              </a:lnSpc>
            </a:pPr>
            <a:r>
              <a:rPr lang="en-US" sz="1200" noProof="0" dirty="0" smtClean="0"/>
              <a:t>Becker, Hans Paul: </a:t>
            </a:r>
            <a:r>
              <a:rPr lang="en-US" sz="1200" noProof="0" dirty="0" err="1" smtClean="0"/>
              <a:t>Investition</a:t>
            </a:r>
            <a:r>
              <a:rPr lang="en-US" sz="1200" noProof="0" dirty="0" smtClean="0"/>
              <a:t> und </a:t>
            </a:r>
            <a:r>
              <a:rPr lang="en-US" sz="1200" noProof="0" dirty="0" err="1" smtClean="0"/>
              <a:t>Finanzierung</a:t>
            </a:r>
            <a:r>
              <a:rPr lang="en-US" sz="1200" noProof="0" dirty="0" smtClean="0"/>
              <a:t>: </a:t>
            </a:r>
            <a:r>
              <a:rPr lang="en-US" sz="1200" noProof="0" dirty="0" err="1" smtClean="0"/>
              <a:t>Grundlagen</a:t>
            </a:r>
            <a:r>
              <a:rPr lang="en-US" sz="1200" noProof="0" dirty="0" smtClean="0"/>
              <a:t> der </a:t>
            </a:r>
            <a:r>
              <a:rPr lang="en-US" sz="1200" noProof="0" dirty="0" err="1" smtClean="0"/>
              <a:t>betrieblichen</a:t>
            </a:r>
            <a:r>
              <a:rPr lang="en-US" sz="1200" noProof="0" dirty="0" smtClean="0"/>
              <a:t> </a:t>
            </a:r>
            <a:r>
              <a:rPr lang="en-US" sz="1200" noProof="0" dirty="0" err="1" smtClean="0"/>
              <a:t>Finanzwirtschaft</a:t>
            </a:r>
            <a:r>
              <a:rPr lang="en-US" sz="1200" noProof="0" dirty="0" smtClean="0"/>
              <a:t>, Wiesbaden 2016</a:t>
            </a:r>
          </a:p>
          <a:p>
            <a:pPr lvl="0">
              <a:lnSpc>
                <a:spcPct val="120000"/>
              </a:lnSpc>
            </a:pPr>
            <a:r>
              <a:rPr lang="en-US" sz="1200" noProof="0" dirty="0" err="1" smtClean="0"/>
              <a:t>Hofman</a:t>
            </a:r>
            <a:r>
              <a:rPr lang="en-US" sz="1200" noProof="0" dirty="0" smtClean="0"/>
              <a:t>, Erik; </a:t>
            </a:r>
            <a:r>
              <a:rPr lang="en-US" sz="1200" noProof="0" dirty="0" err="1" smtClean="0"/>
              <a:t>Maucher</a:t>
            </a:r>
            <a:r>
              <a:rPr lang="en-US" sz="1200" noProof="0" dirty="0" smtClean="0"/>
              <a:t>, Daniel; </a:t>
            </a:r>
            <a:r>
              <a:rPr lang="en-US" sz="1200" noProof="0" dirty="0" err="1" smtClean="0"/>
              <a:t>Hornstein</a:t>
            </a:r>
            <a:r>
              <a:rPr lang="en-US" sz="1200" noProof="0" dirty="0" smtClean="0"/>
              <a:t>, Jens; Den </a:t>
            </a:r>
            <a:r>
              <a:rPr lang="en-US" sz="1200" noProof="0" dirty="0" err="1" smtClean="0"/>
              <a:t>Ouden</a:t>
            </a:r>
            <a:r>
              <a:rPr lang="en-US" sz="1200" noProof="0" dirty="0" smtClean="0"/>
              <a:t>, Rainer: </a:t>
            </a:r>
            <a:r>
              <a:rPr lang="en-US" sz="1200" noProof="0" dirty="0" err="1" smtClean="0"/>
              <a:t>Investitionsgütereinkauf</a:t>
            </a:r>
            <a:r>
              <a:rPr lang="en-US" sz="1200" noProof="0" dirty="0" smtClean="0"/>
              <a:t>: </a:t>
            </a:r>
            <a:r>
              <a:rPr lang="en-US" sz="1200" noProof="0" dirty="0" err="1" smtClean="0"/>
              <a:t>erfolgreiches</a:t>
            </a:r>
            <a:r>
              <a:rPr lang="en-US" sz="1200" noProof="0" dirty="0" smtClean="0"/>
              <a:t> </a:t>
            </a:r>
            <a:r>
              <a:rPr lang="en-US" sz="1200" noProof="0" dirty="0" err="1" smtClean="0"/>
              <a:t>Beschaffungsmanagement</a:t>
            </a:r>
            <a:r>
              <a:rPr lang="en-US" sz="1200" noProof="0" dirty="0" smtClean="0"/>
              <a:t> </a:t>
            </a:r>
            <a:r>
              <a:rPr lang="en-US" sz="1200" noProof="0" dirty="0" err="1" smtClean="0"/>
              <a:t>komplexer</a:t>
            </a:r>
            <a:r>
              <a:rPr lang="en-US" sz="1200" noProof="0" dirty="0" smtClean="0"/>
              <a:t> </a:t>
            </a:r>
            <a:r>
              <a:rPr lang="en-US" sz="1200" noProof="0" dirty="0" err="1" smtClean="0"/>
              <a:t>Leistungen</a:t>
            </a:r>
            <a:r>
              <a:rPr lang="en-US" sz="1200" noProof="0" dirty="0" smtClean="0"/>
              <a:t>, Berlin/Heidelberg 2012, S. 67 ff. </a:t>
            </a:r>
          </a:p>
          <a:p>
            <a:pPr>
              <a:lnSpc>
                <a:spcPct val="120000"/>
              </a:lnSpc>
            </a:pPr>
            <a:r>
              <a:rPr lang="en-US" sz="1200" noProof="0" dirty="0" smtClean="0"/>
              <a:t>Kals, Johannes: ISO 50001 What managers need to know about energy and business administration, New York 2015</a:t>
            </a:r>
          </a:p>
          <a:p>
            <a:pPr>
              <a:lnSpc>
                <a:spcPct val="120000"/>
              </a:lnSpc>
            </a:pPr>
            <a:r>
              <a:rPr lang="en-US" sz="1200" noProof="0" dirty="0" err="1" smtClean="0"/>
              <a:t>Krischum</a:t>
            </a:r>
            <a:r>
              <a:rPr lang="en-US" sz="1200" noProof="0" dirty="0" smtClean="0"/>
              <a:t>, Sascha: Total Cost of Ownership: </a:t>
            </a:r>
            <a:r>
              <a:rPr lang="en-US" sz="1200" noProof="0" dirty="0" err="1" smtClean="0"/>
              <a:t>Bedeutung</a:t>
            </a:r>
            <a:r>
              <a:rPr lang="en-US" sz="1200" noProof="0" dirty="0" smtClean="0"/>
              <a:t> </a:t>
            </a:r>
            <a:r>
              <a:rPr lang="en-US" sz="1200" noProof="0" dirty="0" err="1" smtClean="0"/>
              <a:t>für</a:t>
            </a:r>
            <a:r>
              <a:rPr lang="en-US" sz="1200" noProof="0" dirty="0" smtClean="0"/>
              <a:t> das </a:t>
            </a:r>
            <a:r>
              <a:rPr lang="en-US" sz="1200" noProof="0" dirty="0" err="1" smtClean="0"/>
              <a:t>internationale</a:t>
            </a:r>
            <a:r>
              <a:rPr lang="en-US" sz="1200" noProof="0" dirty="0" smtClean="0"/>
              <a:t> </a:t>
            </a:r>
            <a:r>
              <a:rPr lang="en-US" sz="1200" noProof="0" dirty="0" err="1" smtClean="0"/>
              <a:t>Beschaffungsmanagement</a:t>
            </a:r>
            <a:r>
              <a:rPr lang="en-US" sz="1200" noProof="0" dirty="0" smtClean="0"/>
              <a:t>, Hamburg 2010</a:t>
            </a:r>
          </a:p>
          <a:p>
            <a:pPr>
              <a:lnSpc>
                <a:spcPct val="120000"/>
              </a:lnSpc>
            </a:pPr>
            <a:r>
              <a:rPr lang="en-US" sz="1200" noProof="0" dirty="0" err="1" smtClean="0"/>
              <a:t>Schweiger</a:t>
            </a:r>
            <a:r>
              <a:rPr lang="en-US" sz="1200" noProof="0" dirty="0" smtClean="0"/>
              <a:t>, Stefan: </a:t>
            </a:r>
            <a:r>
              <a:rPr lang="en-US" sz="1200" noProof="0" dirty="0" err="1" smtClean="0"/>
              <a:t>Lebenszykluskosten</a:t>
            </a:r>
            <a:r>
              <a:rPr lang="en-US" sz="1200" noProof="0" dirty="0" smtClean="0"/>
              <a:t> </a:t>
            </a:r>
            <a:r>
              <a:rPr lang="en-US" sz="1200" noProof="0" dirty="0" err="1" smtClean="0"/>
              <a:t>optimieren</a:t>
            </a:r>
            <a:r>
              <a:rPr lang="en-US" sz="1200" noProof="0" dirty="0" smtClean="0"/>
              <a:t>: </a:t>
            </a:r>
            <a:r>
              <a:rPr lang="en-US" sz="1200" noProof="0" dirty="0" err="1" smtClean="0"/>
              <a:t>Pradigmenwechsel</a:t>
            </a:r>
            <a:r>
              <a:rPr lang="en-US" sz="1200" noProof="0" dirty="0" smtClean="0"/>
              <a:t> </a:t>
            </a:r>
            <a:r>
              <a:rPr lang="en-US" sz="1200" noProof="0" dirty="0" err="1" smtClean="0"/>
              <a:t>für</a:t>
            </a:r>
            <a:r>
              <a:rPr lang="en-US" sz="1200" noProof="0" dirty="0" smtClean="0"/>
              <a:t> die </a:t>
            </a:r>
            <a:r>
              <a:rPr lang="en-US" sz="1200" noProof="0" dirty="0" err="1" smtClean="0"/>
              <a:t>Anbieter</a:t>
            </a:r>
            <a:r>
              <a:rPr lang="en-US" sz="1200" noProof="0" dirty="0" smtClean="0"/>
              <a:t> und </a:t>
            </a:r>
            <a:r>
              <a:rPr lang="en-US" sz="1200" noProof="0" dirty="0" err="1" smtClean="0"/>
              <a:t>Nutzer</a:t>
            </a:r>
            <a:r>
              <a:rPr lang="en-US" sz="1200" noProof="0" dirty="0" smtClean="0"/>
              <a:t> von </a:t>
            </a:r>
            <a:r>
              <a:rPr lang="en-US" sz="1200" noProof="0" dirty="0" err="1" smtClean="0"/>
              <a:t>Investitionsgütern</a:t>
            </a:r>
            <a:r>
              <a:rPr lang="en-US" sz="1200" noProof="0" dirty="0" smtClean="0"/>
              <a:t>, Wiesbaden 2009</a:t>
            </a:r>
            <a:endParaRPr lang="en-US" sz="1200" noProof="0" dirty="0"/>
          </a:p>
        </p:txBody>
      </p:sp>
    </p:spTree>
    <p:extLst>
      <p:ext uri="{BB962C8B-B14F-4D97-AF65-F5344CB8AC3E}">
        <p14:creationId xmlns:p14="http://schemas.microsoft.com/office/powerpoint/2010/main" val="3723866328"/>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897</Words>
  <Application>Microsoft Office PowerPoint</Application>
  <PresentationFormat>Benutzerdefiniert</PresentationFormat>
  <Paragraphs>73</Paragraphs>
  <Slides>8</Slides>
  <Notes>7</Notes>
  <HiddenSlides>0</HiddenSlides>
  <MMClips>0</MMClips>
  <ScaleCrop>false</ScaleCrop>
  <HeadingPairs>
    <vt:vector size="4" baseType="variant">
      <vt:variant>
        <vt:lpstr>Design</vt:lpstr>
      </vt:variant>
      <vt:variant>
        <vt:i4>1</vt:i4>
      </vt:variant>
      <vt:variant>
        <vt:lpstr>Folientitel</vt:lpstr>
      </vt:variant>
      <vt:variant>
        <vt:i4>8</vt:i4>
      </vt:variant>
    </vt:vector>
  </HeadingPairs>
  <TitlesOfParts>
    <vt:vector size="9" baseType="lpstr">
      <vt:lpstr>Larissa</vt:lpstr>
      <vt:lpstr>PowerPoint-Präsentation</vt:lpstr>
      <vt:lpstr>Which goods are addressed? </vt:lpstr>
      <vt:lpstr>PowerPoint-Präsentation</vt:lpstr>
      <vt:lpstr>Strategic and operative procurement</vt:lpstr>
      <vt:lpstr>PowerPoint-Präsentation</vt:lpstr>
      <vt:lpstr>Make-or-Buy, outsourcing, concentration on core operations:  no changes in Life-Cycle Assessment (LCA)</vt:lpstr>
      <vt:lpstr>PowerPoint-Präsentation</vt:lpstr>
      <vt:lpstr>Quellen</vt:lpstr>
    </vt:vector>
  </TitlesOfParts>
  <Company>Hochschule Ludwigshafen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Kunzendorff, Johanna</dc:creator>
  <cp:lastModifiedBy>Kunzendorff, Johanna</cp:lastModifiedBy>
  <cp:revision>45</cp:revision>
  <dcterms:created xsi:type="dcterms:W3CDTF">2016-07-20T07:13:08Z</dcterms:created>
  <dcterms:modified xsi:type="dcterms:W3CDTF">2018-08-21T09:51:36Z</dcterms:modified>
</cp:coreProperties>
</file>