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notesSlides/notesSlide9.xml" ContentType="application/vnd.openxmlformats-officedocument.presentationml.notesSlide+xml"/>
  <Override PartName="/ppt/charts/chart2.xml" ContentType="application/vnd.openxmlformats-officedocument.drawingml.chart+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0"/>
  </p:sldMasterIdLst>
  <p:notesMasterIdLst>
    <p:notesMasterId r:id="rId35"/>
  </p:notesMasterIdLst>
  <p:sldIdLst>
    <p:sldId id="288" r:id="rId11"/>
    <p:sldId id="315" r:id="rId12"/>
    <p:sldId id="316" r:id="rId13"/>
    <p:sldId id="357" r:id="rId14"/>
    <p:sldId id="314" r:id="rId15"/>
    <p:sldId id="333" r:id="rId16"/>
    <p:sldId id="326" r:id="rId17"/>
    <p:sldId id="360" r:id="rId18"/>
    <p:sldId id="318" r:id="rId19"/>
    <p:sldId id="327" r:id="rId20"/>
    <p:sldId id="358" r:id="rId21"/>
    <p:sldId id="359" r:id="rId22"/>
    <p:sldId id="320" r:id="rId23"/>
    <p:sldId id="321" r:id="rId24"/>
    <p:sldId id="323" r:id="rId25"/>
    <p:sldId id="334" r:id="rId26"/>
    <p:sldId id="325" r:id="rId27"/>
    <p:sldId id="328" r:id="rId28"/>
    <p:sldId id="304" r:id="rId29"/>
    <p:sldId id="361" r:id="rId30"/>
    <p:sldId id="362" r:id="rId31"/>
    <p:sldId id="329" r:id="rId32"/>
    <p:sldId id="289" r:id="rId33"/>
    <p:sldId id="331" r:id="rId34"/>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1429" autoAdjust="0"/>
  </p:normalViewPr>
  <p:slideViewPr>
    <p:cSldViewPr>
      <p:cViewPr varScale="1">
        <p:scale>
          <a:sx n="60" d="100"/>
          <a:sy n="60" d="100"/>
        </p:scale>
        <p:origin x="-797" y="-86"/>
      </p:cViewPr>
      <p:guideLst>
        <p:guide orient="horz" pos="2160"/>
        <p:guide pos="3840"/>
      </p:guideLst>
    </p:cSldViewPr>
  </p:slideViewPr>
  <p:outlineViewPr>
    <p:cViewPr>
      <p:scale>
        <a:sx n="33" d="100"/>
        <a:sy n="33" d="100"/>
      </p:scale>
      <p:origin x="0" y="4267"/>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8.xml"/><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slide" Target="slides/slide16.xml"/><Relationship Id="rId39"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1.xml"/><Relationship Id="rId34" Type="http://schemas.openxmlformats.org/officeDocument/2006/relationships/slide" Target="slides/slide24.xml"/><Relationship Id="rId7" Type="http://schemas.openxmlformats.org/officeDocument/2006/relationships/customXml" Target="../customXml/item7.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slide" Target="slides/slide15.xml"/><Relationship Id="rId33" Type="http://schemas.openxmlformats.org/officeDocument/2006/relationships/slide" Target="slides/slide23.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6.xml"/><Relationship Id="rId20" Type="http://schemas.openxmlformats.org/officeDocument/2006/relationships/slide" Target="slides/slide10.xml"/><Relationship Id="rId29" Type="http://schemas.openxmlformats.org/officeDocument/2006/relationships/slide" Target="slides/slide19.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1.xml"/><Relationship Id="rId24" Type="http://schemas.openxmlformats.org/officeDocument/2006/relationships/slide" Target="slides/slide14.xml"/><Relationship Id="rId32" Type="http://schemas.openxmlformats.org/officeDocument/2006/relationships/slide" Target="slides/slide22.xml"/><Relationship Id="rId37" Type="http://schemas.openxmlformats.org/officeDocument/2006/relationships/viewProps" Target="viewProps.xml"/><Relationship Id="rId5" Type="http://schemas.openxmlformats.org/officeDocument/2006/relationships/customXml" Target="../customXml/item5.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slide" Target="slides/slide18.xml"/><Relationship Id="rId36" Type="http://schemas.openxmlformats.org/officeDocument/2006/relationships/presProps" Target="presProps.xml"/><Relationship Id="rId10" Type="http://schemas.openxmlformats.org/officeDocument/2006/relationships/slideMaster" Target="slideMasters/slideMaster1.xml"/><Relationship Id="rId19" Type="http://schemas.openxmlformats.org/officeDocument/2006/relationships/slide" Target="slides/slide9.xml"/><Relationship Id="rId31" Type="http://schemas.openxmlformats.org/officeDocument/2006/relationships/slide" Target="slides/slide21.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slide" Target="slides/slide17.xml"/><Relationship Id="rId30" Type="http://schemas.openxmlformats.org/officeDocument/2006/relationships/slide" Target="slides/slide20.xml"/><Relationship Id="rId35"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Book2"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2997314023931984E-2"/>
          <c:y val="0.1341531793718054"/>
          <c:w val="0.81721288671006675"/>
          <c:h val="0.82655855691423175"/>
        </c:manualLayout>
      </c:layout>
      <c:scatterChart>
        <c:scatterStyle val="smoothMarker"/>
        <c:varyColors val="0"/>
        <c:ser>
          <c:idx val="0"/>
          <c:order val="0"/>
          <c:tx>
            <c:v>G5 (Bäckerei)</c:v>
          </c:tx>
          <c:marker>
            <c:symbol val="none"/>
          </c:marker>
          <c:xVal>
            <c:numRef>
              <c:f>Sheet1!$A$6:$A$101</c:f>
              <c:numCache>
                <c:formatCode>hh:mm</c:formatCode>
                <c:ptCount val="96"/>
                <c:pt idx="0">
                  <c:v>0</c:v>
                </c:pt>
                <c:pt idx="1">
                  <c:v>1.0416666666666701E-2</c:v>
                </c:pt>
                <c:pt idx="2">
                  <c:v>2.0833333333333301E-2</c:v>
                </c:pt>
                <c:pt idx="3">
                  <c:v>3.125E-2</c:v>
                </c:pt>
                <c:pt idx="4">
                  <c:v>4.1666666666666699E-2</c:v>
                </c:pt>
                <c:pt idx="5">
                  <c:v>5.2083333333333301E-2</c:v>
                </c:pt>
                <c:pt idx="6">
                  <c:v>6.25E-2</c:v>
                </c:pt>
                <c:pt idx="7">
                  <c:v>7.2916666666666699E-2</c:v>
                </c:pt>
                <c:pt idx="8">
                  <c:v>8.3333333333333301E-2</c:v>
                </c:pt>
                <c:pt idx="9">
                  <c:v>9.375E-2</c:v>
                </c:pt>
                <c:pt idx="10">
                  <c:v>0.104166666666667</c:v>
                </c:pt>
                <c:pt idx="11">
                  <c:v>0.114583333333333</c:v>
                </c:pt>
                <c:pt idx="12">
                  <c:v>0.125</c:v>
                </c:pt>
                <c:pt idx="13">
                  <c:v>0.13541666666666699</c:v>
                </c:pt>
                <c:pt idx="14">
                  <c:v>0.14583333333333301</c:v>
                </c:pt>
                <c:pt idx="15">
                  <c:v>0.15625</c:v>
                </c:pt>
                <c:pt idx="16">
                  <c:v>0.16666666666666699</c:v>
                </c:pt>
                <c:pt idx="17">
                  <c:v>0.17708333333333301</c:v>
                </c:pt>
                <c:pt idx="18">
                  <c:v>0.1875</c:v>
                </c:pt>
                <c:pt idx="19">
                  <c:v>0.19791666666666699</c:v>
                </c:pt>
                <c:pt idx="20">
                  <c:v>0.20833333333333301</c:v>
                </c:pt>
                <c:pt idx="21">
                  <c:v>0.21875</c:v>
                </c:pt>
                <c:pt idx="22">
                  <c:v>0.22916666666666699</c:v>
                </c:pt>
                <c:pt idx="23">
                  <c:v>0.23958333333333301</c:v>
                </c:pt>
                <c:pt idx="24">
                  <c:v>0.25</c:v>
                </c:pt>
                <c:pt idx="25">
                  <c:v>0.26041666666666702</c:v>
                </c:pt>
                <c:pt idx="26">
                  <c:v>0.27083333333333298</c:v>
                </c:pt>
                <c:pt idx="27">
                  <c:v>0.28125</c:v>
                </c:pt>
                <c:pt idx="28">
                  <c:v>0.29166666666666702</c:v>
                </c:pt>
                <c:pt idx="29">
                  <c:v>0.30208333333333298</c:v>
                </c:pt>
                <c:pt idx="30">
                  <c:v>0.3125</c:v>
                </c:pt>
                <c:pt idx="31">
                  <c:v>0.32291666666666702</c:v>
                </c:pt>
                <c:pt idx="32">
                  <c:v>0.33333333333333298</c:v>
                </c:pt>
                <c:pt idx="33">
                  <c:v>0.34375</c:v>
                </c:pt>
                <c:pt idx="34">
                  <c:v>0.35416666666666702</c:v>
                </c:pt>
                <c:pt idx="35">
                  <c:v>0.36458333333333298</c:v>
                </c:pt>
                <c:pt idx="36">
                  <c:v>0.375</c:v>
                </c:pt>
                <c:pt idx="37">
                  <c:v>0.38541666666666702</c:v>
                </c:pt>
                <c:pt idx="38">
                  <c:v>0.39583333333333298</c:v>
                </c:pt>
                <c:pt idx="39">
                  <c:v>0.40625</c:v>
                </c:pt>
                <c:pt idx="40">
                  <c:v>0.41666666666666702</c:v>
                </c:pt>
                <c:pt idx="41">
                  <c:v>0.42708333333333298</c:v>
                </c:pt>
                <c:pt idx="42">
                  <c:v>0.4375</c:v>
                </c:pt>
                <c:pt idx="43">
                  <c:v>0.44791666666666702</c:v>
                </c:pt>
                <c:pt idx="44">
                  <c:v>0.45833333333333298</c:v>
                </c:pt>
                <c:pt idx="45">
                  <c:v>0.46875</c:v>
                </c:pt>
                <c:pt idx="46">
                  <c:v>0.47916666666666702</c:v>
                </c:pt>
                <c:pt idx="47">
                  <c:v>0.48958333333333298</c:v>
                </c:pt>
                <c:pt idx="48">
                  <c:v>0.5</c:v>
                </c:pt>
                <c:pt idx="49">
                  <c:v>0.51041666666666696</c:v>
                </c:pt>
                <c:pt idx="50">
                  <c:v>0.52083333333333304</c:v>
                </c:pt>
                <c:pt idx="51">
                  <c:v>0.53125</c:v>
                </c:pt>
                <c:pt idx="52">
                  <c:v>0.54166666666666696</c:v>
                </c:pt>
                <c:pt idx="53">
                  <c:v>0.55208333333333304</c:v>
                </c:pt>
                <c:pt idx="54">
                  <c:v>0.5625</c:v>
                </c:pt>
                <c:pt idx="55">
                  <c:v>0.57291666666666696</c:v>
                </c:pt>
                <c:pt idx="56">
                  <c:v>0.58333333333333304</c:v>
                </c:pt>
                <c:pt idx="57">
                  <c:v>0.59375</c:v>
                </c:pt>
                <c:pt idx="58">
                  <c:v>0.60416666666666696</c:v>
                </c:pt>
                <c:pt idx="59">
                  <c:v>0.61458333333333304</c:v>
                </c:pt>
                <c:pt idx="60">
                  <c:v>0.625</c:v>
                </c:pt>
                <c:pt idx="61">
                  <c:v>0.63541666666666696</c:v>
                </c:pt>
                <c:pt idx="62">
                  <c:v>0.64583333333333304</c:v>
                </c:pt>
                <c:pt idx="63">
                  <c:v>0.65625</c:v>
                </c:pt>
                <c:pt idx="64">
                  <c:v>0.66666666666666696</c:v>
                </c:pt>
                <c:pt idx="65">
                  <c:v>0.67708333333333304</c:v>
                </c:pt>
                <c:pt idx="66">
                  <c:v>0.6875</c:v>
                </c:pt>
                <c:pt idx="67">
                  <c:v>0.69791666666666696</c:v>
                </c:pt>
                <c:pt idx="68">
                  <c:v>0.70833333333333304</c:v>
                </c:pt>
                <c:pt idx="69">
                  <c:v>0.71875</c:v>
                </c:pt>
                <c:pt idx="70">
                  <c:v>0.72916666666666696</c:v>
                </c:pt>
                <c:pt idx="71">
                  <c:v>0.73958333333333304</c:v>
                </c:pt>
                <c:pt idx="72">
                  <c:v>0.75</c:v>
                </c:pt>
                <c:pt idx="73">
                  <c:v>0.76041666666666696</c:v>
                </c:pt>
                <c:pt idx="74">
                  <c:v>0.77083333333333304</c:v>
                </c:pt>
                <c:pt idx="75">
                  <c:v>0.78125</c:v>
                </c:pt>
                <c:pt idx="76">
                  <c:v>0.79166666666666696</c:v>
                </c:pt>
                <c:pt idx="77">
                  <c:v>0.80208333333333304</c:v>
                </c:pt>
                <c:pt idx="78">
                  <c:v>0.8125</c:v>
                </c:pt>
                <c:pt idx="79">
                  <c:v>0.82291666666666696</c:v>
                </c:pt>
                <c:pt idx="80">
                  <c:v>0.83333333333333304</c:v>
                </c:pt>
                <c:pt idx="81">
                  <c:v>0.84375</c:v>
                </c:pt>
                <c:pt idx="82">
                  <c:v>0.85416666666666696</c:v>
                </c:pt>
                <c:pt idx="83">
                  <c:v>0.86458333333333304</c:v>
                </c:pt>
                <c:pt idx="84">
                  <c:v>0.875</c:v>
                </c:pt>
                <c:pt idx="85">
                  <c:v>0.88541666666666696</c:v>
                </c:pt>
                <c:pt idx="86">
                  <c:v>0.89583333333333304</c:v>
                </c:pt>
                <c:pt idx="87">
                  <c:v>0.90625</c:v>
                </c:pt>
                <c:pt idx="88">
                  <c:v>0.91666666666666696</c:v>
                </c:pt>
                <c:pt idx="89">
                  <c:v>0.92708333333333304</c:v>
                </c:pt>
                <c:pt idx="90">
                  <c:v>0.9375</c:v>
                </c:pt>
                <c:pt idx="91">
                  <c:v>0.94791666666666696</c:v>
                </c:pt>
                <c:pt idx="92">
                  <c:v>0.95833333333333304</c:v>
                </c:pt>
                <c:pt idx="93">
                  <c:v>0.96875</c:v>
                </c:pt>
                <c:pt idx="94">
                  <c:v>0.97916666666666696</c:v>
                </c:pt>
                <c:pt idx="95">
                  <c:v>0.98958333333333304</c:v>
                </c:pt>
              </c:numCache>
            </c:numRef>
          </c:xVal>
          <c:yVal>
            <c:numRef>
              <c:f>Sheet1!$B$6:$B$101</c:f>
              <c:numCache>
                <c:formatCode>0.00000</c:formatCode>
                <c:ptCount val="96"/>
                <c:pt idx="0">
                  <c:v>0.56000000000000005</c:v>
                </c:pt>
                <c:pt idx="1">
                  <c:v>0.51300000000000001</c:v>
                </c:pt>
                <c:pt idx="2">
                  <c:v>0.46600000000000003</c:v>
                </c:pt>
                <c:pt idx="3">
                  <c:v>0.433</c:v>
                </c:pt>
                <c:pt idx="4">
                  <c:v>0.42399999999999999</c:v>
                </c:pt>
                <c:pt idx="5">
                  <c:v>0.42899999999999999</c:v>
                </c:pt>
                <c:pt idx="6">
                  <c:v>0.437</c:v>
                </c:pt>
                <c:pt idx="7">
                  <c:v>0.433</c:v>
                </c:pt>
                <c:pt idx="8">
                  <c:v>0.41399999999999998</c:v>
                </c:pt>
                <c:pt idx="9">
                  <c:v>0.40100000000000002</c:v>
                </c:pt>
                <c:pt idx="10">
                  <c:v>0.42799999999999999</c:v>
                </c:pt>
                <c:pt idx="11">
                  <c:v>0.52400000000000002</c:v>
                </c:pt>
                <c:pt idx="12">
                  <c:v>0.71</c:v>
                </c:pt>
                <c:pt idx="13">
                  <c:v>0.95899999999999996</c:v>
                </c:pt>
                <c:pt idx="14">
                  <c:v>1.2350000000000001</c:v>
                </c:pt>
                <c:pt idx="15">
                  <c:v>1.5009999999999999</c:v>
                </c:pt>
                <c:pt idx="16">
                  <c:v>1.726</c:v>
                </c:pt>
                <c:pt idx="17">
                  <c:v>1.903</c:v>
                </c:pt>
                <c:pt idx="18">
                  <c:v>2.032999999999999</c:v>
                </c:pt>
                <c:pt idx="19">
                  <c:v>2.1160000000000001</c:v>
                </c:pt>
                <c:pt idx="20">
                  <c:v>2.1539999999999999</c:v>
                </c:pt>
                <c:pt idx="21">
                  <c:v>2.1619999999999999</c:v>
                </c:pt>
                <c:pt idx="22">
                  <c:v>2.1569999999999991</c:v>
                </c:pt>
                <c:pt idx="23">
                  <c:v>2.1560000000000001</c:v>
                </c:pt>
                <c:pt idx="24">
                  <c:v>2.1720000000000002</c:v>
                </c:pt>
                <c:pt idx="25">
                  <c:v>2.2000000000000002</c:v>
                </c:pt>
                <c:pt idx="26">
                  <c:v>2.2309999999999999</c:v>
                </c:pt>
                <c:pt idx="27">
                  <c:v>2.2570000000000001</c:v>
                </c:pt>
                <c:pt idx="28">
                  <c:v>2.27</c:v>
                </c:pt>
                <c:pt idx="29">
                  <c:v>2.2690000000000001</c:v>
                </c:pt>
                <c:pt idx="30">
                  <c:v>2.258</c:v>
                </c:pt>
                <c:pt idx="31">
                  <c:v>2.2370000000000001</c:v>
                </c:pt>
                <c:pt idx="32">
                  <c:v>2.2080000000000002</c:v>
                </c:pt>
                <c:pt idx="33">
                  <c:v>2.1769999999999992</c:v>
                </c:pt>
                <c:pt idx="34">
                  <c:v>2.1480000000000001</c:v>
                </c:pt>
                <c:pt idx="35">
                  <c:v>2.1259999999999999</c:v>
                </c:pt>
                <c:pt idx="36">
                  <c:v>2.113</c:v>
                </c:pt>
                <c:pt idx="37">
                  <c:v>2.105</c:v>
                </c:pt>
                <c:pt idx="38">
                  <c:v>2.0910000000000002</c:v>
                </c:pt>
                <c:pt idx="39">
                  <c:v>2.0649999999999999</c:v>
                </c:pt>
                <c:pt idx="40">
                  <c:v>2.0219999999999998</c:v>
                </c:pt>
                <c:pt idx="41">
                  <c:v>1.9650000000000001</c:v>
                </c:pt>
                <c:pt idx="42">
                  <c:v>1.903</c:v>
                </c:pt>
                <c:pt idx="43">
                  <c:v>1.8440000000000001</c:v>
                </c:pt>
                <c:pt idx="44">
                  <c:v>1.792</c:v>
                </c:pt>
                <c:pt idx="45">
                  <c:v>1.7430000000000001</c:v>
                </c:pt>
                <c:pt idx="46">
                  <c:v>1.6890000000000001</c:v>
                </c:pt>
                <c:pt idx="47">
                  <c:v>1.6220000000000001</c:v>
                </c:pt>
                <c:pt idx="48">
                  <c:v>1.536999999999999</c:v>
                </c:pt>
                <c:pt idx="49">
                  <c:v>1.4419999999999991</c:v>
                </c:pt>
                <c:pt idx="50">
                  <c:v>1.3460000000000001</c:v>
                </c:pt>
                <c:pt idx="51">
                  <c:v>1.2589999999999999</c:v>
                </c:pt>
                <c:pt idx="52">
                  <c:v>1.1910000000000001</c:v>
                </c:pt>
                <c:pt idx="53">
                  <c:v>1.1419999999999999</c:v>
                </c:pt>
                <c:pt idx="54">
                  <c:v>1.111</c:v>
                </c:pt>
                <c:pt idx="55">
                  <c:v>1.0980000000000001</c:v>
                </c:pt>
                <c:pt idx="56">
                  <c:v>1.101</c:v>
                </c:pt>
                <c:pt idx="57">
                  <c:v>1.1140000000000001</c:v>
                </c:pt>
                <c:pt idx="58">
                  <c:v>1.129</c:v>
                </c:pt>
                <c:pt idx="59">
                  <c:v>1.139</c:v>
                </c:pt>
                <c:pt idx="60">
                  <c:v>1.1379999999999999</c:v>
                </c:pt>
                <c:pt idx="61">
                  <c:v>1.129</c:v>
                </c:pt>
                <c:pt idx="62">
                  <c:v>1.1140000000000001</c:v>
                </c:pt>
                <c:pt idx="63">
                  <c:v>1.0980000000000001</c:v>
                </c:pt>
                <c:pt idx="64">
                  <c:v>1.083</c:v>
                </c:pt>
                <c:pt idx="65">
                  <c:v>1.071</c:v>
                </c:pt>
                <c:pt idx="66">
                  <c:v>1.0620000000000001</c:v>
                </c:pt>
                <c:pt idx="67">
                  <c:v>1.0580000000000001</c:v>
                </c:pt>
                <c:pt idx="68">
                  <c:v>1.0580000000000001</c:v>
                </c:pt>
                <c:pt idx="69">
                  <c:v>1.0580000000000001</c:v>
                </c:pt>
                <c:pt idx="70">
                  <c:v>1.0529999999999999</c:v>
                </c:pt>
                <c:pt idx="71">
                  <c:v>1.038</c:v>
                </c:pt>
                <c:pt idx="72">
                  <c:v>1.008</c:v>
                </c:pt>
                <c:pt idx="73">
                  <c:v>0.96699999999999997</c:v>
                </c:pt>
                <c:pt idx="74">
                  <c:v>0.91900000000000004</c:v>
                </c:pt>
                <c:pt idx="75">
                  <c:v>0.86599999999999999</c:v>
                </c:pt>
                <c:pt idx="76">
                  <c:v>0.81499999999999995</c:v>
                </c:pt>
                <c:pt idx="77">
                  <c:v>0.76500000000000001</c:v>
                </c:pt>
                <c:pt idx="78">
                  <c:v>0.72199999999999998</c:v>
                </c:pt>
                <c:pt idx="79">
                  <c:v>0.68500000000000005</c:v>
                </c:pt>
                <c:pt idx="80">
                  <c:v>0.65800000000000003</c:v>
                </c:pt>
                <c:pt idx="81">
                  <c:v>0.63800000000000001</c:v>
                </c:pt>
                <c:pt idx="82">
                  <c:v>0.625</c:v>
                </c:pt>
                <c:pt idx="83">
                  <c:v>0.61499999999999999</c:v>
                </c:pt>
                <c:pt idx="84">
                  <c:v>0.60599999999999998</c:v>
                </c:pt>
                <c:pt idx="85">
                  <c:v>0.59899999999999998</c:v>
                </c:pt>
                <c:pt idx="86">
                  <c:v>0.59199999999999997</c:v>
                </c:pt>
                <c:pt idx="87">
                  <c:v>0.58399999999999996</c:v>
                </c:pt>
                <c:pt idx="88">
                  <c:v>0.57699999999999996</c:v>
                </c:pt>
                <c:pt idx="89">
                  <c:v>0.57099999999999995</c:v>
                </c:pt>
                <c:pt idx="90">
                  <c:v>0.56899999999999995</c:v>
                </c:pt>
                <c:pt idx="91">
                  <c:v>0.57399999999999995</c:v>
                </c:pt>
                <c:pt idx="92">
                  <c:v>0.58699999999999997</c:v>
                </c:pt>
                <c:pt idx="93">
                  <c:v>0.60099999999999998</c:v>
                </c:pt>
                <c:pt idx="94">
                  <c:v>0.60599999999999998</c:v>
                </c:pt>
                <c:pt idx="95">
                  <c:v>0.59399999999999997</c:v>
                </c:pt>
              </c:numCache>
            </c:numRef>
          </c:yVal>
          <c:smooth val="1"/>
        </c:ser>
        <c:dLbls>
          <c:showLegendKey val="0"/>
          <c:showVal val="0"/>
          <c:showCatName val="0"/>
          <c:showSerName val="0"/>
          <c:showPercent val="0"/>
          <c:showBubbleSize val="0"/>
        </c:dLbls>
        <c:axId val="114469504"/>
        <c:axId val="115564928"/>
      </c:scatterChart>
      <c:valAx>
        <c:axId val="114469504"/>
        <c:scaling>
          <c:orientation val="minMax"/>
          <c:max val="0.99"/>
        </c:scaling>
        <c:delete val="1"/>
        <c:axPos val="b"/>
        <c:numFmt formatCode="hh:mm" sourceLinked="1"/>
        <c:majorTickMark val="out"/>
        <c:minorTickMark val="none"/>
        <c:tickLblPos val="nextTo"/>
        <c:crossAx val="115564928"/>
        <c:crosses val="autoZero"/>
        <c:crossBetween val="midCat"/>
        <c:majorUnit val="0.08"/>
      </c:valAx>
      <c:valAx>
        <c:axId val="115564928"/>
        <c:scaling>
          <c:orientation val="minMax"/>
        </c:scaling>
        <c:delete val="1"/>
        <c:axPos val="l"/>
        <c:majorGridlines/>
        <c:numFmt formatCode="0.00000" sourceLinked="1"/>
        <c:majorTickMark val="out"/>
        <c:minorTickMark val="none"/>
        <c:tickLblPos val="nextTo"/>
        <c:crossAx val="114469504"/>
        <c:crosses val="autoZero"/>
        <c:crossBetween val="midCat"/>
      </c:valAx>
    </c:plotArea>
    <c:legend>
      <c:legendPos val="r"/>
      <c:layout>
        <c:manualLayout>
          <c:xMode val="edge"/>
          <c:yMode val="edge"/>
          <c:x val="0.85871154372203273"/>
          <c:y val="0.38131081481539342"/>
          <c:w val="0.14128845627796724"/>
          <c:h val="6.3562787032747176E-2"/>
        </c:manualLayout>
      </c:layout>
      <c:overlay val="0"/>
      <c:txPr>
        <a:bodyPr/>
        <a:lstStyle/>
        <a:p>
          <a:pPr>
            <a:defRPr sz="1200"/>
          </a:pPr>
          <a:endParaRPr lang="de-DE"/>
        </a:p>
      </c:txPr>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smoothMarker"/>
        <c:varyColors val="0"/>
        <c:ser>
          <c:idx val="0"/>
          <c:order val="0"/>
          <c:tx>
            <c:v>Gewerbe werktags G1</c:v>
          </c:tx>
          <c:marker>
            <c:symbol val="none"/>
          </c:marker>
          <c:xVal>
            <c:numRef>
              <c:f>Sheet1!$A$6:$A$101</c:f>
              <c:numCache>
                <c:formatCode>hh:mm</c:formatCode>
                <c:ptCount val="96"/>
                <c:pt idx="0">
                  <c:v>0</c:v>
                </c:pt>
                <c:pt idx="1">
                  <c:v>1.0416666666666701E-2</c:v>
                </c:pt>
                <c:pt idx="2">
                  <c:v>2.0833333333333301E-2</c:v>
                </c:pt>
                <c:pt idx="3">
                  <c:v>3.125E-2</c:v>
                </c:pt>
                <c:pt idx="4">
                  <c:v>4.1666666666666699E-2</c:v>
                </c:pt>
                <c:pt idx="5">
                  <c:v>5.2083333333333301E-2</c:v>
                </c:pt>
                <c:pt idx="6">
                  <c:v>6.25E-2</c:v>
                </c:pt>
                <c:pt idx="7">
                  <c:v>7.2916666666666699E-2</c:v>
                </c:pt>
                <c:pt idx="8">
                  <c:v>8.3333333333333301E-2</c:v>
                </c:pt>
                <c:pt idx="9">
                  <c:v>9.375E-2</c:v>
                </c:pt>
                <c:pt idx="10">
                  <c:v>0.104166666666667</c:v>
                </c:pt>
                <c:pt idx="11">
                  <c:v>0.114583333333333</c:v>
                </c:pt>
                <c:pt idx="12">
                  <c:v>0.125</c:v>
                </c:pt>
                <c:pt idx="13">
                  <c:v>0.13541666666666699</c:v>
                </c:pt>
                <c:pt idx="14">
                  <c:v>0.14583333333333301</c:v>
                </c:pt>
                <c:pt idx="15">
                  <c:v>0.15625</c:v>
                </c:pt>
                <c:pt idx="16">
                  <c:v>0.16666666666666699</c:v>
                </c:pt>
                <c:pt idx="17">
                  <c:v>0.17708333333333301</c:v>
                </c:pt>
                <c:pt idx="18">
                  <c:v>0.1875</c:v>
                </c:pt>
                <c:pt idx="19">
                  <c:v>0.19791666666666699</c:v>
                </c:pt>
                <c:pt idx="20">
                  <c:v>0.20833333333333301</c:v>
                </c:pt>
                <c:pt idx="21">
                  <c:v>0.21875</c:v>
                </c:pt>
                <c:pt idx="22">
                  <c:v>0.22916666666666699</c:v>
                </c:pt>
                <c:pt idx="23">
                  <c:v>0.23958333333333301</c:v>
                </c:pt>
                <c:pt idx="24">
                  <c:v>0.25</c:v>
                </c:pt>
                <c:pt idx="25">
                  <c:v>0.26041666666666702</c:v>
                </c:pt>
                <c:pt idx="26">
                  <c:v>0.27083333333333298</c:v>
                </c:pt>
                <c:pt idx="27">
                  <c:v>0.28125</c:v>
                </c:pt>
                <c:pt idx="28">
                  <c:v>0.29166666666666702</c:v>
                </c:pt>
                <c:pt idx="29">
                  <c:v>0.30208333333333298</c:v>
                </c:pt>
                <c:pt idx="30">
                  <c:v>0.3125</c:v>
                </c:pt>
                <c:pt idx="31">
                  <c:v>0.32291666666666702</c:v>
                </c:pt>
                <c:pt idx="32">
                  <c:v>0.33333333333333298</c:v>
                </c:pt>
                <c:pt idx="33">
                  <c:v>0.34375</c:v>
                </c:pt>
                <c:pt idx="34">
                  <c:v>0.35416666666666702</c:v>
                </c:pt>
                <c:pt idx="35">
                  <c:v>0.36458333333333298</c:v>
                </c:pt>
                <c:pt idx="36">
                  <c:v>0.375</c:v>
                </c:pt>
                <c:pt idx="37">
                  <c:v>0.38541666666666702</c:v>
                </c:pt>
                <c:pt idx="38">
                  <c:v>0.39583333333333298</c:v>
                </c:pt>
                <c:pt idx="39">
                  <c:v>0.40625</c:v>
                </c:pt>
                <c:pt idx="40">
                  <c:v>0.41666666666666702</c:v>
                </c:pt>
                <c:pt idx="41">
                  <c:v>0.42708333333333298</c:v>
                </c:pt>
                <c:pt idx="42">
                  <c:v>0.4375</c:v>
                </c:pt>
                <c:pt idx="43">
                  <c:v>0.44791666666666702</c:v>
                </c:pt>
                <c:pt idx="44">
                  <c:v>0.45833333333333298</c:v>
                </c:pt>
                <c:pt idx="45">
                  <c:v>0.46875</c:v>
                </c:pt>
                <c:pt idx="46">
                  <c:v>0.47916666666666702</c:v>
                </c:pt>
                <c:pt idx="47">
                  <c:v>0.48958333333333298</c:v>
                </c:pt>
                <c:pt idx="48">
                  <c:v>0.5</c:v>
                </c:pt>
                <c:pt idx="49">
                  <c:v>0.51041666666666696</c:v>
                </c:pt>
                <c:pt idx="50">
                  <c:v>0.52083333333333304</c:v>
                </c:pt>
                <c:pt idx="51">
                  <c:v>0.53125</c:v>
                </c:pt>
                <c:pt idx="52">
                  <c:v>0.54166666666666696</c:v>
                </c:pt>
                <c:pt idx="53">
                  <c:v>0.55208333333333304</c:v>
                </c:pt>
                <c:pt idx="54">
                  <c:v>0.5625</c:v>
                </c:pt>
                <c:pt idx="55">
                  <c:v>0.57291666666666696</c:v>
                </c:pt>
                <c:pt idx="56">
                  <c:v>0.58333333333333304</c:v>
                </c:pt>
                <c:pt idx="57">
                  <c:v>0.59375</c:v>
                </c:pt>
                <c:pt idx="58">
                  <c:v>0.60416666666666696</c:v>
                </c:pt>
                <c:pt idx="59">
                  <c:v>0.61458333333333304</c:v>
                </c:pt>
                <c:pt idx="60">
                  <c:v>0.625</c:v>
                </c:pt>
                <c:pt idx="61">
                  <c:v>0.63541666666666696</c:v>
                </c:pt>
                <c:pt idx="62">
                  <c:v>0.64583333333333304</c:v>
                </c:pt>
                <c:pt idx="63">
                  <c:v>0.65625</c:v>
                </c:pt>
                <c:pt idx="64">
                  <c:v>0.66666666666666696</c:v>
                </c:pt>
                <c:pt idx="65">
                  <c:v>0.67708333333333304</c:v>
                </c:pt>
                <c:pt idx="66">
                  <c:v>0.6875</c:v>
                </c:pt>
                <c:pt idx="67">
                  <c:v>0.69791666666666696</c:v>
                </c:pt>
                <c:pt idx="68">
                  <c:v>0.70833333333333304</c:v>
                </c:pt>
                <c:pt idx="69">
                  <c:v>0.71875</c:v>
                </c:pt>
                <c:pt idx="70">
                  <c:v>0.72916666666666696</c:v>
                </c:pt>
                <c:pt idx="71">
                  <c:v>0.73958333333333304</c:v>
                </c:pt>
                <c:pt idx="72">
                  <c:v>0.75</c:v>
                </c:pt>
                <c:pt idx="73">
                  <c:v>0.76041666666666696</c:v>
                </c:pt>
                <c:pt idx="74">
                  <c:v>0.77083333333333304</c:v>
                </c:pt>
                <c:pt idx="75">
                  <c:v>0.78125</c:v>
                </c:pt>
                <c:pt idx="76">
                  <c:v>0.79166666666666696</c:v>
                </c:pt>
                <c:pt idx="77">
                  <c:v>0.80208333333333304</c:v>
                </c:pt>
                <c:pt idx="78">
                  <c:v>0.8125</c:v>
                </c:pt>
                <c:pt idx="79">
                  <c:v>0.82291666666666696</c:v>
                </c:pt>
                <c:pt idx="80">
                  <c:v>0.83333333333333304</c:v>
                </c:pt>
                <c:pt idx="81">
                  <c:v>0.84375</c:v>
                </c:pt>
                <c:pt idx="82">
                  <c:v>0.85416666666666696</c:v>
                </c:pt>
                <c:pt idx="83">
                  <c:v>0.86458333333333304</c:v>
                </c:pt>
                <c:pt idx="84">
                  <c:v>0.875</c:v>
                </c:pt>
                <c:pt idx="85">
                  <c:v>0.88541666666666696</c:v>
                </c:pt>
                <c:pt idx="86">
                  <c:v>0.89583333333333304</c:v>
                </c:pt>
                <c:pt idx="87">
                  <c:v>0.90625</c:v>
                </c:pt>
                <c:pt idx="88">
                  <c:v>0.91666666666666696</c:v>
                </c:pt>
                <c:pt idx="89">
                  <c:v>0.92708333333333304</c:v>
                </c:pt>
                <c:pt idx="90">
                  <c:v>0.9375</c:v>
                </c:pt>
                <c:pt idx="91">
                  <c:v>0.94791666666666696</c:v>
                </c:pt>
                <c:pt idx="92">
                  <c:v>0.95833333333333304</c:v>
                </c:pt>
                <c:pt idx="93">
                  <c:v>0.96875</c:v>
                </c:pt>
                <c:pt idx="94">
                  <c:v>0.97916666666666696</c:v>
                </c:pt>
                <c:pt idx="95">
                  <c:v>0.98958333333333304</c:v>
                </c:pt>
              </c:numCache>
            </c:numRef>
          </c:xVal>
          <c:yVal>
            <c:numRef>
              <c:f>Sheet1!$B$6:$B$101</c:f>
              <c:numCache>
                <c:formatCode>0.00000</c:formatCode>
                <c:ptCount val="96"/>
                <c:pt idx="0">
                  <c:v>0.20200000000000001</c:v>
                </c:pt>
                <c:pt idx="1">
                  <c:v>0.19700000000000001</c:v>
                </c:pt>
                <c:pt idx="2">
                  <c:v>0.192</c:v>
                </c:pt>
                <c:pt idx="3">
                  <c:v>0.189</c:v>
                </c:pt>
                <c:pt idx="4">
                  <c:v>0.188</c:v>
                </c:pt>
                <c:pt idx="5">
                  <c:v>0.188</c:v>
                </c:pt>
                <c:pt idx="6">
                  <c:v>0.189</c:v>
                </c:pt>
                <c:pt idx="7">
                  <c:v>0.189</c:v>
                </c:pt>
                <c:pt idx="8">
                  <c:v>0.189</c:v>
                </c:pt>
                <c:pt idx="9">
                  <c:v>0.189</c:v>
                </c:pt>
                <c:pt idx="10">
                  <c:v>0.189</c:v>
                </c:pt>
                <c:pt idx="11">
                  <c:v>0.189</c:v>
                </c:pt>
                <c:pt idx="12">
                  <c:v>0.19</c:v>
                </c:pt>
                <c:pt idx="13">
                  <c:v>0.191</c:v>
                </c:pt>
                <c:pt idx="14">
                  <c:v>0.191</c:v>
                </c:pt>
                <c:pt idx="15">
                  <c:v>0.189</c:v>
                </c:pt>
                <c:pt idx="16">
                  <c:v>0.185</c:v>
                </c:pt>
                <c:pt idx="17">
                  <c:v>0.183</c:v>
                </c:pt>
                <c:pt idx="18">
                  <c:v>0.189</c:v>
                </c:pt>
                <c:pt idx="19">
                  <c:v>0.20799999999999999</c:v>
                </c:pt>
                <c:pt idx="20">
                  <c:v>0.24099999999999999</c:v>
                </c:pt>
                <c:pt idx="21">
                  <c:v>0.27200000000000002</c:v>
                </c:pt>
                <c:pt idx="22">
                  <c:v>0.28100000000000003</c:v>
                </c:pt>
                <c:pt idx="23">
                  <c:v>0.246</c:v>
                </c:pt>
                <c:pt idx="24">
                  <c:v>0.27900000000000003</c:v>
                </c:pt>
                <c:pt idx="25">
                  <c:v>0.28599999999999998</c:v>
                </c:pt>
                <c:pt idx="26">
                  <c:v>0.308</c:v>
                </c:pt>
                <c:pt idx="27">
                  <c:v>0.32200000000000001</c:v>
                </c:pt>
                <c:pt idx="28">
                  <c:v>0.74099999999999999</c:v>
                </c:pt>
                <c:pt idx="29">
                  <c:v>1.3169999999999991</c:v>
                </c:pt>
                <c:pt idx="30">
                  <c:v>1.9530000000000001</c:v>
                </c:pt>
                <c:pt idx="31">
                  <c:v>2.5550000000000002</c:v>
                </c:pt>
                <c:pt idx="32">
                  <c:v>3.0459999999999998</c:v>
                </c:pt>
                <c:pt idx="33">
                  <c:v>3.4180000000000001</c:v>
                </c:pt>
                <c:pt idx="34">
                  <c:v>3.68</c:v>
                </c:pt>
                <c:pt idx="35">
                  <c:v>3.8419999999999992</c:v>
                </c:pt>
                <c:pt idx="36">
                  <c:v>3.916999999999998</c:v>
                </c:pt>
                <c:pt idx="37">
                  <c:v>3.931</c:v>
                </c:pt>
                <c:pt idx="38">
                  <c:v>3.915</c:v>
                </c:pt>
                <c:pt idx="39">
                  <c:v>3.8989999999999991</c:v>
                </c:pt>
                <c:pt idx="40">
                  <c:v>3.9060000000000001</c:v>
                </c:pt>
                <c:pt idx="41">
                  <c:v>3.9289999999999998</c:v>
                </c:pt>
                <c:pt idx="42">
                  <c:v>3.9569999999999981</c:v>
                </c:pt>
                <c:pt idx="43">
                  <c:v>3.9750000000000001</c:v>
                </c:pt>
                <c:pt idx="44">
                  <c:v>3.972999999999999</c:v>
                </c:pt>
                <c:pt idx="45">
                  <c:v>3.95</c:v>
                </c:pt>
                <c:pt idx="46">
                  <c:v>3.9060000000000001</c:v>
                </c:pt>
                <c:pt idx="47">
                  <c:v>3.8419999999999992</c:v>
                </c:pt>
                <c:pt idx="48">
                  <c:v>3.758</c:v>
                </c:pt>
                <c:pt idx="49">
                  <c:v>3.645</c:v>
                </c:pt>
                <c:pt idx="50">
                  <c:v>3.492999999999999</c:v>
                </c:pt>
                <c:pt idx="51">
                  <c:v>3.2930000000000001</c:v>
                </c:pt>
                <c:pt idx="52">
                  <c:v>3.0470000000000002</c:v>
                </c:pt>
                <c:pt idx="53">
                  <c:v>2.798</c:v>
                </c:pt>
                <c:pt idx="54">
                  <c:v>2.6030000000000002</c:v>
                </c:pt>
                <c:pt idx="55">
                  <c:v>2.516999999999999</c:v>
                </c:pt>
                <c:pt idx="56">
                  <c:v>2.5750000000000002</c:v>
                </c:pt>
                <c:pt idx="57">
                  <c:v>2.7290000000000001</c:v>
                </c:pt>
                <c:pt idx="58">
                  <c:v>2.9089999999999998</c:v>
                </c:pt>
                <c:pt idx="59">
                  <c:v>3.0470000000000002</c:v>
                </c:pt>
                <c:pt idx="60">
                  <c:v>3.09</c:v>
                </c:pt>
                <c:pt idx="61">
                  <c:v>3.0470000000000002</c:v>
                </c:pt>
                <c:pt idx="62">
                  <c:v>2.9430000000000001</c:v>
                </c:pt>
                <c:pt idx="63">
                  <c:v>2.8010000000000002</c:v>
                </c:pt>
                <c:pt idx="64">
                  <c:v>2.6429999999999998</c:v>
                </c:pt>
                <c:pt idx="65">
                  <c:v>2.4649999999999999</c:v>
                </c:pt>
                <c:pt idx="66">
                  <c:v>2.262</c:v>
                </c:pt>
                <c:pt idx="67">
                  <c:v>2.0249999999999999</c:v>
                </c:pt>
                <c:pt idx="68">
                  <c:v>1.754</c:v>
                </c:pt>
                <c:pt idx="69">
                  <c:v>1.4690000000000001</c:v>
                </c:pt>
                <c:pt idx="70">
                  <c:v>1.1970000000000001</c:v>
                </c:pt>
                <c:pt idx="71">
                  <c:v>0.96499999999999997</c:v>
                </c:pt>
                <c:pt idx="72">
                  <c:v>0.79300000000000004</c:v>
                </c:pt>
                <c:pt idx="73">
                  <c:v>0.67200000000000004</c:v>
                </c:pt>
                <c:pt idx="74">
                  <c:v>0.59</c:v>
                </c:pt>
                <c:pt idx="75">
                  <c:v>0.53</c:v>
                </c:pt>
                <c:pt idx="76">
                  <c:v>0.48099999999999998</c:v>
                </c:pt>
                <c:pt idx="77">
                  <c:v>0.44</c:v>
                </c:pt>
                <c:pt idx="78">
                  <c:v>0.40699999999999997</c:v>
                </c:pt>
                <c:pt idx="79">
                  <c:v>0.379</c:v>
                </c:pt>
                <c:pt idx="80">
                  <c:v>0.35599999999999998</c:v>
                </c:pt>
                <c:pt idx="81">
                  <c:v>0.33600000000000002</c:v>
                </c:pt>
                <c:pt idx="82">
                  <c:v>0.31900000000000001</c:v>
                </c:pt>
                <c:pt idx="83">
                  <c:v>0.30299999999999999</c:v>
                </c:pt>
                <c:pt idx="84">
                  <c:v>0.28699999999999998</c:v>
                </c:pt>
                <c:pt idx="85">
                  <c:v>0.27100000000000002</c:v>
                </c:pt>
                <c:pt idx="86">
                  <c:v>0.25700000000000001</c:v>
                </c:pt>
                <c:pt idx="87">
                  <c:v>0.246</c:v>
                </c:pt>
                <c:pt idx="88">
                  <c:v>0.23799999999999999</c:v>
                </c:pt>
                <c:pt idx="89">
                  <c:v>0.23400000000000001</c:v>
                </c:pt>
                <c:pt idx="90">
                  <c:v>0.23</c:v>
                </c:pt>
                <c:pt idx="91">
                  <c:v>0.22700000000000001</c:v>
                </c:pt>
                <c:pt idx="92">
                  <c:v>0.223</c:v>
                </c:pt>
                <c:pt idx="93">
                  <c:v>0.219</c:v>
                </c:pt>
                <c:pt idx="94">
                  <c:v>0.214</c:v>
                </c:pt>
                <c:pt idx="95">
                  <c:v>0.20799999999999999</c:v>
                </c:pt>
              </c:numCache>
            </c:numRef>
          </c:yVal>
          <c:smooth val="1"/>
        </c:ser>
        <c:dLbls>
          <c:showLegendKey val="0"/>
          <c:showVal val="0"/>
          <c:showCatName val="0"/>
          <c:showSerName val="0"/>
          <c:showPercent val="0"/>
          <c:showBubbleSize val="0"/>
        </c:dLbls>
        <c:axId val="116073600"/>
        <c:axId val="116075136"/>
      </c:scatterChart>
      <c:valAx>
        <c:axId val="116073600"/>
        <c:scaling>
          <c:orientation val="minMax"/>
          <c:max val="0.96"/>
        </c:scaling>
        <c:delete val="0"/>
        <c:axPos val="b"/>
        <c:numFmt formatCode="hh:mm" sourceLinked="1"/>
        <c:majorTickMark val="out"/>
        <c:minorTickMark val="none"/>
        <c:tickLblPos val="nextTo"/>
        <c:crossAx val="116075136"/>
        <c:crosses val="autoZero"/>
        <c:crossBetween val="midCat"/>
      </c:valAx>
      <c:valAx>
        <c:axId val="116075136"/>
        <c:scaling>
          <c:orientation val="minMax"/>
        </c:scaling>
        <c:delete val="0"/>
        <c:axPos val="l"/>
        <c:majorGridlines/>
        <c:numFmt formatCode="0.00000" sourceLinked="1"/>
        <c:majorTickMark val="out"/>
        <c:minorTickMark val="none"/>
        <c:tickLblPos val="nextTo"/>
        <c:crossAx val="116073600"/>
        <c:crosses val="autoZero"/>
        <c:crossBetween val="midCat"/>
      </c:valAx>
    </c:plotArea>
    <c:legend>
      <c:legendPos val="r"/>
      <c:layout/>
      <c:overlay val="0"/>
      <c:txPr>
        <a:bodyPr/>
        <a:lstStyle/>
        <a:p>
          <a:pPr>
            <a:defRPr sz="1400"/>
          </a:pPr>
          <a:endParaRPr lang="de-DE"/>
        </a:p>
      </c:txPr>
    </c:legend>
    <c:plotVisOnly val="1"/>
    <c:dispBlanksAs val="gap"/>
    <c:showDLblsOverMax val="0"/>
  </c:chart>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66A39F6-2BEB-4B7E-B141-69F9A7F83966}"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de-DE"/>
        </a:p>
      </dgm:t>
    </dgm:pt>
    <dgm:pt modelId="{B02FFFD0-8261-4931-92F3-233DD5F51201}">
      <dgm:prSet phldrT="[Text]" custT="1"/>
      <dgm:spPr/>
      <dgm:t>
        <a:bodyPr/>
        <a:lstStyle/>
        <a:p>
          <a:r>
            <a:rPr lang="en-US" sz="2800" b="1" noProof="0" dirty="0" smtClean="0"/>
            <a:t>Ernst-Ulrich von </a:t>
          </a:r>
          <a:r>
            <a:rPr lang="en-US" sz="2800" b="1" noProof="0" dirty="0" err="1" smtClean="0"/>
            <a:t>Weizsäcker</a:t>
          </a:r>
          <a:r>
            <a:rPr lang="en-US" sz="2800" b="1" noProof="0" dirty="0" smtClean="0"/>
            <a:t>: Prices have to tell the (ecological) truth, two interpretations:</a:t>
          </a:r>
          <a:endParaRPr lang="en-US" sz="2800" b="1" noProof="0" dirty="0"/>
        </a:p>
      </dgm:t>
    </dgm:pt>
    <dgm:pt modelId="{8CC007B7-1CF6-41F8-A4F4-26E7EE614E8B}" type="parTrans" cxnId="{D88BBE28-2555-4DA7-AF80-59FB6A9033F5}">
      <dgm:prSet/>
      <dgm:spPr/>
      <dgm:t>
        <a:bodyPr/>
        <a:lstStyle/>
        <a:p>
          <a:endParaRPr lang="de-DE"/>
        </a:p>
      </dgm:t>
    </dgm:pt>
    <dgm:pt modelId="{33CB3C03-DF0F-4C99-A1B5-678C03AF860E}" type="sibTrans" cxnId="{D88BBE28-2555-4DA7-AF80-59FB6A9033F5}">
      <dgm:prSet/>
      <dgm:spPr/>
      <dgm:t>
        <a:bodyPr/>
        <a:lstStyle/>
        <a:p>
          <a:endParaRPr lang="de-DE"/>
        </a:p>
      </dgm:t>
    </dgm:pt>
    <dgm:pt modelId="{1670ED72-815B-4266-80A8-5B0219C94766}">
      <dgm:prSet phldrT="[Text]" custT="1"/>
      <dgm:spPr/>
      <dgm:t>
        <a:bodyPr/>
        <a:lstStyle/>
        <a:p>
          <a:r>
            <a:rPr lang="en-US" sz="2800" noProof="0" dirty="0" smtClean="0"/>
            <a:t>General: CO</a:t>
          </a:r>
          <a:r>
            <a:rPr lang="en-US" sz="2800" baseline="-25000" noProof="0" dirty="0" smtClean="0"/>
            <a:t>2</a:t>
          </a:r>
          <a:r>
            <a:rPr lang="en-US" sz="2800" noProof="0" dirty="0" smtClean="0"/>
            <a:t>-tax or fee</a:t>
          </a:r>
        </a:p>
        <a:p>
          <a:r>
            <a:rPr lang="en-US" sz="2800" noProof="0" dirty="0" smtClean="0"/>
            <a:t> (Pigou-tax)</a:t>
          </a:r>
        </a:p>
        <a:p>
          <a:r>
            <a:rPr lang="en-US" sz="2800" noProof="0" dirty="0" smtClean="0"/>
            <a:t> (see Presentation „2.2 Energy Transition“)</a:t>
          </a:r>
          <a:endParaRPr lang="en-US" sz="2800" noProof="0" dirty="0"/>
        </a:p>
      </dgm:t>
    </dgm:pt>
    <dgm:pt modelId="{FDCD5A11-6520-4B3C-A8C0-60490FFA81C8}" type="parTrans" cxnId="{C9AA1DC7-F6EE-46C4-B60E-804B7A9FA825}">
      <dgm:prSet/>
      <dgm:spPr/>
      <dgm:t>
        <a:bodyPr/>
        <a:lstStyle/>
        <a:p>
          <a:endParaRPr lang="de-DE"/>
        </a:p>
      </dgm:t>
    </dgm:pt>
    <dgm:pt modelId="{D483F1BC-D4AA-436E-B67F-4685B8816011}" type="sibTrans" cxnId="{C9AA1DC7-F6EE-46C4-B60E-804B7A9FA825}">
      <dgm:prSet/>
      <dgm:spPr/>
      <dgm:t>
        <a:bodyPr/>
        <a:lstStyle/>
        <a:p>
          <a:endParaRPr lang="de-DE"/>
        </a:p>
      </dgm:t>
    </dgm:pt>
    <dgm:pt modelId="{C2881BA7-7D16-41AE-8144-BDAC654C231F}">
      <dgm:prSet phldrT="[Text]" custT="1"/>
      <dgm:spPr>
        <a:solidFill>
          <a:schemeClr val="accent2"/>
        </a:solidFill>
      </dgm:spPr>
      <dgm:t>
        <a:bodyPr/>
        <a:lstStyle/>
        <a:p>
          <a:r>
            <a:rPr lang="en-US" sz="2800" noProof="0" dirty="0" smtClean="0"/>
            <a:t>Transfer of exchange prices over utility companies to consumers (companies and private). Exchange prices are a signal of scarcity. If they show up as costs in internal accountancy, load management becomes profitable and the power grids may be balanced. </a:t>
          </a:r>
          <a:endParaRPr lang="en-US" sz="2800" noProof="0" dirty="0"/>
        </a:p>
      </dgm:t>
    </dgm:pt>
    <dgm:pt modelId="{EC5A328B-C3FC-435E-871F-43F7D0FFBF11}" type="parTrans" cxnId="{D3FED661-3B38-4118-8CF5-3D69F32C85B9}">
      <dgm:prSet/>
      <dgm:spPr/>
      <dgm:t>
        <a:bodyPr/>
        <a:lstStyle/>
        <a:p>
          <a:endParaRPr lang="de-DE"/>
        </a:p>
      </dgm:t>
    </dgm:pt>
    <dgm:pt modelId="{4AFDAB38-2F3A-49BE-998D-444171500657}" type="sibTrans" cxnId="{D3FED661-3B38-4118-8CF5-3D69F32C85B9}">
      <dgm:prSet/>
      <dgm:spPr/>
      <dgm:t>
        <a:bodyPr/>
        <a:lstStyle/>
        <a:p>
          <a:endParaRPr lang="de-DE"/>
        </a:p>
      </dgm:t>
    </dgm:pt>
    <dgm:pt modelId="{03F7C2F1-989A-424D-886F-1BB2034ABF7B}" type="pres">
      <dgm:prSet presAssocID="{666A39F6-2BEB-4B7E-B141-69F9A7F83966}" presName="hierChild1" presStyleCnt="0">
        <dgm:presLayoutVars>
          <dgm:orgChart val="1"/>
          <dgm:chPref val="1"/>
          <dgm:dir/>
          <dgm:animOne val="branch"/>
          <dgm:animLvl val="lvl"/>
          <dgm:resizeHandles/>
        </dgm:presLayoutVars>
      </dgm:prSet>
      <dgm:spPr/>
      <dgm:t>
        <a:bodyPr/>
        <a:lstStyle/>
        <a:p>
          <a:endParaRPr lang="de-DE"/>
        </a:p>
      </dgm:t>
    </dgm:pt>
    <dgm:pt modelId="{A8CDD1D6-45F1-4F0C-BA42-13A9BF44D93E}" type="pres">
      <dgm:prSet presAssocID="{B02FFFD0-8261-4931-92F3-233DD5F51201}" presName="hierRoot1" presStyleCnt="0">
        <dgm:presLayoutVars>
          <dgm:hierBranch val="init"/>
        </dgm:presLayoutVars>
      </dgm:prSet>
      <dgm:spPr/>
    </dgm:pt>
    <dgm:pt modelId="{EC81F872-966C-465A-A1ED-8FB5E2093872}" type="pres">
      <dgm:prSet presAssocID="{B02FFFD0-8261-4931-92F3-233DD5F51201}" presName="rootComposite1" presStyleCnt="0"/>
      <dgm:spPr/>
    </dgm:pt>
    <dgm:pt modelId="{17D64AE3-DF15-4952-990A-EE3C2B9CDFCA}" type="pres">
      <dgm:prSet presAssocID="{B02FFFD0-8261-4931-92F3-233DD5F51201}" presName="rootText1" presStyleLbl="node0" presStyleIdx="0" presStyleCnt="1" custScaleX="114870">
        <dgm:presLayoutVars>
          <dgm:chPref val="3"/>
        </dgm:presLayoutVars>
      </dgm:prSet>
      <dgm:spPr/>
      <dgm:t>
        <a:bodyPr/>
        <a:lstStyle/>
        <a:p>
          <a:endParaRPr lang="de-DE"/>
        </a:p>
      </dgm:t>
    </dgm:pt>
    <dgm:pt modelId="{84E71C20-C885-4775-A3E8-1E22BA0389A8}" type="pres">
      <dgm:prSet presAssocID="{B02FFFD0-8261-4931-92F3-233DD5F51201}" presName="rootConnector1" presStyleLbl="node1" presStyleIdx="0" presStyleCnt="0"/>
      <dgm:spPr/>
      <dgm:t>
        <a:bodyPr/>
        <a:lstStyle/>
        <a:p>
          <a:endParaRPr lang="de-DE"/>
        </a:p>
      </dgm:t>
    </dgm:pt>
    <dgm:pt modelId="{089F78CF-ED68-45E1-84DC-198F29A8EE0E}" type="pres">
      <dgm:prSet presAssocID="{B02FFFD0-8261-4931-92F3-233DD5F51201}" presName="hierChild2" presStyleCnt="0"/>
      <dgm:spPr/>
    </dgm:pt>
    <dgm:pt modelId="{8117790A-6B16-4BAA-AE95-E24CF8C64F36}" type="pres">
      <dgm:prSet presAssocID="{FDCD5A11-6520-4B3C-A8C0-60490FFA81C8}" presName="Name37" presStyleLbl="parChTrans1D2" presStyleIdx="0" presStyleCnt="2"/>
      <dgm:spPr/>
      <dgm:t>
        <a:bodyPr/>
        <a:lstStyle/>
        <a:p>
          <a:endParaRPr lang="de-DE"/>
        </a:p>
      </dgm:t>
    </dgm:pt>
    <dgm:pt modelId="{264402C5-5A4F-44BD-9D0A-C41FE1E3428D}" type="pres">
      <dgm:prSet presAssocID="{1670ED72-815B-4266-80A8-5B0219C94766}" presName="hierRoot2" presStyleCnt="0">
        <dgm:presLayoutVars>
          <dgm:hierBranch val="init"/>
        </dgm:presLayoutVars>
      </dgm:prSet>
      <dgm:spPr/>
    </dgm:pt>
    <dgm:pt modelId="{71CA0732-D6DA-44B1-8449-6A2560172051}" type="pres">
      <dgm:prSet presAssocID="{1670ED72-815B-4266-80A8-5B0219C94766}" presName="rootComposite" presStyleCnt="0"/>
      <dgm:spPr/>
    </dgm:pt>
    <dgm:pt modelId="{EAB7CD54-4D9A-4D84-A7CF-2E649010DBC7}" type="pres">
      <dgm:prSet presAssocID="{1670ED72-815B-4266-80A8-5B0219C94766}" presName="rootText" presStyleLbl="node2" presStyleIdx="0" presStyleCnt="2" custScaleX="113176" custScaleY="101083">
        <dgm:presLayoutVars>
          <dgm:chPref val="3"/>
        </dgm:presLayoutVars>
      </dgm:prSet>
      <dgm:spPr/>
      <dgm:t>
        <a:bodyPr/>
        <a:lstStyle/>
        <a:p>
          <a:endParaRPr lang="de-DE"/>
        </a:p>
      </dgm:t>
    </dgm:pt>
    <dgm:pt modelId="{82497250-6B3C-4A3A-9DF0-F2C415BEC143}" type="pres">
      <dgm:prSet presAssocID="{1670ED72-815B-4266-80A8-5B0219C94766}" presName="rootConnector" presStyleLbl="node2" presStyleIdx="0" presStyleCnt="2"/>
      <dgm:spPr/>
      <dgm:t>
        <a:bodyPr/>
        <a:lstStyle/>
        <a:p>
          <a:endParaRPr lang="de-DE"/>
        </a:p>
      </dgm:t>
    </dgm:pt>
    <dgm:pt modelId="{B21C25FA-3C7B-4D5E-ABF3-60C6C29C5194}" type="pres">
      <dgm:prSet presAssocID="{1670ED72-815B-4266-80A8-5B0219C94766}" presName="hierChild4" presStyleCnt="0"/>
      <dgm:spPr/>
    </dgm:pt>
    <dgm:pt modelId="{4BFCA348-A4D9-4340-BE59-42DD6927BE42}" type="pres">
      <dgm:prSet presAssocID="{1670ED72-815B-4266-80A8-5B0219C94766}" presName="hierChild5" presStyleCnt="0"/>
      <dgm:spPr/>
    </dgm:pt>
    <dgm:pt modelId="{4636A351-471B-4F48-91A3-0E652DCFF745}" type="pres">
      <dgm:prSet presAssocID="{EC5A328B-C3FC-435E-871F-43F7D0FFBF11}" presName="Name37" presStyleLbl="parChTrans1D2" presStyleIdx="1" presStyleCnt="2"/>
      <dgm:spPr/>
      <dgm:t>
        <a:bodyPr/>
        <a:lstStyle/>
        <a:p>
          <a:endParaRPr lang="de-DE"/>
        </a:p>
      </dgm:t>
    </dgm:pt>
    <dgm:pt modelId="{B76AA6C9-EC81-4BF2-A11C-74A4BA4937DC}" type="pres">
      <dgm:prSet presAssocID="{C2881BA7-7D16-41AE-8144-BDAC654C231F}" presName="hierRoot2" presStyleCnt="0">
        <dgm:presLayoutVars>
          <dgm:hierBranch val="init"/>
        </dgm:presLayoutVars>
      </dgm:prSet>
      <dgm:spPr/>
    </dgm:pt>
    <dgm:pt modelId="{FE12CBCC-A3D4-438C-B27F-E55B070A18B5}" type="pres">
      <dgm:prSet presAssocID="{C2881BA7-7D16-41AE-8144-BDAC654C231F}" presName="rootComposite" presStyleCnt="0"/>
      <dgm:spPr/>
    </dgm:pt>
    <dgm:pt modelId="{8205087C-3577-443E-ADD8-DD9E7CD6595E}" type="pres">
      <dgm:prSet presAssocID="{C2881BA7-7D16-41AE-8144-BDAC654C231F}" presName="rootText" presStyleLbl="node2" presStyleIdx="1" presStyleCnt="2" custScaleX="161916" custScaleY="189735">
        <dgm:presLayoutVars>
          <dgm:chPref val="3"/>
        </dgm:presLayoutVars>
      </dgm:prSet>
      <dgm:spPr/>
      <dgm:t>
        <a:bodyPr/>
        <a:lstStyle/>
        <a:p>
          <a:endParaRPr lang="de-DE"/>
        </a:p>
      </dgm:t>
    </dgm:pt>
    <dgm:pt modelId="{ECBDEA5A-D962-417B-93B2-FD4C6081B092}" type="pres">
      <dgm:prSet presAssocID="{C2881BA7-7D16-41AE-8144-BDAC654C231F}" presName="rootConnector" presStyleLbl="node2" presStyleIdx="1" presStyleCnt="2"/>
      <dgm:spPr/>
      <dgm:t>
        <a:bodyPr/>
        <a:lstStyle/>
        <a:p>
          <a:endParaRPr lang="de-DE"/>
        </a:p>
      </dgm:t>
    </dgm:pt>
    <dgm:pt modelId="{0B19D899-0752-4974-9C7C-DC9E8F93CDDC}" type="pres">
      <dgm:prSet presAssocID="{C2881BA7-7D16-41AE-8144-BDAC654C231F}" presName="hierChild4" presStyleCnt="0"/>
      <dgm:spPr/>
    </dgm:pt>
    <dgm:pt modelId="{5A06EBD4-EAAB-43B0-8668-7C2DB2A99373}" type="pres">
      <dgm:prSet presAssocID="{C2881BA7-7D16-41AE-8144-BDAC654C231F}" presName="hierChild5" presStyleCnt="0"/>
      <dgm:spPr/>
    </dgm:pt>
    <dgm:pt modelId="{E030172D-AC48-450A-8A51-310AF1BAA6B5}" type="pres">
      <dgm:prSet presAssocID="{B02FFFD0-8261-4931-92F3-233DD5F51201}" presName="hierChild3" presStyleCnt="0"/>
      <dgm:spPr/>
    </dgm:pt>
  </dgm:ptLst>
  <dgm:cxnLst>
    <dgm:cxn modelId="{BB8A77C3-7936-40C9-8770-C041D8895A21}" type="presOf" srcId="{C2881BA7-7D16-41AE-8144-BDAC654C231F}" destId="{8205087C-3577-443E-ADD8-DD9E7CD6595E}" srcOrd="0" destOrd="0" presId="urn:microsoft.com/office/officeart/2005/8/layout/orgChart1"/>
    <dgm:cxn modelId="{310C4F4D-5D0A-47E1-8F28-3DCC9EDBBC98}" type="presOf" srcId="{B02FFFD0-8261-4931-92F3-233DD5F51201}" destId="{84E71C20-C885-4775-A3E8-1E22BA0389A8}" srcOrd="1" destOrd="0" presId="urn:microsoft.com/office/officeart/2005/8/layout/orgChart1"/>
    <dgm:cxn modelId="{D7D530C4-5299-4018-BAF5-0EF8158EB1B2}" type="presOf" srcId="{1670ED72-815B-4266-80A8-5B0219C94766}" destId="{82497250-6B3C-4A3A-9DF0-F2C415BEC143}" srcOrd="1" destOrd="0" presId="urn:microsoft.com/office/officeart/2005/8/layout/orgChart1"/>
    <dgm:cxn modelId="{8F0FF6F9-64B2-44F6-BDE2-E86D5BD8CE99}" type="presOf" srcId="{FDCD5A11-6520-4B3C-A8C0-60490FFA81C8}" destId="{8117790A-6B16-4BAA-AE95-E24CF8C64F36}" srcOrd="0" destOrd="0" presId="urn:microsoft.com/office/officeart/2005/8/layout/orgChart1"/>
    <dgm:cxn modelId="{8E7A9129-C7F4-48FB-BBCC-8B67D4ED8F4F}" type="presOf" srcId="{B02FFFD0-8261-4931-92F3-233DD5F51201}" destId="{17D64AE3-DF15-4952-990A-EE3C2B9CDFCA}" srcOrd="0" destOrd="0" presId="urn:microsoft.com/office/officeart/2005/8/layout/orgChart1"/>
    <dgm:cxn modelId="{7D316478-DBA2-4A09-8E74-4726E4682206}" type="presOf" srcId="{C2881BA7-7D16-41AE-8144-BDAC654C231F}" destId="{ECBDEA5A-D962-417B-93B2-FD4C6081B092}" srcOrd="1" destOrd="0" presId="urn:microsoft.com/office/officeart/2005/8/layout/orgChart1"/>
    <dgm:cxn modelId="{D3FED661-3B38-4118-8CF5-3D69F32C85B9}" srcId="{B02FFFD0-8261-4931-92F3-233DD5F51201}" destId="{C2881BA7-7D16-41AE-8144-BDAC654C231F}" srcOrd="1" destOrd="0" parTransId="{EC5A328B-C3FC-435E-871F-43F7D0FFBF11}" sibTransId="{4AFDAB38-2F3A-49BE-998D-444171500657}"/>
    <dgm:cxn modelId="{C9AA1DC7-F6EE-46C4-B60E-804B7A9FA825}" srcId="{B02FFFD0-8261-4931-92F3-233DD5F51201}" destId="{1670ED72-815B-4266-80A8-5B0219C94766}" srcOrd="0" destOrd="0" parTransId="{FDCD5A11-6520-4B3C-A8C0-60490FFA81C8}" sibTransId="{D483F1BC-D4AA-436E-B67F-4685B8816011}"/>
    <dgm:cxn modelId="{77BF74C5-A2F8-40EC-8FC8-C18691639D1D}" type="presOf" srcId="{1670ED72-815B-4266-80A8-5B0219C94766}" destId="{EAB7CD54-4D9A-4D84-A7CF-2E649010DBC7}" srcOrd="0" destOrd="0" presId="urn:microsoft.com/office/officeart/2005/8/layout/orgChart1"/>
    <dgm:cxn modelId="{D88BBE28-2555-4DA7-AF80-59FB6A9033F5}" srcId="{666A39F6-2BEB-4B7E-B141-69F9A7F83966}" destId="{B02FFFD0-8261-4931-92F3-233DD5F51201}" srcOrd="0" destOrd="0" parTransId="{8CC007B7-1CF6-41F8-A4F4-26E7EE614E8B}" sibTransId="{33CB3C03-DF0F-4C99-A1B5-678C03AF860E}"/>
    <dgm:cxn modelId="{3B18579F-3CE7-44C8-8946-8704B96DB7C4}" type="presOf" srcId="{EC5A328B-C3FC-435E-871F-43F7D0FFBF11}" destId="{4636A351-471B-4F48-91A3-0E652DCFF745}" srcOrd="0" destOrd="0" presId="urn:microsoft.com/office/officeart/2005/8/layout/orgChart1"/>
    <dgm:cxn modelId="{DD78B2B3-32D8-42C6-8DD1-74F694BB299A}" type="presOf" srcId="{666A39F6-2BEB-4B7E-B141-69F9A7F83966}" destId="{03F7C2F1-989A-424D-886F-1BB2034ABF7B}" srcOrd="0" destOrd="0" presId="urn:microsoft.com/office/officeart/2005/8/layout/orgChart1"/>
    <dgm:cxn modelId="{C4162749-0975-483E-A4B6-42DAFE2A151A}" type="presParOf" srcId="{03F7C2F1-989A-424D-886F-1BB2034ABF7B}" destId="{A8CDD1D6-45F1-4F0C-BA42-13A9BF44D93E}" srcOrd="0" destOrd="0" presId="urn:microsoft.com/office/officeart/2005/8/layout/orgChart1"/>
    <dgm:cxn modelId="{591BBBDD-43AD-4419-8C12-9C80DFA437B6}" type="presParOf" srcId="{A8CDD1D6-45F1-4F0C-BA42-13A9BF44D93E}" destId="{EC81F872-966C-465A-A1ED-8FB5E2093872}" srcOrd="0" destOrd="0" presId="urn:microsoft.com/office/officeart/2005/8/layout/orgChart1"/>
    <dgm:cxn modelId="{34E318AA-6D0E-4B30-8CC6-D74D8F2D94E1}" type="presParOf" srcId="{EC81F872-966C-465A-A1ED-8FB5E2093872}" destId="{17D64AE3-DF15-4952-990A-EE3C2B9CDFCA}" srcOrd="0" destOrd="0" presId="urn:microsoft.com/office/officeart/2005/8/layout/orgChart1"/>
    <dgm:cxn modelId="{9484C214-1F48-4F00-8AFF-93BFD42BF1B3}" type="presParOf" srcId="{EC81F872-966C-465A-A1ED-8FB5E2093872}" destId="{84E71C20-C885-4775-A3E8-1E22BA0389A8}" srcOrd="1" destOrd="0" presId="urn:microsoft.com/office/officeart/2005/8/layout/orgChart1"/>
    <dgm:cxn modelId="{262F4769-C99A-46F7-9DE3-D01A5F679E0C}" type="presParOf" srcId="{A8CDD1D6-45F1-4F0C-BA42-13A9BF44D93E}" destId="{089F78CF-ED68-45E1-84DC-198F29A8EE0E}" srcOrd="1" destOrd="0" presId="urn:microsoft.com/office/officeart/2005/8/layout/orgChart1"/>
    <dgm:cxn modelId="{D63F2DC3-0497-46CC-8DEF-B3F8BBDE168A}" type="presParOf" srcId="{089F78CF-ED68-45E1-84DC-198F29A8EE0E}" destId="{8117790A-6B16-4BAA-AE95-E24CF8C64F36}" srcOrd="0" destOrd="0" presId="urn:microsoft.com/office/officeart/2005/8/layout/orgChart1"/>
    <dgm:cxn modelId="{AB818725-DEE2-4EA1-814A-D316F90C8A38}" type="presParOf" srcId="{089F78CF-ED68-45E1-84DC-198F29A8EE0E}" destId="{264402C5-5A4F-44BD-9D0A-C41FE1E3428D}" srcOrd="1" destOrd="0" presId="urn:microsoft.com/office/officeart/2005/8/layout/orgChart1"/>
    <dgm:cxn modelId="{63299CD1-D36C-42F5-9923-E2B2C581244E}" type="presParOf" srcId="{264402C5-5A4F-44BD-9D0A-C41FE1E3428D}" destId="{71CA0732-D6DA-44B1-8449-6A2560172051}" srcOrd="0" destOrd="0" presId="urn:microsoft.com/office/officeart/2005/8/layout/orgChart1"/>
    <dgm:cxn modelId="{0E89A266-3E10-4C51-98AC-AEB21C9C5F9B}" type="presParOf" srcId="{71CA0732-D6DA-44B1-8449-6A2560172051}" destId="{EAB7CD54-4D9A-4D84-A7CF-2E649010DBC7}" srcOrd="0" destOrd="0" presId="urn:microsoft.com/office/officeart/2005/8/layout/orgChart1"/>
    <dgm:cxn modelId="{257A70B4-48BF-4CD8-8618-002B100C9CCE}" type="presParOf" srcId="{71CA0732-D6DA-44B1-8449-6A2560172051}" destId="{82497250-6B3C-4A3A-9DF0-F2C415BEC143}" srcOrd="1" destOrd="0" presId="urn:microsoft.com/office/officeart/2005/8/layout/orgChart1"/>
    <dgm:cxn modelId="{CDF9FA28-EC24-4BFB-BA36-02089E70E740}" type="presParOf" srcId="{264402C5-5A4F-44BD-9D0A-C41FE1E3428D}" destId="{B21C25FA-3C7B-4D5E-ABF3-60C6C29C5194}" srcOrd="1" destOrd="0" presId="urn:microsoft.com/office/officeart/2005/8/layout/orgChart1"/>
    <dgm:cxn modelId="{7D908643-E123-4E11-9AFE-8F28351DBF8C}" type="presParOf" srcId="{264402C5-5A4F-44BD-9D0A-C41FE1E3428D}" destId="{4BFCA348-A4D9-4340-BE59-42DD6927BE42}" srcOrd="2" destOrd="0" presId="urn:microsoft.com/office/officeart/2005/8/layout/orgChart1"/>
    <dgm:cxn modelId="{D8A847C3-1BDD-4EA4-981B-9C499B8FCECC}" type="presParOf" srcId="{089F78CF-ED68-45E1-84DC-198F29A8EE0E}" destId="{4636A351-471B-4F48-91A3-0E652DCFF745}" srcOrd="2" destOrd="0" presId="urn:microsoft.com/office/officeart/2005/8/layout/orgChart1"/>
    <dgm:cxn modelId="{C878BFC1-555A-495C-9864-28BE6B4DFF75}" type="presParOf" srcId="{089F78CF-ED68-45E1-84DC-198F29A8EE0E}" destId="{B76AA6C9-EC81-4BF2-A11C-74A4BA4937DC}" srcOrd="3" destOrd="0" presId="urn:microsoft.com/office/officeart/2005/8/layout/orgChart1"/>
    <dgm:cxn modelId="{052A8DD3-E5AA-4BD6-832D-22A0F80C30C3}" type="presParOf" srcId="{B76AA6C9-EC81-4BF2-A11C-74A4BA4937DC}" destId="{FE12CBCC-A3D4-438C-B27F-E55B070A18B5}" srcOrd="0" destOrd="0" presId="urn:microsoft.com/office/officeart/2005/8/layout/orgChart1"/>
    <dgm:cxn modelId="{11F50E9B-16C4-4B63-B0D1-CB884BA9FC67}" type="presParOf" srcId="{FE12CBCC-A3D4-438C-B27F-E55B070A18B5}" destId="{8205087C-3577-443E-ADD8-DD9E7CD6595E}" srcOrd="0" destOrd="0" presId="urn:microsoft.com/office/officeart/2005/8/layout/orgChart1"/>
    <dgm:cxn modelId="{81AA3F03-4C9B-4201-9A61-7114CD1020B8}" type="presParOf" srcId="{FE12CBCC-A3D4-438C-B27F-E55B070A18B5}" destId="{ECBDEA5A-D962-417B-93B2-FD4C6081B092}" srcOrd="1" destOrd="0" presId="urn:microsoft.com/office/officeart/2005/8/layout/orgChart1"/>
    <dgm:cxn modelId="{C67AFCCF-7B6C-429D-875D-2F5B1E63599C}" type="presParOf" srcId="{B76AA6C9-EC81-4BF2-A11C-74A4BA4937DC}" destId="{0B19D899-0752-4974-9C7C-DC9E8F93CDDC}" srcOrd="1" destOrd="0" presId="urn:microsoft.com/office/officeart/2005/8/layout/orgChart1"/>
    <dgm:cxn modelId="{1A327460-C4AB-44A6-B09C-DE1F4B8E0127}" type="presParOf" srcId="{B76AA6C9-EC81-4BF2-A11C-74A4BA4937DC}" destId="{5A06EBD4-EAAB-43B0-8668-7C2DB2A99373}" srcOrd="2" destOrd="0" presId="urn:microsoft.com/office/officeart/2005/8/layout/orgChart1"/>
    <dgm:cxn modelId="{1F8988CF-FF49-443F-BBAB-DB5F5B28E93D}" type="presParOf" srcId="{A8CDD1D6-45F1-4F0C-BA42-13A9BF44D93E}" destId="{E030172D-AC48-450A-8A51-310AF1BAA6B5}"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4DE69D0-3700-4B51-9763-FBC4237FE099}" type="doc">
      <dgm:prSet loTypeId="urn:microsoft.com/office/officeart/2005/8/layout/venn3" loCatId="relationship" qsTypeId="urn:microsoft.com/office/officeart/2005/8/quickstyle/simple1" qsCatId="simple" csTypeId="urn:microsoft.com/office/officeart/2005/8/colors/accent1_2" csCatId="accent1" phldr="1"/>
      <dgm:spPr/>
      <dgm:t>
        <a:bodyPr/>
        <a:lstStyle/>
        <a:p>
          <a:endParaRPr lang="de-DE"/>
        </a:p>
      </dgm:t>
    </dgm:pt>
    <dgm:pt modelId="{89FCC5F4-751A-4D7E-8A51-C03849F5C1CD}">
      <dgm:prSet phldrT="[Text]" custT="1"/>
      <dgm:spPr/>
      <dgm:t>
        <a:bodyPr/>
        <a:lstStyle/>
        <a:p>
          <a:r>
            <a:rPr lang="en-US" sz="3200" noProof="0" dirty="0" smtClean="0"/>
            <a:t>Full electricity supply from one utility company (next section 2)</a:t>
          </a:r>
          <a:endParaRPr lang="en-US" sz="3200" noProof="0" dirty="0" smtClean="0"/>
        </a:p>
      </dgm:t>
    </dgm:pt>
    <dgm:pt modelId="{2E9FD569-1412-4C61-A5BB-1BC4E052EF8D}" type="parTrans" cxnId="{21CCA244-40AC-4A74-AEDF-A02F28C1C036}">
      <dgm:prSet/>
      <dgm:spPr/>
      <dgm:t>
        <a:bodyPr/>
        <a:lstStyle/>
        <a:p>
          <a:endParaRPr lang="de-DE"/>
        </a:p>
      </dgm:t>
    </dgm:pt>
    <dgm:pt modelId="{6207B072-09E5-4B86-96CB-BC386CEDA604}" type="sibTrans" cxnId="{21CCA244-40AC-4A74-AEDF-A02F28C1C036}">
      <dgm:prSet/>
      <dgm:spPr/>
      <dgm:t>
        <a:bodyPr/>
        <a:lstStyle/>
        <a:p>
          <a:endParaRPr lang="de-DE"/>
        </a:p>
      </dgm:t>
    </dgm:pt>
    <dgm:pt modelId="{D7179C02-3B44-4032-9273-A76A819CD370}">
      <dgm:prSet phldrT="[Text]" custT="1"/>
      <dgm:spPr/>
      <dgm:t>
        <a:bodyPr/>
        <a:lstStyle/>
        <a:p>
          <a:r>
            <a:rPr lang="en-US" sz="3200" noProof="0" dirty="0" smtClean="0"/>
            <a:t>Intermediate forms of electricity procurement (section 4)</a:t>
          </a:r>
          <a:endParaRPr lang="en-US" sz="3200" noProof="0" dirty="0"/>
        </a:p>
      </dgm:t>
    </dgm:pt>
    <dgm:pt modelId="{1D09ADE0-EBE7-4CB1-BB01-3330C7F82E28}" type="parTrans" cxnId="{B62852A9-534D-4C6B-A750-9F480A4EA835}">
      <dgm:prSet/>
      <dgm:spPr/>
      <dgm:t>
        <a:bodyPr/>
        <a:lstStyle/>
        <a:p>
          <a:endParaRPr lang="de-DE"/>
        </a:p>
      </dgm:t>
    </dgm:pt>
    <dgm:pt modelId="{DD7BC037-CAE4-431C-8C8C-BBB9F4C20F61}" type="sibTrans" cxnId="{B62852A9-534D-4C6B-A750-9F480A4EA835}">
      <dgm:prSet/>
      <dgm:spPr/>
      <dgm:t>
        <a:bodyPr/>
        <a:lstStyle/>
        <a:p>
          <a:endParaRPr lang="de-DE"/>
        </a:p>
      </dgm:t>
    </dgm:pt>
    <dgm:pt modelId="{9F860F32-0C05-4D02-914A-66E47F701C8E}">
      <dgm:prSet phldrT="[Text]" custT="1"/>
      <dgm:spPr/>
      <dgm:t>
        <a:bodyPr/>
        <a:lstStyle/>
        <a:p>
          <a:r>
            <a:rPr lang="en-US" sz="3200" noProof="0" dirty="0" smtClean="0"/>
            <a:t>Trading at the exchange (section 3)</a:t>
          </a:r>
          <a:endParaRPr lang="en-US" sz="3200" noProof="0" dirty="0"/>
        </a:p>
      </dgm:t>
    </dgm:pt>
    <dgm:pt modelId="{5CD45E56-B38C-4778-B0ED-255F1189B891}" type="parTrans" cxnId="{A93B7BB8-6540-48C4-8900-1EAF47DE8B81}">
      <dgm:prSet/>
      <dgm:spPr/>
      <dgm:t>
        <a:bodyPr/>
        <a:lstStyle/>
        <a:p>
          <a:endParaRPr lang="de-DE"/>
        </a:p>
      </dgm:t>
    </dgm:pt>
    <dgm:pt modelId="{5F028430-B1BE-4786-A847-10C99FC825F7}" type="sibTrans" cxnId="{A93B7BB8-6540-48C4-8900-1EAF47DE8B81}">
      <dgm:prSet/>
      <dgm:spPr/>
      <dgm:t>
        <a:bodyPr/>
        <a:lstStyle/>
        <a:p>
          <a:endParaRPr lang="de-DE"/>
        </a:p>
      </dgm:t>
    </dgm:pt>
    <dgm:pt modelId="{A463846E-789D-4501-8224-BF966CE46445}" type="pres">
      <dgm:prSet presAssocID="{D4DE69D0-3700-4B51-9763-FBC4237FE099}" presName="Name0" presStyleCnt="0">
        <dgm:presLayoutVars>
          <dgm:dir/>
          <dgm:resizeHandles val="exact"/>
        </dgm:presLayoutVars>
      </dgm:prSet>
      <dgm:spPr/>
      <dgm:t>
        <a:bodyPr/>
        <a:lstStyle/>
        <a:p>
          <a:endParaRPr lang="de-DE"/>
        </a:p>
      </dgm:t>
    </dgm:pt>
    <dgm:pt modelId="{F21127DA-4DDE-44DC-B523-BA04752E95A3}" type="pres">
      <dgm:prSet presAssocID="{89FCC5F4-751A-4D7E-8A51-C03849F5C1CD}" presName="Name5" presStyleLbl="vennNode1" presStyleIdx="0" presStyleCnt="3">
        <dgm:presLayoutVars>
          <dgm:bulletEnabled val="1"/>
        </dgm:presLayoutVars>
      </dgm:prSet>
      <dgm:spPr/>
      <dgm:t>
        <a:bodyPr/>
        <a:lstStyle/>
        <a:p>
          <a:endParaRPr lang="de-DE"/>
        </a:p>
      </dgm:t>
    </dgm:pt>
    <dgm:pt modelId="{F9656BAF-4DAE-47C6-BAFA-A85B1240D5CF}" type="pres">
      <dgm:prSet presAssocID="{6207B072-09E5-4B86-96CB-BC386CEDA604}" presName="space" presStyleCnt="0"/>
      <dgm:spPr/>
    </dgm:pt>
    <dgm:pt modelId="{0AEDC285-1B89-4E6B-8C03-37B0DF4B82F2}" type="pres">
      <dgm:prSet presAssocID="{D7179C02-3B44-4032-9273-A76A819CD370}" presName="Name5" presStyleLbl="vennNode1" presStyleIdx="1" presStyleCnt="3" custScaleX="110745">
        <dgm:presLayoutVars>
          <dgm:bulletEnabled val="1"/>
        </dgm:presLayoutVars>
      </dgm:prSet>
      <dgm:spPr/>
      <dgm:t>
        <a:bodyPr/>
        <a:lstStyle/>
        <a:p>
          <a:endParaRPr lang="de-DE"/>
        </a:p>
      </dgm:t>
    </dgm:pt>
    <dgm:pt modelId="{71DA070A-9E29-4DB0-BFBE-9E087C61E1C3}" type="pres">
      <dgm:prSet presAssocID="{DD7BC037-CAE4-431C-8C8C-BBB9F4C20F61}" presName="space" presStyleCnt="0"/>
      <dgm:spPr/>
    </dgm:pt>
    <dgm:pt modelId="{A101B0E1-25B5-4D8F-A21D-83A2EC360862}" type="pres">
      <dgm:prSet presAssocID="{9F860F32-0C05-4D02-914A-66E47F701C8E}" presName="Name5" presStyleLbl="vennNode1" presStyleIdx="2" presStyleCnt="3">
        <dgm:presLayoutVars>
          <dgm:bulletEnabled val="1"/>
        </dgm:presLayoutVars>
      </dgm:prSet>
      <dgm:spPr/>
      <dgm:t>
        <a:bodyPr/>
        <a:lstStyle/>
        <a:p>
          <a:endParaRPr lang="de-DE"/>
        </a:p>
      </dgm:t>
    </dgm:pt>
  </dgm:ptLst>
  <dgm:cxnLst>
    <dgm:cxn modelId="{21CCA244-40AC-4A74-AEDF-A02F28C1C036}" srcId="{D4DE69D0-3700-4B51-9763-FBC4237FE099}" destId="{89FCC5F4-751A-4D7E-8A51-C03849F5C1CD}" srcOrd="0" destOrd="0" parTransId="{2E9FD569-1412-4C61-A5BB-1BC4E052EF8D}" sibTransId="{6207B072-09E5-4B86-96CB-BC386CEDA604}"/>
    <dgm:cxn modelId="{20166B2C-C05E-4280-B6E2-7FBE0E8F0EC8}" type="presOf" srcId="{D7179C02-3B44-4032-9273-A76A819CD370}" destId="{0AEDC285-1B89-4E6B-8C03-37B0DF4B82F2}" srcOrd="0" destOrd="0" presId="urn:microsoft.com/office/officeart/2005/8/layout/venn3"/>
    <dgm:cxn modelId="{C11F8D6B-4492-4190-907E-F5ACCE7E6E51}" type="presOf" srcId="{D4DE69D0-3700-4B51-9763-FBC4237FE099}" destId="{A463846E-789D-4501-8224-BF966CE46445}" srcOrd="0" destOrd="0" presId="urn:microsoft.com/office/officeart/2005/8/layout/venn3"/>
    <dgm:cxn modelId="{A93B7BB8-6540-48C4-8900-1EAF47DE8B81}" srcId="{D4DE69D0-3700-4B51-9763-FBC4237FE099}" destId="{9F860F32-0C05-4D02-914A-66E47F701C8E}" srcOrd="2" destOrd="0" parTransId="{5CD45E56-B38C-4778-B0ED-255F1189B891}" sibTransId="{5F028430-B1BE-4786-A847-10C99FC825F7}"/>
    <dgm:cxn modelId="{AF9BACE8-11C1-4359-B8E9-BF0421914E45}" type="presOf" srcId="{89FCC5F4-751A-4D7E-8A51-C03849F5C1CD}" destId="{F21127DA-4DDE-44DC-B523-BA04752E95A3}" srcOrd="0" destOrd="0" presId="urn:microsoft.com/office/officeart/2005/8/layout/venn3"/>
    <dgm:cxn modelId="{B62852A9-534D-4C6B-A750-9F480A4EA835}" srcId="{D4DE69D0-3700-4B51-9763-FBC4237FE099}" destId="{D7179C02-3B44-4032-9273-A76A819CD370}" srcOrd="1" destOrd="0" parTransId="{1D09ADE0-EBE7-4CB1-BB01-3330C7F82E28}" sibTransId="{DD7BC037-CAE4-431C-8C8C-BBB9F4C20F61}"/>
    <dgm:cxn modelId="{41D56260-44AB-4AA0-8BAC-E6A3CCEA4348}" type="presOf" srcId="{9F860F32-0C05-4D02-914A-66E47F701C8E}" destId="{A101B0E1-25B5-4D8F-A21D-83A2EC360862}" srcOrd="0" destOrd="0" presId="urn:microsoft.com/office/officeart/2005/8/layout/venn3"/>
    <dgm:cxn modelId="{7FF4BC7D-9F66-4AA7-9FC5-941CD9CB360F}" type="presParOf" srcId="{A463846E-789D-4501-8224-BF966CE46445}" destId="{F21127DA-4DDE-44DC-B523-BA04752E95A3}" srcOrd="0" destOrd="0" presId="urn:microsoft.com/office/officeart/2005/8/layout/venn3"/>
    <dgm:cxn modelId="{F4744E3E-1805-4CB8-AABC-B1B216C83E34}" type="presParOf" srcId="{A463846E-789D-4501-8224-BF966CE46445}" destId="{F9656BAF-4DAE-47C6-BAFA-A85B1240D5CF}" srcOrd="1" destOrd="0" presId="urn:microsoft.com/office/officeart/2005/8/layout/venn3"/>
    <dgm:cxn modelId="{6BF71C1E-ED1A-46E0-98C7-A75E8C819408}" type="presParOf" srcId="{A463846E-789D-4501-8224-BF966CE46445}" destId="{0AEDC285-1B89-4E6B-8C03-37B0DF4B82F2}" srcOrd="2" destOrd="0" presId="urn:microsoft.com/office/officeart/2005/8/layout/venn3"/>
    <dgm:cxn modelId="{8951118B-5548-451D-818B-35C6B645E70F}" type="presParOf" srcId="{A463846E-789D-4501-8224-BF966CE46445}" destId="{71DA070A-9E29-4DB0-BFBE-9E087C61E1C3}" srcOrd="3" destOrd="0" presId="urn:microsoft.com/office/officeart/2005/8/layout/venn3"/>
    <dgm:cxn modelId="{5F9D7895-0EBE-4744-AC01-4F60D97BB96C}" type="presParOf" srcId="{A463846E-789D-4501-8224-BF966CE46445}" destId="{A101B0E1-25B5-4D8F-A21D-83A2EC360862}" srcOrd="4"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B42F940-34AC-439A-A1C6-45473195EFA0}" type="doc">
      <dgm:prSet loTypeId="urn:microsoft.com/office/officeart/2005/8/layout/arrow6" loCatId="relationship" qsTypeId="urn:microsoft.com/office/officeart/2005/8/quickstyle/simple1" qsCatId="simple" csTypeId="urn:microsoft.com/office/officeart/2005/8/colors/accent1_2" csCatId="accent1" phldr="1"/>
      <dgm:spPr/>
      <dgm:t>
        <a:bodyPr/>
        <a:lstStyle/>
        <a:p>
          <a:endParaRPr lang="de-DE"/>
        </a:p>
      </dgm:t>
    </dgm:pt>
    <dgm:pt modelId="{9D7CCB14-82B0-49F1-BDD3-22DAA1E1939D}">
      <dgm:prSet phldrT="[Text]" custT="1"/>
      <dgm:spPr/>
      <dgm:t>
        <a:bodyPr/>
        <a:lstStyle/>
        <a:p>
          <a:r>
            <a:rPr lang="en-US" sz="2400" b="1" noProof="0" dirty="0" smtClean="0"/>
            <a:t>Make</a:t>
          </a:r>
          <a:r>
            <a:rPr lang="en-US" sz="2400" noProof="0" dirty="0" smtClean="0"/>
            <a:t>: </a:t>
          </a:r>
          <a:br>
            <a:rPr lang="en-US" sz="2400" noProof="0" dirty="0" smtClean="0"/>
          </a:br>
          <a:r>
            <a:rPr lang="en-US" sz="2400" noProof="0" dirty="0" smtClean="0"/>
            <a:t>Small and medium size combined heat- and power-plants, photovoltaic modules, energy storage, load management, Power-to-X …</a:t>
          </a:r>
          <a:endParaRPr lang="en-US" sz="2400" noProof="0" dirty="0"/>
        </a:p>
      </dgm:t>
    </dgm:pt>
    <dgm:pt modelId="{139E4DAC-C8A9-4BCB-A705-F334B221A3E1}" type="parTrans" cxnId="{89A9DEC1-6D2D-45BA-B783-BCD8AE741748}">
      <dgm:prSet/>
      <dgm:spPr/>
      <dgm:t>
        <a:bodyPr/>
        <a:lstStyle/>
        <a:p>
          <a:endParaRPr lang="de-DE"/>
        </a:p>
      </dgm:t>
    </dgm:pt>
    <dgm:pt modelId="{B88B9BC9-3082-41DC-9655-C83A336B4BE2}" type="sibTrans" cxnId="{89A9DEC1-6D2D-45BA-B783-BCD8AE741748}">
      <dgm:prSet/>
      <dgm:spPr/>
      <dgm:t>
        <a:bodyPr/>
        <a:lstStyle/>
        <a:p>
          <a:endParaRPr lang="de-DE"/>
        </a:p>
      </dgm:t>
    </dgm:pt>
    <dgm:pt modelId="{2A2F8E94-33E5-448D-BC2B-0910C0E18AD8}">
      <dgm:prSet phldrT="[Text]" custT="1"/>
      <dgm:spPr/>
      <dgm:t>
        <a:bodyPr/>
        <a:lstStyle/>
        <a:p>
          <a:r>
            <a:rPr lang="en-US" sz="2400" b="1" noProof="0" dirty="0" smtClean="0"/>
            <a:t>Or Buy</a:t>
          </a:r>
          <a:r>
            <a:rPr lang="en-US" sz="2400" noProof="0" dirty="0" smtClean="0"/>
            <a:t>: </a:t>
          </a:r>
          <a:br>
            <a:rPr lang="en-US" sz="2400" noProof="0" dirty="0" smtClean="0"/>
          </a:br>
          <a:r>
            <a:rPr lang="en-US" sz="2400" noProof="0" dirty="0" smtClean="0"/>
            <a:t>Energy procurement as explained in this presentation. </a:t>
          </a:r>
          <a:endParaRPr lang="en-US" sz="2400" noProof="0" dirty="0"/>
        </a:p>
      </dgm:t>
    </dgm:pt>
    <dgm:pt modelId="{E540464C-28CE-4CF6-B15B-4FAC857B489B}" type="parTrans" cxnId="{6270752D-737D-4CCF-87F7-1B36F7EE4ED9}">
      <dgm:prSet/>
      <dgm:spPr/>
      <dgm:t>
        <a:bodyPr/>
        <a:lstStyle/>
        <a:p>
          <a:endParaRPr lang="de-DE"/>
        </a:p>
      </dgm:t>
    </dgm:pt>
    <dgm:pt modelId="{4AAC7411-6B14-4341-91B4-12008A538DDE}" type="sibTrans" cxnId="{6270752D-737D-4CCF-87F7-1B36F7EE4ED9}">
      <dgm:prSet/>
      <dgm:spPr/>
      <dgm:t>
        <a:bodyPr/>
        <a:lstStyle/>
        <a:p>
          <a:endParaRPr lang="de-DE"/>
        </a:p>
      </dgm:t>
    </dgm:pt>
    <dgm:pt modelId="{B63FA236-1E95-4A8A-A47F-2C49777A7F94}" type="pres">
      <dgm:prSet presAssocID="{0B42F940-34AC-439A-A1C6-45473195EFA0}" presName="compositeShape" presStyleCnt="0">
        <dgm:presLayoutVars>
          <dgm:chMax val="2"/>
          <dgm:dir/>
          <dgm:resizeHandles val="exact"/>
        </dgm:presLayoutVars>
      </dgm:prSet>
      <dgm:spPr/>
      <dgm:t>
        <a:bodyPr/>
        <a:lstStyle/>
        <a:p>
          <a:endParaRPr lang="de-DE"/>
        </a:p>
      </dgm:t>
    </dgm:pt>
    <dgm:pt modelId="{CB87B2EB-C6DA-4035-8C0C-4E740B244075}" type="pres">
      <dgm:prSet presAssocID="{0B42F940-34AC-439A-A1C6-45473195EFA0}" presName="ribbon" presStyleLbl="node1" presStyleIdx="0" presStyleCnt="1" custScaleY="129573"/>
      <dgm:spPr/>
    </dgm:pt>
    <dgm:pt modelId="{A80F15B3-1D08-48F6-BB18-20CAC2567A54}" type="pres">
      <dgm:prSet presAssocID="{0B42F940-34AC-439A-A1C6-45473195EFA0}" presName="leftArrowText" presStyleLbl="node1" presStyleIdx="0" presStyleCnt="1">
        <dgm:presLayoutVars>
          <dgm:chMax val="0"/>
          <dgm:bulletEnabled val="1"/>
        </dgm:presLayoutVars>
      </dgm:prSet>
      <dgm:spPr/>
      <dgm:t>
        <a:bodyPr/>
        <a:lstStyle/>
        <a:p>
          <a:endParaRPr lang="de-DE"/>
        </a:p>
      </dgm:t>
    </dgm:pt>
    <dgm:pt modelId="{F33C7FBC-9885-4FB9-9FF1-55A5AC1D8FB6}" type="pres">
      <dgm:prSet presAssocID="{0B42F940-34AC-439A-A1C6-45473195EFA0}" presName="rightArrowText" presStyleLbl="node1" presStyleIdx="0" presStyleCnt="1">
        <dgm:presLayoutVars>
          <dgm:chMax val="0"/>
          <dgm:bulletEnabled val="1"/>
        </dgm:presLayoutVars>
      </dgm:prSet>
      <dgm:spPr/>
      <dgm:t>
        <a:bodyPr/>
        <a:lstStyle/>
        <a:p>
          <a:endParaRPr lang="de-DE"/>
        </a:p>
      </dgm:t>
    </dgm:pt>
  </dgm:ptLst>
  <dgm:cxnLst>
    <dgm:cxn modelId="{89A9DEC1-6D2D-45BA-B783-BCD8AE741748}" srcId="{0B42F940-34AC-439A-A1C6-45473195EFA0}" destId="{9D7CCB14-82B0-49F1-BDD3-22DAA1E1939D}" srcOrd="0" destOrd="0" parTransId="{139E4DAC-C8A9-4BCB-A705-F334B221A3E1}" sibTransId="{B88B9BC9-3082-41DC-9655-C83A336B4BE2}"/>
    <dgm:cxn modelId="{6270752D-737D-4CCF-87F7-1B36F7EE4ED9}" srcId="{0B42F940-34AC-439A-A1C6-45473195EFA0}" destId="{2A2F8E94-33E5-448D-BC2B-0910C0E18AD8}" srcOrd="1" destOrd="0" parTransId="{E540464C-28CE-4CF6-B15B-4FAC857B489B}" sibTransId="{4AAC7411-6B14-4341-91B4-12008A538DDE}"/>
    <dgm:cxn modelId="{D94EC7EB-4724-41EC-8850-65711D026564}" type="presOf" srcId="{0B42F940-34AC-439A-A1C6-45473195EFA0}" destId="{B63FA236-1E95-4A8A-A47F-2C49777A7F94}" srcOrd="0" destOrd="0" presId="urn:microsoft.com/office/officeart/2005/8/layout/arrow6"/>
    <dgm:cxn modelId="{EF56E4DF-4F56-40C8-8391-BDF314F9CB44}" type="presOf" srcId="{2A2F8E94-33E5-448D-BC2B-0910C0E18AD8}" destId="{F33C7FBC-9885-4FB9-9FF1-55A5AC1D8FB6}" srcOrd="0" destOrd="0" presId="urn:microsoft.com/office/officeart/2005/8/layout/arrow6"/>
    <dgm:cxn modelId="{E701AA49-BD50-4FD9-9AE1-9CEA26D73E5A}" type="presOf" srcId="{9D7CCB14-82B0-49F1-BDD3-22DAA1E1939D}" destId="{A80F15B3-1D08-48F6-BB18-20CAC2567A54}" srcOrd="0" destOrd="0" presId="urn:microsoft.com/office/officeart/2005/8/layout/arrow6"/>
    <dgm:cxn modelId="{89D74D9C-C464-49DB-A745-55D6ADEDDBD3}" type="presParOf" srcId="{B63FA236-1E95-4A8A-A47F-2C49777A7F94}" destId="{CB87B2EB-C6DA-4035-8C0C-4E740B244075}" srcOrd="0" destOrd="0" presId="urn:microsoft.com/office/officeart/2005/8/layout/arrow6"/>
    <dgm:cxn modelId="{A334EA0D-AC64-4BC4-ADA3-D4676BBAD980}" type="presParOf" srcId="{B63FA236-1E95-4A8A-A47F-2C49777A7F94}" destId="{A80F15B3-1D08-48F6-BB18-20CAC2567A54}" srcOrd="1" destOrd="0" presId="urn:microsoft.com/office/officeart/2005/8/layout/arrow6"/>
    <dgm:cxn modelId="{9A3EA376-DC59-4968-9A18-C007FCA3CF74}" type="presParOf" srcId="{B63FA236-1E95-4A8A-A47F-2C49777A7F94}" destId="{F33C7FBC-9885-4FB9-9FF1-55A5AC1D8FB6}" srcOrd="2" destOrd="0" presId="urn:microsoft.com/office/officeart/2005/8/layout/arrow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3A809E3-F5E4-416C-B5EE-2162D1E3A436}" type="doc">
      <dgm:prSet loTypeId="urn:microsoft.com/office/officeart/2005/8/layout/StepDownProcess" loCatId="process" qsTypeId="urn:microsoft.com/office/officeart/2005/8/quickstyle/simple1" qsCatId="simple" csTypeId="urn:microsoft.com/office/officeart/2005/8/colors/accent1_2" csCatId="accent1" phldr="1"/>
      <dgm:spPr/>
    </dgm:pt>
    <dgm:pt modelId="{D9158952-438E-49EE-BDD3-EF5F40665E55}">
      <dgm:prSet phldrT="[Text]" custT="1"/>
      <dgm:spPr/>
      <dgm:t>
        <a:bodyPr/>
        <a:lstStyle/>
        <a:p>
          <a:r>
            <a:rPr lang="en-US" sz="2400" noProof="0" dirty="0" smtClean="0"/>
            <a:t>End-use customer concludes a contract with a utility company: </a:t>
          </a:r>
        </a:p>
        <a:p>
          <a:r>
            <a:rPr lang="en-US" sz="2400" noProof="0" dirty="0" smtClean="0">
              <a:latin typeface="+mj-lt"/>
              <a:cs typeface="Times New Roman" pitchFamily="18" charset="0"/>
            </a:rPr>
            <a:t>Period of validity </a:t>
          </a:r>
        </a:p>
        <a:p>
          <a:r>
            <a:rPr lang="en-US" sz="2400" noProof="0" dirty="0" smtClean="0">
              <a:latin typeface="+mj-lt"/>
              <a:cs typeface="Times New Roman" pitchFamily="18" charset="0"/>
            </a:rPr>
            <a:t>Approximate quantity</a:t>
          </a:r>
        </a:p>
        <a:p>
          <a:r>
            <a:rPr lang="en-US" sz="2400" noProof="0" dirty="0" smtClean="0">
              <a:latin typeface="+mj-lt"/>
              <a:cs typeface="Times New Roman" pitchFamily="18" charset="0"/>
            </a:rPr>
            <a:t>Price constant at any time of use</a:t>
          </a:r>
          <a:r>
            <a:rPr lang="en-US" sz="2400" noProof="0" dirty="0" smtClean="0"/>
            <a:t> </a:t>
          </a:r>
          <a:endParaRPr lang="en-US" sz="2400" noProof="0" dirty="0"/>
        </a:p>
      </dgm:t>
    </dgm:pt>
    <dgm:pt modelId="{F7826E02-6D02-483D-9480-97D7CFFFEBBC}" type="parTrans" cxnId="{D69750CD-C528-4C6A-A1EC-92FAAF2E7DCC}">
      <dgm:prSet/>
      <dgm:spPr/>
      <dgm:t>
        <a:bodyPr/>
        <a:lstStyle/>
        <a:p>
          <a:endParaRPr lang="en-US"/>
        </a:p>
      </dgm:t>
    </dgm:pt>
    <dgm:pt modelId="{F4AE3313-6FFA-4242-B3D6-3E9266EA55F8}" type="sibTrans" cxnId="{D69750CD-C528-4C6A-A1EC-92FAAF2E7DCC}">
      <dgm:prSet/>
      <dgm:spPr/>
      <dgm:t>
        <a:bodyPr/>
        <a:lstStyle/>
        <a:p>
          <a:endParaRPr lang="en-US"/>
        </a:p>
      </dgm:t>
    </dgm:pt>
    <dgm:pt modelId="{6197573F-2F69-4C35-A1D5-CE75B354BB50}">
      <dgm:prSet phldrT="[Text]" custT="1"/>
      <dgm:spPr/>
      <dgm:t>
        <a:bodyPr/>
        <a:lstStyle/>
        <a:p>
          <a:r>
            <a:rPr lang="en-US" sz="2400" dirty="0" smtClean="0"/>
            <a:t>Utility company generates the energy themselves (own power plants) or buys at the exchange</a:t>
          </a:r>
          <a:endParaRPr lang="en-US" sz="2400" dirty="0"/>
        </a:p>
      </dgm:t>
    </dgm:pt>
    <dgm:pt modelId="{F29E7B84-F742-4305-AC7B-302A7D59658E}" type="parTrans" cxnId="{01DB2192-5DE7-48D4-BB64-CDDF096D7484}">
      <dgm:prSet/>
      <dgm:spPr/>
      <dgm:t>
        <a:bodyPr/>
        <a:lstStyle/>
        <a:p>
          <a:endParaRPr lang="en-US"/>
        </a:p>
      </dgm:t>
    </dgm:pt>
    <dgm:pt modelId="{86F6CE1E-8357-45BD-8710-AB577C898228}" type="sibTrans" cxnId="{01DB2192-5DE7-48D4-BB64-CDDF096D7484}">
      <dgm:prSet/>
      <dgm:spPr/>
      <dgm:t>
        <a:bodyPr/>
        <a:lstStyle/>
        <a:p>
          <a:endParaRPr lang="en-US"/>
        </a:p>
      </dgm:t>
    </dgm:pt>
    <dgm:pt modelId="{A882D6F7-C13E-49DA-A4CE-3E407C6BA939}">
      <dgm:prSet phldrT="[Text]" custT="1"/>
      <dgm:spPr/>
      <dgm:t>
        <a:bodyPr/>
        <a:lstStyle/>
        <a:p>
          <a:r>
            <a:rPr lang="en-US" sz="2400" dirty="0" smtClean="0"/>
            <a:t>At the exchange ideally the physical scarcity in the power grids is reflected balancing demand and supply</a:t>
          </a:r>
          <a:endParaRPr lang="en-US" sz="2400" dirty="0"/>
        </a:p>
      </dgm:t>
    </dgm:pt>
    <dgm:pt modelId="{67BC595E-B061-452B-BCCD-0CEB9319E868}" type="parTrans" cxnId="{A2AAC770-AB06-4868-B61A-68F81D9B4AE5}">
      <dgm:prSet/>
      <dgm:spPr/>
      <dgm:t>
        <a:bodyPr/>
        <a:lstStyle/>
        <a:p>
          <a:endParaRPr lang="en-US"/>
        </a:p>
      </dgm:t>
    </dgm:pt>
    <dgm:pt modelId="{4611D04D-306F-4F52-A70F-7AB3AF7AFDA6}" type="sibTrans" cxnId="{A2AAC770-AB06-4868-B61A-68F81D9B4AE5}">
      <dgm:prSet/>
      <dgm:spPr/>
      <dgm:t>
        <a:bodyPr/>
        <a:lstStyle/>
        <a:p>
          <a:endParaRPr lang="en-US"/>
        </a:p>
      </dgm:t>
    </dgm:pt>
    <dgm:pt modelId="{5AC9A7D2-0CFA-4006-A8C3-7A785EB1BC07}" type="pres">
      <dgm:prSet presAssocID="{63A809E3-F5E4-416C-B5EE-2162D1E3A436}" presName="rootnode" presStyleCnt="0">
        <dgm:presLayoutVars>
          <dgm:chMax/>
          <dgm:chPref/>
          <dgm:dir/>
          <dgm:animLvl val="lvl"/>
        </dgm:presLayoutVars>
      </dgm:prSet>
      <dgm:spPr/>
    </dgm:pt>
    <dgm:pt modelId="{66FD7347-4459-4FC1-9E9A-EA1AB24984C2}" type="pres">
      <dgm:prSet presAssocID="{D9158952-438E-49EE-BDD3-EF5F40665E55}" presName="composite" presStyleCnt="0"/>
      <dgm:spPr/>
    </dgm:pt>
    <dgm:pt modelId="{697CF191-D2E8-4A0B-8D2F-84CAFADCEFE5}" type="pres">
      <dgm:prSet presAssocID="{D9158952-438E-49EE-BDD3-EF5F40665E55}" presName="bentUpArrow1" presStyleLbl="alignImgPlace1" presStyleIdx="0" presStyleCnt="2"/>
      <dgm:spPr/>
    </dgm:pt>
    <dgm:pt modelId="{308FADAE-7DFD-4B97-8C7B-E3B1080082CE}" type="pres">
      <dgm:prSet presAssocID="{D9158952-438E-49EE-BDD3-EF5F40665E55}" presName="ParentText" presStyleLbl="node1" presStyleIdx="0" presStyleCnt="3" custScaleX="164437" custScaleY="112883" custLinFactNeighborX="-11492">
        <dgm:presLayoutVars>
          <dgm:chMax val="1"/>
          <dgm:chPref val="1"/>
          <dgm:bulletEnabled val="1"/>
        </dgm:presLayoutVars>
      </dgm:prSet>
      <dgm:spPr/>
      <dgm:t>
        <a:bodyPr/>
        <a:lstStyle/>
        <a:p>
          <a:endParaRPr lang="en-US"/>
        </a:p>
      </dgm:t>
    </dgm:pt>
    <dgm:pt modelId="{2E5A7CC4-B7E4-4207-9B2A-CDE57819507C}" type="pres">
      <dgm:prSet presAssocID="{D9158952-438E-49EE-BDD3-EF5F40665E55}" presName="ChildText" presStyleLbl="revTx" presStyleIdx="0" presStyleCnt="2">
        <dgm:presLayoutVars>
          <dgm:chMax val="0"/>
          <dgm:chPref val="0"/>
          <dgm:bulletEnabled val="1"/>
        </dgm:presLayoutVars>
      </dgm:prSet>
      <dgm:spPr/>
    </dgm:pt>
    <dgm:pt modelId="{FFFF3FD8-D2A5-4D34-A003-7160768D0F43}" type="pres">
      <dgm:prSet presAssocID="{F4AE3313-6FFA-4242-B3D6-3E9266EA55F8}" presName="sibTrans" presStyleCnt="0"/>
      <dgm:spPr/>
    </dgm:pt>
    <dgm:pt modelId="{DF11ACCB-D301-4F14-BF4E-427A7BD52C03}" type="pres">
      <dgm:prSet presAssocID="{6197573F-2F69-4C35-A1D5-CE75B354BB50}" presName="composite" presStyleCnt="0"/>
      <dgm:spPr/>
    </dgm:pt>
    <dgm:pt modelId="{B630E171-7530-4762-8243-BCFF13A750E2}" type="pres">
      <dgm:prSet presAssocID="{6197573F-2F69-4C35-A1D5-CE75B354BB50}" presName="bentUpArrow1" presStyleLbl="alignImgPlace1" presStyleIdx="1" presStyleCnt="2"/>
      <dgm:spPr/>
    </dgm:pt>
    <dgm:pt modelId="{5037A562-5F08-4FD8-B8B3-7C00A41E9840}" type="pres">
      <dgm:prSet presAssocID="{6197573F-2F69-4C35-A1D5-CE75B354BB50}" presName="ParentText" presStyleLbl="node1" presStyleIdx="1" presStyleCnt="3" custScaleX="151321" custScaleY="79491" custLinFactNeighborX="13927" custLinFactNeighborY="3690">
        <dgm:presLayoutVars>
          <dgm:chMax val="1"/>
          <dgm:chPref val="1"/>
          <dgm:bulletEnabled val="1"/>
        </dgm:presLayoutVars>
      </dgm:prSet>
      <dgm:spPr/>
      <dgm:t>
        <a:bodyPr/>
        <a:lstStyle/>
        <a:p>
          <a:endParaRPr lang="en-US"/>
        </a:p>
      </dgm:t>
    </dgm:pt>
    <dgm:pt modelId="{EE436853-4679-4E39-A6B7-C8C439D24440}" type="pres">
      <dgm:prSet presAssocID="{6197573F-2F69-4C35-A1D5-CE75B354BB50}" presName="ChildText" presStyleLbl="revTx" presStyleIdx="1" presStyleCnt="2">
        <dgm:presLayoutVars>
          <dgm:chMax val="0"/>
          <dgm:chPref val="0"/>
          <dgm:bulletEnabled val="1"/>
        </dgm:presLayoutVars>
      </dgm:prSet>
      <dgm:spPr/>
    </dgm:pt>
    <dgm:pt modelId="{337D6C89-CA7D-4053-862B-CA0AC4FF814A}" type="pres">
      <dgm:prSet presAssocID="{86F6CE1E-8357-45BD-8710-AB577C898228}" presName="sibTrans" presStyleCnt="0"/>
      <dgm:spPr/>
    </dgm:pt>
    <dgm:pt modelId="{0D84A46D-8D93-466E-BB35-FABA4DE35FAD}" type="pres">
      <dgm:prSet presAssocID="{A882D6F7-C13E-49DA-A4CE-3E407C6BA939}" presName="composite" presStyleCnt="0"/>
      <dgm:spPr/>
    </dgm:pt>
    <dgm:pt modelId="{17223F8E-264A-443F-AA27-0C7902AE269A}" type="pres">
      <dgm:prSet presAssocID="{A882D6F7-C13E-49DA-A4CE-3E407C6BA939}" presName="ParentText" presStyleLbl="node1" presStyleIdx="2" presStyleCnt="3" custScaleX="158793" custScaleY="87250" custLinFactNeighborX="9112" custLinFactNeighborY="-1892">
        <dgm:presLayoutVars>
          <dgm:chMax val="1"/>
          <dgm:chPref val="1"/>
          <dgm:bulletEnabled val="1"/>
        </dgm:presLayoutVars>
      </dgm:prSet>
      <dgm:spPr/>
      <dgm:t>
        <a:bodyPr/>
        <a:lstStyle/>
        <a:p>
          <a:endParaRPr lang="en-US"/>
        </a:p>
      </dgm:t>
    </dgm:pt>
  </dgm:ptLst>
  <dgm:cxnLst>
    <dgm:cxn modelId="{2EEA6F31-F42E-4BF7-9F5A-E807B61F6D75}" type="presOf" srcId="{6197573F-2F69-4C35-A1D5-CE75B354BB50}" destId="{5037A562-5F08-4FD8-B8B3-7C00A41E9840}" srcOrd="0" destOrd="0" presId="urn:microsoft.com/office/officeart/2005/8/layout/StepDownProcess"/>
    <dgm:cxn modelId="{D69750CD-C528-4C6A-A1EC-92FAAF2E7DCC}" srcId="{63A809E3-F5E4-416C-B5EE-2162D1E3A436}" destId="{D9158952-438E-49EE-BDD3-EF5F40665E55}" srcOrd="0" destOrd="0" parTransId="{F7826E02-6D02-483D-9480-97D7CFFFEBBC}" sibTransId="{F4AE3313-6FFA-4242-B3D6-3E9266EA55F8}"/>
    <dgm:cxn modelId="{264B6926-3C1A-4877-A995-F081C6980FD2}" type="presOf" srcId="{63A809E3-F5E4-416C-B5EE-2162D1E3A436}" destId="{5AC9A7D2-0CFA-4006-A8C3-7A785EB1BC07}" srcOrd="0" destOrd="0" presId="urn:microsoft.com/office/officeart/2005/8/layout/StepDownProcess"/>
    <dgm:cxn modelId="{01DB2192-5DE7-48D4-BB64-CDDF096D7484}" srcId="{63A809E3-F5E4-416C-B5EE-2162D1E3A436}" destId="{6197573F-2F69-4C35-A1D5-CE75B354BB50}" srcOrd="1" destOrd="0" parTransId="{F29E7B84-F742-4305-AC7B-302A7D59658E}" sibTransId="{86F6CE1E-8357-45BD-8710-AB577C898228}"/>
    <dgm:cxn modelId="{A2AAC770-AB06-4868-B61A-68F81D9B4AE5}" srcId="{63A809E3-F5E4-416C-B5EE-2162D1E3A436}" destId="{A882D6F7-C13E-49DA-A4CE-3E407C6BA939}" srcOrd="2" destOrd="0" parTransId="{67BC595E-B061-452B-BCCD-0CEB9319E868}" sibTransId="{4611D04D-306F-4F52-A70F-7AB3AF7AFDA6}"/>
    <dgm:cxn modelId="{B1BF8BCF-43C6-4F04-9DC9-75D7069102F9}" type="presOf" srcId="{D9158952-438E-49EE-BDD3-EF5F40665E55}" destId="{308FADAE-7DFD-4B97-8C7B-E3B1080082CE}" srcOrd="0" destOrd="0" presId="urn:microsoft.com/office/officeart/2005/8/layout/StepDownProcess"/>
    <dgm:cxn modelId="{796726F0-E380-48F7-B2CB-1FDF80DDA0E2}" type="presOf" srcId="{A882D6F7-C13E-49DA-A4CE-3E407C6BA939}" destId="{17223F8E-264A-443F-AA27-0C7902AE269A}" srcOrd="0" destOrd="0" presId="urn:microsoft.com/office/officeart/2005/8/layout/StepDownProcess"/>
    <dgm:cxn modelId="{69B3A4BD-1DAA-40B5-95DB-9B36FC0C3680}" type="presParOf" srcId="{5AC9A7D2-0CFA-4006-A8C3-7A785EB1BC07}" destId="{66FD7347-4459-4FC1-9E9A-EA1AB24984C2}" srcOrd="0" destOrd="0" presId="urn:microsoft.com/office/officeart/2005/8/layout/StepDownProcess"/>
    <dgm:cxn modelId="{8E77149A-2A54-49F9-8C67-9B7DAB7DCE51}" type="presParOf" srcId="{66FD7347-4459-4FC1-9E9A-EA1AB24984C2}" destId="{697CF191-D2E8-4A0B-8D2F-84CAFADCEFE5}" srcOrd="0" destOrd="0" presId="urn:microsoft.com/office/officeart/2005/8/layout/StepDownProcess"/>
    <dgm:cxn modelId="{DA83C7DA-3B0C-47A3-BECE-39FCEDE0C4C8}" type="presParOf" srcId="{66FD7347-4459-4FC1-9E9A-EA1AB24984C2}" destId="{308FADAE-7DFD-4B97-8C7B-E3B1080082CE}" srcOrd="1" destOrd="0" presId="urn:microsoft.com/office/officeart/2005/8/layout/StepDownProcess"/>
    <dgm:cxn modelId="{12CC54CF-336A-4123-B930-56293C7C581A}" type="presParOf" srcId="{66FD7347-4459-4FC1-9E9A-EA1AB24984C2}" destId="{2E5A7CC4-B7E4-4207-9B2A-CDE57819507C}" srcOrd="2" destOrd="0" presId="urn:microsoft.com/office/officeart/2005/8/layout/StepDownProcess"/>
    <dgm:cxn modelId="{E9C11047-37C4-4C58-B591-88EBBE936283}" type="presParOf" srcId="{5AC9A7D2-0CFA-4006-A8C3-7A785EB1BC07}" destId="{FFFF3FD8-D2A5-4D34-A003-7160768D0F43}" srcOrd="1" destOrd="0" presId="urn:microsoft.com/office/officeart/2005/8/layout/StepDownProcess"/>
    <dgm:cxn modelId="{951F87F7-E439-4662-82DB-DC4B7C830AE9}" type="presParOf" srcId="{5AC9A7D2-0CFA-4006-A8C3-7A785EB1BC07}" destId="{DF11ACCB-D301-4F14-BF4E-427A7BD52C03}" srcOrd="2" destOrd="0" presId="urn:microsoft.com/office/officeart/2005/8/layout/StepDownProcess"/>
    <dgm:cxn modelId="{8B53F265-D8A3-40D3-AE47-10FF6DB4BC88}" type="presParOf" srcId="{DF11ACCB-D301-4F14-BF4E-427A7BD52C03}" destId="{B630E171-7530-4762-8243-BCFF13A750E2}" srcOrd="0" destOrd="0" presId="urn:microsoft.com/office/officeart/2005/8/layout/StepDownProcess"/>
    <dgm:cxn modelId="{29B3B3B5-E08F-441A-960D-5B9C800D1746}" type="presParOf" srcId="{DF11ACCB-D301-4F14-BF4E-427A7BD52C03}" destId="{5037A562-5F08-4FD8-B8B3-7C00A41E9840}" srcOrd="1" destOrd="0" presId="urn:microsoft.com/office/officeart/2005/8/layout/StepDownProcess"/>
    <dgm:cxn modelId="{7EEC6E5F-0A12-4EBF-AC8A-750326BD8C8C}" type="presParOf" srcId="{DF11ACCB-D301-4F14-BF4E-427A7BD52C03}" destId="{EE436853-4679-4E39-A6B7-C8C439D24440}" srcOrd="2" destOrd="0" presId="urn:microsoft.com/office/officeart/2005/8/layout/StepDownProcess"/>
    <dgm:cxn modelId="{D017CDF0-4D4B-419D-AA94-54CA8D321F8E}" type="presParOf" srcId="{5AC9A7D2-0CFA-4006-A8C3-7A785EB1BC07}" destId="{337D6C89-CA7D-4053-862B-CA0AC4FF814A}" srcOrd="3" destOrd="0" presId="urn:microsoft.com/office/officeart/2005/8/layout/StepDownProcess"/>
    <dgm:cxn modelId="{D245B08E-F474-4CBE-A4E2-750C23DCFB3B}" type="presParOf" srcId="{5AC9A7D2-0CFA-4006-A8C3-7A785EB1BC07}" destId="{0D84A46D-8D93-466E-BB35-FABA4DE35FAD}" srcOrd="4" destOrd="0" presId="urn:microsoft.com/office/officeart/2005/8/layout/StepDownProcess"/>
    <dgm:cxn modelId="{814B8BD9-6A94-44A6-85F6-3DD3F69BB817}" type="presParOf" srcId="{0D84A46D-8D93-466E-BB35-FABA4DE35FAD}" destId="{17223F8E-264A-443F-AA27-0C7902AE269A}" srcOrd="0"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0150467-7CAC-4F3C-99C2-741B7A83A44F}" type="doc">
      <dgm:prSet loTypeId="urn:microsoft.com/office/officeart/2005/8/layout/radial1" loCatId="relationship" qsTypeId="urn:microsoft.com/office/officeart/2005/8/quickstyle/simple1" qsCatId="simple" csTypeId="urn:microsoft.com/office/officeart/2005/8/colors/accent1_2" csCatId="accent1" phldr="1"/>
      <dgm:spPr/>
      <dgm:t>
        <a:bodyPr/>
        <a:lstStyle/>
        <a:p>
          <a:endParaRPr lang="en-US"/>
        </a:p>
      </dgm:t>
    </dgm:pt>
    <dgm:pt modelId="{B88E330F-E197-469D-93F5-E8830DE62AE8}">
      <dgm:prSet phldrT="[Text]" custT="1"/>
      <dgm:spPr/>
      <dgm:t>
        <a:bodyPr/>
        <a:lstStyle/>
        <a:p>
          <a:pPr algn="ctr"/>
          <a:r>
            <a:rPr lang="en-US" sz="2400" noProof="0" dirty="0" smtClean="0"/>
            <a:t>Energy forms and carriers </a:t>
          </a:r>
          <a:endParaRPr lang="en-US" sz="2400" noProof="0" dirty="0"/>
        </a:p>
      </dgm:t>
    </dgm:pt>
    <dgm:pt modelId="{B1C90381-A5A8-462D-A6F6-D9DB0A5F0075}" type="parTrans" cxnId="{FAD29860-1360-4613-BED6-E3AA0721F253}">
      <dgm:prSet/>
      <dgm:spPr/>
      <dgm:t>
        <a:bodyPr/>
        <a:lstStyle/>
        <a:p>
          <a:pPr algn="ctr"/>
          <a:endParaRPr lang="en-US" sz="6000" noProof="0" dirty="0"/>
        </a:p>
      </dgm:t>
    </dgm:pt>
    <dgm:pt modelId="{8C09CC35-1EBD-4518-B75F-ACBD1D8321AC}" type="sibTrans" cxnId="{FAD29860-1360-4613-BED6-E3AA0721F253}">
      <dgm:prSet/>
      <dgm:spPr/>
      <dgm:t>
        <a:bodyPr/>
        <a:lstStyle/>
        <a:p>
          <a:pPr algn="ctr"/>
          <a:endParaRPr lang="en-US" sz="6000" noProof="0" dirty="0"/>
        </a:p>
      </dgm:t>
    </dgm:pt>
    <dgm:pt modelId="{0E6EB4FC-ACE1-46A1-8BA6-F971804B05D8}">
      <dgm:prSet phldrT="[Text]" custT="1"/>
      <dgm:spPr/>
      <dgm:t>
        <a:bodyPr/>
        <a:lstStyle/>
        <a:p>
          <a:pPr algn="ctr"/>
          <a:r>
            <a:rPr lang="en-US" sz="2400" noProof="0" dirty="0" smtClean="0"/>
            <a:t>Electricity, power</a:t>
          </a:r>
          <a:endParaRPr lang="en-US" sz="2400" noProof="0" dirty="0" smtClean="0"/>
        </a:p>
      </dgm:t>
    </dgm:pt>
    <dgm:pt modelId="{48BA0C7D-F237-4442-A8F3-210FB72DB986}" type="parTrans" cxnId="{73B978C5-ACCB-4538-A92E-77ED14D4B0AB}">
      <dgm:prSet custT="1"/>
      <dgm:spPr/>
      <dgm:t>
        <a:bodyPr/>
        <a:lstStyle/>
        <a:p>
          <a:pPr algn="ctr"/>
          <a:endParaRPr lang="en-US" sz="1600" noProof="0" dirty="0"/>
        </a:p>
      </dgm:t>
    </dgm:pt>
    <dgm:pt modelId="{A8997842-9C8D-45E9-A705-FA7708CB34A9}" type="sibTrans" cxnId="{73B978C5-ACCB-4538-A92E-77ED14D4B0AB}">
      <dgm:prSet/>
      <dgm:spPr/>
      <dgm:t>
        <a:bodyPr/>
        <a:lstStyle/>
        <a:p>
          <a:pPr algn="ctr"/>
          <a:endParaRPr lang="en-US" sz="6000" noProof="0" dirty="0"/>
        </a:p>
      </dgm:t>
    </dgm:pt>
    <dgm:pt modelId="{E8545C78-DBE8-40D8-A9E6-34B017062721}">
      <dgm:prSet phldrT="[Text]" custT="1"/>
      <dgm:spPr/>
      <dgm:t>
        <a:bodyPr/>
        <a:lstStyle/>
        <a:p>
          <a:pPr algn="ctr"/>
          <a:r>
            <a:rPr lang="en-US" sz="2400" noProof="0" dirty="0" smtClean="0"/>
            <a:t>Gas</a:t>
          </a:r>
          <a:endParaRPr lang="en-US" sz="2400" noProof="0" dirty="0"/>
        </a:p>
      </dgm:t>
    </dgm:pt>
    <dgm:pt modelId="{1608A63C-6566-4F7E-B290-14338D6B2C3A}" type="parTrans" cxnId="{242D2189-7E71-47F7-82B8-1A6101DF4DBC}">
      <dgm:prSet custT="1"/>
      <dgm:spPr/>
      <dgm:t>
        <a:bodyPr/>
        <a:lstStyle/>
        <a:p>
          <a:pPr algn="ctr"/>
          <a:endParaRPr lang="en-US" sz="1600" noProof="0" dirty="0"/>
        </a:p>
      </dgm:t>
    </dgm:pt>
    <dgm:pt modelId="{8F004CB8-E88F-49A3-99B7-24131BC5A7E3}" type="sibTrans" cxnId="{242D2189-7E71-47F7-82B8-1A6101DF4DBC}">
      <dgm:prSet/>
      <dgm:spPr/>
      <dgm:t>
        <a:bodyPr/>
        <a:lstStyle/>
        <a:p>
          <a:pPr algn="ctr"/>
          <a:endParaRPr lang="en-US" sz="6000" noProof="0" dirty="0"/>
        </a:p>
      </dgm:t>
    </dgm:pt>
    <dgm:pt modelId="{B488B60B-545F-4115-8D0B-B4F95B59F9D9}">
      <dgm:prSet phldrT="[Text]" custT="1"/>
      <dgm:spPr/>
      <dgm:t>
        <a:bodyPr/>
        <a:lstStyle/>
        <a:p>
          <a:pPr algn="ctr"/>
          <a:r>
            <a:rPr lang="en-US" sz="2400" noProof="0" dirty="0" smtClean="0"/>
            <a:t>Heating oil</a:t>
          </a:r>
          <a:endParaRPr lang="en-US" sz="2400" noProof="0" dirty="0"/>
        </a:p>
      </dgm:t>
    </dgm:pt>
    <dgm:pt modelId="{58797F6D-39B2-454B-88DD-5902709460DF}" type="parTrans" cxnId="{FA181B96-E66D-4958-A883-7C0C6B352A20}">
      <dgm:prSet custT="1"/>
      <dgm:spPr/>
      <dgm:t>
        <a:bodyPr/>
        <a:lstStyle/>
        <a:p>
          <a:pPr algn="ctr"/>
          <a:endParaRPr lang="en-US" sz="1600" noProof="0" dirty="0"/>
        </a:p>
      </dgm:t>
    </dgm:pt>
    <dgm:pt modelId="{26CBBE1E-C18A-4FCD-9ABD-B5E684AE4147}" type="sibTrans" cxnId="{FA181B96-E66D-4958-A883-7C0C6B352A20}">
      <dgm:prSet/>
      <dgm:spPr/>
      <dgm:t>
        <a:bodyPr/>
        <a:lstStyle/>
        <a:p>
          <a:pPr algn="ctr"/>
          <a:endParaRPr lang="en-US" sz="6000" noProof="0" dirty="0"/>
        </a:p>
      </dgm:t>
    </dgm:pt>
    <dgm:pt modelId="{F531A1EC-20B8-4CF6-A8C1-CB66B03AD9A4}">
      <dgm:prSet phldrT="[Text]" custT="1"/>
      <dgm:spPr/>
      <dgm:t>
        <a:bodyPr/>
        <a:lstStyle/>
        <a:p>
          <a:pPr algn="ctr"/>
          <a:r>
            <a:rPr lang="en-US" sz="2400" noProof="0" dirty="0" smtClean="0"/>
            <a:t>Diesel and Gasoline</a:t>
          </a:r>
          <a:endParaRPr lang="en-US" sz="2400" noProof="0" dirty="0"/>
        </a:p>
      </dgm:t>
    </dgm:pt>
    <dgm:pt modelId="{6B0A3C65-3F17-463B-B1F1-397944D9209A}" type="parTrans" cxnId="{C84E945B-584A-41A7-AEC1-4443B49638F1}">
      <dgm:prSet custT="1"/>
      <dgm:spPr/>
      <dgm:t>
        <a:bodyPr/>
        <a:lstStyle/>
        <a:p>
          <a:pPr algn="ctr"/>
          <a:endParaRPr lang="en-US" sz="1600" noProof="0" dirty="0"/>
        </a:p>
      </dgm:t>
    </dgm:pt>
    <dgm:pt modelId="{F53CCCFF-1B06-4D22-9A91-D2DBD22A2C20}" type="sibTrans" cxnId="{C84E945B-584A-41A7-AEC1-4443B49638F1}">
      <dgm:prSet/>
      <dgm:spPr/>
      <dgm:t>
        <a:bodyPr/>
        <a:lstStyle/>
        <a:p>
          <a:pPr algn="ctr"/>
          <a:endParaRPr lang="en-US" sz="6000" noProof="0" dirty="0"/>
        </a:p>
      </dgm:t>
    </dgm:pt>
    <dgm:pt modelId="{E6624FC5-9AB0-41FB-BE09-63378B362841}">
      <dgm:prSet phldrT="[Text]" custT="1"/>
      <dgm:spPr/>
      <dgm:t>
        <a:bodyPr/>
        <a:lstStyle/>
        <a:p>
          <a:pPr algn="ctr"/>
          <a:r>
            <a:rPr lang="en-US" sz="2400" noProof="0" dirty="0" smtClean="0"/>
            <a:t>Long-distance heat</a:t>
          </a:r>
          <a:endParaRPr lang="en-US" sz="2400" noProof="0" dirty="0"/>
        </a:p>
      </dgm:t>
    </dgm:pt>
    <dgm:pt modelId="{5CD6BDDD-39F5-43F3-B089-D9C09E7D2A14}" type="parTrans" cxnId="{EAAD6E30-4A66-4FEF-9300-822AD70FB1A0}">
      <dgm:prSet custT="1"/>
      <dgm:spPr/>
      <dgm:t>
        <a:bodyPr/>
        <a:lstStyle/>
        <a:p>
          <a:pPr algn="ctr"/>
          <a:endParaRPr lang="en-US" sz="1600" noProof="0" dirty="0"/>
        </a:p>
      </dgm:t>
    </dgm:pt>
    <dgm:pt modelId="{518CBFF8-7A05-40E5-9FEF-A2D8C1A3DAC8}" type="sibTrans" cxnId="{EAAD6E30-4A66-4FEF-9300-822AD70FB1A0}">
      <dgm:prSet/>
      <dgm:spPr/>
      <dgm:t>
        <a:bodyPr/>
        <a:lstStyle/>
        <a:p>
          <a:pPr algn="ctr"/>
          <a:endParaRPr lang="en-US" sz="6000" noProof="0" dirty="0"/>
        </a:p>
      </dgm:t>
    </dgm:pt>
    <dgm:pt modelId="{01D8333D-AB24-4FDA-A00D-81BAEB783030}">
      <dgm:prSet phldrT="[Text]" custT="1"/>
      <dgm:spPr/>
      <dgm:t>
        <a:bodyPr/>
        <a:lstStyle/>
        <a:p>
          <a:pPr algn="ctr"/>
          <a:r>
            <a:rPr lang="en-US" sz="2400" noProof="0" dirty="0" smtClean="0"/>
            <a:t>Energy services, contracting</a:t>
          </a:r>
          <a:endParaRPr lang="en-US" sz="2400" noProof="0" dirty="0"/>
        </a:p>
      </dgm:t>
    </dgm:pt>
    <dgm:pt modelId="{AD34C3C1-8E4D-47F2-B5DF-4F2AC1AB0EE4}" type="parTrans" cxnId="{1F2F82A1-4300-4A04-8626-C9273C3EB9EC}">
      <dgm:prSet custT="1"/>
      <dgm:spPr/>
      <dgm:t>
        <a:bodyPr/>
        <a:lstStyle/>
        <a:p>
          <a:pPr algn="ctr"/>
          <a:endParaRPr lang="en-US" sz="1600" noProof="0" dirty="0"/>
        </a:p>
      </dgm:t>
    </dgm:pt>
    <dgm:pt modelId="{3A7BA93B-9F26-4DE5-A27D-E270406349C4}" type="sibTrans" cxnId="{1F2F82A1-4300-4A04-8626-C9273C3EB9EC}">
      <dgm:prSet/>
      <dgm:spPr/>
      <dgm:t>
        <a:bodyPr/>
        <a:lstStyle/>
        <a:p>
          <a:pPr algn="ctr"/>
          <a:endParaRPr lang="en-US" sz="6000" noProof="0" dirty="0"/>
        </a:p>
      </dgm:t>
    </dgm:pt>
    <dgm:pt modelId="{E10BE716-25D4-4EE1-9B9B-538ED03CF80D}" type="pres">
      <dgm:prSet presAssocID="{A0150467-7CAC-4F3C-99C2-741B7A83A44F}" presName="cycle" presStyleCnt="0">
        <dgm:presLayoutVars>
          <dgm:chMax val="1"/>
          <dgm:dir/>
          <dgm:animLvl val="ctr"/>
          <dgm:resizeHandles val="exact"/>
        </dgm:presLayoutVars>
      </dgm:prSet>
      <dgm:spPr/>
      <dgm:t>
        <a:bodyPr/>
        <a:lstStyle/>
        <a:p>
          <a:endParaRPr lang="en-US"/>
        </a:p>
      </dgm:t>
    </dgm:pt>
    <dgm:pt modelId="{D13D880C-4005-466F-972D-E875CF78C466}" type="pres">
      <dgm:prSet presAssocID="{B88E330F-E197-469D-93F5-E8830DE62AE8}" presName="centerShape" presStyleLbl="node0" presStyleIdx="0" presStyleCnt="1"/>
      <dgm:spPr/>
      <dgm:t>
        <a:bodyPr/>
        <a:lstStyle/>
        <a:p>
          <a:endParaRPr lang="en-US"/>
        </a:p>
      </dgm:t>
    </dgm:pt>
    <dgm:pt modelId="{2C3D52EE-FFB5-4AB1-B21D-5E8CBCD4C617}" type="pres">
      <dgm:prSet presAssocID="{48BA0C7D-F237-4442-A8F3-210FB72DB986}" presName="Name9" presStyleLbl="parChTrans1D2" presStyleIdx="0" presStyleCnt="6"/>
      <dgm:spPr/>
      <dgm:t>
        <a:bodyPr/>
        <a:lstStyle/>
        <a:p>
          <a:endParaRPr lang="en-US"/>
        </a:p>
      </dgm:t>
    </dgm:pt>
    <dgm:pt modelId="{435DAB30-84D6-4FDA-9DA9-A5F1D5212F6A}" type="pres">
      <dgm:prSet presAssocID="{48BA0C7D-F237-4442-A8F3-210FB72DB986}" presName="connTx" presStyleLbl="parChTrans1D2" presStyleIdx="0" presStyleCnt="6"/>
      <dgm:spPr/>
      <dgm:t>
        <a:bodyPr/>
        <a:lstStyle/>
        <a:p>
          <a:endParaRPr lang="en-US"/>
        </a:p>
      </dgm:t>
    </dgm:pt>
    <dgm:pt modelId="{713508CC-D132-4F9D-A044-6DFDFA19F216}" type="pres">
      <dgm:prSet presAssocID="{0E6EB4FC-ACE1-46A1-8BA6-F971804B05D8}" presName="node" presStyleLbl="node1" presStyleIdx="0" presStyleCnt="6" custScaleX="127719" custScaleY="118834">
        <dgm:presLayoutVars>
          <dgm:bulletEnabled val="1"/>
        </dgm:presLayoutVars>
      </dgm:prSet>
      <dgm:spPr/>
      <dgm:t>
        <a:bodyPr/>
        <a:lstStyle/>
        <a:p>
          <a:endParaRPr lang="en-US"/>
        </a:p>
      </dgm:t>
    </dgm:pt>
    <dgm:pt modelId="{F9CA9AF3-3658-48BC-BBD0-10A982FFB71B}" type="pres">
      <dgm:prSet presAssocID="{1608A63C-6566-4F7E-B290-14338D6B2C3A}" presName="Name9" presStyleLbl="parChTrans1D2" presStyleIdx="1" presStyleCnt="6"/>
      <dgm:spPr/>
      <dgm:t>
        <a:bodyPr/>
        <a:lstStyle/>
        <a:p>
          <a:endParaRPr lang="en-US"/>
        </a:p>
      </dgm:t>
    </dgm:pt>
    <dgm:pt modelId="{CAD5129D-6CF3-49BC-8196-8D19B1809BD9}" type="pres">
      <dgm:prSet presAssocID="{1608A63C-6566-4F7E-B290-14338D6B2C3A}" presName="connTx" presStyleLbl="parChTrans1D2" presStyleIdx="1" presStyleCnt="6"/>
      <dgm:spPr/>
      <dgm:t>
        <a:bodyPr/>
        <a:lstStyle/>
        <a:p>
          <a:endParaRPr lang="en-US"/>
        </a:p>
      </dgm:t>
    </dgm:pt>
    <dgm:pt modelId="{C79E7666-2941-4C4F-B17E-0B31B561993B}" type="pres">
      <dgm:prSet presAssocID="{E8545C78-DBE8-40D8-A9E6-34B017062721}" presName="node" presStyleLbl="node1" presStyleIdx="1" presStyleCnt="6" custScaleX="116753" custScaleY="118834">
        <dgm:presLayoutVars>
          <dgm:bulletEnabled val="1"/>
        </dgm:presLayoutVars>
      </dgm:prSet>
      <dgm:spPr/>
      <dgm:t>
        <a:bodyPr/>
        <a:lstStyle/>
        <a:p>
          <a:endParaRPr lang="en-US"/>
        </a:p>
      </dgm:t>
    </dgm:pt>
    <dgm:pt modelId="{51F97C84-A848-4121-921A-8C5211D54F18}" type="pres">
      <dgm:prSet presAssocID="{58797F6D-39B2-454B-88DD-5902709460DF}" presName="Name9" presStyleLbl="parChTrans1D2" presStyleIdx="2" presStyleCnt="6"/>
      <dgm:spPr/>
      <dgm:t>
        <a:bodyPr/>
        <a:lstStyle/>
        <a:p>
          <a:endParaRPr lang="en-US"/>
        </a:p>
      </dgm:t>
    </dgm:pt>
    <dgm:pt modelId="{4EC9C45E-1ECB-403E-B716-00493359EC8F}" type="pres">
      <dgm:prSet presAssocID="{58797F6D-39B2-454B-88DD-5902709460DF}" presName="connTx" presStyleLbl="parChTrans1D2" presStyleIdx="2" presStyleCnt="6"/>
      <dgm:spPr/>
      <dgm:t>
        <a:bodyPr/>
        <a:lstStyle/>
        <a:p>
          <a:endParaRPr lang="en-US"/>
        </a:p>
      </dgm:t>
    </dgm:pt>
    <dgm:pt modelId="{A4381546-F161-4E31-AEB0-C48DEF6B96E8}" type="pres">
      <dgm:prSet presAssocID="{B488B60B-545F-4115-8D0B-B4F95B59F9D9}" presName="node" presStyleLbl="node1" presStyleIdx="2" presStyleCnt="6" custScaleX="116753" custScaleY="118834">
        <dgm:presLayoutVars>
          <dgm:bulletEnabled val="1"/>
        </dgm:presLayoutVars>
      </dgm:prSet>
      <dgm:spPr/>
      <dgm:t>
        <a:bodyPr/>
        <a:lstStyle/>
        <a:p>
          <a:endParaRPr lang="en-US"/>
        </a:p>
      </dgm:t>
    </dgm:pt>
    <dgm:pt modelId="{7A505BE2-8C7A-4BC9-8DD2-042F8AEE6D7A}" type="pres">
      <dgm:prSet presAssocID="{6B0A3C65-3F17-463B-B1F1-397944D9209A}" presName="Name9" presStyleLbl="parChTrans1D2" presStyleIdx="3" presStyleCnt="6"/>
      <dgm:spPr/>
      <dgm:t>
        <a:bodyPr/>
        <a:lstStyle/>
        <a:p>
          <a:endParaRPr lang="en-US"/>
        </a:p>
      </dgm:t>
    </dgm:pt>
    <dgm:pt modelId="{8B48EECE-DD60-45B4-9B26-6BB69D6CA486}" type="pres">
      <dgm:prSet presAssocID="{6B0A3C65-3F17-463B-B1F1-397944D9209A}" presName="connTx" presStyleLbl="parChTrans1D2" presStyleIdx="3" presStyleCnt="6"/>
      <dgm:spPr/>
      <dgm:t>
        <a:bodyPr/>
        <a:lstStyle/>
        <a:p>
          <a:endParaRPr lang="en-US"/>
        </a:p>
      </dgm:t>
    </dgm:pt>
    <dgm:pt modelId="{F2BEED3C-50FA-4181-A97E-EE2EA4BB2C2C}" type="pres">
      <dgm:prSet presAssocID="{F531A1EC-20B8-4CF6-A8C1-CB66B03AD9A4}" presName="node" presStyleLbl="node1" presStyleIdx="3" presStyleCnt="6" custScaleX="116753" custScaleY="118834">
        <dgm:presLayoutVars>
          <dgm:bulletEnabled val="1"/>
        </dgm:presLayoutVars>
      </dgm:prSet>
      <dgm:spPr/>
      <dgm:t>
        <a:bodyPr/>
        <a:lstStyle/>
        <a:p>
          <a:endParaRPr lang="en-US"/>
        </a:p>
      </dgm:t>
    </dgm:pt>
    <dgm:pt modelId="{B51D3059-AC2A-4CDF-8096-75501997CB9B}" type="pres">
      <dgm:prSet presAssocID="{5CD6BDDD-39F5-43F3-B089-D9C09E7D2A14}" presName="Name9" presStyleLbl="parChTrans1D2" presStyleIdx="4" presStyleCnt="6"/>
      <dgm:spPr/>
      <dgm:t>
        <a:bodyPr/>
        <a:lstStyle/>
        <a:p>
          <a:endParaRPr lang="en-US"/>
        </a:p>
      </dgm:t>
    </dgm:pt>
    <dgm:pt modelId="{8EFACE37-88EB-4B57-A7E8-ED0425EE5836}" type="pres">
      <dgm:prSet presAssocID="{5CD6BDDD-39F5-43F3-B089-D9C09E7D2A14}" presName="connTx" presStyleLbl="parChTrans1D2" presStyleIdx="4" presStyleCnt="6"/>
      <dgm:spPr/>
      <dgm:t>
        <a:bodyPr/>
        <a:lstStyle/>
        <a:p>
          <a:endParaRPr lang="en-US"/>
        </a:p>
      </dgm:t>
    </dgm:pt>
    <dgm:pt modelId="{56C01F22-10CA-42F9-971F-E6B03E60DD88}" type="pres">
      <dgm:prSet presAssocID="{E6624FC5-9AB0-41FB-BE09-63378B362841}" presName="node" presStyleLbl="node1" presStyleIdx="4" presStyleCnt="6" custScaleX="116753" custScaleY="118834">
        <dgm:presLayoutVars>
          <dgm:bulletEnabled val="1"/>
        </dgm:presLayoutVars>
      </dgm:prSet>
      <dgm:spPr/>
      <dgm:t>
        <a:bodyPr/>
        <a:lstStyle/>
        <a:p>
          <a:endParaRPr lang="en-US"/>
        </a:p>
      </dgm:t>
    </dgm:pt>
    <dgm:pt modelId="{7142B152-966D-4E90-80CA-4FCACC3EE068}" type="pres">
      <dgm:prSet presAssocID="{AD34C3C1-8E4D-47F2-B5DF-4F2AC1AB0EE4}" presName="Name9" presStyleLbl="parChTrans1D2" presStyleIdx="5" presStyleCnt="6"/>
      <dgm:spPr/>
      <dgm:t>
        <a:bodyPr/>
        <a:lstStyle/>
        <a:p>
          <a:endParaRPr lang="en-US"/>
        </a:p>
      </dgm:t>
    </dgm:pt>
    <dgm:pt modelId="{A8AB1F30-8774-491D-A05E-9E75372A379D}" type="pres">
      <dgm:prSet presAssocID="{AD34C3C1-8E4D-47F2-B5DF-4F2AC1AB0EE4}" presName="connTx" presStyleLbl="parChTrans1D2" presStyleIdx="5" presStyleCnt="6"/>
      <dgm:spPr/>
      <dgm:t>
        <a:bodyPr/>
        <a:lstStyle/>
        <a:p>
          <a:endParaRPr lang="en-US"/>
        </a:p>
      </dgm:t>
    </dgm:pt>
    <dgm:pt modelId="{2B0B30D0-83AE-4149-B55F-072A4ABF7E5C}" type="pres">
      <dgm:prSet presAssocID="{01D8333D-AB24-4FDA-A00D-81BAEB783030}" presName="node" presStyleLbl="node1" presStyleIdx="5" presStyleCnt="6" custScaleX="127817" custScaleY="118834">
        <dgm:presLayoutVars>
          <dgm:bulletEnabled val="1"/>
        </dgm:presLayoutVars>
      </dgm:prSet>
      <dgm:spPr/>
      <dgm:t>
        <a:bodyPr/>
        <a:lstStyle/>
        <a:p>
          <a:endParaRPr lang="en-US"/>
        </a:p>
      </dgm:t>
    </dgm:pt>
  </dgm:ptLst>
  <dgm:cxnLst>
    <dgm:cxn modelId="{4C39C7DD-7172-40C3-BA85-D61C6E933982}" type="presOf" srcId="{5CD6BDDD-39F5-43F3-B089-D9C09E7D2A14}" destId="{B51D3059-AC2A-4CDF-8096-75501997CB9B}" srcOrd="0" destOrd="0" presId="urn:microsoft.com/office/officeart/2005/8/layout/radial1"/>
    <dgm:cxn modelId="{8382F87B-8436-4FF8-A225-71905E5EB016}" type="presOf" srcId="{5CD6BDDD-39F5-43F3-B089-D9C09E7D2A14}" destId="{8EFACE37-88EB-4B57-A7E8-ED0425EE5836}" srcOrd="1" destOrd="0" presId="urn:microsoft.com/office/officeart/2005/8/layout/radial1"/>
    <dgm:cxn modelId="{7445B822-E097-4BB1-B84B-5A36301EF003}" type="presOf" srcId="{B88E330F-E197-469D-93F5-E8830DE62AE8}" destId="{D13D880C-4005-466F-972D-E875CF78C466}" srcOrd="0" destOrd="0" presId="urn:microsoft.com/office/officeart/2005/8/layout/radial1"/>
    <dgm:cxn modelId="{242D2189-7E71-47F7-82B8-1A6101DF4DBC}" srcId="{B88E330F-E197-469D-93F5-E8830DE62AE8}" destId="{E8545C78-DBE8-40D8-A9E6-34B017062721}" srcOrd="1" destOrd="0" parTransId="{1608A63C-6566-4F7E-B290-14338D6B2C3A}" sibTransId="{8F004CB8-E88F-49A3-99B7-24131BC5A7E3}"/>
    <dgm:cxn modelId="{68DB52D5-048C-49AC-89D9-0B23846694FF}" type="presOf" srcId="{0E6EB4FC-ACE1-46A1-8BA6-F971804B05D8}" destId="{713508CC-D132-4F9D-A044-6DFDFA19F216}" srcOrd="0" destOrd="0" presId="urn:microsoft.com/office/officeart/2005/8/layout/radial1"/>
    <dgm:cxn modelId="{FAD29860-1360-4613-BED6-E3AA0721F253}" srcId="{A0150467-7CAC-4F3C-99C2-741B7A83A44F}" destId="{B88E330F-E197-469D-93F5-E8830DE62AE8}" srcOrd="0" destOrd="0" parTransId="{B1C90381-A5A8-462D-A6F6-D9DB0A5F0075}" sibTransId="{8C09CC35-1EBD-4518-B75F-ACBD1D8321AC}"/>
    <dgm:cxn modelId="{3B1EFBDA-08B5-4C9D-A994-E442489556C2}" type="presOf" srcId="{6B0A3C65-3F17-463B-B1F1-397944D9209A}" destId="{7A505BE2-8C7A-4BC9-8DD2-042F8AEE6D7A}" srcOrd="0" destOrd="0" presId="urn:microsoft.com/office/officeart/2005/8/layout/radial1"/>
    <dgm:cxn modelId="{07C6B8F5-2301-42B9-A96B-706EC046695A}" type="presOf" srcId="{F531A1EC-20B8-4CF6-A8C1-CB66B03AD9A4}" destId="{F2BEED3C-50FA-4181-A97E-EE2EA4BB2C2C}" srcOrd="0" destOrd="0" presId="urn:microsoft.com/office/officeart/2005/8/layout/radial1"/>
    <dgm:cxn modelId="{C84E945B-584A-41A7-AEC1-4443B49638F1}" srcId="{B88E330F-E197-469D-93F5-E8830DE62AE8}" destId="{F531A1EC-20B8-4CF6-A8C1-CB66B03AD9A4}" srcOrd="3" destOrd="0" parTransId="{6B0A3C65-3F17-463B-B1F1-397944D9209A}" sibTransId="{F53CCCFF-1B06-4D22-9A91-D2DBD22A2C20}"/>
    <dgm:cxn modelId="{1F2F82A1-4300-4A04-8626-C9273C3EB9EC}" srcId="{B88E330F-E197-469D-93F5-E8830DE62AE8}" destId="{01D8333D-AB24-4FDA-A00D-81BAEB783030}" srcOrd="5" destOrd="0" parTransId="{AD34C3C1-8E4D-47F2-B5DF-4F2AC1AB0EE4}" sibTransId="{3A7BA93B-9F26-4DE5-A27D-E270406349C4}"/>
    <dgm:cxn modelId="{41D53837-7A0A-4112-9F32-2C1A258A6267}" type="presOf" srcId="{48BA0C7D-F237-4442-A8F3-210FB72DB986}" destId="{2C3D52EE-FFB5-4AB1-B21D-5E8CBCD4C617}" srcOrd="0" destOrd="0" presId="urn:microsoft.com/office/officeart/2005/8/layout/radial1"/>
    <dgm:cxn modelId="{0371BB60-8A92-4ADC-894B-9379E1A2ABF4}" type="presOf" srcId="{58797F6D-39B2-454B-88DD-5902709460DF}" destId="{4EC9C45E-1ECB-403E-B716-00493359EC8F}" srcOrd="1" destOrd="0" presId="urn:microsoft.com/office/officeart/2005/8/layout/radial1"/>
    <dgm:cxn modelId="{A7C7781B-A43D-46FE-A942-07B5451B6A46}" type="presOf" srcId="{AD34C3C1-8E4D-47F2-B5DF-4F2AC1AB0EE4}" destId="{7142B152-966D-4E90-80CA-4FCACC3EE068}" srcOrd="0" destOrd="0" presId="urn:microsoft.com/office/officeart/2005/8/layout/radial1"/>
    <dgm:cxn modelId="{EAAD6E30-4A66-4FEF-9300-822AD70FB1A0}" srcId="{B88E330F-E197-469D-93F5-E8830DE62AE8}" destId="{E6624FC5-9AB0-41FB-BE09-63378B362841}" srcOrd="4" destOrd="0" parTransId="{5CD6BDDD-39F5-43F3-B089-D9C09E7D2A14}" sibTransId="{518CBFF8-7A05-40E5-9FEF-A2D8C1A3DAC8}"/>
    <dgm:cxn modelId="{46C86C03-2308-4C33-BAC7-1A76E08732EF}" type="presOf" srcId="{B488B60B-545F-4115-8D0B-B4F95B59F9D9}" destId="{A4381546-F161-4E31-AEB0-C48DEF6B96E8}" srcOrd="0" destOrd="0" presId="urn:microsoft.com/office/officeart/2005/8/layout/radial1"/>
    <dgm:cxn modelId="{C098726E-75AA-4AB6-9F62-46A347ED986A}" type="presOf" srcId="{6B0A3C65-3F17-463B-B1F1-397944D9209A}" destId="{8B48EECE-DD60-45B4-9B26-6BB69D6CA486}" srcOrd="1" destOrd="0" presId="urn:microsoft.com/office/officeart/2005/8/layout/radial1"/>
    <dgm:cxn modelId="{97BC7954-D7D6-4694-8FE3-51B755E90D7E}" type="presOf" srcId="{AD34C3C1-8E4D-47F2-B5DF-4F2AC1AB0EE4}" destId="{A8AB1F30-8774-491D-A05E-9E75372A379D}" srcOrd="1" destOrd="0" presId="urn:microsoft.com/office/officeart/2005/8/layout/radial1"/>
    <dgm:cxn modelId="{5610F2ED-13F9-4730-9B1B-51757F19C610}" type="presOf" srcId="{1608A63C-6566-4F7E-B290-14338D6B2C3A}" destId="{CAD5129D-6CF3-49BC-8196-8D19B1809BD9}" srcOrd="1" destOrd="0" presId="urn:microsoft.com/office/officeart/2005/8/layout/radial1"/>
    <dgm:cxn modelId="{B29FB494-DCA5-4DCF-B6D9-BF899E144138}" type="presOf" srcId="{E6624FC5-9AB0-41FB-BE09-63378B362841}" destId="{56C01F22-10CA-42F9-971F-E6B03E60DD88}" srcOrd="0" destOrd="0" presId="urn:microsoft.com/office/officeart/2005/8/layout/radial1"/>
    <dgm:cxn modelId="{73B978C5-ACCB-4538-A92E-77ED14D4B0AB}" srcId="{B88E330F-E197-469D-93F5-E8830DE62AE8}" destId="{0E6EB4FC-ACE1-46A1-8BA6-F971804B05D8}" srcOrd="0" destOrd="0" parTransId="{48BA0C7D-F237-4442-A8F3-210FB72DB986}" sibTransId="{A8997842-9C8D-45E9-A705-FA7708CB34A9}"/>
    <dgm:cxn modelId="{14F3C687-47AC-4B03-8212-D0000830998E}" type="presOf" srcId="{E8545C78-DBE8-40D8-A9E6-34B017062721}" destId="{C79E7666-2941-4C4F-B17E-0B31B561993B}" srcOrd="0" destOrd="0" presId="urn:microsoft.com/office/officeart/2005/8/layout/radial1"/>
    <dgm:cxn modelId="{547AF597-2007-420F-9CEE-731570D9592A}" type="presOf" srcId="{A0150467-7CAC-4F3C-99C2-741B7A83A44F}" destId="{E10BE716-25D4-4EE1-9B9B-538ED03CF80D}" srcOrd="0" destOrd="0" presId="urn:microsoft.com/office/officeart/2005/8/layout/radial1"/>
    <dgm:cxn modelId="{E37D9AF3-3DC9-442B-8846-FB0B4935182B}" type="presOf" srcId="{48BA0C7D-F237-4442-A8F3-210FB72DB986}" destId="{435DAB30-84D6-4FDA-9DA9-A5F1D5212F6A}" srcOrd="1" destOrd="0" presId="urn:microsoft.com/office/officeart/2005/8/layout/radial1"/>
    <dgm:cxn modelId="{DAC85AD8-486B-417E-A7A2-5F97A0367229}" type="presOf" srcId="{01D8333D-AB24-4FDA-A00D-81BAEB783030}" destId="{2B0B30D0-83AE-4149-B55F-072A4ABF7E5C}" srcOrd="0" destOrd="0" presId="urn:microsoft.com/office/officeart/2005/8/layout/radial1"/>
    <dgm:cxn modelId="{D2F2DAC7-6174-46A0-848C-9372DEB1A5D8}" type="presOf" srcId="{1608A63C-6566-4F7E-B290-14338D6B2C3A}" destId="{F9CA9AF3-3658-48BC-BBD0-10A982FFB71B}" srcOrd="0" destOrd="0" presId="urn:microsoft.com/office/officeart/2005/8/layout/radial1"/>
    <dgm:cxn modelId="{D1F52E07-4196-4E8B-A71C-64127D49CB38}" type="presOf" srcId="{58797F6D-39B2-454B-88DD-5902709460DF}" destId="{51F97C84-A848-4121-921A-8C5211D54F18}" srcOrd="0" destOrd="0" presId="urn:microsoft.com/office/officeart/2005/8/layout/radial1"/>
    <dgm:cxn modelId="{FA181B96-E66D-4958-A883-7C0C6B352A20}" srcId="{B88E330F-E197-469D-93F5-E8830DE62AE8}" destId="{B488B60B-545F-4115-8D0B-B4F95B59F9D9}" srcOrd="2" destOrd="0" parTransId="{58797F6D-39B2-454B-88DD-5902709460DF}" sibTransId="{26CBBE1E-C18A-4FCD-9ABD-B5E684AE4147}"/>
    <dgm:cxn modelId="{13B94037-BB80-47E1-A510-61DBA35BDB65}" type="presParOf" srcId="{E10BE716-25D4-4EE1-9B9B-538ED03CF80D}" destId="{D13D880C-4005-466F-972D-E875CF78C466}" srcOrd="0" destOrd="0" presId="urn:microsoft.com/office/officeart/2005/8/layout/radial1"/>
    <dgm:cxn modelId="{EC43693A-D2EA-4947-9274-9DE1A0DA565D}" type="presParOf" srcId="{E10BE716-25D4-4EE1-9B9B-538ED03CF80D}" destId="{2C3D52EE-FFB5-4AB1-B21D-5E8CBCD4C617}" srcOrd="1" destOrd="0" presId="urn:microsoft.com/office/officeart/2005/8/layout/radial1"/>
    <dgm:cxn modelId="{A2E44167-4AF2-428C-82DA-1D0E147EE510}" type="presParOf" srcId="{2C3D52EE-FFB5-4AB1-B21D-5E8CBCD4C617}" destId="{435DAB30-84D6-4FDA-9DA9-A5F1D5212F6A}" srcOrd="0" destOrd="0" presId="urn:microsoft.com/office/officeart/2005/8/layout/radial1"/>
    <dgm:cxn modelId="{0D161744-A184-47E2-97AE-FC4D1894F95E}" type="presParOf" srcId="{E10BE716-25D4-4EE1-9B9B-538ED03CF80D}" destId="{713508CC-D132-4F9D-A044-6DFDFA19F216}" srcOrd="2" destOrd="0" presId="urn:microsoft.com/office/officeart/2005/8/layout/radial1"/>
    <dgm:cxn modelId="{F965DAFF-5120-4660-9DF4-B37C49E30575}" type="presParOf" srcId="{E10BE716-25D4-4EE1-9B9B-538ED03CF80D}" destId="{F9CA9AF3-3658-48BC-BBD0-10A982FFB71B}" srcOrd="3" destOrd="0" presId="urn:microsoft.com/office/officeart/2005/8/layout/radial1"/>
    <dgm:cxn modelId="{FF8E4D65-4F9E-4BD7-8913-4BF099F25596}" type="presParOf" srcId="{F9CA9AF3-3658-48BC-BBD0-10A982FFB71B}" destId="{CAD5129D-6CF3-49BC-8196-8D19B1809BD9}" srcOrd="0" destOrd="0" presId="urn:microsoft.com/office/officeart/2005/8/layout/radial1"/>
    <dgm:cxn modelId="{97FCBA75-1CBA-48F4-ACBA-0AB2D8EB0FEC}" type="presParOf" srcId="{E10BE716-25D4-4EE1-9B9B-538ED03CF80D}" destId="{C79E7666-2941-4C4F-B17E-0B31B561993B}" srcOrd="4" destOrd="0" presId="urn:microsoft.com/office/officeart/2005/8/layout/radial1"/>
    <dgm:cxn modelId="{35686E5F-91B5-4C3C-B0C2-4EDBE48F26A7}" type="presParOf" srcId="{E10BE716-25D4-4EE1-9B9B-538ED03CF80D}" destId="{51F97C84-A848-4121-921A-8C5211D54F18}" srcOrd="5" destOrd="0" presId="urn:microsoft.com/office/officeart/2005/8/layout/radial1"/>
    <dgm:cxn modelId="{1EA7EE67-8A64-4B9B-B526-7DE9A2995458}" type="presParOf" srcId="{51F97C84-A848-4121-921A-8C5211D54F18}" destId="{4EC9C45E-1ECB-403E-B716-00493359EC8F}" srcOrd="0" destOrd="0" presId="urn:microsoft.com/office/officeart/2005/8/layout/radial1"/>
    <dgm:cxn modelId="{F212D4C3-B00E-44DA-8D7D-62A8B36C286F}" type="presParOf" srcId="{E10BE716-25D4-4EE1-9B9B-538ED03CF80D}" destId="{A4381546-F161-4E31-AEB0-C48DEF6B96E8}" srcOrd="6" destOrd="0" presId="urn:microsoft.com/office/officeart/2005/8/layout/radial1"/>
    <dgm:cxn modelId="{95EFD86B-4E35-4615-A07B-A6397670EDD3}" type="presParOf" srcId="{E10BE716-25D4-4EE1-9B9B-538ED03CF80D}" destId="{7A505BE2-8C7A-4BC9-8DD2-042F8AEE6D7A}" srcOrd="7" destOrd="0" presId="urn:microsoft.com/office/officeart/2005/8/layout/radial1"/>
    <dgm:cxn modelId="{46F30BA8-1077-4288-88F1-01868E084B77}" type="presParOf" srcId="{7A505BE2-8C7A-4BC9-8DD2-042F8AEE6D7A}" destId="{8B48EECE-DD60-45B4-9B26-6BB69D6CA486}" srcOrd="0" destOrd="0" presId="urn:microsoft.com/office/officeart/2005/8/layout/radial1"/>
    <dgm:cxn modelId="{F5A84B17-8F6C-4EB1-8B1A-83E7C13348DF}" type="presParOf" srcId="{E10BE716-25D4-4EE1-9B9B-538ED03CF80D}" destId="{F2BEED3C-50FA-4181-A97E-EE2EA4BB2C2C}" srcOrd="8" destOrd="0" presId="urn:microsoft.com/office/officeart/2005/8/layout/radial1"/>
    <dgm:cxn modelId="{7F2A9448-CE5A-4713-8F24-93DC5861091D}" type="presParOf" srcId="{E10BE716-25D4-4EE1-9B9B-538ED03CF80D}" destId="{B51D3059-AC2A-4CDF-8096-75501997CB9B}" srcOrd="9" destOrd="0" presId="urn:microsoft.com/office/officeart/2005/8/layout/radial1"/>
    <dgm:cxn modelId="{DB6E23DF-367B-4D13-80EA-D0584FE37AD8}" type="presParOf" srcId="{B51D3059-AC2A-4CDF-8096-75501997CB9B}" destId="{8EFACE37-88EB-4B57-A7E8-ED0425EE5836}" srcOrd="0" destOrd="0" presId="urn:microsoft.com/office/officeart/2005/8/layout/radial1"/>
    <dgm:cxn modelId="{435A2E9A-50BB-4A98-AD8A-E975E044E168}" type="presParOf" srcId="{E10BE716-25D4-4EE1-9B9B-538ED03CF80D}" destId="{56C01F22-10CA-42F9-971F-E6B03E60DD88}" srcOrd="10" destOrd="0" presId="urn:microsoft.com/office/officeart/2005/8/layout/radial1"/>
    <dgm:cxn modelId="{A68922A1-45CD-464B-B4C8-CA6DBA6AC4E4}" type="presParOf" srcId="{E10BE716-25D4-4EE1-9B9B-538ED03CF80D}" destId="{7142B152-966D-4E90-80CA-4FCACC3EE068}" srcOrd="11" destOrd="0" presId="urn:microsoft.com/office/officeart/2005/8/layout/radial1"/>
    <dgm:cxn modelId="{37E3273D-7F79-4172-BB99-9B5A16A455E2}" type="presParOf" srcId="{7142B152-966D-4E90-80CA-4FCACC3EE068}" destId="{A8AB1F30-8774-491D-A05E-9E75372A379D}" srcOrd="0" destOrd="0" presId="urn:microsoft.com/office/officeart/2005/8/layout/radial1"/>
    <dgm:cxn modelId="{37543DDD-CB23-41F8-9BF8-BCF0007FFFDB}" type="presParOf" srcId="{E10BE716-25D4-4EE1-9B9B-538ED03CF80D}" destId="{2B0B30D0-83AE-4149-B55F-072A4ABF7E5C}" srcOrd="12" destOrd="0" presId="urn:microsoft.com/office/officeart/2005/8/layout/radia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36A351-471B-4F48-91A3-0E652DCFF745}">
      <dsp:nvSpPr>
        <dsp:cNvPr id="0" name=""/>
        <dsp:cNvSpPr/>
      </dsp:nvSpPr>
      <dsp:spPr>
        <a:xfrm>
          <a:off x="5904655" y="2116283"/>
          <a:ext cx="2674081" cy="837045"/>
        </a:xfrm>
        <a:custGeom>
          <a:avLst/>
          <a:gdLst/>
          <a:ahLst/>
          <a:cxnLst/>
          <a:rect l="0" t="0" r="0" b="0"/>
          <a:pathLst>
            <a:path>
              <a:moveTo>
                <a:pt x="0" y="0"/>
              </a:moveTo>
              <a:lnTo>
                <a:pt x="0" y="418522"/>
              </a:lnTo>
              <a:lnTo>
                <a:pt x="2674081" y="418522"/>
              </a:lnTo>
              <a:lnTo>
                <a:pt x="2674081" y="83704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117790A-6B16-4BAA-AE95-E24CF8C64F36}">
      <dsp:nvSpPr>
        <dsp:cNvPr id="0" name=""/>
        <dsp:cNvSpPr/>
      </dsp:nvSpPr>
      <dsp:spPr>
        <a:xfrm>
          <a:off x="2259203" y="2116283"/>
          <a:ext cx="3645452" cy="837045"/>
        </a:xfrm>
        <a:custGeom>
          <a:avLst/>
          <a:gdLst/>
          <a:ahLst/>
          <a:cxnLst/>
          <a:rect l="0" t="0" r="0" b="0"/>
          <a:pathLst>
            <a:path>
              <a:moveTo>
                <a:pt x="3645452" y="0"/>
              </a:moveTo>
              <a:lnTo>
                <a:pt x="3645452" y="418522"/>
              </a:lnTo>
              <a:lnTo>
                <a:pt x="0" y="418522"/>
              </a:lnTo>
              <a:lnTo>
                <a:pt x="0" y="83704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7D64AE3-DF15-4952-990A-EE3C2B9CDFCA}">
      <dsp:nvSpPr>
        <dsp:cNvPr id="0" name=""/>
        <dsp:cNvSpPr/>
      </dsp:nvSpPr>
      <dsp:spPr>
        <a:xfrm>
          <a:off x="3615336" y="123317"/>
          <a:ext cx="4578639" cy="199296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sz="2800" b="1" kern="1200" noProof="0" dirty="0" smtClean="0"/>
            <a:t>Ernst-Ulrich von </a:t>
          </a:r>
          <a:r>
            <a:rPr lang="en-US" sz="2800" b="1" kern="1200" noProof="0" dirty="0" err="1" smtClean="0"/>
            <a:t>Weizsäcker</a:t>
          </a:r>
          <a:r>
            <a:rPr lang="en-US" sz="2800" b="1" kern="1200" noProof="0" dirty="0" smtClean="0"/>
            <a:t>: Prices have to tell the (ecological) truth, two interpretations:</a:t>
          </a:r>
          <a:endParaRPr lang="en-US" sz="2800" b="1" kern="1200" noProof="0" dirty="0"/>
        </a:p>
      </dsp:txBody>
      <dsp:txXfrm>
        <a:off x="3615336" y="123317"/>
        <a:ext cx="4578639" cy="1992965"/>
      </dsp:txXfrm>
    </dsp:sp>
    <dsp:sp modelId="{EAB7CD54-4D9A-4D84-A7CF-2E649010DBC7}">
      <dsp:nvSpPr>
        <dsp:cNvPr id="0" name=""/>
        <dsp:cNvSpPr/>
      </dsp:nvSpPr>
      <dsp:spPr>
        <a:xfrm>
          <a:off x="3644" y="2953328"/>
          <a:ext cx="4511117" cy="201454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sz="2800" kern="1200" noProof="0" dirty="0" smtClean="0"/>
            <a:t>General: CO</a:t>
          </a:r>
          <a:r>
            <a:rPr lang="en-US" sz="2800" kern="1200" baseline="-25000" noProof="0" dirty="0" smtClean="0"/>
            <a:t>2</a:t>
          </a:r>
          <a:r>
            <a:rPr lang="en-US" sz="2800" kern="1200" noProof="0" dirty="0" smtClean="0"/>
            <a:t>-tax or fee</a:t>
          </a:r>
        </a:p>
        <a:p>
          <a:pPr lvl="0" algn="ctr" defTabSz="1244600">
            <a:lnSpc>
              <a:spcPct val="90000"/>
            </a:lnSpc>
            <a:spcBef>
              <a:spcPct val="0"/>
            </a:spcBef>
            <a:spcAft>
              <a:spcPct val="35000"/>
            </a:spcAft>
          </a:pPr>
          <a:r>
            <a:rPr lang="en-US" sz="2800" kern="1200" noProof="0" dirty="0" smtClean="0"/>
            <a:t> (Pigou-tax)</a:t>
          </a:r>
        </a:p>
        <a:p>
          <a:pPr lvl="0" algn="ctr" defTabSz="1244600">
            <a:lnSpc>
              <a:spcPct val="90000"/>
            </a:lnSpc>
            <a:spcBef>
              <a:spcPct val="0"/>
            </a:spcBef>
            <a:spcAft>
              <a:spcPct val="35000"/>
            </a:spcAft>
          </a:pPr>
          <a:r>
            <a:rPr lang="en-US" sz="2800" kern="1200" noProof="0" dirty="0" smtClean="0"/>
            <a:t> (see Presentation „2.2 Energy Transition“)</a:t>
          </a:r>
          <a:endParaRPr lang="en-US" sz="2800" kern="1200" noProof="0" dirty="0"/>
        </a:p>
      </dsp:txBody>
      <dsp:txXfrm>
        <a:off x="3644" y="2953328"/>
        <a:ext cx="4511117" cy="2014549"/>
      </dsp:txXfrm>
    </dsp:sp>
    <dsp:sp modelId="{8205087C-3577-443E-ADD8-DD9E7CD6595E}">
      <dsp:nvSpPr>
        <dsp:cNvPr id="0" name=""/>
        <dsp:cNvSpPr/>
      </dsp:nvSpPr>
      <dsp:spPr>
        <a:xfrm>
          <a:off x="5351807" y="2953328"/>
          <a:ext cx="6453860" cy="3781353"/>
        </a:xfrm>
        <a:prstGeom prst="rect">
          <a:avLst/>
        </a:prstGeom>
        <a:solidFill>
          <a:schemeClr val="accent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sz="2800" kern="1200" noProof="0" dirty="0" smtClean="0"/>
            <a:t>Transfer of exchange prices over utility companies to consumers (companies and private). Exchange prices are a signal of scarcity. If they show up as costs in internal accountancy, load management becomes profitable and the power grids may be balanced. </a:t>
          </a:r>
          <a:endParaRPr lang="en-US" sz="2800" kern="1200" noProof="0" dirty="0"/>
        </a:p>
      </dsp:txBody>
      <dsp:txXfrm>
        <a:off x="5351807" y="2953328"/>
        <a:ext cx="6453860" cy="378135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1127DA-4DDE-44DC-B523-BA04752E95A3}">
      <dsp:nvSpPr>
        <dsp:cNvPr id="0" name=""/>
        <dsp:cNvSpPr/>
      </dsp:nvSpPr>
      <dsp:spPr>
        <a:xfrm>
          <a:off x="3264" y="983148"/>
          <a:ext cx="4226391" cy="4226391"/>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32592" tIns="40640" rIns="232592" bIns="40640" numCol="1" spcCol="1270" anchor="ctr" anchorCtr="0">
          <a:noAutofit/>
        </a:bodyPr>
        <a:lstStyle/>
        <a:p>
          <a:pPr lvl="0" algn="ctr" defTabSz="1422400">
            <a:lnSpc>
              <a:spcPct val="90000"/>
            </a:lnSpc>
            <a:spcBef>
              <a:spcPct val="0"/>
            </a:spcBef>
            <a:spcAft>
              <a:spcPct val="35000"/>
            </a:spcAft>
          </a:pPr>
          <a:r>
            <a:rPr lang="en-US" sz="3200" kern="1200" noProof="0" dirty="0" smtClean="0"/>
            <a:t>Full electricity supply from one utility company (next section 2)</a:t>
          </a:r>
          <a:endParaRPr lang="en-US" sz="3200" kern="1200" noProof="0" dirty="0" smtClean="0"/>
        </a:p>
      </dsp:txBody>
      <dsp:txXfrm>
        <a:off x="622205" y="1602089"/>
        <a:ext cx="2988509" cy="2988509"/>
      </dsp:txXfrm>
    </dsp:sp>
    <dsp:sp modelId="{0AEDC285-1B89-4E6B-8C03-37B0DF4B82F2}">
      <dsp:nvSpPr>
        <dsp:cNvPr id="0" name=""/>
        <dsp:cNvSpPr/>
      </dsp:nvSpPr>
      <dsp:spPr>
        <a:xfrm>
          <a:off x="3384377" y="983148"/>
          <a:ext cx="4680517" cy="4226391"/>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32592" tIns="40640" rIns="232592" bIns="40640" numCol="1" spcCol="1270" anchor="ctr" anchorCtr="0">
          <a:noAutofit/>
        </a:bodyPr>
        <a:lstStyle/>
        <a:p>
          <a:pPr lvl="0" algn="ctr" defTabSz="1422400">
            <a:lnSpc>
              <a:spcPct val="90000"/>
            </a:lnSpc>
            <a:spcBef>
              <a:spcPct val="0"/>
            </a:spcBef>
            <a:spcAft>
              <a:spcPct val="35000"/>
            </a:spcAft>
          </a:pPr>
          <a:r>
            <a:rPr lang="en-US" sz="3200" kern="1200" noProof="0" dirty="0" smtClean="0"/>
            <a:t>Intermediate forms of electricity procurement (section 4)</a:t>
          </a:r>
          <a:endParaRPr lang="en-US" sz="3200" kern="1200" noProof="0" dirty="0"/>
        </a:p>
      </dsp:txBody>
      <dsp:txXfrm>
        <a:off x="4069823" y="1602089"/>
        <a:ext cx="3309625" cy="2988509"/>
      </dsp:txXfrm>
    </dsp:sp>
    <dsp:sp modelId="{A101B0E1-25B5-4D8F-A21D-83A2EC360862}">
      <dsp:nvSpPr>
        <dsp:cNvPr id="0" name=""/>
        <dsp:cNvSpPr/>
      </dsp:nvSpPr>
      <dsp:spPr>
        <a:xfrm>
          <a:off x="7219616" y="983148"/>
          <a:ext cx="4226391" cy="4226391"/>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32592" tIns="40640" rIns="232592" bIns="40640" numCol="1" spcCol="1270" anchor="ctr" anchorCtr="0">
          <a:noAutofit/>
        </a:bodyPr>
        <a:lstStyle/>
        <a:p>
          <a:pPr lvl="0" algn="ctr" defTabSz="1422400">
            <a:lnSpc>
              <a:spcPct val="90000"/>
            </a:lnSpc>
            <a:spcBef>
              <a:spcPct val="0"/>
            </a:spcBef>
            <a:spcAft>
              <a:spcPct val="35000"/>
            </a:spcAft>
          </a:pPr>
          <a:r>
            <a:rPr lang="en-US" sz="3200" kern="1200" noProof="0" dirty="0" smtClean="0"/>
            <a:t>Trading at the exchange (section 3)</a:t>
          </a:r>
          <a:endParaRPr lang="en-US" sz="3200" kern="1200" noProof="0" dirty="0"/>
        </a:p>
      </dsp:txBody>
      <dsp:txXfrm>
        <a:off x="7838557" y="1602089"/>
        <a:ext cx="2988509" cy="298850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87B2EB-C6DA-4035-8C0C-4E740B244075}">
      <dsp:nvSpPr>
        <dsp:cNvPr id="0" name=""/>
        <dsp:cNvSpPr/>
      </dsp:nvSpPr>
      <dsp:spPr>
        <a:xfrm>
          <a:off x="0" y="-301719"/>
          <a:ext cx="11809311" cy="6120671"/>
        </a:xfrm>
        <a:prstGeom prst="leftRightRibb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80F15B3-1D08-48F6-BB18-20CAC2567A54}">
      <dsp:nvSpPr>
        <dsp:cNvPr id="0" name=""/>
        <dsp:cNvSpPr/>
      </dsp:nvSpPr>
      <dsp:spPr>
        <a:xfrm>
          <a:off x="1417117" y="1223405"/>
          <a:ext cx="3897072" cy="2314625"/>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85344" rIns="0" bIns="91440" numCol="1" spcCol="1270" anchor="ctr" anchorCtr="0">
          <a:noAutofit/>
        </a:bodyPr>
        <a:lstStyle/>
        <a:p>
          <a:pPr lvl="0" algn="ctr" defTabSz="1066800">
            <a:lnSpc>
              <a:spcPct val="90000"/>
            </a:lnSpc>
            <a:spcBef>
              <a:spcPct val="0"/>
            </a:spcBef>
            <a:spcAft>
              <a:spcPct val="35000"/>
            </a:spcAft>
          </a:pPr>
          <a:r>
            <a:rPr lang="en-US" sz="2400" b="1" kern="1200" noProof="0" dirty="0" smtClean="0"/>
            <a:t>Make</a:t>
          </a:r>
          <a:r>
            <a:rPr lang="en-US" sz="2400" kern="1200" noProof="0" dirty="0" smtClean="0"/>
            <a:t>: </a:t>
          </a:r>
          <a:br>
            <a:rPr lang="en-US" sz="2400" kern="1200" noProof="0" dirty="0" smtClean="0"/>
          </a:br>
          <a:r>
            <a:rPr lang="en-US" sz="2400" kern="1200" noProof="0" dirty="0" smtClean="0"/>
            <a:t>Small and medium size combined heat- and power-plants, photovoltaic modules, energy storage, load management, Power-to-X …</a:t>
          </a:r>
          <a:endParaRPr lang="en-US" sz="2400" kern="1200" noProof="0" dirty="0"/>
        </a:p>
      </dsp:txBody>
      <dsp:txXfrm>
        <a:off x="1417117" y="1223405"/>
        <a:ext cx="3897072" cy="2314625"/>
      </dsp:txXfrm>
    </dsp:sp>
    <dsp:sp modelId="{F33C7FBC-9885-4FB9-9FF1-55A5AC1D8FB6}">
      <dsp:nvSpPr>
        <dsp:cNvPr id="0" name=""/>
        <dsp:cNvSpPr/>
      </dsp:nvSpPr>
      <dsp:spPr>
        <a:xfrm>
          <a:off x="5904655" y="1979201"/>
          <a:ext cx="4605631" cy="2314625"/>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85344" rIns="0" bIns="91440" numCol="1" spcCol="1270" anchor="ctr" anchorCtr="0">
          <a:noAutofit/>
        </a:bodyPr>
        <a:lstStyle/>
        <a:p>
          <a:pPr lvl="0" algn="ctr" defTabSz="1066800">
            <a:lnSpc>
              <a:spcPct val="90000"/>
            </a:lnSpc>
            <a:spcBef>
              <a:spcPct val="0"/>
            </a:spcBef>
            <a:spcAft>
              <a:spcPct val="35000"/>
            </a:spcAft>
          </a:pPr>
          <a:r>
            <a:rPr lang="en-US" sz="2400" b="1" kern="1200" noProof="0" dirty="0" smtClean="0"/>
            <a:t>Or Buy</a:t>
          </a:r>
          <a:r>
            <a:rPr lang="en-US" sz="2400" kern="1200" noProof="0" dirty="0" smtClean="0"/>
            <a:t>: </a:t>
          </a:r>
          <a:br>
            <a:rPr lang="en-US" sz="2400" kern="1200" noProof="0" dirty="0" smtClean="0"/>
          </a:br>
          <a:r>
            <a:rPr lang="en-US" sz="2400" kern="1200" noProof="0" dirty="0" smtClean="0"/>
            <a:t>Energy procurement as explained in this presentation. </a:t>
          </a:r>
          <a:endParaRPr lang="en-US" sz="2400" kern="1200" noProof="0" dirty="0"/>
        </a:p>
      </dsp:txBody>
      <dsp:txXfrm>
        <a:off x="5904655" y="1979201"/>
        <a:ext cx="4605631" cy="231462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7CF191-D2E8-4A0B-8D2F-84CAFADCEFE5}">
      <dsp:nvSpPr>
        <dsp:cNvPr id="0" name=""/>
        <dsp:cNvSpPr/>
      </dsp:nvSpPr>
      <dsp:spPr>
        <a:xfrm rot="5400000">
          <a:off x="2158198" y="2157663"/>
          <a:ext cx="1796747" cy="2045533"/>
        </a:xfrm>
        <a:prstGeom prst="bentUpArrow">
          <a:avLst>
            <a:gd name="adj1" fmla="val 32840"/>
            <a:gd name="adj2" fmla="val 25000"/>
            <a:gd name="adj3" fmla="val 3578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08FADAE-7DFD-4B97-8C7B-E3B1080082CE}">
      <dsp:nvSpPr>
        <dsp:cNvPr id="0" name=""/>
        <dsp:cNvSpPr/>
      </dsp:nvSpPr>
      <dsp:spPr>
        <a:xfrm>
          <a:off x="360073" y="29555"/>
          <a:ext cx="4973668" cy="2389922"/>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noProof="0" dirty="0" smtClean="0"/>
            <a:t>End-use customer concludes a contract with a utility company: </a:t>
          </a:r>
        </a:p>
        <a:p>
          <a:pPr lvl="0" algn="ctr" defTabSz="1066800">
            <a:lnSpc>
              <a:spcPct val="90000"/>
            </a:lnSpc>
            <a:spcBef>
              <a:spcPct val="0"/>
            </a:spcBef>
            <a:spcAft>
              <a:spcPct val="35000"/>
            </a:spcAft>
          </a:pPr>
          <a:r>
            <a:rPr lang="en-US" sz="2400" kern="1200" noProof="0" dirty="0" smtClean="0">
              <a:latin typeface="+mj-lt"/>
              <a:cs typeface="Times New Roman" pitchFamily="18" charset="0"/>
            </a:rPr>
            <a:t>Period of validity </a:t>
          </a:r>
        </a:p>
        <a:p>
          <a:pPr lvl="0" algn="ctr" defTabSz="1066800">
            <a:lnSpc>
              <a:spcPct val="90000"/>
            </a:lnSpc>
            <a:spcBef>
              <a:spcPct val="0"/>
            </a:spcBef>
            <a:spcAft>
              <a:spcPct val="35000"/>
            </a:spcAft>
          </a:pPr>
          <a:r>
            <a:rPr lang="en-US" sz="2400" kern="1200" noProof="0" dirty="0" smtClean="0">
              <a:latin typeface="+mj-lt"/>
              <a:cs typeface="Times New Roman" pitchFamily="18" charset="0"/>
            </a:rPr>
            <a:t>Approximate quantity</a:t>
          </a:r>
        </a:p>
        <a:p>
          <a:pPr lvl="0" algn="ctr" defTabSz="1066800">
            <a:lnSpc>
              <a:spcPct val="90000"/>
            </a:lnSpc>
            <a:spcBef>
              <a:spcPct val="0"/>
            </a:spcBef>
            <a:spcAft>
              <a:spcPct val="35000"/>
            </a:spcAft>
          </a:pPr>
          <a:r>
            <a:rPr lang="en-US" sz="2400" kern="1200" noProof="0" dirty="0" smtClean="0">
              <a:latin typeface="+mj-lt"/>
              <a:cs typeface="Times New Roman" pitchFamily="18" charset="0"/>
            </a:rPr>
            <a:t>Price constant at any time of use</a:t>
          </a:r>
          <a:r>
            <a:rPr lang="en-US" sz="2400" kern="1200" noProof="0" dirty="0" smtClean="0"/>
            <a:t> </a:t>
          </a:r>
          <a:endParaRPr lang="en-US" sz="2400" kern="1200" noProof="0" dirty="0"/>
        </a:p>
      </dsp:txBody>
      <dsp:txXfrm>
        <a:off x="476760" y="146242"/>
        <a:ext cx="4740294" cy="2156548"/>
      </dsp:txXfrm>
    </dsp:sp>
    <dsp:sp modelId="{2E5A7CC4-B7E4-4207-9B2A-CDE57819507C}">
      <dsp:nvSpPr>
        <dsp:cNvPr id="0" name=""/>
        <dsp:cNvSpPr/>
      </dsp:nvSpPr>
      <dsp:spPr>
        <a:xfrm>
          <a:off x="4706834" y="367852"/>
          <a:ext cx="2199853" cy="1711188"/>
        </a:xfrm>
        <a:prstGeom prst="rect">
          <a:avLst/>
        </a:prstGeom>
        <a:noFill/>
        <a:ln>
          <a:noFill/>
        </a:ln>
        <a:effectLst/>
      </dsp:spPr>
      <dsp:style>
        <a:lnRef idx="0">
          <a:scrgbClr r="0" g="0" b="0"/>
        </a:lnRef>
        <a:fillRef idx="0">
          <a:scrgbClr r="0" g="0" b="0"/>
        </a:fillRef>
        <a:effectRef idx="0">
          <a:scrgbClr r="0" g="0" b="0"/>
        </a:effectRef>
        <a:fontRef idx="minor"/>
      </dsp:style>
    </dsp:sp>
    <dsp:sp modelId="{B630E171-7530-4762-8243-BCFF13A750E2}">
      <dsp:nvSpPr>
        <dsp:cNvPr id="0" name=""/>
        <dsp:cNvSpPr/>
      </dsp:nvSpPr>
      <dsp:spPr>
        <a:xfrm rot="5400000">
          <a:off x="4935370" y="4334020"/>
          <a:ext cx="1796747" cy="2045533"/>
        </a:xfrm>
        <a:prstGeom prst="bentUpArrow">
          <a:avLst>
            <a:gd name="adj1" fmla="val 32840"/>
            <a:gd name="adj2" fmla="val 25000"/>
            <a:gd name="adj3" fmla="val 3578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037A562-5F08-4FD8-B8B3-7C00A41E9840}">
      <dsp:nvSpPr>
        <dsp:cNvPr id="0" name=""/>
        <dsp:cNvSpPr/>
      </dsp:nvSpPr>
      <dsp:spPr>
        <a:xfrm>
          <a:off x="4104442" y="2637518"/>
          <a:ext cx="4576953" cy="1682957"/>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Utility company generates the energy themselves (own power plants) or buys at the exchange</a:t>
          </a:r>
          <a:endParaRPr lang="en-US" sz="2400" kern="1200" dirty="0"/>
        </a:p>
      </dsp:txBody>
      <dsp:txXfrm>
        <a:off x="4186612" y="2719688"/>
        <a:ext cx="4412613" cy="1518617"/>
      </dsp:txXfrm>
    </dsp:sp>
    <dsp:sp modelId="{EE436853-4679-4E39-A6B7-C8C439D24440}">
      <dsp:nvSpPr>
        <dsp:cNvPr id="0" name=""/>
        <dsp:cNvSpPr/>
      </dsp:nvSpPr>
      <dsp:spPr>
        <a:xfrm>
          <a:off x="7484007" y="2544210"/>
          <a:ext cx="2199853" cy="1711188"/>
        </a:xfrm>
        <a:prstGeom prst="rect">
          <a:avLst/>
        </a:prstGeom>
        <a:noFill/>
        <a:ln>
          <a:noFill/>
        </a:ln>
        <a:effectLst/>
      </dsp:spPr>
      <dsp:style>
        <a:lnRef idx="0">
          <a:scrgbClr r="0" g="0" b="0"/>
        </a:lnRef>
        <a:fillRef idx="0">
          <a:scrgbClr r="0" g="0" b="0"/>
        </a:fillRef>
        <a:effectRef idx="0">
          <a:scrgbClr r="0" g="0" b="0"/>
        </a:effectRef>
        <a:fontRef idx="minor"/>
      </dsp:style>
    </dsp:sp>
    <dsp:sp modelId="{17223F8E-264A-443F-AA27-0C7902AE269A}">
      <dsp:nvSpPr>
        <dsp:cNvPr id="0" name=""/>
        <dsp:cNvSpPr/>
      </dsp:nvSpPr>
      <dsp:spPr>
        <a:xfrm>
          <a:off x="6934334" y="4680511"/>
          <a:ext cx="4802956" cy="1847228"/>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At the exchange ideally the physical scarcity in the power grids is reflected balancing demand and supply</a:t>
          </a:r>
          <a:endParaRPr lang="en-US" sz="2400" kern="1200" dirty="0"/>
        </a:p>
      </dsp:txBody>
      <dsp:txXfrm>
        <a:off x="7024524" y="4770701"/>
        <a:ext cx="4622576" cy="166684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3D880C-4005-466F-972D-E875CF78C466}">
      <dsp:nvSpPr>
        <dsp:cNvPr id="0" name=""/>
        <dsp:cNvSpPr/>
      </dsp:nvSpPr>
      <dsp:spPr>
        <a:xfrm>
          <a:off x="4963625" y="2322556"/>
          <a:ext cx="1763599" cy="176359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noProof="0" dirty="0" smtClean="0"/>
            <a:t>Energy forms and carriers </a:t>
          </a:r>
          <a:endParaRPr lang="en-US" sz="2400" kern="1200" noProof="0" dirty="0"/>
        </a:p>
      </dsp:txBody>
      <dsp:txXfrm>
        <a:off x="5221898" y="2580829"/>
        <a:ext cx="1247053" cy="1247053"/>
      </dsp:txXfrm>
    </dsp:sp>
    <dsp:sp modelId="{2C3D52EE-FFB5-4AB1-B21D-5E8CBCD4C617}">
      <dsp:nvSpPr>
        <dsp:cNvPr id="0" name=""/>
        <dsp:cNvSpPr/>
      </dsp:nvSpPr>
      <dsp:spPr>
        <a:xfrm rot="16200000">
          <a:off x="5661895" y="2125335"/>
          <a:ext cx="367058" cy="27382"/>
        </a:xfrm>
        <a:custGeom>
          <a:avLst/>
          <a:gdLst/>
          <a:ahLst/>
          <a:cxnLst/>
          <a:rect l="0" t="0" r="0" b="0"/>
          <a:pathLst>
            <a:path>
              <a:moveTo>
                <a:pt x="0" y="13691"/>
              </a:moveTo>
              <a:lnTo>
                <a:pt x="367058" y="1369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711200">
            <a:lnSpc>
              <a:spcPct val="90000"/>
            </a:lnSpc>
            <a:spcBef>
              <a:spcPct val="0"/>
            </a:spcBef>
            <a:spcAft>
              <a:spcPct val="35000"/>
            </a:spcAft>
          </a:pPr>
          <a:endParaRPr lang="en-US" sz="1600" kern="1200" noProof="0" dirty="0"/>
        </a:p>
      </dsp:txBody>
      <dsp:txXfrm>
        <a:off x="5836248" y="2129850"/>
        <a:ext cx="18352" cy="18352"/>
      </dsp:txXfrm>
    </dsp:sp>
    <dsp:sp modelId="{713508CC-D132-4F9D-A044-6DFDFA19F216}">
      <dsp:nvSpPr>
        <dsp:cNvPr id="0" name=""/>
        <dsp:cNvSpPr/>
      </dsp:nvSpPr>
      <dsp:spPr>
        <a:xfrm>
          <a:off x="4719199" y="-140259"/>
          <a:ext cx="2252452" cy="209575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noProof="0" dirty="0" smtClean="0"/>
            <a:t>Electricity, power</a:t>
          </a:r>
          <a:endParaRPr lang="en-US" sz="2400" kern="1200" noProof="0" dirty="0" smtClean="0"/>
        </a:p>
      </dsp:txBody>
      <dsp:txXfrm>
        <a:off x="5049063" y="166657"/>
        <a:ext cx="1592724" cy="1481924"/>
      </dsp:txXfrm>
    </dsp:sp>
    <dsp:sp modelId="{F9CA9AF3-3658-48BC-BBD0-10A982FFB71B}">
      <dsp:nvSpPr>
        <dsp:cNvPr id="0" name=""/>
        <dsp:cNvSpPr/>
      </dsp:nvSpPr>
      <dsp:spPr>
        <a:xfrm rot="19800000">
          <a:off x="6583570" y="2654536"/>
          <a:ext cx="380912" cy="27382"/>
        </a:xfrm>
        <a:custGeom>
          <a:avLst/>
          <a:gdLst/>
          <a:ahLst/>
          <a:cxnLst/>
          <a:rect l="0" t="0" r="0" b="0"/>
          <a:pathLst>
            <a:path>
              <a:moveTo>
                <a:pt x="0" y="13691"/>
              </a:moveTo>
              <a:lnTo>
                <a:pt x="380912" y="1369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711200">
            <a:lnSpc>
              <a:spcPct val="90000"/>
            </a:lnSpc>
            <a:spcBef>
              <a:spcPct val="0"/>
            </a:spcBef>
            <a:spcAft>
              <a:spcPct val="35000"/>
            </a:spcAft>
          </a:pPr>
          <a:endParaRPr lang="en-US" sz="1600" kern="1200" noProof="0" dirty="0"/>
        </a:p>
      </dsp:txBody>
      <dsp:txXfrm>
        <a:off x="6764503" y="2658705"/>
        <a:ext cx="19045" cy="19045"/>
      </dsp:txXfrm>
    </dsp:sp>
    <dsp:sp modelId="{C79E7666-2941-4C4F-B17E-0B31B561993B}">
      <dsp:nvSpPr>
        <dsp:cNvPr id="0" name=""/>
        <dsp:cNvSpPr/>
      </dsp:nvSpPr>
      <dsp:spPr>
        <a:xfrm>
          <a:off x="6804929" y="1008109"/>
          <a:ext cx="2059055" cy="209575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noProof="0" dirty="0" smtClean="0"/>
            <a:t>Gas</a:t>
          </a:r>
          <a:endParaRPr lang="en-US" sz="2400" kern="1200" noProof="0" dirty="0"/>
        </a:p>
      </dsp:txBody>
      <dsp:txXfrm>
        <a:off x="7106471" y="1315025"/>
        <a:ext cx="1455971" cy="1481924"/>
      </dsp:txXfrm>
    </dsp:sp>
    <dsp:sp modelId="{51F97C84-A848-4121-921A-8C5211D54F18}">
      <dsp:nvSpPr>
        <dsp:cNvPr id="0" name=""/>
        <dsp:cNvSpPr/>
      </dsp:nvSpPr>
      <dsp:spPr>
        <a:xfrm rot="1800000">
          <a:off x="6583570" y="3726793"/>
          <a:ext cx="380912" cy="27382"/>
        </a:xfrm>
        <a:custGeom>
          <a:avLst/>
          <a:gdLst/>
          <a:ahLst/>
          <a:cxnLst/>
          <a:rect l="0" t="0" r="0" b="0"/>
          <a:pathLst>
            <a:path>
              <a:moveTo>
                <a:pt x="0" y="13691"/>
              </a:moveTo>
              <a:lnTo>
                <a:pt x="380912" y="1369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711200">
            <a:lnSpc>
              <a:spcPct val="90000"/>
            </a:lnSpc>
            <a:spcBef>
              <a:spcPct val="0"/>
            </a:spcBef>
            <a:spcAft>
              <a:spcPct val="35000"/>
            </a:spcAft>
          </a:pPr>
          <a:endParaRPr lang="en-US" sz="1600" kern="1200" noProof="0" dirty="0"/>
        </a:p>
      </dsp:txBody>
      <dsp:txXfrm>
        <a:off x="6764503" y="3730961"/>
        <a:ext cx="19045" cy="19045"/>
      </dsp:txXfrm>
    </dsp:sp>
    <dsp:sp modelId="{A4381546-F161-4E31-AEB0-C48DEF6B96E8}">
      <dsp:nvSpPr>
        <dsp:cNvPr id="0" name=""/>
        <dsp:cNvSpPr/>
      </dsp:nvSpPr>
      <dsp:spPr>
        <a:xfrm>
          <a:off x="6804929" y="3304846"/>
          <a:ext cx="2059055" cy="209575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noProof="0" dirty="0" smtClean="0"/>
            <a:t>Heating oil</a:t>
          </a:r>
          <a:endParaRPr lang="en-US" sz="2400" kern="1200" noProof="0" dirty="0"/>
        </a:p>
      </dsp:txBody>
      <dsp:txXfrm>
        <a:off x="7106471" y="3611762"/>
        <a:ext cx="1455971" cy="1481924"/>
      </dsp:txXfrm>
    </dsp:sp>
    <dsp:sp modelId="{7A505BE2-8C7A-4BC9-8DD2-042F8AEE6D7A}">
      <dsp:nvSpPr>
        <dsp:cNvPr id="0" name=""/>
        <dsp:cNvSpPr/>
      </dsp:nvSpPr>
      <dsp:spPr>
        <a:xfrm rot="5400000">
          <a:off x="5661895" y="4255994"/>
          <a:ext cx="367058" cy="27382"/>
        </a:xfrm>
        <a:custGeom>
          <a:avLst/>
          <a:gdLst/>
          <a:ahLst/>
          <a:cxnLst/>
          <a:rect l="0" t="0" r="0" b="0"/>
          <a:pathLst>
            <a:path>
              <a:moveTo>
                <a:pt x="0" y="13691"/>
              </a:moveTo>
              <a:lnTo>
                <a:pt x="367058" y="1369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711200">
            <a:lnSpc>
              <a:spcPct val="90000"/>
            </a:lnSpc>
            <a:spcBef>
              <a:spcPct val="0"/>
            </a:spcBef>
            <a:spcAft>
              <a:spcPct val="35000"/>
            </a:spcAft>
          </a:pPr>
          <a:endParaRPr lang="en-US" sz="1600" kern="1200" noProof="0" dirty="0"/>
        </a:p>
      </dsp:txBody>
      <dsp:txXfrm>
        <a:off x="5836248" y="4260508"/>
        <a:ext cx="18352" cy="18352"/>
      </dsp:txXfrm>
    </dsp:sp>
    <dsp:sp modelId="{F2BEED3C-50FA-4181-A97E-EE2EA4BB2C2C}">
      <dsp:nvSpPr>
        <dsp:cNvPr id="0" name=""/>
        <dsp:cNvSpPr/>
      </dsp:nvSpPr>
      <dsp:spPr>
        <a:xfrm>
          <a:off x="4815897" y="4453214"/>
          <a:ext cx="2059055" cy="209575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noProof="0" dirty="0" smtClean="0"/>
            <a:t>Diesel and Gasoline</a:t>
          </a:r>
          <a:endParaRPr lang="en-US" sz="2400" kern="1200" noProof="0" dirty="0"/>
        </a:p>
      </dsp:txBody>
      <dsp:txXfrm>
        <a:off x="5117439" y="4760130"/>
        <a:ext cx="1455971" cy="1481924"/>
      </dsp:txXfrm>
    </dsp:sp>
    <dsp:sp modelId="{B51D3059-AC2A-4CDF-8096-75501997CB9B}">
      <dsp:nvSpPr>
        <dsp:cNvPr id="0" name=""/>
        <dsp:cNvSpPr/>
      </dsp:nvSpPr>
      <dsp:spPr>
        <a:xfrm rot="9000000">
          <a:off x="4726368" y="3726793"/>
          <a:ext cx="380912" cy="27382"/>
        </a:xfrm>
        <a:custGeom>
          <a:avLst/>
          <a:gdLst/>
          <a:ahLst/>
          <a:cxnLst/>
          <a:rect l="0" t="0" r="0" b="0"/>
          <a:pathLst>
            <a:path>
              <a:moveTo>
                <a:pt x="0" y="13691"/>
              </a:moveTo>
              <a:lnTo>
                <a:pt x="380912" y="1369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711200">
            <a:lnSpc>
              <a:spcPct val="90000"/>
            </a:lnSpc>
            <a:spcBef>
              <a:spcPct val="0"/>
            </a:spcBef>
            <a:spcAft>
              <a:spcPct val="35000"/>
            </a:spcAft>
          </a:pPr>
          <a:endParaRPr lang="en-US" sz="1600" kern="1200" noProof="0" dirty="0"/>
        </a:p>
      </dsp:txBody>
      <dsp:txXfrm rot="10800000">
        <a:off x="4907301" y="3730961"/>
        <a:ext cx="19045" cy="19045"/>
      </dsp:txXfrm>
    </dsp:sp>
    <dsp:sp modelId="{56C01F22-10CA-42F9-971F-E6B03E60DD88}">
      <dsp:nvSpPr>
        <dsp:cNvPr id="0" name=""/>
        <dsp:cNvSpPr/>
      </dsp:nvSpPr>
      <dsp:spPr>
        <a:xfrm>
          <a:off x="2826864" y="3304846"/>
          <a:ext cx="2059055" cy="209575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noProof="0" dirty="0" smtClean="0"/>
            <a:t>Long-distance heat</a:t>
          </a:r>
          <a:endParaRPr lang="en-US" sz="2400" kern="1200" noProof="0" dirty="0"/>
        </a:p>
      </dsp:txBody>
      <dsp:txXfrm>
        <a:off x="3128406" y="3611762"/>
        <a:ext cx="1455971" cy="1481924"/>
      </dsp:txXfrm>
    </dsp:sp>
    <dsp:sp modelId="{7142B152-966D-4E90-80CA-4FCACC3EE068}">
      <dsp:nvSpPr>
        <dsp:cNvPr id="0" name=""/>
        <dsp:cNvSpPr/>
      </dsp:nvSpPr>
      <dsp:spPr>
        <a:xfrm rot="12600000">
          <a:off x="4793162" y="2672434"/>
          <a:ext cx="309322" cy="27382"/>
        </a:xfrm>
        <a:custGeom>
          <a:avLst/>
          <a:gdLst/>
          <a:ahLst/>
          <a:cxnLst/>
          <a:rect l="0" t="0" r="0" b="0"/>
          <a:pathLst>
            <a:path>
              <a:moveTo>
                <a:pt x="0" y="13691"/>
              </a:moveTo>
              <a:lnTo>
                <a:pt x="309322" y="1369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711200">
            <a:lnSpc>
              <a:spcPct val="90000"/>
            </a:lnSpc>
            <a:spcBef>
              <a:spcPct val="0"/>
            </a:spcBef>
            <a:spcAft>
              <a:spcPct val="35000"/>
            </a:spcAft>
          </a:pPr>
          <a:endParaRPr lang="en-US" sz="1600" kern="1200" noProof="0" dirty="0"/>
        </a:p>
      </dsp:txBody>
      <dsp:txXfrm rot="10800000">
        <a:off x="4940090" y="2678392"/>
        <a:ext cx="15466" cy="15466"/>
      </dsp:txXfrm>
    </dsp:sp>
    <dsp:sp modelId="{2B0B30D0-83AE-4149-B55F-072A4ABF7E5C}">
      <dsp:nvSpPr>
        <dsp:cNvPr id="0" name=""/>
        <dsp:cNvSpPr/>
      </dsp:nvSpPr>
      <dsp:spPr>
        <a:xfrm>
          <a:off x="2729302" y="1008109"/>
          <a:ext cx="2254180" cy="209575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noProof="0" dirty="0" smtClean="0"/>
            <a:t>Energy services, contracting</a:t>
          </a:r>
          <a:endParaRPr lang="en-US" sz="2400" kern="1200" noProof="0" dirty="0"/>
        </a:p>
      </dsp:txBody>
      <dsp:txXfrm>
        <a:off x="3059419" y="1315025"/>
        <a:ext cx="1593946" cy="1481924"/>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ctr"/>
      <dgm:param type="vertAlign" val="mid"/>
      <dgm:param type="ar" val="2.5"/>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layout4.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686FD19-0805-4504-B4E2-F49AACBDA1BF}" type="datetimeFigureOut">
              <a:rPr lang="de-DE" smtClean="0"/>
              <a:pPr/>
              <a:t>21.08.2018</a:t>
            </a:fld>
            <a:endParaRPr lang="de-DE"/>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99A6E3-AFBE-4881-9DEC-251E9C9E7BC7}" type="slidenum">
              <a:rPr lang="de-DE" smtClean="0"/>
              <a:pPr/>
              <a:t>‹Nr.›</a:t>
            </a:fld>
            <a:endParaRPr lang="de-DE"/>
          </a:p>
        </p:txBody>
      </p:sp>
    </p:spTree>
    <p:extLst>
      <p:ext uri="{BB962C8B-B14F-4D97-AF65-F5344CB8AC3E}">
        <p14:creationId xmlns:p14="http://schemas.microsoft.com/office/powerpoint/2010/main" val="7593744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04015D28-BE0B-423F-B10B-207F250FC48E}" type="slidenum">
              <a:rPr lang="de-DE" smtClean="0"/>
              <a:t>1</a:t>
            </a:fld>
            <a:endParaRPr lang="de-DE" dirty="0"/>
          </a:p>
        </p:txBody>
      </p:sp>
    </p:spTree>
    <p:extLst>
      <p:ext uri="{BB962C8B-B14F-4D97-AF65-F5344CB8AC3E}">
        <p14:creationId xmlns:p14="http://schemas.microsoft.com/office/powerpoint/2010/main" val="7787909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normAutofit/>
          </a:bodyPr>
          <a:lstStyle/>
          <a:p>
            <a:endParaRPr lang="de-DE" dirty="0" smtClean="0"/>
          </a:p>
        </p:txBody>
      </p:sp>
      <p:sp>
        <p:nvSpPr>
          <p:cNvPr id="4" name="Foliennummernplatzhalter 3"/>
          <p:cNvSpPr>
            <a:spLocks noGrp="1"/>
          </p:cNvSpPr>
          <p:nvPr>
            <p:ph type="sldNum" sz="quarter" idx="10"/>
          </p:nvPr>
        </p:nvSpPr>
        <p:spPr/>
        <p:txBody>
          <a:bodyPr/>
          <a:lstStyle/>
          <a:p>
            <a:fld id="{7B99A6E3-AFBE-4881-9DEC-251E9C9E7BC7}" type="slidenum">
              <a:rPr lang="de-DE" smtClean="0"/>
              <a:pPr/>
              <a:t>15</a:t>
            </a:fld>
            <a:endParaRPr lang="de-DE"/>
          </a:p>
        </p:txBody>
      </p:sp>
    </p:spTree>
    <p:extLst>
      <p:ext uri="{BB962C8B-B14F-4D97-AF65-F5344CB8AC3E}">
        <p14:creationId xmlns:p14="http://schemas.microsoft.com/office/powerpoint/2010/main" val="36529068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r>
              <a:rPr lang="de-DE" sz="1200" dirty="0" smtClean="0">
                <a:latin typeface="Times New Roman" pitchFamily="18" charset="0"/>
                <a:cs typeface="Times New Roman" pitchFamily="18" charset="0"/>
              </a:rPr>
              <a:t>Eigene</a:t>
            </a:r>
            <a:r>
              <a:rPr lang="de-DE" sz="1200" baseline="0" dirty="0" smtClean="0">
                <a:latin typeface="Times New Roman" pitchFamily="18" charset="0"/>
                <a:cs typeface="Times New Roman" pitchFamily="18" charset="0"/>
              </a:rPr>
              <a:t> Darstellung</a:t>
            </a:r>
            <a:endParaRPr lang="de-DE" dirty="0"/>
          </a:p>
        </p:txBody>
      </p:sp>
      <p:sp>
        <p:nvSpPr>
          <p:cNvPr id="4" name="Foliennummernplatzhalter 3"/>
          <p:cNvSpPr>
            <a:spLocks noGrp="1"/>
          </p:cNvSpPr>
          <p:nvPr>
            <p:ph type="sldNum" sz="quarter" idx="10"/>
          </p:nvPr>
        </p:nvSpPr>
        <p:spPr/>
        <p:txBody>
          <a:bodyPr/>
          <a:lstStyle/>
          <a:p>
            <a:fld id="{7B99A6E3-AFBE-4881-9DEC-251E9C9E7BC7}" type="slidenum">
              <a:rPr lang="de-DE" smtClean="0"/>
              <a:pPr/>
              <a:t>17</a:t>
            </a:fld>
            <a:endParaRPr lang="de-DE"/>
          </a:p>
        </p:txBody>
      </p:sp>
    </p:spTree>
    <p:extLst>
      <p:ext uri="{BB962C8B-B14F-4D97-AF65-F5344CB8AC3E}">
        <p14:creationId xmlns:p14="http://schemas.microsoft.com/office/powerpoint/2010/main" val="19705970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Folienbildplatzhalter 1"/>
          <p:cNvSpPr>
            <a:spLocks noGrp="1" noRot="1" noChangeAspect="1" noTextEdit="1"/>
          </p:cNvSpPr>
          <p:nvPr>
            <p:ph type="sldImg"/>
          </p:nvPr>
        </p:nvSpPr>
        <p:spPr>
          <a:xfrm>
            <a:off x="381000" y="685800"/>
            <a:ext cx="6094413" cy="3429000"/>
          </a:xfrm>
          <a:ln/>
        </p:spPr>
      </p:sp>
      <p:sp>
        <p:nvSpPr>
          <p:cNvPr id="24579" name="Notizenplatzhalter 2"/>
          <p:cNvSpPr>
            <a:spLocks noGrp="1"/>
          </p:cNvSpPr>
          <p:nvPr>
            <p:ph type="body" idx="1"/>
          </p:nvPr>
        </p:nvSpPr>
        <p:spPr>
          <a:xfrm>
            <a:off x="912813" y="4343400"/>
            <a:ext cx="5032375"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275" tIns="45638" rIns="91275" bIns="45638"/>
          <a:lstStyle/>
          <a:p>
            <a:pPr eaLnBrk="1" hangingPunct="1"/>
            <a:endParaRPr lang="de-DE" altLang="de-DE" smtClean="0">
              <a:latin typeface="Arial" panose="020B0604020202020204" pitchFamily="34" charset="0"/>
              <a:ea typeface="ＭＳ Ｐゴシック" panose="020B0600070205080204" pitchFamily="34" charset="-128"/>
            </a:endParaRPr>
          </a:p>
        </p:txBody>
      </p:sp>
      <p:sp>
        <p:nvSpPr>
          <p:cNvPr id="24580" name="Foliennummernplatzhalter 3"/>
          <p:cNvSpPr txBox="1">
            <a:spLocks noGrp="1"/>
          </p:cNvSpPr>
          <p:nvPr/>
        </p:nvSpPr>
        <p:spPr bwMode="auto">
          <a:xfrm>
            <a:off x="3887788" y="8686800"/>
            <a:ext cx="29702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275" tIns="45638" rIns="91275" bIns="45638" anchor="b"/>
          <a:lstStyle>
            <a:lvl1pPr defTabSz="912813">
              <a:defRPr sz="2400">
                <a:solidFill>
                  <a:schemeClr val="tx1"/>
                </a:solidFill>
                <a:latin typeface="Times" panose="02020603050405020304" pitchFamily="18" charset="0"/>
              </a:defRPr>
            </a:lvl1pPr>
            <a:lvl2pPr marL="742950" indent="-285750" defTabSz="912813">
              <a:defRPr sz="2400">
                <a:solidFill>
                  <a:schemeClr val="tx1"/>
                </a:solidFill>
                <a:latin typeface="Times" panose="02020603050405020304" pitchFamily="18" charset="0"/>
              </a:defRPr>
            </a:lvl2pPr>
            <a:lvl3pPr marL="1143000" indent="-228600" defTabSz="912813">
              <a:defRPr sz="2400">
                <a:solidFill>
                  <a:schemeClr val="tx1"/>
                </a:solidFill>
                <a:latin typeface="Times" panose="02020603050405020304" pitchFamily="18" charset="0"/>
              </a:defRPr>
            </a:lvl3pPr>
            <a:lvl4pPr marL="1600200" indent="-228600" defTabSz="912813">
              <a:defRPr sz="2400">
                <a:solidFill>
                  <a:schemeClr val="tx1"/>
                </a:solidFill>
                <a:latin typeface="Times" panose="02020603050405020304" pitchFamily="18" charset="0"/>
              </a:defRPr>
            </a:lvl4pPr>
            <a:lvl5pPr marL="2057400" indent="-228600" defTabSz="912813">
              <a:defRPr sz="2400">
                <a:solidFill>
                  <a:schemeClr val="tx1"/>
                </a:solidFill>
                <a:latin typeface="Times" panose="02020603050405020304" pitchFamily="18" charset="0"/>
              </a:defRPr>
            </a:lvl5pPr>
            <a:lvl6pPr marL="2514600" indent="-228600" defTabSz="912813" eaLnBrk="0" fontAlgn="base" hangingPunct="0">
              <a:spcBef>
                <a:spcPct val="0"/>
              </a:spcBef>
              <a:spcAft>
                <a:spcPct val="0"/>
              </a:spcAft>
              <a:defRPr sz="2400">
                <a:solidFill>
                  <a:schemeClr val="tx1"/>
                </a:solidFill>
                <a:latin typeface="Times" panose="02020603050405020304" pitchFamily="18" charset="0"/>
              </a:defRPr>
            </a:lvl6pPr>
            <a:lvl7pPr marL="2971800" indent="-228600" defTabSz="912813" eaLnBrk="0" fontAlgn="base" hangingPunct="0">
              <a:spcBef>
                <a:spcPct val="0"/>
              </a:spcBef>
              <a:spcAft>
                <a:spcPct val="0"/>
              </a:spcAft>
              <a:defRPr sz="2400">
                <a:solidFill>
                  <a:schemeClr val="tx1"/>
                </a:solidFill>
                <a:latin typeface="Times" panose="02020603050405020304" pitchFamily="18" charset="0"/>
              </a:defRPr>
            </a:lvl7pPr>
            <a:lvl8pPr marL="3429000" indent="-228600" defTabSz="912813" eaLnBrk="0" fontAlgn="base" hangingPunct="0">
              <a:spcBef>
                <a:spcPct val="0"/>
              </a:spcBef>
              <a:spcAft>
                <a:spcPct val="0"/>
              </a:spcAft>
              <a:defRPr sz="2400">
                <a:solidFill>
                  <a:schemeClr val="tx1"/>
                </a:solidFill>
                <a:latin typeface="Times" panose="02020603050405020304" pitchFamily="18" charset="0"/>
              </a:defRPr>
            </a:lvl8pPr>
            <a:lvl9pPr marL="3886200" indent="-228600" defTabSz="912813" eaLnBrk="0" fontAlgn="base" hangingPunct="0">
              <a:spcBef>
                <a:spcPct val="0"/>
              </a:spcBef>
              <a:spcAft>
                <a:spcPct val="0"/>
              </a:spcAft>
              <a:defRPr sz="2400">
                <a:solidFill>
                  <a:schemeClr val="tx1"/>
                </a:solidFill>
                <a:latin typeface="Times" panose="02020603050405020304" pitchFamily="18" charset="0"/>
              </a:defRPr>
            </a:lvl9pPr>
          </a:lstStyle>
          <a:p>
            <a:fld id="{8529D208-816F-48C7-81DB-63AB8D656356}" type="slidenum">
              <a:rPr lang="de-DE" altLang="de-DE" sz="1200">
                <a:latin typeface="Arial" panose="020B0604020202020204" pitchFamily="34" charset="0"/>
              </a:rPr>
              <a:pPr/>
              <a:t>20</a:t>
            </a:fld>
            <a:endParaRPr lang="de-DE" altLang="de-DE" sz="1200">
              <a:latin typeface="Arial" panose="020B0604020202020204" pitchFamily="34" charset="0"/>
            </a:endParaRPr>
          </a:p>
        </p:txBody>
      </p:sp>
    </p:spTree>
    <p:extLst>
      <p:ext uri="{BB962C8B-B14F-4D97-AF65-F5344CB8AC3E}">
        <p14:creationId xmlns:p14="http://schemas.microsoft.com/office/powerpoint/2010/main" val="29393928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t>Eigene</a:t>
            </a:r>
            <a:r>
              <a:rPr lang="de-DE" baseline="0" dirty="0" smtClean="0"/>
              <a:t> Darstellung</a:t>
            </a:r>
          </a:p>
          <a:p>
            <a:pPr marL="0" marR="0" indent="0" algn="l" defTabSz="914400" rtl="0" eaLnBrk="1" fontAlgn="auto" latinLnBrk="0" hangingPunct="1">
              <a:lnSpc>
                <a:spcPct val="100000"/>
              </a:lnSpc>
              <a:spcBef>
                <a:spcPts val="0"/>
              </a:spcBef>
              <a:spcAft>
                <a:spcPts val="0"/>
              </a:spcAft>
              <a:buClrTx/>
              <a:buSzTx/>
              <a:buFontTx/>
              <a:buNone/>
              <a:tabLst/>
              <a:defRPr/>
            </a:pPr>
            <a:endParaRPr lang="de-DE"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de-DE" baseline="0" dirty="0" smtClean="0"/>
              <a:t>Quelle: Kals, Johannes: </a:t>
            </a:r>
            <a:r>
              <a:rPr lang="de-DE" sz="1200" kern="1200" dirty="0" smtClean="0">
                <a:solidFill>
                  <a:schemeClr val="tx1"/>
                </a:solidFill>
                <a:latin typeface="+mn-lt"/>
                <a:ea typeface="+mn-ea"/>
                <a:cs typeface="+mn-cs"/>
              </a:rPr>
              <a:t>Betriebliches Energiemanagement. Eine Einführung, Stuttgart: 2010, S. 113</a:t>
            </a:r>
          </a:p>
          <a:p>
            <a:pPr marL="0" marR="0" indent="0" algn="l" defTabSz="914400" rtl="0" eaLnBrk="1" fontAlgn="auto" latinLnBrk="0" hangingPunct="1">
              <a:lnSpc>
                <a:spcPct val="100000"/>
              </a:lnSpc>
              <a:spcBef>
                <a:spcPts val="0"/>
              </a:spcBef>
              <a:spcAft>
                <a:spcPts val="0"/>
              </a:spcAft>
              <a:buClrTx/>
              <a:buSzTx/>
              <a:buFontTx/>
              <a:buNone/>
              <a:tabLst/>
              <a:defRPr/>
            </a:pPr>
            <a:endParaRPr lang="de-DE"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t>Energieformen und Energieträger, die Unternehmen als Bezugsenergie benötigen: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smtClean="0"/>
              <a:t>Elektrische</a:t>
            </a:r>
            <a:r>
              <a:rPr lang="de-DE" baseline="0" dirty="0" smtClean="0"/>
              <a:t> Energie (z.B. für Licht, Heizung, Prozesswärme oder elektrische Verbraucher in der Produktion)</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aseline="0" dirty="0" smtClean="0"/>
              <a:t>Gas (Heizung, Prozesswärme)</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aseline="0" dirty="0" smtClean="0"/>
              <a:t>Öl (Heizung, Produktionsprozesse)</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aseline="0" dirty="0" smtClean="0"/>
              <a:t>Treibstoffe für den Fuhrpark (Diesel, Benzin)</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aseline="0" dirty="0" smtClean="0"/>
              <a:t>Fernwärme (Heizung)</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aseline="0" dirty="0" smtClean="0"/>
              <a:t>Energiedienstleitungen (Wärme, Kälte, Druckluft </a:t>
            </a:r>
            <a:r>
              <a:rPr lang="de-DE" baseline="0" dirty="0" err="1" smtClean="0"/>
              <a:t>etc</a:t>
            </a:r>
            <a:r>
              <a:rPr lang="de-DE" baseline="0" dirty="0" smtClean="0"/>
              <a:t> bereitgestellt durch </a:t>
            </a:r>
            <a:r>
              <a:rPr lang="de-DE" baseline="0" dirty="0" err="1" smtClean="0"/>
              <a:t>Contracting</a:t>
            </a:r>
            <a:r>
              <a:rPr lang="de-DE"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endParaRPr lang="de-DE" dirty="0" smtClean="0"/>
          </a:p>
          <a:p>
            <a:endParaRPr lang="en-US" dirty="0"/>
          </a:p>
        </p:txBody>
      </p:sp>
      <p:sp>
        <p:nvSpPr>
          <p:cNvPr id="4" name="Foliennummernplatzhalter 3"/>
          <p:cNvSpPr>
            <a:spLocks noGrp="1"/>
          </p:cNvSpPr>
          <p:nvPr>
            <p:ph type="sldNum" sz="quarter" idx="10"/>
          </p:nvPr>
        </p:nvSpPr>
        <p:spPr/>
        <p:txBody>
          <a:bodyPr/>
          <a:lstStyle/>
          <a:p>
            <a:fld id="{2F1DD326-8DC7-4A23-AE08-9C89E1703C58}" type="slidenum">
              <a:rPr lang="de-DE" smtClean="0"/>
              <a:pPr/>
              <a:t>23</a:t>
            </a:fld>
            <a:endParaRPr lang="de-DE"/>
          </a:p>
        </p:txBody>
      </p:sp>
    </p:spTree>
    <p:extLst>
      <p:ext uri="{BB962C8B-B14F-4D97-AF65-F5344CB8AC3E}">
        <p14:creationId xmlns:p14="http://schemas.microsoft.com/office/powerpoint/2010/main" val="23481845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noProof="0" dirty="0" smtClean="0"/>
              <a:t>Quelle: Kals, Johannes:</a:t>
            </a:r>
            <a:r>
              <a:rPr lang="de-DE" baseline="0" noProof="0" dirty="0" smtClean="0"/>
              <a:t> </a:t>
            </a:r>
            <a:r>
              <a:rPr lang="de-DE" sz="1200" kern="1200" dirty="0" smtClean="0">
                <a:solidFill>
                  <a:schemeClr val="tx1"/>
                </a:solidFill>
                <a:latin typeface="+mn-lt"/>
                <a:ea typeface="+mn-ea"/>
                <a:cs typeface="+mn-cs"/>
              </a:rPr>
              <a:t>Betriebliches Energiemanagement. Eine Einführung, Stuttgart: 2010</a:t>
            </a:r>
            <a:r>
              <a:rPr lang="de-DE" noProof="0" dirty="0" smtClean="0"/>
              <a:t>, S. 114</a:t>
            </a:r>
          </a:p>
          <a:p>
            <a:endParaRPr lang="de-DE" noProof="0" dirty="0" smtClean="0"/>
          </a:p>
          <a:p>
            <a:r>
              <a:rPr lang="de-DE" noProof="0" dirty="0" smtClean="0"/>
              <a:t>Die</a:t>
            </a:r>
            <a:r>
              <a:rPr lang="de-DE" baseline="0" noProof="0" dirty="0" smtClean="0"/>
              <a:t> Tabelle zeigt Einflussfaktoren nach den einzelnen Energieformen, die Unternehmen bedenken sollten, wenn sie Umfang und Art der Energiebeschaffung festlegen wollen. </a:t>
            </a:r>
          </a:p>
          <a:p>
            <a:r>
              <a:rPr lang="de-DE" baseline="0" noProof="0" dirty="0" smtClean="0"/>
              <a:t>Grundsätzlich sollten sich Unternehmen darüber bewusst werden, wie aufwändig sie die Energiebeschaffung gestalten wollen. Dies ist auch abhängig von den Einkaufvolumina der einzelnen Unternehmen: Für Unternehmen mit geringeren Volumina kann es ausreichend sein, wenn durch den Einkauf mittel- oder langfristige Verträge mit EVU abgeschlossen werden. </a:t>
            </a:r>
          </a:p>
          <a:p>
            <a:r>
              <a:rPr lang="de-DE" baseline="0" noProof="0" dirty="0" smtClean="0"/>
              <a:t>Einsparpotentiale bestehen für jedes Unternehmen dann, wenn zum richtigen Zeitpunkt (also zum günstigsten Preis) der benötigte Energieträger eingekauft werden kann. Dafür müssen die Preise aber längerfristig beobachtet werden, was wiederum mit Aufwand und Expertise verbunden ist. </a:t>
            </a:r>
          </a:p>
          <a:p>
            <a:r>
              <a:rPr lang="de-DE" baseline="0" noProof="0" dirty="0" smtClean="0"/>
              <a:t>Bei großen Unternehmen gibt es daher mittlerweile Experten, die die Entwicklungen an den Rohölbörsen und der EEX verfolgen und die Energiebeschaffung als eigenständiges Geschäftsfeld im Unternehmen ansehen. </a:t>
            </a:r>
          </a:p>
          <a:p>
            <a:endParaRPr lang="de-DE" noProof="0" dirty="0"/>
          </a:p>
        </p:txBody>
      </p:sp>
      <p:sp>
        <p:nvSpPr>
          <p:cNvPr id="4" name="Foliennummernplatzhalter 3"/>
          <p:cNvSpPr>
            <a:spLocks noGrp="1"/>
          </p:cNvSpPr>
          <p:nvPr>
            <p:ph type="sldNum" sz="quarter" idx="10"/>
          </p:nvPr>
        </p:nvSpPr>
        <p:spPr/>
        <p:txBody>
          <a:bodyPr/>
          <a:lstStyle/>
          <a:p>
            <a:fld id="{2F1DD326-8DC7-4A23-AE08-9C89E1703C58}" type="slidenum">
              <a:rPr lang="de-DE" smtClean="0"/>
              <a:pPr/>
              <a:t>24</a:t>
            </a:fld>
            <a:endParaRPr lang="de-DE"/>
          </a:p>
        </p:txBody>
      </p:sp>
    </p:spTree>
    <p:extLst>
      <p:ext uri="{BB962C8B-B14F-4D97-AF65-F5344CB8AC3E}">
        <p14:creationId xmlns:p14="http://schemas.microsoft.com/office/powerpoint/2010/main" val="8629498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b="0" noProof="0" dirty="0" smtClean="0"/>
              <a:t>Quelle: http://www.epexspot.com/en/market-data/dayaheadauction/chart/auction-chart/2015-03-01/DE, Abruf: 31.01.2017</a:t>
            </a:r>
          </a:p>
        </p:txBody>
      </p:sp>
      <p:sp>
        <p:nvSpPr>
          <p:cNvPr id="4" name="Foliennummernplatzhalter 3"/>
          <p:cNvSpPr>
            <a:spLocks noGrp="1"/>
          </p:cNvSpPr>
          <p:nvPr>
            <p:ph type="sldNum" sz="quarter" idx="10"/>
          </p:nvPr>
        </p:nvSpPr>
        <p:spPr/>
        <p:txBody>
          <a:bodyPr/>
          <a:lstStyle/>
          <a:p>
            <a:fld id="{2F1DD326-8DC7-4A23-AE08-9C89E1703C58}" type="slidenum">
              <a:rPr lang="de-DE" smtClean="0"/>
              <a:pPr/>
              <a:t>2</a:t>
            </a:fld>
            <a:endParaRPr lang="de-DE"/>
          </a:p>
        </p:txBody>
      </p:sp>
    </p:spTree>
    <p:extLst>
      <p:ext uri="{BB962C8B-B14F-4D97-AF65-F5344CB8AC3E}">
        <p14:creationId xmlns:p14="http://schemas.microsoft.com/office/powerpoint/2010/main" val="16113756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7B99A6E3-AFBE-4881-9DEC-251E9C9E7BC7}" type="slidenum">
              <a:rPr lang="de-DE" smtClean="0"/>
              <a:pPr/>
              <a:t>3</a:t>
            </a:fld>
            <a:endParaRPr lang="de-DE"/>
          </a:p>
        </p:txBody>
      </p:sp>
    </p:spTree>
    <p:extLst>
      <p:ext uri="{BB962C8B-B14F-4D97-AF65-F5344CB8AC3E}">
        <p14:creationId xmlns:p14="http://schemas.microsoft.com/office/powerpoint/2010/main" val="16171043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Source: </a:t>
            </a:r>
            <a:r>
              <a:rPr lang="en-US" dirty="0" err="1" smtClean="0"/>
              <a:t>Kals</a:t>
            </a:r>
            <a:r>
              <a:rPr lang="en-US" dirty="0" smtClean="0"/>
              <a:t>, Johannes: ISO 50001 Energy Management Systems – What managers need to know about energy and </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business administration, New York 2015, P. 58.</a:t>
            </a:r>
          </a:p>
          <a:p>
            <a:endParaRPr lang="en-US" dirty="0" smtClean="0"/>
          </a:p>
          <a:p>
            <a:r>
              <a:rPr lang="de-DE" dirty="0" err="1" smtClean="0"/>
              <a:t>Figure</a:t>
            </a:r>
            <a:r>
              <a:rPr lang="de-DE" dirty="0" smtClean="0"/>
              <a:t> 6.3: </a:t>
            </a:r>
            <a:r>
              <a:rPr lang="de-DE" dirty="0" err="1" smtClean="0"/>
              <a:t>Actors</a:t>
            </a:r>
            <a:r>
              <a:rPr lang="de-DE" baseline="0" dirty="0" smtClean="0"/>
              <a:t> </a:t>
            </a:r>
            <a:r>
              <a:rPr lang="de-DE" dirty="0" smtClean="0"/>
              <a:t>in</a:t>
            </a:r>
            <a:r>
              <a:rPr lang="de-DE" baseline="0" dirty="0" smtClean="0"/>
              <a:t> </a:t>
            </a:r>
            <a:r>
              <a:rPr lang="de-DE" dirty="0" err="1" smtClean="0"/>
              <a:t>new</a:t>
            </a:r>
            <a:r>
              <a:rPr lang="de-DE" baseline="0" dirty="0" smtClean="0"/>
              <a:t> </a:t>
            </a:r>
            <a:r>
              <a:rPr lang="de-DE" dirty="0" err="1" smtClean="0"/>
              <a:t>energy</a:t>
            </a:r>
            <a:r>
              <a:rPr lang="de-DE" baseline="0" dirty="0" smtClean="0"/>
              <a:t> </a:t>
            </a:r>
            <a:r>
              <a:rPr lang="de-DE" dirty="0" err="1" smtClean="0"/>
              <a:t>related</a:t>
            </a:r>
            <a:r>
              <a:rPr lang="de-DE" baseline="0" dirty="0" smtClean="0"/>
              <a:t> </a:t>
            </a:r>
            <a:r>
              <a:rPr lang="de-DE" dirty="0" err="1" smtClean="0"/>
              <a:t>markets</a:t>
            </a:r>
            <a:endParaRPr lang="de-DE" dirty="0" smtClean="0"/>
          </a:p>
          <a:p>
            <a:endParaRPr lang="en-US" dirty="0" smtClean="0"/>
          </a:p>
          <a:p>
            <a:r>
              <a:rPr lang="en-US" dirty="0" smtClean="0"/>
              <a:t>Important players</a:t>
            </a:r>
            <a:r>
              <a:rPr lang="en-US" baseline="0" dirty="0" smtClean="0"/>
              <a:t> in the new rising markets an their interaction.  Nonutility companies act on three sides. First on the demand side, like traditional energy markets. </a:t>
            </a:r>
          </a:p>
          <a:p>
            <a:r>
              <a:rPr lang="en-US" dirty="0" smtClean="0"/>
              <a:t>Second,</a:t>
            </a:r>
            <a:r>
              <a:rPr lang="en-US" baseline="0" dirty="0" smtClean="0"/>
              <a:t> they appear on supply side as prosumers. Third, they have a chance to balance supply and demand through demand-side management, load management </a:t>
            </a:r>
          </a:p>
          <a:p>
            <a:r>
              <a:rPr lang="en-US" baseline="0" dirty="0" smtClean="0"/>
              <a:t>Or energy load balancing.  </a:t>
            </a:r>
            <a:endParaRPr lang="en-US" dirty="0" smtClean="0"/>
          </a:p>
          <a:p>
            <a:endParaRPr lang="en-GB" dirty="0"/>
          </a:p>
        </p:txBody>
      </p:sp>
      <p:sp>
        <p:nvSpPr>
          <p:cNvPr id="5" name="Kopfzeilenplatzhalter 4"/>
          <p:cNvSpPr>
            <a:spLocks noGrp="1"/>
          </p:cNvSpPr>
          <p:nvPr>
            <p:ph type="hdr" sz="quarter" idx="10"/>
          </p:nvPr>
        </p:nvSpPr>
        <p:spPr/>
        <p:txBody>
          <a:bodyPr/>
          <a:lstStyle/>
          <a:p>
            <a:r>
              <a:rPr lang="en-US" smtClean="0"/>
              <a:t>2_1 Global Warming</a:t>
            </a:r>
            <a:endParaRPr lang="en-US"/>
          </a:p>
        </p:txBody>
      </p:sp>
      <p:sp>
        <p:nvSpPr>
          <p:cNvPr id="6" name="Datumsplatzhalter 5"/>
          <p:cNvSpPr>
            <a:spLocks noGrp="1"/>
          </p:cNvSpPr>
          <p:nvPr>
            <p:ph type="dt" idx="11"/>
          </p:nvPr>
        </p:nvSpPr>
        <p:spPr/>
        <p:txBody>
          <a:bodyPr/>
          <a:lstStyle/>
          <a:p>
            <a:r>
              <a:rPr lang="en-US" smtClean="0"/>
              <a:t>2_1 Global Warming</a:t>
            </a:r>
            <a:endParaRPr lang="en-US"/>
          </a:p>
        </p:txBody>
      </p:sp>
    </p:spTree>
    <p:extLst>
      <p:ext uri="{BB962C8B-B14F-4D97-AF65-F5344CB8AC3E}">
        <p14:creationId xmlns:p14="http://schemas.microsoft.com/office/powerpoint/2010/main" val="790474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r>
              <a:rPr lang="de-DE" sz="1200" dirty="0" smtClean="0">
                <a:latin typeface="Times New Roman" pitchFamily="18" charset="0"/>
                <a:cs typeface="Times New Roman" pitchFamily="18" charset="0"/>
              </a:rPr>
              <a:t>Eigene Darstellung</a:t>
            </a:r>
            <a:endParaRPr lang="de-DE" dirty="0"/>
          </a:p>
        </p:txBody>
      </p:sp>
      <p:sp>
        <p:nvSpPr>
          <p:cNvPr id="4" name="Foliennummernplatzhalter 3"/>
          <p:cNvSpPr>
            <a:spLocks noGrp="1"/>
          </p:cNvSpPr>
          <p:nvPr>
            <p:ph type="sldNum" sz="quarter" idx="10"/>
          </p:nvPr>
        </p:nvSpPr>
        <p:spPr/>
        <p:txBody>
          <a:bodyPr/>
          <a:lstStyle/>
          <a:p>
            <a:fld id="{7B99A6E3-AFBE-4881-9DEC-251E9C9E7BC7}" type="slidenum">
              <a:rPr lang="de-DE" smtClean="0"/>
              <a:pPr/>
              <a:t>9</a:t>
            </a:fld>
            <a:endParaRPr lang="de-DE"/>
          </a:p>
        </p:txBody>
      </p:sp>
    </p:spTree>
    <p:extLst>
      <p:ext uri="{BB962C8B-B14F-4D97-AF65-F5344CB8AC3E}">
        <p14:creationId xmlns:p14="http://schemas.microsoft.com/office/powerpoint/2010/main" val="5014245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smtClean="0"/>
              <a:t>Source: </a:t>
            </a:r>
            <a:r>
              <a:rPr lang="en-US" dirty="0" err="1" smtClean="0"/>
              <a:t>Kals</a:t>
            </a:r>
            <a:r>
              <a:rPr lang="en-US" dirty="0" smtClean="0"/>
              <a:t>, Johannes: ISO 50001 Energy Management Systems – What managers need to know about energy and </a:t>
            </a:r>
          </a:p>
          <a:p>
            <a:r>
              <a:rPr lang="en-US" dirty="0" smtClean="0"/>
              <a:t>business administration, New York 2015, P.179.</a:t>
            </a:r>
          </a:p>
          <a:p>
            <a:endParaRPr lang="de-DE" dirty="0" smtClean="0"/>
          </a:p>
          <a:p>
            <a:endParaRPr lang="de-DE"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Figure 20.1: Load curve and energy demand.</a:t>
            </a:r>
            <a:r>
              <a:rPr lang="en-US" baseline="0" dirty="0" smtClean="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figure serves as a graphical presentation of the load over a working day.</a:t>
            </a:r>
            <a:endParaRPr lang="en-US" dirty="0" smtClean="0"/>
          </a:p>
          <a:p>
            <a:endParaRPr lang="de-DE" dirty="0"/>
          </a:p>
        </p:txBody>
      </p:sp>
      <p:sp>
        <p:nvSpPr>
          <p:cNvPr id="4" name="Slide Number Placeholder 3"/>
          <p:cNvSpPr>
            <a:spLocks noGrp="1"/>
          </p:cNvSpPr>
          <p:nvPr>
            <p:ph type="sldNum" sz="quarter" idx="10"/>
          </p:nvPr>
        </p:nvSpPr>
        <p:spPr/>
        <p:txBody>
          <a:bodyPr/>
          <a:lstStyle/>
          <a:p>
            <a:fld id="{AEA21AAE-44F3-411E-BC43-0881B41F4A9D}" type="slidenum">
              <a:rPr lang="de-DE" smtClean="0"/>
              <a:t>11</a:t>
            </a:fld>
            <a:endParaRPr lang="de-DE"/>
          </a:p>
        </p:txBody>
      </p:sp>
    </p:spTree>
    <p:extLst>
      <p:ext uri="{BB962C8B-B14F-4D97-AF65-F5344CB8AC3E}">
        <p14:creationId xmlns:p14="http://schemas.microsoft.com/office/powerpoint/2010/main" val="2393659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smtClean="0"/>
              <a:t>Source: </a:t>
            </a:r>
            <a:r>
              <a:rPr lang="en-US" dirty="0" err="1" smtClean="0"/>
              <a:t>Kals</a:t>
            </a:r>
            <a:r>
              <a:rPr lang="en-US" dirty="0" smtClean="0"/>
              <a:t>, Johannes: ISO 50001 Energy Management Systems – What managers need to know about energy and </a:t>
            </a:r>
          </a:p>
          <a:p>
            <a:r>
              <a:rPr lang="en-US" dirty="0" smtClean="0"/>
              <a:t>business administration, New York 2015, P.180.</a:t>
            </a:r>
          </a:p>
          <a:p>
            <a:endParaRPr lang="de-DE"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de-DE" dirty="0" smtClean="0"/>
              <a:t>Figure 20.2: Portfolio management in energy procurement. </a:t>
            </a:r>
          </a:p>
          <a:p>
            <a:endParaRPr lang="de-DE" dirty="0" smtClean="0"/>
          </a:p>
          <a:p>
            <a:r>
              <a:rPr lang="en-US" sz="1200" kern="1200" dirty="0" smtClean="0">
                <a:solidFill>
                  <a:schemeClr val="tx1"/>
                </a:solidFill>
                <a:effectLst/>
                <a:latin typeface="+mn-lt"/>
                <a:ea typeface="+mn-ea"/>
                <a:cs typeface="+mn-cs"/>
              </a:rPr>
              <a:t>The figure shows different types of procurement methods or contracts available; they are bundled in portfolios (portfolio management).</a:t>
            </a:r>
            <a:endParaRPr lang="de-DE" dirty="0" smtClean="0"/>
          </a:p>
        </p:txBody>
      </p:sp>
      <p:sp>
        <p:nvSpPr>
          <p:cNvPr id="4" name="Slide Number Placeholder 3"/>
          <p:cNvSpPr>
            <a:spLocks noGrp="1"/>
          </p:cNvSpPr>
          <p:nvPr>
            <p:ph type="sldNum" sz="quarter" idx="10"/>
          </p:nvPr>
        </p:nvSpPr>
        <p:spPr/>
        <p:txBody>
          <a:bodyPr/>
          <a:lstStyle/>
          <a:p>
            <a:fld id="{AEA21AAE-44F3-411E-BC43-0881B41F4A9D}" type="slidenum">
              <a:rPr lang="de-DE" smtClean="0"/>
              <a:t>12</a:t>
            </a:fld>
            <a:endParaRPr lang="de-DE"/>
          </a:p>
        </p:txBody>
      </p:sp>
    </p:spTree>
    <p:extLst>
      <p:ext uri="{BB962C8B-B14F-4D97-AF65-F5344CB8AC3E}">
        <p14:creationId xmlns:p14="http://schemas.microsoft.com/office/powerpoint/2010/main" val="36659688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de-DE" dirty="0" smtClean="0">
                <a:latin typeface="Times New Roman" pitchFamily="18" charset="0"/>
                <a:cs typeface="Times New Roman" pitchFamily="18" charset="0"/>
              </a:rPr>
              <a:t>Quelle: </a:t>
            </a:r>
            <a:r>
              <a:rPr lang="de-DE" sz="1200" dirty="0" smtClean="0">
                <a:latin typeface="Times New Roman" pitchFamily="18" charset="0"/>
                <a:cs typeface="Times New Roman" pitchFamily="18" charset="0"/>
              </a:rPr>
              <a:t>Eigene Darstellung in Anlehnung an die Standardlastprofile der TU München für Strom für den BDEW </a:t>
            </a:r>
            <a:r>
              <a:rPr lang="de-DE" sz="1200" baseline="0" dirty="0" smtClean="0">
                <a:latin typeface="Times New Roman" pitchFamily="18" charset="0"/>
                <a:cs typeface="Times New Roman" pitchFamily="18" charset="0"/>
              </a:rPr>
              <a:t>(Bundesverband der Energie- und Wasserwirtschaft). </a:t>
            </a:r>
            <a:endParaRPr lang="en-GB" sz="1200" dirty="0" smtClean="0">
              <a:latin typeface="Times New Roman" pitchFamily="18" charset="0"/>
              <a:cs typeface="Times New Roman" pitchFamily="18" charset="0"/>
            </a:endParaRPr>
          </a:p>
          <a:p>
            <a:pPr marL="0" indent="0">
              <a:buFont typeface="Arial" pitchFamily="34" charset="0"/>
              <a:buNone/>
            </a:pPr>
            <a:endParaRPr lang="de-DE" dirty="0" smtClean="0">
              <a:latin typeface="Times New Roman" pitchFamily="18" charset="0"/>
              <a:cs typeface="Times New Roman" pitchFamily="18" charset="0"/>
            </a:endParaRPr>
          </a:p>
          <a:p>
            <a:pPr marL="171450" indent="-171450">
              <a:buFont typeface="Arial" pitchFamily="34" charset="0"/>
              <a:buChar char="•"/>
            </a:pPr>
            <a:r>
              <a:rPr lang="de-DE" dirty="0" smtClean="0">
                <a:latin typeface="Times New Roman" pitchFamily="18" charset="0"/>
                <a:cs typeface="Times New Roman" pitchFamily="18" charset="0"/>
              </a:rPr>
              <a:t>Typischer Lastverlauf einer Bäckerei mit eigener Backstube (Lastprofil G5)</a:t>
            </a:r>
          </a:p>
          <a:p>
            <a:pPr marL="285750" indent="-285750">
              <a:buFont typeface="Arial" pitchFamily="34" charset="0"/>
              <a:buChar char="•"/>
            </a:pPr>
            <a:r>
              <a:rPr lang="de-DE" dirty="0" smtClean="0">
                <a:latin typeface="Times New Roman" pitchFamily="18" charset="0"/>
                <a:cs typeface="Times New Roman" pitchFamily="18" charset="0"/>
              </a:rPr>
              <a:t>Höchste Last in den Morgenstunden während des Backens</a:t>
            </a:r>
          </a:p>
          <a:p>
            <a:pPr marL="285750" indent="-285750">
              <a:buFont typeface="Arial" pitchFamily="34" charset="0"/>
              <a:buChar char="•"/>
            </a:pPr>
            <a:r>
              <a:rPr lang="de-DE" dirty="0" smtClean="0">
                <a:latin typeface="Times New Roman" pitchFamily="18" charset="0"/>
                <a:cs typeface="Times New Roman" pitchFamily="18" charset="0"/>
              </a:rPr>
              <a:t>Lastabfall über den Tag</a:t>
            </a:r>
          </a:p>
          <a:p>
            <a:endParaRPr lang="de-DE" dirty="0"/>
          </a:p>
        </p:txBody>
      </p:sp>
      <p:sp>
        <p:nvSpPr>
          <p:cNvPr id="4" name="Slide Number Placeholder 3"/>
          <p:cNvSpPr>
            <a:spLocks noGrp="1"/>
          </p:cNvSpPr>
          <p:nvPr>
            <p:ph type="sldNum" sz="quarter" idx="10"/>
          </p:nvPr>
        </p:nvSpPr>
        <p:spPr/>
        <p:txBody>
          <a:bodyPr/>
          <a:lstStyle/>
          <a:p>
            <a:fld id="{7B99A6E3-AFBE-4881-9DEC-251E9C9E7BC7}" type="slidenum">
              <a:rPr lang="de-DE" smtClean="0"/>
              <a:pPr/>
              <a:t>13</a:t>
            </a:fld>
            <a:endParaRPr lang="de-DE"/>
          </a:p>
        </p:txBody>
      </p:sp>
    </p:spTree>
    <p:extLst>
      <p:ext uri="{BB962C8B-B14F-4D97-AF65-F5344CB8AC3E}">
        <p14:creationId xmlns:p14="http://schemas.microsoft.com/office/powerpoint/2010/main" val="21947895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de-DE" dirty="0" smtClean="0">
                <a:latin typeface="Times New Roman" pitchFamily="18" charset="0"/>
                <a:cs typeface="Times New Roman" pitchFamily="18" charset="0"/>
              </a:rPr>
              <a:t>Quelle: </a:t>
            </a:r>
            <a:r>
              <a:rPr lang="de-DE" sz="1200" dirty="0" smtClean="0">
                <a:latin typeface="Times New Roman" pitchFamily="18" charset="0"/>
                <a:cs typeface="Times New Roman" pitchFamily="18" charset="0"/>
              </a:rPr>
              <a:t>Eigene Darstellung in Anlehnung an die Standardlastprofile der TU München für Strom für den BDEW </a:t>
            </a:r>
            <a:r>
              <a:rPr lang="de-DE" sz="1200" baseline="0" dirty="0" smtClean="0">
                <a:latin typeface="Times New Roman" pitchFamily="18" charset="0"/>
                <a:cs typeface="Times New Roman" pitchFamily="18" charset="0"/>
              </a:rPr>
              <a:t>(Bundesverband der Energie- und Wasserwirtschaft). </a:t>
            </a:r>
            <a:endParaRPr lang="en-GB" sz="1200" dirty="0" smtClean="0">
              <a:latin typeface="Times New Roman" pitchFamily="18" charset="0"/>
              <a:cs typeface="Times New Roman" pitchFamily="18" charset="0"/>
            </a:endParaRPr>
          </a:p>
          <a:p>
            <a:pPr marL="0" indent="0">
              <a:buFont typeface="Arial" pitchFamily="34" charset="0"/>
              <a:buNone/>
            </a:pPr>
            <a:endParaRPr lang="de-DE" dirty="0" smtClean="0">
              <a:latin typeface="Times New Roman" pitchFamily="18" charset="0"/>
              <a:cs typeface="Times New Roman" pitchFamily="18" charset="0"/>
            </a:endParaRPr>
          </a:p>
          <a:p>
            <a:pPr marL="285750" indent="-285750">
              <a:buFont typeface="Arial" pitchFamily="34" charset="0"/>
              <a:buChar char="•"/>
            </a:pPr>
            <a:r>
              <a:rPr lang="de-DE" dirty="0" smtClean="0">
                <a:latin typeface="Times New Roman" pitchFamily="18" charset="0"/>
                <a:cs typeface="Times New Roman" pitchFamily="18" charset="0"/>
              </a:rPr>
              <a:t>Typischer Lastverlauf eines Gewerbetreibenden wie z.B.: Friseur (Lastprofil G1)</a:t>
            </a:r>
          </a:p>
          <a:p>
            <a:pPr marL="285750" indent="-285750">
              <a:buFont typeface="Arial" pitchFamily="34" charset="0"/>
              <a:buChar char="•"/>
            </a:pPr>
            <a:r>
              <a:rPr lang="de-DE" dirty="0" smtClean="0">
                <a:latin typeface="Times New Roman" pitchFamily="18" charset="0"/>
                <a:cs typeface="Times New Roman" pitchFamily="18" charset="0"/>
              </a:rPr>
              <a:t>Höchste Last während den Öffnungszeiten des Betriebs</a:t>
            </a:r>
          </a:p>
          <a:p>
            <a:endParaRPr lang="de-DE" dirty="0"/>
          </a:p>
        </p:txBody>
      </p:sp>
      <p:sp>
        <p:nvSpPr>
          <p:cNvPr id="4" name="Slide Number Placeholder 3"/>
          <p:cNvSpPr>
            <a:spLocks noGrp="1"/>
          </p:cNvSpPr>
          <p:nvPr>
            <p:ph type="sldNum" sz="quarter" idx="10"/>
          </p:nvPr>
        </p:nvSpPr>
        <p:spPr/>
        <p:txBody>
          <a:bodyPr/>
          <a:lstStyle/>
          <a:p>
            <a:fld id="{7B99A6E3-AFBE-4881-9DEC-251E9C9E7BC7}" type="slidenum">
              <a:rPr lang="de-DE" smtClean="0"/>
              <a:pPr/>
              <a:t>14</a:t>
            </a:fld>
            <a:endParaRPr lang="de-DE"/>
          </a:p>
        </p:txBody>
      </p:sp>
    </p:spTree>
    <p:extLst>
      <p:ext uri="{BB962C8B-B14F-4D97-AF65-F5344CB8AC3E}">
        <p14:creationId xmlns:p14="http://schemas.microsoft.com/office/powerpoint/2010/main" val="969675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de-DE"/>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de-DE"/>
          </a:p>
        </p:txBody>
      </p:sp>
      <p:sp>
        <p:nvSpPr>
          <p:cNvPr id="4" name="Date Placeholder 3"/>
          <p:cNvSpPr>
            <a:spLocks noGrp="1"/>
          </p:cNvSpPr>
          <p:nvPr>
            <p:ph type="dt" sz="half" idx="10"/>
          </p:nvPr>
        </p:nvSpPr>
        <p:spPr/>
        <p:txBody>
          <a:bodyPr/>
          <a:lstStyle/>
          <a:p>
            <a:fld id="{DF9D58A3-0F2E-429F-AE6C-BA0CABFA0537}" type="datetimeFigureOut">
              <a:rPr lang="de-DE" smtClean="0"/>
              <a:pPr/>
              <a:t>21.08.2018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3CF0E9F4-35FB-4B74-B11A-82FF53BEB29F}" type="slidenum">
              <a:rPr lang="de-DE" smtClean="0"/>
              <a:pPr/>
              <a:t>‹Nr.›</a:t>
            </a:fld>
            <a:endParaRPr lang="de-DE"/>
          </a:p>
        </p:txBody>
      </p:sp>
    </p:spTree>
    <p:extLst>
      <p:ext uri="{BB962C8B-B14F-4D97-AF65-F5344CB8AC3E}">
        <p14:creationId xmlns:p14="http://schemas.microsoft.com/office/powerpoint/2010/main" val="36383115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e-D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a:p>
        </p:txBody>
      </p:sp>
      <p:sp>
        <p:nvSpPr>
          <p:cNvPr id="4" name="Date Placeholder 3"/>
          <p:cNvSpPr>
            <a:spLocks noGrp="1"/>
          </p:cNvSpPr>
          <p:nvPr>
            <p:ph type="dt" sz="half" idx="10"/>
          </p:nvPr>
        </p:nvSpPr>
        <p:spPr/>
        <p:txBody>
          <a:bodyPr/>
          <a:lstStyle/>
          <a:p>
            <a:fld id="{DF9D58A3-0F2E-429F-AE6C-BA0CABFA0537}" type="datetimeFigureOut">
              <a:rPr lang="de-DE" smtClean="0"/>
              <a:pPr/>
              <a:t>21.08.2018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3CF0E9F4-35FB-4B74-B11A-82FF53BEB29F}" type="slidenum">
              <a:rPr lang="de-DE" smtClean="0"/>
              <a:pPr/>
              <a:t>‹Nr.›</a:t>
            </a:fld>
            <a:endParaRPr lang="de-DE"/>
          </a:p>
        </p:txBody>
      </p:sp>
    </p:spTree>
    <p:extLst>
      <p:ext uri="{BB962C8B-B14F-4D97-AF65-F5344CB8AC3E}">
        <p14:creationId xmlns:p14="http://schemas.microsoft.com/office/powerpoint/2010/main" val="41774006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de-DE"/>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a:p>
        </p:txBody>
      </p:sp>
      <p:sp>
        <p:nvSpPr>
          <p:cNvPr id="4" name="Date Placeholder 3"/>
          <p:cNvSpPr>
            <a:spLocks noGrp="1"/>
          </p:cNvSpPr>
          <p:nvPr>
            <p:ph type="dt" sz="half" idx="10"/>
          </p:nvPr>
        </p:nvSpPr>
        <p:spPr/>
        <p:txBody>
          <a:bodyPr/>
          <a:lstStyle/>
          <a:p>
            <a:fld id="{DF9D58A3-0F2E-429F-AE6C-BA0CABFA0537}" type="datetimeFigureOut">
              <a:rPr lang="de-DE" smtClean="0"/>
              <a:pPr/>
              <a:t>21.08.2018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3CF0E9F4-35FB-4B74-B11A-82FF53BEB29F}" type="slidenum">
              <a:rPr lang="de-DE" smtClean="0"/>
              <a:pPr/>
              <a:t>‹Nr.›</a:t>
            </a:fld>
            <a:endParaRPr lang="de-DE"/>
          </a:p>
        </p:txBody>
      </p:sp>
    </p:spTree>
    <p:extLst>
      <p:ext uri="{BB962C8B-B14F-4D97-AF65-F5344CB8AC3E}">
        <p14:creationId xmlns:p14="http://schemas.microsoft.com/office/powerpoint/2010/main" val="25937301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a:xfrm>
            <a:off x="609600" y="1143000"/>
            <a:ext cx="10871200" cy="4495800"/>
          </a:xfrm>
          <a:prstGeom prst="rect">
            <a:avLst/>
          </a:prstGeo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a:xfrm>
            <a:off x="1524000" y="6248400"/>
            <a:ext cx="9956800" cy="609600"/>
          </a:xfrm>
          <a:prstGeom prst="rect">
            <a:avLst/>
          </a:prstGeom>
        </p:spPr>
        <p:txBody>
          <a:bodyPr/>
          <a:lstStyle>
            <a:lvl1pPr>
              <a:defRPr/>
            </a:lvl1pPr>
          </a:lstStyle>
          <a:p>
            <a:pPr>
              <a:defRPr/>
            </a:pPr>
            <a:r>
              <a:rPr lang="de-DE"/>
              <a:t>Das Thema kann über Menue/Ansicht/ Kopf-und Fusszeile geändert werden</a:t>
            </a:r>
          </a:p>
        </p:txBody>
      </p:sp>
      <p:sp>
        <p:nvSpPr>
          <p:cNvPr id="5" name="Rectangle 6"/>
          <p:cNvSpPr>
            <a:spLocks noGrp="1" noChangeArrowheads="1"/>
          </p:cNvSpPr>
          <p:nvPr>
            <p:ph type="sldNum" sz="quarter" idx="11"/>
          </p:nvPr>
        </p:nvSpPr>
        <p:spPr/>
        <p:txBody>
          <a:bodyPr/>
          <a:lstStyle>
            <a:lvl1pPr>
              <a:defRPr/>
            </a:lvl1pPr>
          </a:lstStyle>
          <a:p>
            <a:pPr>
              <a:defRPr/>
            </a:pPr>
            <a:r>
              <a:rPr lang="de-DE" altLang="de-DE"/>
              <a:t>S</a:t>
            </a:r>
            <a:fld id="{F765FE14-F874-4CEF-8689-81E3E5AF5A38}" type="slidenum">
              <a:rPr lang="de-DE" altLang="de-DE"/>
              <a:pPr>
                <a:defRPr/>
              </a:pPr>
              <a:t>‹Nr.›</a:t>
            </a:fld>
            <a:endParaRPr lang="de-DE" altLang="de-DE"/>
          </a:p>
        </p:txBody>
      </p:sp>
    </p:spTree>
    <p:extLst>
      <p:ext uri="{BB962C8B-B14F-4D97-AF65-F5344CB8AC3E}">
        <p14:creationId xmlns:p14="http://schemas.microsoft.com/office/powerpoint/2010/main" val="24422270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e-D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a:p>
        </p:txBody>
      </p:sp>
      <p:sp>
        <p:nvSpPr>
          <p:cNvPr id="4" name="Date Placeholder 3"/>
          <p:cNvSpPr>
            <a:spLocks noGrp="1"/>
          </p:cNvSpPr>
          <p:nvPr>
            <p:ph type="dt" sz="half" idx="10"/>
          </p:nvPr>
        </p:nvSpPr>
        <p:spPr/>
        <p:txBody>
          <a:bodyPr/>
          <a:lstStyle/>
          <a:p>
            <a:fld id="{DF9D58A3-0F2E-429F-AE6C-BA0CABFA0537}" type="datetimeFigureOut">
              <a:rPr lang="de-DE" smtClean="0"/>
              <a:pPr/>
              <a:t>21.08.2018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3CF0E9F4-35FB-4B74-B11A-82FF53BEB29F}" type="slidenum">
              <a:rPr lang="de-DE" smtClean="0"/>
              <a:pPr/>
              <a:t>‹Nr.›</a:t>
            </a:fld>
            <a:endParaRPr lang="de-DE"/>
          </a:p>
        </p:txBody>
      </p:sp>
    </p:spTree>
    <p:extLst>
      <p:ext uri="{BB962C8B-B14F-4D97-AF65-F5344CB8AC3E}">
        <p14:creationId xmlns:p14="http://schemas.microsoft.com/office/powerpoint/2010/main" val="25373209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de-DE"/>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F9D58A3-0F2E-429F-AE6C-BA0CABFA0537}" type="datetimeFigureOut">
              <a:rPr lang="de-DE" smtClean="0"/>
              <a:pPr/>
              <a:t>21.08.2018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3CF0E9F4-35FB-4B74-B11A-82FF53BEB29F}" type="slidenum">
              <a:rPr lang="de-DE" smtClean="0"/>
              <a:pPr/>
              <a:t>‹Nr.›</a:t>
            </a:fld>
            <a:endParaRPr lang="de-DE"/>
          </a:p>
        </p:txBody>
      </p:sp>
    </p:spTree>
    <p:extLst>
      <p:ext uri="{BB962C8B-B14F-4D97-AF65-F5344CB8AC3E}">
        <p14:creationId xmlns:p14="http://schemas.microsoft.com/office/powerpoint/2010/main" val="41573001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e-DE"/>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a:p>
        </p:txBody>
      </p:sp>
      <p:sp>
        <p:nvSpPr>
          <p:cNvPr id="5" name="Date Placeholder 4"/>
          <p:cNvSpPr>
            <a:spLocks noGrp="1"/>
          </p:cNvSpPr>
          <p:nvPr>
            <p:ph type="dt" sz="half" idx="10"/>
          </p:nvPr>
        </p:nvSpPr>
        <p:spPr/>
        <p:txBody>
          <a:bodyPr/>
          <a:lstStyle/>
          <a:p>
            <a:fld id="{DF9D58A3-0F2E-429F-AE6C-BA0CABFA0537}" type="datetimeFigureOut">
              <a:rPr lang="de-DE" smtClean="0"/>
              <a:pPr/>
              <a:t>21.08.2018</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3CF0E9F4-35FB-4B74-B11A-82FF53BEB29F}" type="slidenum">
              <a:rPr lang="de-DE" smtClean="0"/>
              <a:pPr/>
              <a:t>‹Nr.›</a:t>
            </a:fld>
            <a:endParaRPr lang="de-DE"/>
          </a:p>
        </p:txBody>
      </p:sp>
    </p:spTree>
    <p:extLst>
      <p:ext uri="{BB962C8B-B14F-4D97-AF65-F5344CB8AC3E}">
        <p14:creationId xmlns:p14="http://schemas.microsoft.com/office/powerpoint/2010/main" val="3619522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de-DE"/>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a:p>
        </p:txBody>
      </p:sp>
      <p:sp>
        <p:nvSpPr>
          <p:cNvPr id="7" name="Date Placeholder 6"/>
          <p:cNvSpPr>
            <a:spLocks noGrp="1"/>
          </p:cNvSpPr>
          <p:nvPr>
            <p:ph type="dt" sz="half" idx="10"/>
          </p:nvPr>
        </p:nvSpPr>
        <p:spPr/>
        <p:txBody>
          <a:bodyPr/>
          <a:lstStyle/>
          <a:p>
            <a:fld id="{DF9D58A3-0F2E-429F-AE6C-BA0CABFA0537}" type="datetimeFigureOut">
              <a:rPr lang="de-DE" smtClean="0"/>
              <a:pPr/>
              <a:t>21.08.2018</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3CF0E9F4-35FB-4B74-B11A-82FF53BEB29F}" type="slidenum">
              <a:rPr lang="de-DE" smtClean="0"/>
              <a:pPr/>
              <a:t>‹Nr.›</a:t>
            </a:fld>
            <a:endParaRPr lang="de-DE"/>
          </a:p>
        </p:txBody>
      </p:sp>
    </p:spTree>
    <p:extLst>
      <p:ext uri="{BB962C8B-B14F-4D97-AF65-F5344CB8AC3E}">
        <p14:creationId xmlns:p14="http://schemas.microsoft.com/office/powerpoint/2010/main" val="198724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e-DE"/>
          </a:p>
        </p:txBody>
      </p:sp>
      <p:sp>
        <p:nvSpPr>
          <p:cNvPr id="3" name="Date Placeholder 2"/>
          <p:cNvSpPr>
            <a:spLocks noGrp="1"/>
          </p:cNvSpPr>
          <p:nvPr>
            <p:ph type="dt" sz="half" idx="10"/>
          </p:nvPr>
        </p:nvSpPr>
        <p:spPr/>
        <p:txBody>
          <a:bodyPr/>
          <a:lstStyle/>
          <a:p>
            <a:fld id="{DF9D58A3-0F2E-429F-AE6C-BA0CABFA0537}" type="datetimeFigureOut">
              <a:rPr lang="de-DE" smtClean="0"/>
              <a:pPr/>
              <a:t>21.08.2018</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3CF0E9F4-35FB-4B74-B11A-82FF53BEB29F}" type="slidenum">
              <a:rPr lang="de-DE" smtClean="0"/>
              <a:pPr/>
              <a:t>‹Nr.›</a:t>
            </a:fld>
            <a:endParaRPr lang="de-DE"/>
          </a:p>
        </p:txBody>
      </p:sp>
    </p:spTree>
    <p:extLst>
      <p:ext uri="{BB962C8B-B14F-4D97-AF65-F5344CB8AC3E}">
        <p14:creationId xmlns:p14="http://schemas.microsoft.com/office/powerpoint/2010/main" val="4165804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9D58A3-0F2E-429F-AE6C-BA0CABFA0537}" type="datetimeFigureOut">
              <a:rPr lang="de-DE" smtClean="0"/>
              <a:pPr/>
              <a:t>21.08.2018</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3CF0E9F4-35FB-4B74-B11A-82FF53BEB29F}" type="slidenum">
              <a:rPr lang="de-DE" smtClean="0"/>
              <a:pPr/>
              <a:t>‹Nr.›</a:t>
            </a:fld>
            <a:endParaRPr lang="de-DE"/>
          </a:p>
        </p:txBody>
      </p:sp>
    </p:spTree>
    <p:extLst>
      <p:ext uri="{BB962C8B-B14F-4D97-AF65-F5344CB8AC3E}">
        <p14:creationId xmlns:p14="http://schemas.microsoft.com/office/powerpoint/2010/main" val="346320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de-DE"/>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9D58A3-0F2E-429F-AE6C-BA0CABFA0537}" type="datetimeFigureOut">
              <a:rPr lang="de-DE" smtClean="0"/>
              <a:pPr/>
              <a:t>21.08.2018</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3CF0E9F4-35FB-4B74-B11A-82FF53BEB29F}" type="slidenum">
              <a:rPr lang="de-DE" smtClean="0"/>
              <a:pPr/>
              <a:t>‹Nr.›</a:t>
            </a:fld>
            <a:endParaRPr lang="de-DE"/>
          </a:p>
        </p:txBody>
      </p:sp>
    </p:spTree>
    <p:extLst>
      <p:ext uri="{BB962C8B-B14F-4D97-AF65-F5344CB8AC3E}">
        <p14:creationId xmlns:p14="http://schemas.microsoft.com/office/powerpoint/2010/main" val="1830694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de-DE"/>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9D58A3-0F2E-429F-AE6C-BA0CABFA0537}" type="datetimeFigureOut">
              <a:rPr lang="de-DE" smtClean="0"/>
              <a:pPr/>
              <a:t>21.08.2018</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3CF0E9F4-35FB-4B74-B11A-82FF53BEB29F}" type="slidenum">
              <a:rPr lang="de-DE" smtClean="0"/>
              <a:pPr/>
              <a:t>‹Nr.›</a:t>
            </a:fld>
            <a:endParaRPr lang="de-DE"/>
          </a:p>
        </p:txBody>
      </p:sp>
    </p:spTree>
    <p:extLst>
      <p:ext uri="{BB962C8B-B14F-4D97-AF65-F5344CB8AC3E}">
        <p14:creationId xmlns:p14="http://schemas.microsoft.com/office/powerpoint/2010/main" val="1787222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de-DE"/>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9D58A3-0F2E-429F-AE6C-BA0CABFA0537}" type="datetimeFigureOut">
              <a:rPr lang="de-DE" smtClean="0"/>
              <a:pPr/>
              <a:t>21.08.2018</a:t>
            </a:fld>
            <a:endParaRPr lang="de-DE"/>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F0E9F4-35FB-4B74-B11A-82FF53BEB29F}" type="slidenum">
              <a:rPr lang="de-DE" smtClean="0"/>
              <a:pPr/>
              <a:t>‹Nr.›</a:t>
            </a:fld>
            <a:endParaRPr lang="de-DE"/>
          </a:p>
        </p:txBody>
      </p:sp>
    </p:spTree>
    <p:extLst>
      <p:ext uri="{BB962C8B-B14F-4D97-AF65-F5344CB8AC3E}">
        <p14:creationId xmlns:p14="http://schemas.microsoft.com/office/powerpoint/2010/main" val="26040865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3.xml"/><Relationship Id="rId1" Type="http://schemas.openxmlformats.org/officeDocument/2006/relationships/slideLayout" Target="../slideLayouts/slideLayout6.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1674624" y="468142"/>
            <a:ext cx="8698734" cy="2024754"/>
          </a:xfrm>
        </p:spPr>
        <p:txBody>
          <a:bodyPr>
            <a:noAutofit/>
          </a:bodyPr>
          <a:lstStyle/>
          <a:p>
            <a:r>
              <a:rPr lang="en-US" sz="3600" noProof="0" dirty="0" smtClean="0"/>
              <a:t>Energy oriented Business Administration</a:t>
            </a:r>
            <a:br>
              <a:rPr lang="en-US" sz="3600" noProof="0" dirty="0" smtClean="0"/>
            </a:br>
            <a:r>
              <a:rPr lang="en-US" sz="3600" noProof="0" dirty="0" smtClean="0"/>
              <a:t>Prof. Dr. Johannes Kals</a:t>
            </a:r>
            <a:br>
              <a:rPr lang="en-US" sz="3600" noProof="0" dirty="0" smtClean="0"/>
            </a:br>
            <a:r>
              <a:rPr lang="en-US" sz="3600" noProof="0" dirty="0" smtClean="0"/>
              <a:t/>
            </a:r>
            <a:br>
              <a:rPr lang="en-US" sz="3600" noProof="0" dirty="0" smtClean="0"/>
            </a:br>
            <a:r>
              <a:rPr lang="en-US" sz="3600" noProof="0" dirty="0" smtClean="0"/>
              <a:t>4.4 Procurement of Energy</a:t>
            </a:r>
            <a:endParaRPr lang="en-US" sz="2000" noProof="0" dirty="0"/>
          </a:p>
        </p:txBody>
      </p:sp>
      <p:sp>
        <p:nvSpPr>
          <p:cNvPr id="5" name="Inhaltsplatzhalter 4"/>
          <p:cNvSpPr>
            <a:spLocks noGrp="1"/>
          </p:cNvSpPr>
          <p:nvPr>
            <p:ph idx="1"/>
          </p:nvPr>
        </p:nvSpPr>
        <p:spPr>
          <a:xfrm>
            <a:off x="695399" y="2971975"/>
            <a:ext cx="10657183" cy="2977305"/>
          </a:xfrm>
        </p:spPr>
        <p:txBody>
          <a:bodyPr>
            <a:noAutofit/>
          </a:bodyPr>
          <a:lstStyle/>
          <a:p>
            <a:pPr marL="0" indent="0" algn="ctr">
              <a:spcBef>
                <a:spcPts val="0"/>
              </a:spcBef>
              <a:buNone/>
            </a:pPr>
            <a:r>
              <a:rPr lang="en-US" b="1" noProof="0" dirty="0" smtClean="0"/>
              <a:t>Content</a:t>
            </a:r>
          </a:p>
          <a:p>
            <a:pPr marL="514350" indent="-514350" algn="ctr">
              <a:spcBef>
                <a:spcPts val="0"/>
              </a:spcBef>
              <a:buFont typeface="+mj-lt"/>
              <a:buAutoNum type="arabicPeriod"/>
            </a:pPr>
            <a:r>
              <a:rPr lang="en-US" b="1" noProof="0" dirty="0" smtClean="0"/>
              <a:t>Core Problem and Chances</a:t>
            </a:r>
          </a:p>
          <a:p>
            <a:pPr marL="514350" indent="-514350" algn="ctr">
              <a:spcBef>
                <a:spcPts val="0"/>
              </a:spcBef>
              <a:buFont typeface="+mj-lt"/>
              <a:buAutoNum type="arabicPeriod"/>
            </a:pPr>
            <a:r>
              <a:rPr lang="en-US" noProof="0" dirty="0" smtClean="0"/>
              <a:t>Comprehensive Electricity Supply</a:t>
            </a:r>
          </a:p>
          <a:p>
            <a:pPr marL="514350" indent="-514350" algn="ctr">
              <a:spcBef>
                <a:spcPts val="0"/>
              </a:spcBef>
              <a:buFont typeface="+mj-lt"/>
              <a:buAutoNum type="arabicPeriod"/>
            </a:pPr>
            <a:r>
              <a:rPr lang="en-US" noProof="0" dirty="0" smtClean="0"/>
              <a:t>Purchasing Electricity at the Energy Exchange </a:t>
            </a:r>
          </a:p>
          <a:p>
            <a:pPr marL="514350" indent="-514350" algn="ctr">
              <a:spcBef>
                <a:spcPts val="0"/>
              </a:spcBef>
              <a:buFont typeface="+mj-lt"/>
              <a:buAutoNum type="arabicPeriod"/>
            </a:pPr>
            <a:r>
              <a:rPr lang="en-US" noProof="0" dirty="0" smtClean="0"/>
              <a:t>Intermediate Forms</a:t>
            </a:r>
          </a:p>
          <a:p>
            <a:pPr marL="514350" indent="-514350" algn="ctr">
              <a:spcBef>
                <a:spcPts val="0"/>
              </a:spcBef>
              <a:buFont typeface="+mj-lt"/>
              <a:buAutoNum type="arabicPeriod"/>
            </a:pPr>
            <a:r>
              <a:rPr lang="en-US" noProof="0" dirty="0" smtClean="0"/>
              <a:t>Electricity and other Forms of Energy</a:t>
            </a:r>
            <a:endParaRPr lang="en-US" sz="2800" noProof="0" dirty="0" smtClean="0"/>
          </a:p>
          <a:p>
            <a:pPr marL="0" indent="0" algn="ctr">
              <a:spcBef>
                <a:spcPts val="0"/>
              </a:spcBef>
              <a:buNone/>
            </a:pPr>
            <a:endParaRPr lang="en-US" sz="2800" noProof="0" dirty="0" smtClean="0"/>
          </a:p>
          <a:p>
            <a:pPr marL="0" indent="0" algn="ctr">
              <a:spcBef>
                <a:spcPts val="0"/>
              </a:spcBef>
              <a:buNone/>
            </a:pPr>
            <a:endParaRPr lang="en-US" sz="2800" noProof="0" dirty="0"/>
          </a:p>
        </p:txBody>
      </p:sp>
      <p:sp>
        <p:nvSpPr>
          <p:cNvPr id="2" name="Foliennummernplatzhalter 1"/>
          <p:cNvSpPr>
            <a:spLocks noGrp="1"/>
          </p:cNvSpPr>
          <p:nvPr>
            <p:ph type="sldNum" sz="quarter" idx="12"/>
          </p:nvPr>
        </p:nvSpPr>
        <p:spPr/>
        <p:txBody>
          <a:bodyPr/>
          <a:lstStyle/>
          <a:p>
            <a:fld id="{508A11F4-F0F8-4B5B-B075-753C58DBD519}" type="slidenum">
              <a:rPr lang="de-DE" smtClean="0"/>
              <a:t>1</a:t>
            </a:fld>
            <a:endParaRPr lang="de-DE" dirty="0"/>
          </a:p>
        </p:txBody>
      </p:sp>
    </p:spTree>
    <p:extLst>
      <p:ext uri="{BB962C8B-B14F-4D97-AF65-F5344CB8AC3E}">
        <p14:creationId xmlns:p14="http://schemas.microsoft.com/office/powerpoint/2010/main" val="26818833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4"/>
          <p:cNvSpPr txBox="1">
            <a:spLocks/>
          </p:cNvSpPr>
          <p:nvPr/>
        </p:nvSpPr>
        <p:spPr>
          <a:xfrm>
            <a:off x="623392" y="1196752"/>
            <a:ext cx="10657183" cy="2977305"/>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Bef>
                <a:spcPts val="0"/>
              </a:spcBef>
              <a:buFont typeface="Arial" pitchFamily="34" charset="0"/>
              <a:buNone/>
            </a:pPr>
            <a:r>
              <a:rPr lang="en-US" b="1" dirty="0" smtClean="0"/>
              <a:t>Content</a:t>
            </a:r>
          </a:p>
          <a:p>
            <a:pPr marL="514350" indent="-514350" algn="ctr">
              <a:spcBef>
                <a:spcPts val="0"/>
              </a:spcBef>
              <a:buFont typeface="+mj-lt"/>
              <a:buAutoNum type="arabicPeriod"/>
            </a:pPr>
            <a:r>
              <a:rPr lang="en-US" dirty="0" smtClean="0"/>
              <a:t>Core Problem and Chances</a:t>
            </a:r>
          </a:p>
          <a:p>
            <a:pPr marL="514350" indent="-514350" algn="ctr">
              <a:spcBef>
                <a:spcPts val="0"/>
              </a:spcBef>
              <a:buFont typeface="+mj-lt"/>
              <a:buAutoNum type="arabicPeriod"/>
            </a:pPr>
            <a:r>
              <a:rPr lang="en-US" dirty="0" smtClean="0"/>
              <a:t>Comprehensive Electricity Supply</a:t>
            </a:r>
          </a:p>
          <a:p>
            <a:pPr marL="514350" indent="-514350" algn="ctr">
              <a:spcBef>
                <a:spcPts val="0"/>
              </a:spcBef>
              <a:buFont typeface="+mj-lt"/>
              <a:buAutoNum type="arabicPeriod"/>
            </a:pPr>
            <a:r>
              <a:rPr lang="en-US" b="1" dirty="0" smtClean="0"/>
              <a:t>Purchasing Electricity at the Energy Exchange </a:t>
            </a:r>
          </a:p>
          <a:p>
            <a:pPr marL="514350" indent="-514350" algn="ctr">
              <a:spcBef>
                <a:spcPts val="0"/>
              </a:spcBef>
              <a:buFont typeface="+mj-lt"/>
              <a:buAutoNum type="arabicPeriod"/>
            </a:pPr>
            <a:r>
              <a:rPr lang="en-US" dirty="0" smtClean="0"/>
              <a:t>Intermediate Forms</a:t>
            </a:r>
          </a:p>
          <a:p>
            <a:pPr marL="514350" indent="-514350" algn="ctr">
              <a:spcBef>
                <a:spcPts val="0"/>
              </a:spcBef>
              <a:buFont typeface="+mj-lt"/>
              <a:buAutoNum type="arabicPeriod"/>
            </a:pPr>
            <a:r>
              <a:rPr lang="en-US" dirty="0" smtClean="0"/>
              <a:t>Electricity and other Forms of Energy</a:t>
            </a:r>
            <a:endParaRPr lang="en-US" sz="2800" dirty="0" smtClean="0"/>
          </a:p>
          <a:p>
            <a:pPr marL="0" indent="0" algn="ctr">
              <a:spcBef>
                <a:spcPts val="0"/>
              </a:spcBef>
              <a:buFont typeface="Arial" pitchFamily="34" charset="0"/>
              <a:buNone/>
            </a:pPr>
            <a:endParaRPr lang="en-US" sz="2800" dirty="0" smtClean="0"/>
          </a:p>
          <a:p>
            <a:pPr marL="0" indent="0" algn="ctr">
              <a:spcBef>
                <a:spcPts val="0"/>
              </a:spcBef>
              <a:buFont typeface="Arial" pitchFamily="34" charset="0"/>
              <a:buNone/>
            </a:pPr>
            <a:endParaRPr lang="en-US" sz="2800" dirty="0"/>
          </a:p>
        </p:txBody>
      </p:sp>
    </p:spTree>
    <p:extLst>
      <p:ext uri="{BB962C8B-B14F-4D97-AF65-F5344CB8AC3E}">
        <p14:creationId xmlns:p14="http://schemas.microsoft.com/office/powerpoint/2010/main" val="17235882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p:cNvSpPr>
            <a:spLocks noChangeArrowheads="1"/>
          </p:cNvSpPr>
          <p:nvPr/>
        </p:nvSpPr>
        <p:spPr bwMode="auto">
          <a:xfrm>
            <a:off x="2171164" y="-285802"/>
            <a:ext cx="13856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8580" tIns="34290" rIns="68580" bIns="34290" numCol="1" anchor="ctr" anchorCtr="0" compatLnSpc="1">
            <a:prstTxWarp prst="textNoShape">
              <a:avLst/>
            </a:prstTxWarp>
            <a:spAutoFit/>
          </a:bodyPr>
          <a:lstStyle/>
          <a:p>
            <a:endParaRPr lang="de-DE" sz="1350"/>
          </a:p>
        </p:txBody>
      </p:sp>
      <p:grpSp>
        <p:nvGrpSpPr>
          <p:cNvPr id="5" name="Zeichenbereich 313"/>
          <p:cNvGrpSpPr/>
          <p:nvPr/>
        </p:nvGrpSpPr>
        <p:grpSpPr>
          <a:xfrm>
            <a:off x="2190483" y="1737320"/>
            <a:ext cx="8519100" cy="4572000"/>
            <a:chOff x="0" y="0"/>
            <a:chExt cx="4549345" cy="2628900"/>
          </a:xfrm>
        </p:grpSpPr>
        <p:sp>
          <p:nvSpPr>
            <p:cNvPr id="6" name="Rechteck 3"/>
            <p:cNvSpPr/>
            <p:nvPr/>
          </p:nvSpPr>
          <p:spPr>
            <a:xfrm>
              <a:off x="0" y="0"/>
              <a:ext cx="4191000" cy="2628900"/>
            </a:xfrm>
            <a:prstGeom prst="rect">
              <a:avLst/>
            </a:prstGeom>
            <a:noFill/>
          </p:spPr>
        </p:sp>
        <p:sp>
          <p:nvSpPr>
            <p:cNvPr id="7" name="Text Box 35"/>
            <p:cNvSpPr txBox="1">
              <a:spLocks noChangeArrowheads="1"/>
            </p:cNvSpPr>
            <p:nvPr/>
          </p:nvSpPr>
          <p:spPr bwMode="auto">
            <a:xfrm>
              <a:off x="3816020" y="2166600"/>
              <a:ext cx="733325" cy="342900"/>
            </a:xfrm>
            <a:prstGeom prst="rect">
              <a:avLst/>
            </a:prstGeom>
            <a:solidFill>
              <a:srgbClr val="FFFFFF"/>
            </a:solidFill>
            <a:ln w="9525">
              <a:solidFill>
                <a:srgbClr val="FFFFFF"/>
              </a:solidFill>
              <a:miter lim="800000"/>
              <a:headEnd/>
              <a:tailEnd/>
            </a:ln>
          </p:spPr>
          <p:txBody>
            <a:bodyPr rot="0" vert="horz" wrap="square" lIns="68580" tIns="34290" rIns="68580" bIns="34290" anchor="t" anchorCtr="0" upright="1">
              <a:noAutofit/>
            </a:bodyPr>
            <a:lstStyle/>
            <a:p>
              <a:pPr>
                <a:spcBef>
                  <a:spcPts val="450"/>
                </a:spcBef>
                <a:spcAft>
                  <a:spcPts val="450"/>
                </a:spcAft>
              </a:pPr>
              <a:r>
                <a:rPr lang="de-DE" dirty="0">
                  <a:ea typeface="Times New Roman"/>
                </a:rPr>
                <a:t>Time</a:t>
              </a:r>
              <a:endParaRPr lang="de-DE" sz="1200" dirty="0">
                <a:ea typeface="Times New Roman"/>
              </a:endParaRPr>
            </a:p>
          </p:txBody>
        </p:sp>
        <p:cxnSp>
          <p:nvCxnSpPr>
            <p:cNvPr id="8" name="Line 36"/>
            <p:cNvCxnSpPr/>
            <p:nvPr/>
          </p:nvCxnSpPr>
          <p:spPr bwMode="auto">
            <a:xfrm flipV="1">
              <a:off x="76200" y="114000"/>
              <a:ext cx="0" cy="20579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9" name="Text Box 37"/>
            <p:cNvSpPr txBox="1">
              <a:spLocks noChangeArrowheads="1"/>
            </p:cNvSpPr>
            <p:nvPr/>
          </p:nvSpPr>
          <p:spPr bwMode="auto">
            <a:xfrm>
              <a:off x="161925" y="18450"/>
              <a:ext cx="1077711" cy="208983"/>
            </a:xfrm>
            <a:prstGeom prst="rect">
              <a:avLst/>
            </a:prstGeom>
            <a:solidFill>
              <a:srgbClr val="FFFFFF"/>
            </a:solidFill>
            <a:ln w="9525">
              <a:solidFill>
                <a:srgbClr val="FFFFFF"/>
              </a:solidFill>
              <a:miter lim="800000"/>
              <a:headEnd/>
              <a:tailEnd/>
            </a:ln>
          </p:spPr>
          <p:txBody>
            <a:bodyPr rot="0" vert="horz" wrap="square" lIns="68580" tIns="34290" rIns="68580" bIns="34290" anchor="t" anchorCtr="0" upright="1">
              <a:noAutofit/>
            </a:bodyPr>
            <a:lstStyle/>
            <a:p>
              <a:pPr>
                <a:spcBef>
                  <a:spcPts val="450"/>
                </a:spcBef>
                <a:spcAft>
                  <a:spcPts val="450"/>
                </a:spcAft>
              </a:pPr>
              <a:r>
                <a:rPr lang="de-DE" dirty="0">
                  <a:ea typeface="Times New Roman"/>
                </a:rPr>
                <a:t>Load in </a:t>
              </a:r>
              <a:r>
                <a:rPr lang="de-DE" dirty="0" smtClean="0">
                  <a:ea typeface="Times New Roman"/>
                </a:rPr>
                <a:t>kW </a:t>
              </a:r>
              <a:r>
                <a:rPr lang="de-DE" dirty="0" err="1" smtClean="0">
                  <a:ea typeface="Times New Roman"/>
                </a:rPr>
                <a:t>or</a:t>
              </a:r>
              <a:r>
                <a:rPr lang="de-DE" dirty="0" smtClean="0">
                  <a:ea typeface="Times New Roman"/>
                </a:rPr>
                <a:t> MW </a:t>
              </a:r>
              <a:endParaRPr lang="de-DE" dirty="0">
                <a:ea typeface="Times New Roman"/>
              </a:endParaRPr>
            </a:p>
          </p:txBody>
        </p:sp>
        <p:cxnSp>
          <p:nvCxnSpPr>
            <p:cNvPr id="10" name="Line 38"/>
            <p:cNvCxnSpPr/>
            <p:nvPr/>
          </p:nvCxnSpPr>
          <p:spPr bwMode="auto">
            <a:xfrm>
              <a:off x="76200" y="2171900"/>
              <a:ext cx="396220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11" name="Text Box 39"/>
            <p:cNvSpPr txBox="1">
              <a:spLocks noChangeArrowheads="1"/>
            </p:cNvSpPr>
            <p:nvPr/>
          </p:nvSpPr>
          <p:spPr bwMode="auto">
            <a:xfrm>
              <a:off x="1036188" y="1142950"/>
              <a:ext cx="1952625" cy="944300"/>
            </a:xfrm>
            <a:prstGeom prst="rect">
              <a:avLst/>
            </a:prstGeom>
            <a:solidFill>
              <a:srgbClr val="FFFFFF"/>
            </a:solidFill>
            <a:ln w="9525">
              <a:solidFill>
                <a:srgbClr val="FFFFFF"/>
              </a:solidFill>
              <a:miter lim="800000"/>
              <a:headEnd/>
              <a:tailEnd/>
            </a:ln>
          </p:spPr>
          <p:txBody>
            <a:bodyPr rot="0" vert="horz" wrap="square" lIns="68580" tIns="34290" rIns="68580" bIns="34290" anchor="t" anchorCtr="0" upright="1">
              <a:noAutofit/>
            </a:bodyPr>
            <a:lstStyle/>
            <a:p>
              <a:pPr algn="ctr">
                <a:spcBef>
                  <a:spcPts val="450"/>
                </a:spcBef>
                <a:spcAft>
                  <a:spcPts val="450"/>
                </a:spcAft>
              </a:pPr>
              <a:r>
                <a:rPr lang="en-US" sz="2100" dirty="0" smtClean="0">
                  <a:ea typeface="Times New Roman"/>
                </a:rPr>
                <a:t>Mathematical integral represents physical </a:t>
              </a:r>
              <a:r>
                <a:rPr lang="en-US" sz="2100" dirty="0">
                  <a:ea typeface="Times New Roman"/>
                </a:rPr>
                <a:t>work (energy)</a:t>
              </a:r>
              <a:endParaRPr lang="de-DE" sz="2100" dirty="0">
                <a:ea typeface="Times New Roman"/>
              </a:endParaRPr>
            </a:p>
            <a:p>
              <a:pPr algn="ctr">
                <a:spcBef>
                  <a:spcPts val="450"/>
                </a:spcBef>
                <a:spcAft>
                  <a:spcPts val="450"/>
                </a:spcAft>
              </a:pPr>
              <a:r>
                <a:rPr lang="en-US" sz="2100" dirty="0" smtClean="0">
                  <a:ea typeface="Times New Roman"/>
                </a:rPr>
                <a:t>Load in kW </a:t>
              </a:r>
              <a:r>
                <a:rPr lang="en-US" sz="2100" dirty="0">
                  <a:ea typeface="Times New Roman"/>
                </a:rPr>
                <a:t>* </a:t>
              </a:r>
              <a:r>
                <a:rPr lang="en-US" sz="2100" dirty="0" smtClean="0">
                  <a:ea typeface="Times New Roman"/>
                </a:rPr>
                <a:t>time in h </a:t>
              </a:r>
              <a:r>
                <a:rPr lang="en-US" sz="2100" dirty="0">
                  <a:ea typeface="Times New Roman"/>
                </a:rPr>
                <a:t>= </a:t>
              </a:r>
              <a:r>
                <a:rPr lang="en-US" sz="2100" dirty="0" smtClean="0">
                  <a:ea typeface="Times New Roman"/>
                </a:rPr>
                <a:t>kWh</a:t>
              </a:r>
              <a:endParaRPr lang="de-DE" sz="825" dirty="0">
                <a:ea typeface="Times New Roman"/>
              </a:endParaRPr>
            </a:p>
          </p:txBody>
        </p:sp>
        <p:sp>
          <p:nvSpPr>
            <p:cNvPr id="12" name="Freeform 40"/>
            <p:cNvSpPr>
              <a:spLocks/>
            </p:cNvSpPr>
            <p:nvPr/>
          </p:nvSpPr>
          <p:spPr bwMode="auto">
            <a:xfrm>
              <a:off x="76200" y="740400"/>
              <a:ext cx="3872600" cy="1050800"/>
            </a:xfrm>
            <a:custGeom>
              <a:avLst/>
              <a:gdLst>
                <a:gd name="T0" fmla="*/ 0 w 6099"/>
                <a:gd name="T1" fmla="*/ 659887797 h 1655"/>
                <a:gd name="T2" fmla="*/ 566453628 w 6099"/>
                <a:gd name="T3" fmla="*/ 580878430 h 1655"/>
                <a:gd name="T4" fmla="*/ 837787071 w 6099"/>
                <a:gd name="T5" fmla="*/ 143506264 h 1655"/>
                <a:gd name="T6" fmla="*/ 1433671570 w 6099"/>
                <a:gd name="T7" fmla="*/ 38295469 h 1655"/>
                <a:gd name="T8" fmla="*/ 1935214859 w 6099"/>
                <a:gd name="T9" fmla="*/ 373680988 h 1655"/>
                <a:gd name="T10" fmla="*/ 2108175119 w 6099"/>
                <a:gd name="T11" fmla="*/ 569591378 h 1655"/>
                <a:gd name="T12" fmla="*/ 2147483647 w 6099"/>
                <a:gd name="T13" fmla="*/ 633685734 h 1655"/>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099" h="1655">
                  <a:moveTo>
                    <a:pt x="0" y="1637"/>
                  </a:moveTo>
                  <a:cubicBezTo>
                    <a:pt x="529" y="1646"/>
                    <a:pt x="1059" y="1655"/>
                    <a:pt x="1405" y="1441"/>
                  </a:cubicBezTo>
                  <a:cubicBezTo>
                    <a:pt x="1751" y="1227"/>
                    <a:pt x="1720" y="580"/>
                    <a:pt x="2078" y="356"/>
                  </a:cubicBezTo>
                  <a:cubicBezTo>
                    <a:pt x="2436" y="132"/>
                    <a:pt x="3102" y="0"/>
                    <a:pt x="3556" y="95"/>
                  </a:cubicBezTo>
                  <a:cubicBezTo>
                    <a:pt x="4010" y="190"/>
                    <a:pt x="4521" y="707"/>
                    <a:pt x="4800" y="927"/>
                  </a:cubicBezTo>
                  <a:cubicBezTo>
                    <a:pt x="5079" y="1147"/>
                    <a:pt x="5013" y="1306"/>
                    <a:pt x="5229" y="1413"/>
                  </a:cubicBezTo>
                  <a:cubicBezTo>
                    <a:pt x="5445" y="1520"/>
                    <a:pt x="5951" y="1546"/>
                    <a:pt x="6099" y="1572"/>
                  </a:cubicBez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68580" tIns="34290" rIns="68580" bIns="34290" anchor="t" anchorCtr="0" upright="1">
              <a:noAutofit/>
            </a:bodyPr>
            <a:lstStyle/>
            <a:p>
              <a:endParaRPr lang="de-DE" sz="1350"/>
            </a:p>
          </p:txBody>
        </p:sp>
      </p:grpSp>
      <p:sp>
        <p:nvSpPr>
          <p:cNvPr id="13" name="Rectangle 13"/>
          <p:cNvSpPr>
            <a:spLocks noChangeArrowheads="1"/>
          </p:cNvSpPr>
          <p:nvPr/>
        </p:nvSpPr>
        <p:spPr bwMode="auto">
          <a:xfrm>
            <a:off x="2514064" y="2714575"/>
            <a:ext cx="13856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8580" tIns="34290" rIns="68580" bIns="34290" numCol="1" anchor="ctr" anchorCtr="0" compatLnSpc="1">
            <a:prstTxWarp prst="textNoShape">
              <a:avLst/>
            </a:prstTxWarp>
            <a:spAutoFit/>
          </a:bodyPr>
          <a:lstStyle/>
          <a:p>
            <a:pPr defTabSz="685800" fontAlgn="base">
              <a:spcBef>
                <a:spcPct val="0"/>
              </a:spcBef>
              <a:spcAft>
                <a:spcPct val="0"/>
              </a:spcAft>
            </a:pPr>
            <a:endParaRPr lang="de-DE" altLang="de-DE" sz="1350">
              <a:cs typeface="Arial" pitchFamily="34" charset="0"/>
            </a:endParaRPr>
          </a:p>
        </p:txBody>
      </p:sp>
      <p:sp>
        <p:nvSpPr>
          <p:cNvPr id="2" name="Title 1"/>
          <p:cNvSpPr>
            <a:spLocks noGrp="1"/>
          </p:cNvSpPr>
          <p:nvPr>
            <p:ph type="title"/>
          </p:nvPr>
        </p:nvSpPr>
        <p:spPr>
          <a:xfrm>
            <a:off x="1856215" y="526501"/>
            <a:ext cx="7886700" cy="969058"/>
          </a:xfrm>
        </p:spPr>
        <p:txBody>
          <a:bodyPr>
            <a:noAutofit/>
          </a:bodyPr>
          <a:lstStyle/>
          <a:p>
            <a:pPr algn="ctr"/>
            <a:r>
              <a:rPr lang="en-US" sz="3200" noProof="0" dirty="0" smtClean="0">
                <a:latin typeface="+mn-lt"/>
              </a:rPr>
              <a:t>Measuring the demand: </a:t>
            </a:r>
            <a:br>
              <a:rPr lang="en-US" sz="3200" noProof="0" dirty="0" smtClean="0">
                <a:latin typeface="+mn-lt"/>
              </a:rPr>
            </a:br>
            <a:r>
              <a:rPr lang="en-US" sz="3200" noProof="0" dirty="0" smtClean="0">
                <a:latin typeface="+mn-lt"/>
              </a:rPr>
              <a:t>Load curve and energy consumption</a:t>
            </a:r>
            <a:endParaRPr lang="en-US" sz="3200" noProof="0" dirty="0">
              <a:latin typeface="+mn-lt"/>
            </a:endParaRPr>
          </a:p>
        </p:txBody>
      </p:sp>
    </p:spTree>
    <p:extLst>
      <p:ext uri="{BB962C8B-B14F-4D97-AF65-F5344CB8AC3E}">
        <p14:creationId xmlns:p14="http://schemas.microsoft.com/office/powerpoint/2010/main" val="33543435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Zeichenbereich 37909"/>
          <p:cNvGrpSpPr/>
          <p:nvPr/>
        </p:nvGrpSpPr>
        <p:grpSpPr>
          <a:xfrm>
            <a:off x="2341725" y="1873082"/>
            <a:ext cx="7124008" cy="4183009"/>
            <a:chOff x="0" y="0"/>
            <a:chExt cx="4257675" cy="2943225"/>
          </a:xfrm>
        </p:grpSpPr>
        <p:sp>
          <p:nvSpPr>
            <p:cNvPr id="6" name="Rechteck 4"/>
            <p:cNvSpPr/>
            <p:nvPr/>
          </p:nvSpPr>
          <p:spPr>
            <a:xfrm>
              <a:off x="0" y="0"/>
              <a:ext cx="4257675" cy="2943225"/>
            </a:xfrm>
            <a:prstGeom prst="rect">
              <a:avLst/>
            </a:prstGeom>
            <a:noFill/>
          </p:spPr>
        </p:sp>
        <p:sp>
          <p:nvSpPr>
            <p:cNvPr id="7" name="Text Box 6"/>
            <p:cNvSpPr txBox="1">
              <a:spLocks noChangeArrowheads="1"/>
            </p:cNvSpPr>
            <p:nvPr/>
          </p:nvSpPr>
          <p:spPr bwMode="auto">
            <a:xfrm>
              <a:off x="3592600" y="2394580"/>
              <a:ext cx="522100" cy="342905"/>
            </a:xfrm>
            <a:prstGeom prst="rect">
              <a:avLst/>
            </a:prstGeom>
            <a:solidFill>
              <a:srgbClr val="FFFFFF"/>
            </a:solidFill>
            <a:ln w="9525">
              <a:solidFill>
                <a:srgbClr val="FFFFFF"/>
              </a:solidFill>
              <a:miter lim="800000"/>
              <a:headEnd/>
              <a:tailEnd/>
            </a:ln>
          </p:spPr>
          <p:txBody>
            <a:bodyPr rot="0" vert="horz" wrap="square" lIns="68580" tIns="34290" rIns="68580" bIns="34290" anchor="t" anchorCtr="0" upright="1">
              <a:noAutofit/>
            </a:bodyPr>
            <a:lstStyle/>
            <a:p>
              <a:pPr>
                <a:spcBef>
                  <a:spcPts val="450"/>
                </a:spcBef>
                <a:spcAft>
                  <a:spcPts val="450"/>
                </a:spcAft>
              </a:pPr>
              <a:r>
                <a:rPr lang="de-DE" sz="2000" dirty="0">
                  <a:ea typeface="Times New Roman"/>
                </a:rPr>
                <a:t>Time</a:t>
              </a:r>
            </a:p>
          </p:txBody>
        </p:sp>
        <p:cxnSp>
          <p:nvCxnSpPr>
            <p:cNvPr id="8" name="Line 7"/>
            <p:cNvCxnSpPr/>
            <p:nvPr/>
          </p:nvCxnSpPr>
          <p:spPr bwMode="auto">
            <a:xfrm flipV="1">
              <a:off x="76200" y="341753"/>
              <a:ext cx="0" cy="205802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9" name="Text Box 8"/>
            <p:cNvSpPr txBox="1">
              <a:spLocks noChangeArrowheads="1"/>
            </p:cNvSpPr>
            <p:nvPr/>
          </p:nvSpPr>
          <p:spPr bwMode="auto">
            <a:xfrm>
              <a:off x="152500" y="278852"/>
              <a:ext cx="892900" cy="511207"/>
            </a:xfrm>
            <a:prstGeom prst="rect">
              <a:avLst/>
            </a:prstGeom>
            <a:solidFill>
              <a:srgbClr val="FFFFFF"/>
            </a:solidFill>
            <a:ln w="9525">
              <a:solidFill>
                <a:srgbClr val="FFFFFF"/>
              </a:solidFill>
              <a:miter lim="800000"/>
              <a:headEnd/>
              <a:tailEnd/>
            </a:ln>
          </p:spPr>
          <p:txBody>
            <a:bodyPr rot="0" vert="horz" wrap="square" lIns="0" tIns="0" rIns="0" bIns="0" anchor="t" anchorCtr="0" upright="1">
              <a:noAutofit/>
            </a:bodyPr>
            <a:lstStyle/>
            <a:p>
              <a:pPr>
                <a:spcBef>
                  <a:spcPts val="450"/>
                </a:spcBef>
                <a:spcAft>
                  <a:spcPts val="450"/>
                </a:spcAft>
              </a:pPr>
              <a:r>
                <a:rPr lang="de-DE" sz="2000" dirty="0">
                  <a:ea typeface="Times New Roman"/>
                </a:rPr>
                <a:t>Load</a:t>
              </a:r>
            </a:p>
            <a:p>
              <a:pPr>
                <a:spcBef>
                  <a:spcPts val="450"/>
                </a:spcBef>
                <a:spcAft>
                  <a:spcPts val="450"/>
                </a:spcAft>
              </a:pPr>
              <a:r>
                <a:rPr lang="de-DE" sz="2000" dirty="0">
                  <a:ea typeface="Times New Roman"/>
                </a:rPr>
                <a:t>in kW </a:t>
              </a:r>
            </a:p>
          </p:txBody>
        </p:sp>
        <p:cxnSp>
          <p:nvCxnSpPr>
            <p:cNvPr id="10" name="Line 9"/>
            <p:cNvCxnSpPr/>
            <p:nvPr/>
          </p:nvCxnSpPr>
          <p:spPr bwMode="auto">
            <a:xfrm>
              <a:off x="76200" y="2399781"/>
              <a:ext cx="396220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11" name="Text Box 10"/>
            <p:cNvSpPr txBox="1">
              <a:spLocks noChangeArrowheads="1"/>
            </p:cNvSpPr>
            <p:nvPr/>
          </p:nvSpPr>
          <p:spPr bwMode="auto">
            <a:xfrm>
              <a:off x="1236900" y="1890274"/>
              <a:ext cx="1363512" cy="302704"/>
            </a:xfrm>
            <a:prstGeom prst="rect">
              <a:avLst/>
            </a:prstGeom>
            <a:solidFill>
              <a:srgbClr val="FFFFFF"/>
            </a:solidFill>
            <a:ln w="9525">
              <a:solidFill>
                <a:srgbClr val="FFFFFF"/>
              </a:solidFill>
              <a:miter lim="800000"/>
              <a:headEnd/>
              <a:tailEnd/>
            </a:ln>
          </p:spPr>
          <p:txBody>
            <a:bodyPr rot="0" vert="horz" wrap="square" lIns="0" tIns="0" rIns="0" bIns="0" anchor="t" anchorCtr="0" upright="1">
              <a:noAutofit/>
            </a:bodyPr>
            <a:lstStyle/>
            <a:p>
              <a:pPr>
                <a:spcBef>
                  <a:spcPts val="450"/>
                </a:spcBef>
                <a:spcAft>
                  <a:spcPts val="450"/>
                </a:spcAft>
              </a:pPr>
              <a:r>
                <a:rPr lang="de-DE" dirty="0">
                  <a:ea typeface="Times New Roman"/>
                </a:rPr>
                <a:t>                       		</a:t>
              </a:r>
              <a:r>
                <a:rPr lang="de-DE" sz="2000" dirty="0">
                  <a:ea typeface="Times New Roman"/>
                </a:rPr>
                <a:t>Baseload</a:t>
              </a:r>
            </a:p>
          </p:txBody>
        </p:sp>
        <p:sp>
          <p:nvSpPr>
            <p:cNvPr id="12" name="Freeform 11"/>
            <p:cNvSpPr>
              <a:spLocks/>
            </p:cNvSpPr>
            <p:nvPr/>
          </p:nvSpPr>
          <p:spPr bwMode="auto">
            <a:xfrm>
              <a:off x="76200" y="890760"/>
              <a:ext cx="3872600" cy="1068914"/>
            </a:xfrm>
            <a:custGeom>
              <a:avLst/>
              <a:gdLst>
                <a:gd name="T0" fmla="*/ 0 w 6099"/>
                <a:gd name="T1" fmla="*/ 671623500 h 1683"/>
                <a:gd name="T2" fmla="*/ 566453628 w 6099"/>
                <a:gd name="T3" fmla="*/ 592561336 h 1683"/>
                <a:gd name="T4" fmla="*/ 837787071 w 6099"/>
                <a:gd name="T5" fmla="*/ 154493322 h 1683"/>
                <a:gd name="T6" fmla="*/ 1259905550 w 6099"/>
                <a:gd name="T7" fmla="*/ 24202677 h 1683"/>
                <a:gd name="T8" fmla="*/ 1817892668 w 6099"/>
                <a:gd name="T9" fmla="*/ 299709386 h 1683"/>
                <a:gd name="T10" fmla="*/ 2138413020 w 6099"/>
                <a:gd name="T11" fmla="*/ 537298546 h 1683"/>
                <a:gd name="T12" fmla="*/ 2147483647 w 6099"/>
                <a:gd name="T13" fmla="*/ 645403668 h 168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099" h="1683">
                  <a:moveTo>
                    <a:pt x="0" y="1665"/>
                  </a:moveTo>
                  <a:cubicBezTo>
                    <a:pt x="529" y="1674"/>
                    <a:pt x="1059" y="1683"/>
                    <a:pt x="1405" y="1469"/>
                  </a:cubicBezTo>
                  <a:cubicBezTo>
                    <a:pt x="1751" y="1255"/>
                    <a:pt x="1791" y="618"/>
                    <a:pt x="2078" y="383"/>
                  </a:cubicBezTo>
                  <a:cubicBezTo>
                    <a:pt x="2365" y="148"/>
                    <a:pt x="2720" y="0"/>
                    <a:pt x="3125" y="60"/>
                  </a:cubicBezTo>
                  <a:cubicBezTo>
                    <a:pt x="3530" y="120"/>
                    <a:pt x="4146" y="531"/>
                    <a:pt x="4509" y="743"/>
                  </a:cubicBezTo>
                  <a:cubicBezTo>
                    <a:pt x="4872" y="955"/>
                    <a:pt x="5039" y="1189"/>
                    <a:pt x="5304" y="1332"/>
                  </a:cubicBezTo>
                  <a:cubicBezTo>
                    <a:pt x="5569" y="1475"/>
                    <a:pt x="5934" y="1544"/>
                    <a:pt x="6099" y="1600"/>
                  </a:cubicBez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68580" tIns="34290" rIns="68580" bIns="34290" anchor="t" anchorCtr="0" upright="1">
              <a:noAutofit/>
            </a:bodyPr>
            <a:lstStyle/>
            <a:p>
              <a:endParaRPr lang="de-DE" sz="1350"/>
            </a:p>
          </p:txBody>
        </p:sp>
        <p:cxnSp>
          <p:nvCxnSpPr>
            <p:cNvPr id="13" name="AutoShape 12"/>
            <p:cNvCxnSpPr>
              <a:cxnSpLocks noChangeShapeType="1"/>
            </p:cNvCxnSpPr>
            <p:nvPr/>
          </p:nvCxnSpPr>
          <p:spPr bwMode="auto">
            <a:xfrm>
              <a:off x="76200" y="1947974"/>
              <a:ext cx="3962200" cy="1170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14" name="Text Box 13"/>
            <p:cNvSpPr txBox="1">
              <a:spLocks noChangeArrowheads="1"/>
            </p:cNvSpPr>
            <p:nvPr/>
          </p:nvSpPr>
          <p:spPr bwMode="auto">
            <a:xfrm>
              <a:off x="1230671" y="1265065"/>
              <a:ext cx="1702600" cy="694609"/>
            </a:xfrm>
            <a:prstGeom prst="rect">
              <a:avLst/>
            </a:prstGeom>
            <a:solidFill>
              <a:srgbClr val="FFFFFF"/>
            </a:solidFill>
            <a:ln w="9525">
              <a:solidFill>
                <a:srgbClr val="000000"/>
              </a:solidFill>
              <a:miter lim="800000"/>
              <a:headEnd/>
              <a:tailEnd/>
            </a:ln>
          </p:spPr>
          <p:txBody>
            <a:bodyPr rot="0" vert="horz" wrap="square" lIns="0" tIns="0" rIns="0" bIns="0" anchor="t" anchorCtr="0" upright="1">
              <a:noAutofit/>
            </a:bodyPr>
            <a:lstStyle/>
            <a:p>
              <a:pPr algn="ctr">
                <a:spcBef>
                  <a:spcPts val="450"/>
                </a:spcBef>
                <a:spcAft>
                  <a:spcPts val="450"/>
                </a:spcAft>
              </a:pPr>
              <a:r>
                <a:rPr lang="en-US" sz="2000" dirty="0" smtClean="0">
                  <a:ea typeface="Times New Roman"/>
                </a:rPr>
                <a:t>    Hour-/block contracts 	             (peak load)</a:t>
              </a:r>
              <a:endParaRPr lang="en-US" sz="2000" dirty="0">
                <a:ea typeface="Times New Roman"/>
              </a:endParaRPr>
            </a:p>
          </p:txBody>
        </p:sp>
        <p:sp>
          <p:nvSpPr>
            <p:cNvPr id="15" name="Text Box 14"/>
            <p:cNvSpPr txBox="1">
              <a:spLocks noChangeArrowheads="1"/>
            </p:cNvSpPr>
            <p:nvPr/>
          </p:nvSpPr>
          <p:spPr bwMode="auto">
            <a:xfrm>
              <a:off x="2761400" y="1538169"/>
              <a:ext cx="498800" cy="421506"/>
            </a:xfrm>
            <a:prstGeom prst="rect">
              <a:avLst/>
            </a:prstGeom>
            <a:solidFill>
              <a:srgbClr val="FFFFFF"/>
            </a:solidFill>
            <a:ln w="9525">
              <a:solidFill>
                <a:srgbClr val="000000"/>
              </a:solidFill>
              <a:miter lim="800000"/>
              <a:headEnd/>
              <a:tailEnd/>
            </a:ln>
          </p:spPr>
          <p:txBody>
            <a:bodyPr rot="0" vert="horz" wrap="square" lIns="0" tIns="0" rIns="0" bIns="0" anchor="t" anchorCtr="0" upright="1">
              <a:noAutofit/>
            </a:bodyPr>
            <a:lstStyle/>
            <a:p>
              <a:pPr>
                <a:spcBef>
                  <a:spcPts val="450"/>
                </a:spcBef>
                <a:spcAft>
                  <a:spcPts val="450"/>
                </a:spcAft>
              </a:pPr>
              <a:r>
                <a:rPr lang="de-DE" sz="750">
                  <a:ea typeface="Times New Roman"/>
                </a:rPr>
                <a:t> </a:t>
              </a:r>
              <a:endParaRPr lang="de-DE" sz="825">
                <a:ea typeface="Times New Roman"/>
              </a:endParaRPr>
            </a:p>
          </p:txBody>
        </p:sp>
        <p:sp>
          <p:nvSpPr>
            <p:cNvPr id="16" name="Text Box 15"/>
            <p:cNvSpPr txBox="1">
              <a:spLocks noChangeArrowheads="1"/>
            </p:cNvSpPr>
            <p:nvPr/>
          </p:nvSpPr>
          <p:spPr bwMode="auto">
            <a:xfrm>
              <a:off x="1444294" y="1028588"/>
              <a:ext cx="1109712" cy="218903"/>
            </a:xfrm>
            <a:prstGeom prst="rect">
              <a:avLst/>
            </a:prstGeom>
            <a:solidFill>
              <a:srgbClr val="FFFFFF"/>
            </a:solidFill>
            <a:ln w="9525">
              <a:solidFill>
                <a:srgbClr val="000000"/>
              </a:solidFill>
              <a:miter lim="800000"/>
              <a:headEnd/>
              <a:tailEnd/>
            </a:ln>
          </p:spPr>
          <p:txBody>
            <a:bodyPr rot="0" vert="horz" wrap="square" lIns="0" tIns="0" rIns="0" bIns="0" anchor="t" anchorCtr="0" upright="1">
              <a:noAutofit/>
            </a:bodyPr>
            <a:lstStyle/>
            <a:p>
              <a:pPr>
                <a:spcBef>
                  <a:spcPts val="450"/>
                </a:spcBef>
                <a:spcAft>
                  <a:spcPts val="450"/>
                </a:spcAft>
              </a:pPr>
              <a:r>
                <a:rPr lang="de-DE" sz="2000" dirty="0">
                  <a:ea typeface="Times New Roman"/>
                </a:rPr>
                <a:t>  Block contracts</a:t>
              </a:r>
            </a:p>
          </p:txBody>
        </p:sp>
        <p:sp>
          <p:nvSpPr>
            <p:cNvPr id="17" name="Text Box 16"/>
            <p:cNvSpPr txBox="1">
              <a:spLocks noChangeArrowheads="1"/>
            </p:cNvSpPr>
            <p:nvPr/>
          </p:nvSpPr>
          <p:spPr bwMode="auto">
            <a:xfrm>
              <a:off x="1065992" y="32879"/>
              <a:ext cx="2031958" cy="516397"/>
            </a:xfrm>
            <a:prstGeom prst="rect">
              <a:avLst/>
            </a:prstGeom>
            <a:solidFill>
              <a:srgbClr val="FFFFFF"/>
            </a:solidFill>
            <a:ln w="9525">
              <a:solidFill>
                <a:srgbClr val="FFFFFF"/>
              </a:solidFill>
              <a:miter lim="800000"/>
              <a:headEnd/>
              <a:tailEnd/>
            </a:ln>
          </p:spPr>
          <p:txBody>
            <a:bodyPr rot="0" vert="horz" wrap="square" lIns="0" tIns="0" rIns="0" bIns="0" anchor="t" anchorCtr="0" upright="1">
              <a:noAutofit/>
            </a:bodyPr>
            <a:lstStyle/>
            <a:p>
              <a:pPr algn="ctr">
                <a:spcBef>
                  <a:spcPts val="450"/>
                </a:spcBef>
                <a:spcAft>
                  <a:spcPts val="450"/>
                </a:spcAft>
              </a:pPr>
              <a:r>
                <a:rPr lang="en-US" sz="2000" dirty="0" smtClean="0">
                  <a:ea typeface="Times New Roman"/>
                </a:rPr>
                <a:t>Balance energy, unscheduled power flows (peak load)</a:t>
              </a:r>
              <a:endParaRPr lang="en-US" sz="2000" dirty="0">
                <a:ea typeface="Times New Roman"/>
              </a:endParaRPr>
            </a:p>
          </p:txBody>
        </p:sp>
        <p:cxnSp>
          <p:nvCxnSpPr>
            <p:cNvPr id="18" name="AutoShape 17"/>
            <p:cNvCxnSpPr/>
            <p:nvPr/>
          </p:nvCxnSpPr>
          <p:spPr bwMode="auto">
            <a:xfrm flipH="1">
              <a:off x="1395800" y="542555"/>
              <a:ext cx="148400" cy="591508"/>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9" name="AutoShape 18"/>
            <p:cNvCxnSpPr>
              <a:cxnSpLocks noChangeShapeType="1"/>
            </p:cNvCxnSpPr>
            <p:nvPr/>
          </p:nvCxnSpPr>
          <p:spPr bwMode="auto">
            <a:xfrm flipH="1">
              <a:off x="968500" y="542555"/>
              <a:ext cx="575700" cy="1280817"/>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0" name="AutoShape 19"/>
            <p:cNvCxnSpPr/>
            <p:nvPr/>
          </p:nvCxnSpPr>
          <p:spPr bwMode="auto">
            <a:xfrm>
              <a:off x="2034300" y="790059"/>
              <a:ext cx="26200" cy="139102"/>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1" name="AutoShape 20"/>
            <p:cNvCxnSpPr/>
            <p:nvPr/>
          </p:nvCxnSpPr>
          <p:spPr bwMode="auto">
            <a:xfrm>
              <a:off x="2523900" y="543156"/>
              <a:ext cx="415600" cy="81971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2" name="AutoShape 21"/>
            <p:cNvCxnSpPr>
              <a:cxnSpLocks noChangeShapeType="1"/>
            </p:cNvCxnSpPr>
            <p:nvPr/>
          </p:nvCxnSpPr>
          <p:spPr bwMode="auto">
            <a:xfrm>
              <a:off x="2523900" y="543156"/>
              <a:ext cx="920200" cy="1193516"/>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grpSp>
      <p:sp>
        <p:nvSpPr>
          <p:cNvPr id="23" name="Rectangle 27"/>
          <p:cNvSpPr>
            <a:spLocks noChangeArrowheads="1"/>
          </p:cNvSpPr>
          <p:nvPr/>
        </p:nvSpPr>
        <p:spPr bwMode="auto">
          <a:xfrm>
            <a:off x="3340101" y="3383371"/>
            <a:ext cx="13856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8580" tIns="34290" rIns="68580" bIns="34290" numCol="1" anchor="ctr" anchorCtr="0" compatLnSpc="1">
            <a:prstTxWarp prst="textNoShape">
              <a:avLst/>
            </a:prstTxWarp>
            <a:spAutoFit/>
          </a:bodyPr>
          <a:lstStyle/>
          <a:p>
            <a:pPr defTabSz="685800" fontAlgn="base">
              <a:spcBef>
                <a:spcPct val="0"/>
              </a:spcBef>
              <a:spcAft>
                <a:spcPct val="0"/>
              </a:spcAft>
            </a:pPr>
            <a:endParaRPr lang="de-DE" altLang="de-DE" sz="1350">
              <a:cs typeface="Arial" pitchFamily="34" charset="0"/>
            </a:endParaRPr>
          </a:p>
        </p:txBody>
      </p:sp>
      <p:sp>
        <p:nvSpPr>
          <p:cNvPr id="2" name="Title 1"/>
          <p:cNvSpPr>
            <a:spLocks noGrp="1"/>
          </p:cNvSpPr>
          <p:nvPr>
            <p:ph type="title"/>
          </p:nvPr>
        </p:nvSpPr>
        <p:spPr>
          <a:xfrm>
            <a:off x="911424" y="241125"/>
            <a:ext cx="9433048" cy="768247"/>
          </a:xfrm>
        </p:spPr>
        <p:txBody>
          <a:bodyPr>
            <a:noAutofit/>
          </a:bodyPr>
          <a:lstStyle/>
          <a:p>
            <a:pPr algn="ctr"/>
            <a:r>
              <a:rPr lang="en-US" sz="3600" noProof="0" dirty="0" smtClean="0">
                <a:latin typeface="+mn-lt"/>
              </a:rPr>
              <a:t>Portfolio management in energy procurement</a:t>
            </a:r>
            <a:endParaRPr lang="en-US" sz="3600" noProof="0" dirty="0">
              <a:latin typeface="+mn-lt"/>
            </a:endParaRPr>
          </a:p>
        </p:txBody>
      </p:sp>
      <p:sp>
        <p:nvSpPr>
          <p:cNvPr id="3" name="Rechteck 2"/>
          <p:cNvSpPr/>
          <p:nvPr/>
        </p:nvSpPr>
        <p:spPr>
          <a:xfrm>
            <a:off x="292101" y="6309320"/>
            <a:ext cx="6096000" cy="261610"/>
          </a:xfrm>
          <a:prstGeom prst="rect">
            <a:avLst/>
          </a:prstGeom>
        </p:spPr>
        <p:txBody>
          <a:bodyPr>
            <a:spAutoFit/>
          </a:bodyPr>
          <a:lstStyle/>
          <a:p>
            <a:r>
              <a:rPr lang="en-US" sz="1100" dirty="0"/>
              <a:t>Source: </a:t>
            </a:r>
            <a:r>
              <a:rPr lang="en-US" sz="1100" dirty="0" smtClean="0"/>
              <a:t>Kals, </a:t>
            </a:r>
            <a:r>
              <a:rPr lang="en-US" sz="1100" dirty="0"/>
              <a:t>ISO </a:t>
            </a:r>
            <a:r>
              <a:rPr lang="en-US" sz="1100" dirty="0" smtClean="0"/>
              <a:t>50001, 2015</a:t>
            </a:r>
            <a:r>
              <a:rPr lang="en-US" sz="1100" dirty="0"/>
              <a:t>, </a:t>
            </a:r>
            <a:r>
              <a:rPr lang="en-US" sz="1100" dirty="0" smtClean="0"/>
              <a:t>P.180</a:t>
            </a:r>
            <a:endParaRPr lang="en-US" sz="1100" dirty="0"/>
          </a:p>
        </p:txBody>
      </p:sp>
    </p:spTree>
    <p:extLst>
      <p:ext uri="{BB962C8B-B14F-4D97-AF65-F5344CB8AC3E}">
        <p14:creationId xmlns:p14="http://schemas.microsoft.com/office/powerpoint/2010/main" val="22403513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a:bodyPr>
          <a:lstStyle/>
          <a:p>
            <a:r>
              <a:rPr lang="en-US" sz="3200" noProof="0" dirty="0" smtClean="0">
                <a:cs typeface="Times New Roman" pitchFamily="18" charset="0"/>
              </a:rPr>
              <a:t>Load curve or profile, example bakery</a:t>
            </a:r>
            <a:endParaRPr lang="en-US" sz="3200" noProof="0" dirty="0">
              <a:cs typeface="Times New Roman" pitchFamily="18" charset="0"/>
            </a:endParaRPr>
          </a:p>
        </p:txBody>
      </p:sp>
      <p:sp>
        <p:nvSpPr>
          <p:cNvPr id="7" name="Rounded Rectangle 6"/>
          <p:cNvSpPr/>
          <p:nvPr/>
        </p:nvSpPr>
        <p:spPr>
          <a:xfrm>
            <a:off x="1763806" y="1865932"/>
            <a:ext cx="820547" cy="3435276"/>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800">
              <a:latin typeface="+mj-lt"/>
            </a:endParaRPr>
          </a:p>
        </p:txBody>
      </p:sp>
      <p:sp>
        <p:nvSpPr>
          <p:cNvPr id="8" name="Rounded Rectangle 7"/>
          <p:cNvSpPr/>
          <p:nvPr/>
        </p:nvSpPr>
        <p:spPr>
          <a:xfrm>
            <a:off x="9192344" y="2713112"/>
            <a:ext cx="1103548" cy="360040"/>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TextBox 8"/>
          <p:cNvSpPr txBox="1"/>
          <p:nvPr/>
        </p:nvSpPr>
        <p:spPr>
          <a:xfrm>
            <a:off x="2299034" y="5220126"/>
            <a:ext cx="865461" cy="338554"/>
          </a:xfrm>
          <a:prstGeom prst="rect">
            <a:avLst/>
          </a:prstGeom>
          <a:noFill/>
        </p:spPr>
        <p:txBody>
          <a:bodyPr wrap="square" rtlCol="0">
            <a:spAutoFit/>
          </a:bodyPr>
          <a:lstStyle/>
          <a:p>
            <a:r>
              <a:rPr lang="de-DE" sz="1600" dirty="0">
                <a:latin typeface="+mj-lt"/>
                <a:cs typeface="Times New Roman" pitchFamily="18" charset="0"/>
              </a:rPr>
              <a:t>00:00</a:t>
            </a:r>
          </a:p>
        </p:txBody>
      </p:sp>
      <p:sp>
        <p:nvSpPr>
          <p:cNvPr id="10" name="TextBox 9"/>
          <p:cNvSpPr txBox="1"/>
          <p:nvPr/>
        </p:nvSpPr>
        <p:spPr>
          <a:xfrm>
            <a:off x="3862387" y="5229200"/>
            <a:ext cx="865461" cy="338554"/>
          </a:xfrm>
          <a:prstGeom prst="rect">
            <a:avLst/>
          </a:prstGeom>
          <a:noFill/>
        </p:spPr>
        <p:txBody>
          <a:bodyPr wrap="square" rtlCol="0">
            <a:spAutoFit/>
          </a:bodyPr>
          <a:lstStyle/>
          <a:p>
            <a:r>
              <a:rPr lang="de-DE" sz="1600" dirty="0">
                <a:latin typeface="+mj-lt"/>
                <a:cs typeface="Times New Roman" pitchFamily="18" charset="0"/>
              </a:rPr>
              <a:t>06:00</a:t>
            </a:r>
          </a:p>
        </p:txBody>
      </p:sp>
      <p:sp>
        <p:nvSpPr>
          <p:cNvPr id="11" name="TextBox 10"/>
          <p:cNvSpPr txBox="1"/>
          <p:nvPr/>
        </p:nvSpPr>
        <p:spPr>
          <a:xfrm>
            <a:off x="6996100" y="5239710"/>
            <a:ext cx="865461" cy="338554"/>
          </a:xfrm>
          <a:prstGeom prst="rect">
            <a:avLst/>
          </a:prstGeom>
          <a:noFill/>
        </p:spPr>
        <p:txBody>
          <a:bodyPr wrap="square" rtlCol="0">
            <a:spAutoFit/>
          </a:bodyPr>
          <a:lstStyle/>
          <a:p>
            <a:r>
              <a:rPr lang="de-DE" sz="1600" dirty="0">
                <a:latin typeface="+mj-lt"/>
                <a:cs typeface="Times New Roman" pitchFamily="18" charset="0"/>
              </a:rPr>
              <a:t>18:00</a:t>
            </a:r>
          </a:p>
        </p:txBody>
      </p:sp>
      <p:sp>
        <p:nvSpPr>
          <p:cNvPr id="12" name="TextBox 11"/>
          <p:cNvSpPr txBox="1"/>
          <p:nvPr/>
        </p:nvSpPr>
        <p:spPr>
          <a:xfrm>
            <a:off x="5454187" y="5229200"/>
            <a:ext cx="865461" cy="338554"/>
          </a:xfrm>
          <a:prstGeom prst="rect">
            <a:avLst/>
          </a:prstGeom>
          <a:noFill/>
        </p:spPr>
        <p:txBody>
          <a:bodyPr wrap="square" rtlCol="0">
            <a:spAutoFit/>
          </a:bodyPr>
          <a:lstStyle/>
          <a:p>
            <a:r>
              <a:rPr lang="de-DE" sz="1600" dirty="0">
                <a:latin typeface="+mj-lt"/>
                <a:cs typeface="Times New Roman" pitchFamily="18" charset="0"/>
              </a:rPr>
              <a:t>12:00</a:t>
            </a:r>
          </a:p>
        </p:txBody>
      </p:sp>
      <p:sp>
        <p:nvSpPr>
          <p:cNvPr id="13" name="TextBox 12"/>
          <p:cNvSpPr txBox="1"/>
          <p:nvPr/>
        </p:nvSpPr>
        <p:spPr>
          <a:xfrm>
            <a:off x="8580276" y="5268486"/>
            <a:ext cx="865461" cy="338554"/>
          </a:xfrm>
          <a:prstGeom prst="rect">
            <a:avLst/>
          </a:prstGeom>
          <a:noFill/>
        </p:spPr>
        <p:txBody>
          <a:bodyPr wrap="square" rtlCol="0">
            <a:spAutoFit/>
          </a:bodyPr>
          <a:lstStyle/>
          <a:p>
            <a:r>
              <a:rPr lang="de-DE" sz="1600" dirty="0">
                <a:latin typeface="+mj-lt"/>
                <a:cs typeface="Times New Roman" pitchFamily="18" charset="0"/>
              </a:rPr>
              <a:t>00:00</a:t>
            </a:r>
          </a:p>
        </p:txBody>
      </p:sp>
      <p:sp>
        <p:nvSpPr>
          <p:cNvPr id="14" name="TextBox 13"/>
          <p:cNvSpPr txBox="1"/>
          <p:nvPr/>
        </p:nvSpPr>
        <p:spPr>
          <a:xfrm>
            <a:off x="9351298" y="5250686"/>
            <a:ext cx="1065183" cy="338554"/>
          </a:xfrm>
          <a:prstGeom prst="rect">
            <a:avLst/>
          </a:prstGeom>
          <a:noFill/>
        </p:spPr>
        <p:txBody>
          <a:bodyPr wrap="square" rtlCol="0">
            <a:spAutoFit/>
          </a:bodyPr>
          <a:lstStyle/>
          <a:p>
            <a:r>
              <a:rPr lang="de-DE" sz="1600" dirty="0">
                <a:latin typeface="+mj-lt"/>
                <a:cs typeface="Times New Roman" pitchFamily="18" charset="0"/>
              </a:rPr>
              <a:t>Uhrzeit</a:t>
            </a:r>
          </a:p>
        </p:txBody>
      </p:sp>
      <p:sp>
        <p:nvSpPr>
          <p:cNvPr id="15" name="TextBox 14"/>
          <p:cNvSpPr txBox="1"/>
          <p:nvPr/>
        </p:nvSpPr>
        <p:spPr>
          <a:xfrm>
            <a:off x="1415481" y="1628801"/>
            <a:ext cx="1198331" cy="584775"/>
          </a:xfrm>
          <a:prstGeom prst="rect">
            <a:avLst/>
          </a:prstGeom>
          <a:noFill/>
        </p:spPr>
        <p:txBody>
          <a:bodyPr wrap="square" rtlCol="0">
            <a:spAutoFit/>
          </a:bodyPr>
          <a:lstStyle/>
          <a:p>
            <a:pPr algn="ctr"/>
            <a:r>
              <a:rPr lang="de-DE" sz="1600" dirty="0">
                <a:latin typeface="+mj-lt"/>
                <a:cs typeface="Times New Roman" pitchFamily="18" charset="0"/>
              </a:rPr>
              <a:t>Leistung</a:t>
            </a:r>
          </a:p>
          <a:p>
            <a:pPr algn="ctr"/>
            <a:r>
              <a:rPr lang="de-DE" sz="1600" dirty="0">
                <a:latin typeface="+mj-lt"/>
                <a:cs typeface="Times New Roman" pitchFamily="18" charset="0"/>
              </a:rPr>
              <a:t>[kW]</a:t>
            </a:r>
          </a:p>
        </p:txBody>
      </p:sp>
      <p:sp>
        <p:nvSpPr>
          <p:cNvPr id="16" name="TextBox 15"/>
          <p:cNvSpPr txBox="1"/>
          <p:nvPr/>
        </p:nvSpPr>
        <p:spPr>
          <a:xfrm>
            <a:off x="1811524" y="4437112"/>
            <a:ext cx="865461" cy="338554"/>
          </a:xfrm>
          <a:prstGeom prst="rect">
            <a:avLst/>
          </a:prstGeom>
          <a:noFill/>
        </p:spPr>
        <p:txBody>
          <a:bodyPr wrap="square" rtlCol="0">
            <a:spAutoFit/>
          </a:bodyPr>
          <a:lstStyle/>
          <a:p>
            <a:r>
              <a:rPr lang="de-DE" sz="1600" dirty="0">
                <a:latin typeface="+mj-lt"/>
                <a:cs typeface="Times New Roman" pitchFamily="18" charset="0"/>
              </a:rPr>
              <a:t>1,0</a:t>
            </a:r>
          </a:p>
        </p:txBody>
      </p:sp>
      <p:sp>
        <p:nvSpPr>
          <p:cNvPr id="17" name="TextBox 16"/>
          <p:cNvSpPr txBox="1"/>
          <p:nvPr/>
        </p:nvSpPr>
        <p:spPr>
          <a:xfrm>
            <a:off x="1811524" y="3212976"/>
            <a:ext cx="865461" cy="338554"/>
          </a:xfrm>
          <a:prstGeom prst="rect">
            <a:avLst/>
          </a:prstGeom>
          <a:noFill/>
        </p:spPr>
        <p:txBody>
          <a:bodyPr wrap="square" rtlCol="0">
            <a:spAutoFit/>
          </a:bodyPr>
          <a:lstStyle/>
          <a:p>
            <a:r>
              <a:rPr lang="de-DE" sz="1600" dirty="0">
                <a:latin typeface="+mj-lt"/>
                <a:cs typeface="Times New Roman" pitchFamily="18" charset="0"/>
              </a:rPr>
              <a:t>3,0</a:t>
            </a:r>
          </a:p>
        </p:txBody>
      </p:sp>
      <p:sp>
        <p:nvSpPr>
          <p:cNvPr id="18" name="TextBox 17"/>
          <p:cNvSpPr txBox="1"/>
          <p:nvPr/>
        </p:nvSpPr>
        <p:spPr>
          <a:xfrm>
            <a:off x="1811524" y="3810236"/>
            <a:ext cx="865461" cy="338554"/>
          </a:xfrm>
          <a:prstGeom prst="rect">
            <a:avLst/>
          </a:prstGeom>
          <a:noFill/>
        </p:spPr>
        <p:txBody>
          <a:bodyPr wrap="square" rtlCol="0">
            <a:spAutoFit/>
          </a:bodyPr>
          <a:lstStyle/>
          <a:p>
            <a:r>
              <a:rPr lang="de-DE" sz="1600" dirty="0">
                <a:latin typeface="+mj-lt"/>
                <a:cs typeface="Times New Roman" pitchFamily="18" charset="0"/>
              </a:rPr>
              <a:t>2,0</a:t>
            </a:r>
          </a:p>
        </p:txBody>
      </p:sp>
      <p:sp>
        <p:nvSpPr>
          <p:cNvPr id="20" name="TextBox 19"/>
          <p:cNvSpPr txBox="1"/>
          <p:nvPr/>
        </p:nvSpPr>
        <p:spPr>
          <a:xfrm>
            <a:off x="1811524" y="2570355"/>
            <a:ext cx="865461" cy="369332"/>
          </a:xfrm>
          <a:prstGeom prst="rect">
            <a:avLst/>
          </a:prstGeom>
          <a:noFill/>
        </p:spPr>
        <p:txBody>
          <a:bodyPr wrap="square" rtlCol="0">
            <a:spAutoFit/>
          </a:bodyPr>
          <a:lstStyle/>
          <a:p>
            <a:r>
              <a:rPr lang="de-DE" dirty="0">
                <a:latin typeface="+mj-lt"/>
                <a:cs typeface="Times New Roman" pitchFamily="18" charset="0"/>
              </a:rPr>
              <a:t>4,0</a:t>
            </a:r>
            <a:endParaRPr lang="de-DE" sz="1600" dirty="0">
              <a:latin typeface="+mj-lt"/>
              <a:cs typeface="Times New Roman" pitchFamily="18" charset="0"/>
            </a:endParaRPr>
          </a:p>
        </p:txBody>
      </p:sp>
      <p:graphicFrame>
        <p:nvGraphicFramePr>
          <p:cNvPr id="22" name="Chart 4"/>
          <p:cNvGraphicFramePr>
            <a:graphicFrameLocks/>
          </p:cNvGraphicFramePr>
          <p:nvPr>
            <p:extLst>
              <p:ext uri="{D42A27DB-BD31-4B8C-83A1-F6EECF244321}">
                <p14:modId xmlns:p14="http://schemas.microsoft.com/office/powerpoint/2010/main" val="3318186566"/>
              </p:ext>
            </p:extLst>
          </p:nvPr>
        </p:nvGraphicFramePr>
        <p:xfrm>
          <a:off x="1415481" y="1510383"/>
          <a:ext cx="9505055" cy="4366889"/>
        </p:xfrm>
        <a:graphic>
          <a:graphicData uri="http://schemas.openxmlformats.org/drawingml/2006/chart">
            <c:chart xmlns:c="http://schemas.openxmlformats.org/drawingml/2006/chart" xmlns:r="http://schemas.openxmlformats.org/officeDocument/2006/relationships" r:id="rId3"/>
          </a:graphicData>
        </a:graphic>
      </p:graphicFrame>
      <p:sp>
        <p:nvSpPr>
          <p:cNvPr id="19" name="Textfeld 18"/>
          <p:cNvSpPr txBox="1"/>
          <p:nvPr/>
        </p:nvSpPr>
        <p:spPr>
          <a:xfrm>
            <a:off x="343744" y="6403045"/>
            <a:ext cx="11568608" cy="430887"/>
          </a:xfrm>
          <a:prstGeom prst="rect">
            <a:avLst/>
          </a:prstGeom>
          <a:noFill/>
        </p:spPr>
        <p:txBody>
          <a:bodyPr wrap="square" rtlCol="0">
            <a:spAutoFit/>
          </a:bodyPr>
          <a:lstStyle/>
          <a:p>
            <a:r>
              <a:rPr lang="en-US" sz="1100" dirty="0" smtClean="0">
                <a:cs typeface="Times New Roman" pitchFamily="18" charset="0"/>
              </a:rPr>
              <a:t>Own representation according to the standard load profile of the TU Munich for electricity for the BDEW (</a:t>
            </a:r>
            <a:r>
              <a:rPr lang="en-US" sz="1100" dirty="0" err="1" smtClean="0">
                <a:cs typeface="Times New Roman" pitchFamily="18" charset="0"/>
              </a:rPr>
              <a:t>Bundesverband</a:t>
            </a:r>
            <a:r>
              <a:rPr lang="en-US" sz="1100" dirty="0" smtClean="0">
                <a:cs typeface="Times New Roman" pitchFamily="18" charset="0"/>
              </a:rPr>
              <a:t> der </a:t>
            </a:r>
            <a:r>
              <a:rPr lang="en-US" sz="1100" dirty="0" err="1" smtClean="0">
                <a:cs typeface="Times New Roman" pitchFamily="18" charset="0"/>
              </a:rPr>
              <a:t>Energie</a:t>
            </a:r>
            <a:r>
              <a:rPr lang="en-US" sz="1100" dirty="0" smtClean="0">
                <a:cs typeface="Times New Roman" pitchFamily="18" charset="0"/>
              </a:rPr>
              <a:t>- und </a:t>
            </a:r>
            <a:r>
              <a:rPr lang="en-US" sz="1100" dirty="0" err="1" smtClean="0">
                <a:cs typeface="Times New Roman" pitchFamily="18" charset="0"/>
              </a:rPr>
              <a:t>Wasserwirtschaft</a:t>
            </a:r>
            <a:r>
              <a:rPr lang="en-US" sz="1100" dirty="0" smtClean="0">
                <a:cs typeface="Times New Roman" pitchFamily="18" charset="0"/>
              </a:rPr>
              <a:t>). </a:t>
            </a:r>
          </a:p>
          <a:p>
            <a:endParaRPr lang="en-US" sz="1100" dirty="0"/>
          </a:p>
        </p:txBody>
      </p:sp>
    </p:spTree>
    <p:extLst>
      <p:ext uri="{BB962C8B-B14F-4D97-AF65-F5344CB8AC3E}">
        <p14:creationId xmlns:p14="http://schemas.microsoft.com/office/powerpoint/2010/main" val="3550150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981200" y="274638"/>
            <a:ext cx="8229600" cy="1143000"/>
          </a:xfrm>
        </p:spPr>
        <p:txBody>
          <a:bodyPr>
            <a:normAutofit/>
          </a:bodyPr>
          <a:lstStyle/>
          <a:p>
            <a:r>
              <a:rPr lang="en-US" sz="3200" noProof="0" dirty="0" smtClean="0">
                <a:cs typeface="Times New Roman" pitchFamily="18" charset="0"/>
              </a:rPr>
              <a:t>Example one shift industrial small business</a:t>
            </a:r>
            <a:endParaRPr lang="en-US" sz="3200" noProof="0" dirty="0">
              <a:cs typeface="Times New Roman" pitchFamily="18" charset="0"/>
            </a:endParaRPr>
          </a:p>
        </p:txBody>
      </p:sp>
      <p:graphicFrame>
        <p:nvGraphicFramePr>
          <p:cNvPr id="6" name="Chart 5"/>
          <p:cNvGraphicFramePr>
            <a:graphicFrameLocks/>
          </p:cNvGraphicFramePr>
          <p:nvPr>
            <p:extLst>
              <p:ext uri="{D42A27DB-BD31-4B8C-83A1-F6EECF244321}">
                <p14:modId xmlns:p14="http://schemas.microsoft.com/office/powerpoint/2010/main" val="926715524"/>
              </p:ext>
            </p:extLst>
          </p:nvPr>
        </p:nvGraphicFramePr>
        <p:xfrm>
          <a:off x="1199456" y="1081158"/>
          <a:ext cx="9793088" cy="4837870"/>
        </p:xfrm>
        <a:graphic>
          <a:graphicData uri="http://schemas.openxmlformats.org/drawingml/2006/chart">
            <c:chart xmlns:c="http://schemas.openxmlformats.org/drawingml/2006/chart" xmlns:r="http://schemas.openxmlformats.org/officeDocument/2006/relationships" r:id="rId3"/>
          </a:graphicData>
        </a:graphic>
      </p:graphicFrame>
      <p:sp>
        <p:nvSpPr>
          <p:cNvPr id="7" name="Rounded Rectangle 6"/>
          <p:cNvSpPr/>
          <p:nvPr/>
        </p:nvSpPr>
        <p:spPr>
          <a:xfrm>
            <a:off x="1127448" y="1124744"/>
            <a:ext cx="1296144" cy="4983360"/>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8" name="Rounded Rectangle 7"/>
          <p:cNvSpPr/>
          <p:nvPr/>
        </p:nvSpPr>
        <p:spPr>
          <a:xfrm>
            <a:off x="2299550" y="5633107"/>
            <a:ext cx="6964801" cy="604205"/>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mj-lt"/>
            </a:endParaRPr>
          </a:p>
        </p:txBody>
      </p:sp>
      <p:sp>
        <p:nvSpPr>
          <p:cNvPr id="9" name="Rounded Rectangle 8"/>
          <p:cNvSpPr/>
          <p:nvPr/>
        </p:nvSpPr>
        <p:spPr>
          <a:xfrm>
            <a:off x="8716648" y="2960948"/>
            <a:ext cx="1699833" cy="252028"/>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Box 9"/>
          <p:cNvSpPr txBox="1"/>
          <p:nvPr/>
        </p:nvSpPr>
        <p:spPr>
          <a:xfrm>
            <a:off x="1979830" y="4941168"/>
            <a:ext cx="468052" cy="307777"/>
          </a:xfrm>
          <a:prstGeom prst="rect">
            <a:avLst/>
          </a:prstGeom>
          <a:noFill/>
        </p:spPr>
        <p:txBody>
          <a:bodyPr wrap="square" rtlCol="0">
            <a:spAutoFit/>
          </a:bodyPr>
          <a:lstStyle/>
          <a:p>
            <a:r>
              <a:rPr lang="de-DE" sz="1400" dirty="0">
                <a:latin typeface="+mj-lt"/>
                <a:cs typeface="Times New Roman" pitchFamily="18" charset="0"/>
              </a:rPr>
              <a:t>1,0</a:t>
            </a:r>
          </a:p>
        </p:txBody>
      </p:sp>
      <p:sp>
        <p:nvSpPr>
          <p:cNvPr id="11" name="TextBox 10"/>
          <p:cNvSpPr txBox="1"/>
          <p:nvPr/>
        </p:nvSpPr>
        <p:spPr>
          <a:xfrm>
            <a:off x="1950612" y="2996952"/>
            <a:ext cx="544988" cy="307777"/>
          </a:xfrm>
          <a:prstGeom prst="rect">
            <a:avLst/>
          </a:prstGeom>
          <a:noFill/>
        </p:spPr>
        <p:txBody>
          <a:bodyPr wrap="square" rtlCol="0">
            <a:spAutoFit/>
          </a:bodyPr>
          <a:lstStyle/>
          <a:p>
            <a:r>
              <a:rPr lang="de-DE" sz="1400" dirty="0">
                <a:latin typeface="+mj-lt"/>
                <a:cs typeface="Times New Roman" pitchFamily="18" charset="0"/>
              </a:rPr>
              <a:t>3,0</a:t>
            </a:r>
          </a:p>
        </p:txBody>
      </p:sp>
      <p:sp>
        <p:nvSpPr>
          <p:cNvPr id="12" name="TextBox 11"/>
          <p:cNvSpPr txBox="1"/>
          <p:nvPr/>
        </p:nvSpPr>
        <p:spPr>
          <a:xfrm>
            <a:off x="1979830" y="4029784"/>
            <a:ext cx="468052" cy="307777"/>
          </a:xfrm>
          <a:prstGeom prst="rect">
            <a:avLst/>
          </a:prstGeom>
          <a:noFill/>
        </p:spPr>
        <p:txBody>
          <a:bodyPr wrap="square" rtlCol="0">
            <a:spAutoFit/>
          </a:bodyPr>
          <a:lstStyle/>
          <a:p>
            <a:r>
              <a:rPr lang="de-DE" sz="1400" dirty="0">
                <a:latin typeface="+mj-lt"/>
                <a:cs typeface="Times New Roman" pitchFamily="18" charset="0"/>
              </a:rPr>
              <a:t>2,0</a:t>
            </a:r>
          </a:p>
        </p:txBody>
      </p:sp>
      <p:sp>
        <p:nvSpPr>
          <p:cNvPr id="13" name="TextBox 12"/>
          <p:cNvSpPr txBox="1"/>
          <p:nvPr/>
        </p:nvSpPr>
        <p:spPr>
          <a:xfrm>
            <a:off x="1963836" y="2060848"/>
            <a:ext cx="468052" cy="307777"/>
          </a:xfrm>
          <a:prstGeom prst="rect">
            <a:avLst/>
          </a:prstGeom>
          <a:noFill/>
        </p:spPr>
        <p:txBody>
          <a:bodyPr wrap="square" rtlCol="0">
            <a:spAutoFit/>
          </a:bodyPr>
          <a:lstStyle/>
          <a:p>
            <a:r>
              <a:rPr lang="de-DE" sz="1400" dirty="0">
                <a:latin typeface="+mj-lt"/>
                <a:cs typeface="Times New Roman" pitchFamily="18" charset="0"/>
              </a:rPr>
              <a:t>4,0</a:t>
            </a:r>
          </a:p>
        </p:txBody>
      </p:sp>
      <p:sp>
        <p:nvSpPr>
          <p:cNvPr id="14" name="TextBox 13"/>
          <p:cNvSpPr txBox="1"/>
          <p:nvPr/>
        </p:nvSpPr>
        <p:spPr>
          <a:xfrm>
            <a:off x="2257338" y="5884676"/>
            <a:ext cx="742318" cy="276999"/>
          </a:xfrm>
          <a:prstGeom prst="rect">
            <a:avLst/>
          </a:prstGeom>
          <a:noFill/>
        </p:spPr>
        <p:txBody>
          <a:bodyPr wrap="square" rtlCol="0">
            <a:spAutoFit/>
          </a:bodyPr>
          <a:lstStyle/>
          <a:p>
            <a:r>
              <a:rPr lang="de-DE" sz="1200" dirty="0">
                <a:latin typeface="+mj-lt"/>
                <a:cs typeface="Times New Roman" pitchFamily="18" charset="0"/>
              </a:rPr>
              <a:t>00:00</a:t>
            </a:r>
          </a:p>
        </p:txBody>
      </p:sp>
      <p:sp>
        <p:nvSpPr>
          <p:cNvPr id="15" name="TextBox 14"/>
          <p:cNvSpPr txBox="1"/>
          <p:nvPr/>
        </p:nvSpPr>
        <p:spPr>
          <a:xfrm>
            <a:off x="3577018" y="5884676"/>
            <a:ext cx="646773" cy="276999"/>
          </a:xfrm>
          <a:prstGeom prst="rect">
            <a:avLst/>
          </a:prstGeom>
          <a:noFill/>
        </p:spPr>
        <p:txBody>
          <a:bodyPr wrap="square" rtlCol="0">
            <a:spAutoFit/>
          </a:bodyPr>
          <a:lstStyle/>
          <a:p>
            <a:r>
              <a:rPr lang="de-DE" sz="1200" dirty="0">
                <a:latin typeface="+mj-lt"/>
                <a:cs typeface="Times New Roman" pitchFamily="18" charset="0"/>
              </a:rPr>
              <a:t>06:00</a:t>
            </a:r>
          </a:p>
        </p:txBody>
      </p:sp>
      <p:sp>
        <p:nvSpPr>
          <p:cNvPr id="16" name="TextBox 15"/>
          <p:cNvSpPr txBox="1"/>
          <p:nvPr/>
        </p:nvSpPr>
        <p:spPr>
          <a:xfrm>
            <a:off x="6775598" y="5884676"/>
            <a:ext cx="616545" cy="276999"/>
          </a:xfrm>
          <a:prstGeom prst="rect">
            <a:avLst/>
          </a:prstGeom>
          <a:noFill/>
        </p:spPr>
        <p:txBody>
          <a:bodyPr wrap="square" rtlCol="0">
            <a:spAutoFit/>
          </a:bodyPr>
          <a:lstStyle/>
          <a:p>
            <a:r>
              <a:rPr lang="de-DE" sz="1200" dirty="0">
                <a:latin typeface="+mj-lt"/>
                <a:cs typeface="Times New Roman" pitchFamily="18" charset="0"/>
              </a:rPr>
              <a:t>18:00</a:t>
            </a:r>
          </a:p>
        </p:txBody>
      </p:sp>
      <p:sp>
        <p:nvSpPr>
          <p:cNvPr id="17" name="TextBox 16"/>
          <p:cNvSpPr txBox="1"/>
          <p:nvPr/>
        </p:nvSpPr>
        <p:spPr>
          <a:xfrm>
            <a:off x="5168752" y="5884676"/>
            <a:ext cx="613198" cy="276999"/>
          </a:xfrm>
          <a:prstGeom prst="rect">
            <a:avLst/>
          </a:prstGeom>
          <a:noFill/>
        </p:spPr>
        <p:txBody>
          <a:bodyPr wrap="square" rtlCol="0">
            <a:spAutoFit/>
          </a:bodyPr>
          <a:lstStyle/>
          <a:p>
            <a:r>
              <a:rPr lang="de-DE" sz="1200" dirty="0">
                <a:latin typeface="+mj-lt"/>
                <a:cs typeface="Times New Roman" pitchFamily="18" charset="0"/>
              </a:rPr>
              <a:t>12:00</a:t>
            </a:r>
          </a:p>
        </p:txBody>
      </p:sp>
      <p:sp>
        <p:nvSpPr>
          <p:cNvPr id="18" name="TextBox 17"/>
          <p:cNvSpPr txBox="1"/>
          <p:nvPr/>
        </p:nvSpPr>
        <p:spPr>
          <a:xfrm>
            <a:off x="8323771" y="5877272"/>
            <a:ext cx="550946" cy="276999"/>
          </a:xfrm>
          <a:prstGeom prst="rect">
            <a:avLst/>
          </a:prstGeom>
          <a:noFill/>
        </p:spPr>
        <p:txBody>
          <a:bodyPr wrap="square" rtlCol="0">
            <a:spAutoFit/>
          </a:bodyPr>
          <a:lstStyle/>
          <a:p>
            <a:r>
              <a:rPr lang="de-DE" sz="1200" dirty="0">
                <a:latin typeface="+mj-lt"/>
                <a:cs typeface="Times New Roman" pitchFamily="18" charset="0"/>
              </a:rPr>
              <a:t>00:00</a:t>
            </a:r>
          </a:p>
        </p:txBody>
      </p:sp>
      <p:sp>
        <p:nvSpPr>
          <p:cNvPr id="19" name="TextBox 18"/>
          <p:cNvSpPr txBox="1"/>
          <p:nvPr/>
        </p:nvSpPr>
        <p:spPr>
          <a:xfrm>
            <a:off x="8586684" y="5646440"/>
            <a:ext cx="893691" cy="276999"/>
          </a:xfrm>
          <a:prstGeom prst="rect">
            <a:avLst/>
          </a:prstGeom>
          <a:noFill/>
        </p:spPr>
        <p:txBody>
          <a:bodyPr wrap="square" rtlCol="0">
            <a:spAutoFit/>
          </a:bodyPr>
          <a:lstStyle/>
          <a:p>
            <a:r>
              <a:rPr lang="de-DE" sz="1200" dirty="0">
                <a:latin typeface="+mj-lt"/>
                <a:cs typeface="Times New Roman" pitchFamily="18" charset="0"/>
              </a:rPr>
              <a:t>Uhrzeit</a:t>
            </a:r>
          </a:p>
        </p:txBody>
      </p:sp>
      <p:sp>
        <p:nvSpPr>
          <p:cNvPr id="20" name="TextBox 19"/>
          <p:cNvSpPr txBox="1"/>
          <p:nvPr/>
        </p:nvSpPr>
        <p:spPr>
          <a:xfrm>
            <a:off x="1423776" y="1099218"/>
            <a:ext cx="1008112" cy="523220"/>
          </a:xfrm>
          <a:prstGeom prst="rect">
            <a:avLst/>
          </a:prstGeom>
          <a:noFill/>
        </p:spPr>
        <p:txBody>
          <a:bodyPr wrap="square" rtlCol="0">
            <a:spAutoFit/>
          </a:bodyPr>
          <a:lstStyle/>
          <a:p>
            <a:pPr algn="ctr"/>
            <a:r>
              <a:rPr lang="de-DE" sz="1400" dirty="0">
                <a:latin typeface="+mj-lt"/>
                <a:cs typeface="Times New Roman" pitchFamily="18" charset="0"/>
              </a:rPr>
              <a:t>Leistung</a:t>
            </a:r>
          </a:p>
          <a:p>
            <a:pPr algn="ctr"/>
            <a:r>
              <a:rPr lang="de-DE" sz="1400" dirty="0">
                <a:latin typeface="+mj-lt"/>
                <a:cs typeface="Times New Roman" pitchFamily="18" charset="0"/>
              </a:rPr>
              <a:t>[kW]</a:t>
            </a:r>
          </a:p>
        </p:txBody>
      </p:sp>
      <p:sp>
        <p:nvSpPr>
          <p:cNvPr id="2" name="Textfeld 1"/>
          <p:cNvSpPr txBox="1"/>
          <p:nvPr/>
        </p:nvSpPr>
        <p:spPr>
          <a:xfrm>
            <a:off x="191344" y="6250645"/>
            <a:ext cx="11568608" cy="430887"/>
          </a:xfrm>
          <a:prstGeom prst="rect">
            <a:avLst/>
          </a:prstGeom>
          <a:noFill/>
        </p:spPr>
        <p:txBody>
          <a:bodyPr wrap="square" rtlCol="0">
            <a:spAutoFit/>
          </a:bodyPr>
          <a:lstStyle/>
          <a:p>
            <a:r>
              <a:rPr lang="en-US" sz="1100" dirty="0" smtClean="0">
                <a:cs typeface="Times New Roman" pitchFamily="18" charset="0"/>
              </a:rPr>
              <a:t>Own representation according to the standard load profile of the TU Munich for electricity for the BDEW (</a:t>
            </a:r>
            <a:r>
              <a:rPr lang="en-US" sz="1100" dirty="0" err="1" smtClean="0">
                <a:cs typeface="Times New Roman" pitchFamily="18" charset="0"/>
              </a:rPr>
              <a:t>Bundesverband</a:t>
            </a:r>
            <a:r>
              <a:rPr lang="en-US" sz="1100" dirty="0" smtClean="0">
                <a:cs typeface="Times New Roman" pitchFamily="18" charset="0"/>
              </a:rPr>
              <a:t> der </a:t>
            </a:r>
            <a:r>
              <a:rPr lang="en-US" sz="1100" dirty="0" err="1" smtClean="0">
                <a:cs typeface="Times New Roman" pitchFamily="18" charset="0"/>
              </a:rPr>
              <a:t>Energie</a:t>
            </a:r>
            <a:r>
              <a:rPr lang="en-US" sz="1100" dirty="0" smtClean="0">
                <a:cs typeface="Times New Roman" pitchFamily="18" charset="0"/>
              </a:rPr>
              <a:t>- und </a:t>
            </a:r>
            <a:r>
              <a:rPr lang="en-US" sz="1100" dirty="0" err="1" smtClean="0">
                <a:cs typeface="Times New Roman" pitchFamily="18" charset="0"/>
              </a:rPr>
              <a:t>Wasserwirtschaft</a:t>
            </a:r>
            <a:r>
              <a:rPr lang="en-US" sz="1100" dirty="0" smtClean="0">
                <a:cs typeface="Times New Roman" pitchFamily="18" charset="0"/>
              </a:rPr>
              <a:t>). </a:t>
            </a:r>
          </a:p>
          <a:p>
            <a:endParaRPr lang="en-US" sz="1100" dirty="0"/>
          </a:p>
        </p:txBody>
      </p:sp>
    </p:spTree>
    <p:extLst>
      <p:ext uri="{BB962C8B-B14F-4D97-AF65-F5344CB8AC3E}">
        <p14:creationId xmlns:p14="http://schemas.microsoft.com/office/powerpoint/2010/main" val="40774742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981200" y="116632"/>
            <a:ext cx="8229600" cy="1143000"/>
          </a:xfrm>
        </p:spPr>
        <p:txBody>
          <a:bodyPr>
            <a:noAutofit/>
          </a:bodyPr>
          <a:lstStyle/>
          <a:p>
            <a:r>
              <a:rPr lang="en-US" sz="2800" noProof="0" dirty="0" smtClean="0">
                <a:cs typeface="Times New Roman" pitchFamily="18" charset="0"/>
              </a:rPr>
              <a:t>Options of long-term trading</a:t>
            </a:r>
            <a:endParaRPr lang="en-US" sz="2800" noProof="0" dirty="0">
              <a:cs typeface="Times New Roman" pitchFamily="18"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14589" y="1849532"/>
            <a:ext cx="7362825" cy="4010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rot="16200000">
            <a:off x="7617173" y="3782534"/>
            <a:ext cx="4320480" cy="2880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mj-lt"/>
            </a:endParaRPr>
          </a:p>
        </p:txBody>
      </p:sp>
      <p:sp useBgFill="1">
        <p:nvSpPr>
          <p:cNvPr id="6" name="TextBox 5"/>
          <p:cNvSpPr txBox="1"/>
          <p:nvPr/>
        </p:nvSpPr>
        <p:spPr>
          <a:xfrm rot="18809157">
            <a:off x="2386108" y="5757714"/>
            <a:ext cx="456750" cy="261610"/>
          </a:xfrm>
          <a:prstGeom prst="rect">
            <a:avLst/>
          </a:prstGeom>
          <a:solidFill>
            <a:schemeClr val="bg1"/>
          </a:solidFill>
        </p:spPr>
        <p:txBody>
          <a:bodyPr wrap="square" rtlCol="0">
            <a:spAutoFit/>
          </a:bodyPr>
          <a:lstStyle>
            <a:defPPr>
              <a:defRPr lang="de-DE"/>
            </a:defPPr>
            <a:lvl1pPr>
              <a:defRPr sz="1100">
                <a:latin typeface="Times New Roman" pitchFamily="18" charset="0"/>
                <a:cs typeface="Times New Roman" pitchFamily="18" charset="0"/>
              </a:defRPr>
            </a:lvl1pPr>
          </a:lstStyle>
          <a:p>
            <a:r>
              <a:rPr lang="de-DE" dirty="0">
                <a:latin typeface="+mj-lt"/>
              </a:rPr>
              <a:t>Jan</a:t>
            </a:r>
          </a:p>
        </p:txBody>
      </p:sp>
      <p:sp useBgFill="1">
        <p:nvSpPr>
          <p:cNvPr id="8" name="TextBox 7"/>
          <p:cNvSpPr txBox="1"/>
          <p:nvPr/>
        </p:nvSpPr>
        <p:spPr>
          <a:xfrm rot="18809157">
            <a:off x="3058223" y="5753128"/>
            <a:ext cx="397358" cy="261610"/>
          </a:xfrm>
          <a:prstGeom prst="rect">
            <a:avLst/>
          </a:prstGeom>
        </p:spPr>
        <p:txBody>
          <a:bodyPr wrap="square" rtlCol="0">
            <a:spAutoFit/>
          </a:bodyPr>
          <a:lstStyle/>
          <a:p>
            <a:r>
              <a:rPr lang="de-DE" sz="1100" dirty="0">
                <a:latin typeface="+mj-lt"/>
                <a:cs typeface="Times New Roman" pitchFamily="18" charset="0"/>
              </a:rPr>
              <a:t>Feb</a:t>
            </a:r>
          </a:p>
        </p:txBody>
      </p:sp>
      <p:sp useBgFill="1">
        <p:nvSpPr>
          <p:cNvPr id="9" name="TextBox 8"/>
          <p:cNvSpPr txBox="1"/>
          <p:nvPr/>
        </p:nvSpPr>
        <p:spPr>
          <a:xfrm rot="18809157">
            <a:off x="4317313" y="5747782"/>
            <a:ext cx="410910" cy="261610"/>
          </a:xfrm>
          <a:prstGeom prst="rect">
            <a:avLst/>
          </a:prstGeom>
          <a:solidFill>
            <a:schemeClr val="bg1"/>
          </a:solidFill>
        </p:spPr>
        <p:txBody>
          <a:bodyPr wrap="square" rtlCol="0">
            <a:spAutoFit/>
          </a:bodyPr>
          <a:lstStyle>
            <a:defPPr>
              <a:defRPr lang="de-DE"/>
            </a:defPPr>
            <a:lvl1pPr>
              <a:defRPr sz="1100">
                <a:latin typeface="Times New Roman" pitchFamily="18" charset="0"/>
                <a:cs typeface="Times New Roman" pitchFamily="18" charset="0"/>
              </a:defRPr>
            </a:lvl1pPr>
          </a:lstStyle>
          <a:p>
            <a:r>
              <a:rPr lang="de-DE" dirty="0">
                <a:latin typeface="+mj-lt"/>
              </a:rPr>
              <a:t>Apr</a:t>
            </a:r>
          </a:p>
        </p:txBody>
      </p:sp>
      <p:sp useBgFill="1">
        <p:nvSpPr>
          <p:cNvPr id="10" name="TextBox 9"/>
          <p:cNvSpPr txBox="1"/>
          <p:nvPr/>
        </p:nvSpPr>
        <p:spPr>
          <a:xfrm rot="18809157">
            <a:off x="4910771" y="5762031"/>
            <a:ext cx="438632" cy="261610"/>
          </a:xfrm>
          <a:prstGeom prst="rect">
            <a:avLst/>
          </a:prstGeom>
        </p:spPr>
        <p:txBody>
          <a:bodyPr wrap="square" rtlCol="0">
            <a:spAutoFit/>
          </a:bodyPr>
          <a:lstStyle/>
          <a:p>
            <a:r>
              <a:rPr lang="de-DE" sz="1100" dirty="0">
                <a:latin typeface="+mj-lt"/>
                <a:cs typeface="Times New Roman" pitchFamily="18" charset="0"/>
              </a:rPr>
              <a:t>May</a:t>
            </a:r>
          </a:p>
        </p:txBody>
      </p:sp>
      <p:sp useBgFill="1">
        <p:nvSpPr>
          <p:cNvPr id="11" name="TextBox 10"/>
          <p:cNvSpPr txBox="1"/>
          <p:nvPr/>
        </p:nvSpPr>
        <p:spPr>
          <a:xfrm rot="18809157">
            <a:off x="5575014" y="5750486"/>
            <a:ext cx="397358" cy="261610"/>
          </a:xfrm>
          <a:prstGeom prst="rect">
            <a:avLst/>
          </a:prstGeom>
        </p:spPr>
        <p:txBody>
          <a:bodyPr wrap="square" rtlCol="0">
            <a:spAutoFit/>
          </a:bodyPr>
          <a:lstStyle/>
          <a:p>
            <a:r>
              <a:rPr lang="de-DE" sz="1100" dirty="0">
                <a:latin typeface="+mj-lt"/>
                <a:cs typeface="Times New Roman" pitchFamily="18" charset="0"/>
              </a:rPr>
              <a:t>Jun</a:t>
            </a:r>
          </a:p>
        </p:txBody>
      </p:sp>
      <p:sp useBgFill="1">
        <p:nvSpPr>
          <p:cNvPr id="12" name="TextBox 11"/>
          <p:cNvSpPr txBox="1"/>
          <p:nvPr/>
        </p:nvSpPr>
        <p:spPr>
          <a:xfrm rot="18809157">
            <a:off x="6207846" y="5741993"/>
            <a:ext cx="397358" cy="261610"/>
          </a:xfrm>
          <a:prstGeom prst="rect">
            <a:avLst/>
          </a:prstGeom>
        </p:spPr>
        <p:txBody>
          <a:bodyPr wrap="square" rtlCol="0">
            <a:spAutoFit/>
          </a:bodyPr>
          <a:lstStyle/>
          <a:p>
            <a:r>
              <a:rPr lang="de-DE" sz="1100" dirty="0">
                <a:latin typeface="+mj-lt"/>
                <a:cs typeface="Times New Roman" pitchFamily="18" charset="0"/>
              </a:rPr>
              <a:t>Jul</a:t>
            </a:r>
          </a:p>
        </p:txBody>
      </p:sp>
      <p:sp useBgFill="1">
        <p:nvSpPr>
          <p:cNvPr id="13" name="TextBox 12"/>
          <p:cNvSpPr txBox="1"/>
          <p:nvPr/>
        </p:nvSpPr>
        <p:spPr>
          <a:xfrm rot="18809157">
            <a:off x="6791432" y="5767065"/>
            <a:ext cx="452510" cy="261610"/>
          </a:xfrm>
          <a:prstGeom prst="rect">
            <a:avLst/>
          </a:prstGeom>
        </p:spPr>
        <p:txBody>
          <a:bodyPr wrap="square" rtlCol="0">
            <a:spAutoFit/>
          </a:bodyPr>
          <a:lstStyle/>
          <a:p>
            <a:r>
              <a:rPr lang="de-DE" sz="1100" dirty="0">
                <a:latin typeface="+mj-lt"/>
                <a:cs typeface="Times New Roman" pitchFamily="18" charset="0"/>
              </a:rPr>
              <a:t>Aug</a:t>
            </a:r>
          </a:p>
        </p:txBody>
      </p:sp>
      <p:sp useBgFill="1">
        <p:nvSpPr>
          <p:cNvPr id="14" name="TextBox 13"/>
          <p:cNvSpPr txBox="1"/>
          <p:nvPr/>
        </p:nvSpPr>
        <p:spPr>
          <a:xfrm rot="18809157">
            <a:off x="8096028" y="5750486"/>
            <a:ext cx="397358" cy="261610"/>
          </a:xfrm>
          <a:prstGeom prst="rect">
            <a:avLst/>
          </a:prstGeom>
        </p:spPr>
        <p:txBody>
          <a:bodyPr wrap="square" rtlCol="0">
            <a:spAutoFit/>
          </a:bodyPr>
          <a:lstStyle/>
          <a:p>
            <a:r>
              <a:rPr lang="de-DE" sz="1100" dirty="0">
                <a:latin typeface="+mj-lt"/>
                <a:cs typeface="Times New Roman" pitchFamily="18" charset="0"/>
              </a:rPr>
              <a:t>Oct</a:t>
            </a:r>
          </a:p>
        </p:txBody>
      </p:sp>
      <p:sp useBgFill="1">
        <p:nvSpPr>
          <p:cNvPr id="15" name="TextBox 14"/>
          <p:cNvSpPr txBox="1"/>
          <p:nvPr/>
        </p:nvSpPr>
        <p:spPr>
          <a:xfrm rot="18809157">
            <a:off x="7466624" y="5742866"/>
            <a:ext cx="397358" cy="261610"/>
          </a:xfrm>
          <a:prstGeom prst="rect">
            <a:avLst/>
          </a:prstGeom>
        </p:spPr>
        <p:txBody>
          <a:bodyPr wrap="square" rtlCol="0">
            <a:spAutoFit/>
          </a:bodyPr>
          <a:lstStyle/>
          <a:p>
            <a:r>
              <a:rPr lang="de-DE" sz="1100" dirty="0">
                <a:latin typeface="+mj-lt"/>
                <a:cs typeface="Times New Roman" pitchFamily="18" charset="0"/>
              </a:rPr>
              <a:t>Sep</a:t>
            </a:r>
          </a:p>
        </p:txBody>
      </p:sp>
      <p:sp useBgFill="1">
        <p:nvSpPr>
          <p:cNvPr id="16" name="TextBox 15"/>
          <p:cNvSpPr txBox="1"/>
          <p:nvPr/>
        </p:nvSpPr>
        <p:spPr>
          <a:xfrm rot="18809157">
            <a:off x="8666265" y="5767412"/>
            <a:ext cx="462488" cy="261610"/>
          </a:xfrm>
          <a:prstGeom prst="rect">
            <a:avLst/>
          </a:prstGeom>
        </p:spPr>
        <p:txBody>
          <a:bodyPr wrap="square" rtlCol="0">
            <a:spAutoFit/>
          </a:bodyPr>
          <a:lstStyle/>
          <a:p>
            <a:r>
              <a:rPr lang="de-DE" sz="1100" dirty="0">
                <a:latin typeface="+mj-lt"/>
                <a:cs typeface="Times New Roman" pitchFamily="18" charset="0"/>
              </a:rPr>
              <a:t>Nov</a:t>
            </a:r>
          </a:p>
        </p:txBody>
      </p:sp>
      <p:sp useBgFill="1">
        <p:nvSpPr>
          <p:cNvPr id="17" name="TextBox 16"/>
          <p:cNvSpPr txBox="1"/>
          <p:nvPr/>
        </p:nvSpPr>
        <p:spPr>
          <a:xfrm rot="18809157">
            <a:off x="9309678" y="5766495"/>
            <a:ext cx="446192" cy="261610"/>
          </a:xfrm>
          <a:prstGeom prst="rect">
            <a:avLst/>
          </a:prstGeom>
        </p:spPr>
        <p:txBody>
          <a:bodyPr wrap="square" rtlCol="0">
            <a:spAutoFit/>
          </a:bodyPr>
          <a:lstStyle/>
          <a:p>
            <a:r>
              <a:rPr lang="de-DE" sz="1100" dirty="0">
                <a:latin typeface="+mj-lt"/>
                <a:cs typeface="Times New Roman" pitchFamily="18" charset="0"/>
              </a:rPr>
              <a:t>Dec</a:t>
            </a:r>
          </a:p>
        </p:txBody>
      </p:sp>
      <p:sp useBgFill="1">
        <p:nvSpPr>
          <p:cNvPr id="18" name="TextBox 17"/>
          <p:cNvSpPr txBox="1"/>
          <p:nvPr/>
        </p:nvSpPr>
        <p:spPr>
          <a:xfrm rot="18809157">
            <a:off x="3634228" y="5774346"/>
            <a:ext cx="467833" cy="261610"/>
          </a:xfrm>
          <a:prstGeom prst="rect">
            <a:avLst/>
          </a:prstGeom>
        </p:spPr>
        <p:txBody>
          <a:bodyPr wrap="square" rtlCol="0">
            <a:spAutoFit/>
          </a:bodyPr>
          <a:lstStyle/>
          <a:p>
            <a:r>
              <a:rPr lang="de-DE" sz="1100" dirty="0">
                <a:latin typeface="+mj-lt"/>
                <a:cs typeface="Times New Roman" pitchFamily="18" charset="0"/>
              </a:rPr>
              <a:t>Mar</a:t>
            </a:r>
          </a:p>
        </p:txBody>
      </p:sp>
      <p:sp>
        <p:nvSpPr>
          <p:cNvPr id="19" name="Rectangle 18"/>
          <p:cNvSpPr/>
          <p:nvPr/>
        </p:nvSpPr>
        <p:spPr>
          <a:xfrm>
            <a:off x="3936197" y="5002499"/>
            <a:ext cx="1872208" cy="284584"/>
          </a:xfrm>
          <a:prstGeom prst="rect">
            <a:avLst/>
          </a:prstGeom>
          <a:solidFill>
            <a:schemeClr val="tx2">
              <a:lumMod val="40000"/>
              <a:lumOff val="6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latin typeface="+mj-lt"/>
              </a:rPr>
              <a:t> 1MW Q2/17</a:t>
            </a:r>
          </a:p>
        </p:txBody>
      </p:sp>
      <p:sp>
        <p:nvSpPr>
          <p:cNvPr id="21" name="Rectangle 20"/>
          <p:cNvSpPr/>
          <p:nvPr/>
        </p:nvSpPr>
        <p:spPr>
          <a:xfrm>
            <a:off x="3936197" y="4713510"/>
            <a:ext cx="1872208" cy="284584"/>
          </a:xfrm>
          <a:prstGeom prst="rect">
            <a:avLst/>
          </a:prstGeom>
          <a:solidFill>
            <a:schemeClr val="tx2">
              <a:lumMod val="40000"/>
              <a:lumOff val="6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latin typeface="+mj-lt"/>
              </a:rPr>
              <a:t> 1MW Q2/17</a:t>
            </a:r>
          </a:p>
        </p:txBody>
      </p:sp>
      <p:sp>
        <p:nvSpPr>
          <p:cNvPr id="22" name="Rectangle 21"/>
          <p:cNvSpPr/>
          <p:nvPr/>
        </p:nvSpPr>
        <p:spPr>
          <a:xfrm>
            <a:off x="3936197" y="4417094"/>
            <a:ext cx="1872208" cy="284584"/>
          </a:xfrm>
          <a:prstGeom prst="rect">
            <a:avLst/>
          </a:prstGeom>
          <a:solidFill>
            <a:schemeClr val="tx2">
              <a:lumMod val="40000"/>
              <a:lumOff val="6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latin typeface="+mj-lt"/>
              </a:rPr>
              <a:t> 1MW Q2/17</a:t>
            </a:r>
          </a:p>
        </p:txBody>
      </p:sp>
      <p:sp>
        <p:nvSpPr>
          <p:cNvPr id="23" name="Rectangle 22"/>
          <p:cNvSpPr/>
          <p:nvPr/>
        </p:nvSpPr>
        <p:spPr>
          <a:xfrm>
            <a:off x="3936197" y="4128105"/>
            <a:ext cx="1872208" cy="284584"/>
          </a:xfrm>
          <a:prstGeom prst="rect">
            <a:avLst/>
          </a:prstGeom>
          <a:solidFill>
            <a:schemeClr val="tx2">
              <a:lumMod val="40000"/>
              <a:lumOff val="6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latin typeface="+mj-lt"/>
              </a:rPr>
              <a:t> 1MW Q2/17</a:t>
            </a:r>
          </a:p>
        </p:txBody>
      </p:sp>
      <p:sp>
        <p:nvSpPr>
          <p:cNvPr id="24" name="Rectangle 23"/>
          <p:cNvSpPr/>
          <p:nvPr/>
        </p:nvSpPr>
        <p:spPr>
          <a:xfrm>
            <a:off x="2676158" y="5300793"/>
            <a:ext cx="6957239" cy="284584"/>
          </a:xfrm>
          <a:prstGeom prst="rect">
            <a:avLst/>
          </a:prstGeom>
          <a:solidFill>
            <a:schemeClr val="accent2">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latin typeface="+mj-lt"/>
              </a:rPr>
              <a:t>1 MW Year 2017</a:t>
            </a:r>
          </a:p>
        </p:txBody>
      </p:sp>
      <p:sp>
        <p:nvSpPr>
          <p:cNvPr id="25" name="Rectangle 24"/>
          <p:cNvSpPr/>
          <p:nvPr/>
        </p:nvSpPr>
        <p:spPr>
          <a:xfrm>
            <a:off x="3936197" y="3843521"/>
            <a:ext cx="1872208" cy="284584"/>
          </a:xfrm>
          <a:prstGeom prst="rect">
            <a:avLst/>
          </a:prstGeom>
          <a:solidFill>
            <a:schemeClr val="tx2">
              <a:lumMod val="40000"/>
              <a:lumOff val="6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latin typeface="+mj-lt"/>
              </a:rPr>
              <a:t> 1MW Q2/17</a:t>
            </a:r>
          </a:p>
        </p:txBody>
      </p:sp>
      <p:sp>
        <p:nvSpPr>
          <p:cNvPr id="26" name="Rectangle 25"/>
          <p:cNvSpPr/>
          <p:nvPr/>
        </p:nvSpPr>
        <p:spPr>
          <a:xfrm>
            <a:off x="5830974" y="3851141"/>
            <a:ext cx="1872208" cy="284584"/>
          </a:xfrm>
          <a:prstGeom prst="rect">
            <a:avLst/>
          </a:prstGeom>
          <a:solidFill>
            <a:schemeClr val="tx2">
              <a:lumMod val="60000"/>
              <a:lumOff val="4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latin typeface="+mj-lt"/>
              </a:rPr>
              <a:t> 1MW Q3/17</a:t>
            </a:r>
          </a:p>
        </p:txBody>
      </p:sp>
      <p:sp>
        <p:nvSpPr>
          <p:cNvPr id="27" name="Rectangle 26"/>
          <p:cNvSpPr/>
          <p:nvPr/>
        </p:nvSpPr>
        <p:spPr>
          <a:xfrm>
            <a:off x="5826018" y="3270951"/>
            <a:ext cx="1872208" cy="284584"/>
          </a:xfrm>
          <a:prstGeom prst="rect">
            <a:avLst/>
          </a:prstGeom>
          <a:solidFill>
            <a:schemeClr val="tx2">
              <a:lumMod val="60000"/>
              <a:lumOff val="4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latin typeface="+mj-lt"/>
              </a:rPr>
              <a:t> 1MW Q3/17</a:t>
            </a:r>
          </a:p>
        </p:txBody>
      </p:sp>
      <p:sp>
        <p:nvSpPr>
          <p:cNvPr id="28" name="Rectangle 27"/>
          <p:cNvSpPr/>
          <p:nvPr/>
        </p:nvSpPr>
        <p:spPr>
          <a:xfrm>
            <a:off x="5826018" y="3566557"/>
            <a:ext cx="1872208" cy="284584"/>
          </a:xfrm>
          <a:prstGeom prst="rect">
            <a:avLst/>
          </a:prstGeom>
          <a:solidFill>
            <a:schemeClr val="tx2">
              <a:lumMod val="60000"/>
              <a:lumOff val="4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latin typeface="+mj-lt"/>
              </a:rPr>
              <a:t> 1MW Q3/17</a:t>
            </a:r>
          </a:p>
        </p:txBody>
      </p:sp>
      <p:sp>
        <p:nvSpPr>
          <p:cNvPr id="29" name="Rectangle 28"/>
          <p:cNvSpPr/>
          <p:nvPr/>
        </p:nvSpPr>
        <p:spPr>
          <a:xfrm>
            <a:off x="5831265" y="4138213"/>
            <a:ext cx="1872208" cy="284584"/>
          </a:xfrm>
          <a:prstGeom prst="rect">
            <a:avLst/>
          </a:prstGeom>
          <a:solidFill>
            <a:schemeClr val="tx2">
              <a:lumMod val="60000"/>
              <a:lumOff val="4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latin typeface="+mj-lt"/>
              </a:rPr>
              <a:t> 1MW Q3/17</a:t>
            </a:r>
          </a:p>
        </p:txBody>
      </p:sp>
      <p:sp>
        <p:nvSpPr>
          <p:cNvPr id="30" name="Rectangle 29"/>
          <p:cNvSpPr/>
          <p:nvPr/>
        </p:nvSpPr>
        <p:spPr>
          <a:xfrm>
            <a:off x="5826018" y="4407194"/>
            <a:ext cx="1872208" cy="284584"/>
          </a:xfrm>
          <a:prstGeom prst="rect">
            <a:avLst/>
          </a:prstGeom>
          <a:solidFill>
            <a:schemeClr val="tx2">
              <a:lumMod val="60000"/>
              <a:lumOff val="4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latin typeface="+mj-lt"/>
              </a:rPr>
              <a:t> 1MW Q3/17</a:t>
            </a:r>
          </a:p>
        </p:txBody>
      </p:sp>
      <p:sp>
        <p:nvSpPr>
          <p:cNvPr id="31" name="Rectangle 30"/>
          <p:cNvSpPr/>
          <p:nvPr/>
        </p:nvSpPr>
        <p:spPr>
          <a:xfrm>
            <a:off x="5826018" y="4705890"/>
            <a:ext cx="1872208" cy="284584"/>
          </a:xfrm>
          <a:prstGeom prst="rect">
            <a:avLst/>
          </a:prstGeom>
          <a:solidFill>
            <a:schemeClr val="tx2">
              <a:lumMod val="60000"/>
              <a:lumOff val="4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latin typeface="+mj-lt"/>
              </a:rPr>
              <a:t> 1MW Q3/17</a:t>
            </a:r>
          </a:p>
        </p:txBody>
      </p:sp>
      <p:sp>
        <p:nvSpPr>
          <p:cNvPr id="32" name="Rectangle 31"/>
          <p:cNvSpPr/>
          <p:nvPr/>
        </p:nvSpPr>
        <p:spPr>
          <a:xfrm>
            <a:off x="5830974" y="4998094"/>
            <a:ext cx="1872208" cy="284584"/>
          </a:xfrm>
          <a:prstGeom prst="rect">
            <a:avLst/>
          </a:prstGeom>
          <a:solidFill>
            <a:schemeClr val="tx2">
              <a:lumMod val="60000"/>
              <a:lumOff val="4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latin typeface="+mj-lt"/>
              </a:rPr>
              <a:t> 1MW Q3/17</a:t>
            </a:r>
          </a:p>
        </p:txBody>
      </p:sp>
      <p:sp>
        <p:nvSpPr>
          <p:cNvPr id="33" name="Rectangle 32"/>
          <p:cNvSpPr/>
          <p:nvPr/>
        </p:nvSpPr>
        <p:spPr>
          <a:xfrm>
            <a:off x="7709839" y="4993622"/>
            <a:ext cx="1923559" cy="284584"/>
          </a:xfrm>
          <a:prstGeom prst="rect">
            <a:avLst/>
          </a:prstGeom>
          <a:solidFill>
            <a:schemeClr val="accent1">
              <a:lumMod val="75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latin typeface="+mj-lt"/>
              </a:rPr>
              <a:t> 1MW Q4/17</a:t>
            </a:r>
          </a:p>
        </p:txBody>
      </p:sp>
      <p:sp>
        <p:nvSpPr>
          <p:cNvPr id="34" name="Rectangle 33"/>
          <p:cNvSpPr/>
          <p:nvPr/>
        </p:nvSpPr>
        <p:spPr>
          <a:xfrm>
            <a:off x="7717461" y="4145833"/>
            <a:ext cx="1915937" cy="284584"/>
          </a:xfrm>
          <a:prstGeom prst="rect">
            <a:avLst/>
          </a:prstGeom>
          <a:solidFill>
            <a:schemeClr val="accent1">
              <a:lumMod val="75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latin typeface="+mj-lt"/>
              </a:rPr>
              <a:t> 1MW Q4/17</a:t>
            </a:r>
          </a:p>
        </p:txBody>
      </p:sp>
      <p:sp>
        <p:nvSpPr>
          <p:cNvPr id="35" name="Rectangle 34"/>
          <p:cNvSpPr/>
          <p:nvPr/>
        </p:nvSpPr>
        <p:spPr>
          <a:xfrm>
            <a:off x="7715149" y="3843521"/>
            <a:ext cx="1915937" cy="284584"/>
          </a:xfrm>
          <a:prstGeom prst="rect">
            <a:avLst/>
          </a:prstGeom>
          <a:solidFill>
            <a:schemeClr val="accent1">
              <a:lumMod val="75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latin typeface="+mj-lt"/>
              </a:rPr>
              <a:t> 1MW Q4/17</a:t>
            </a:r>
          </a:p>
        </p:txBody>
      </p:sp>
      <p:sp>
        <p:nvSpPr>
          <p:cNvPr id="36" name="Rectangle 35"/>
          <p:cNvSpPr/>
          <p:nvPr/>
        </p:nvSpPr>
        <p:spPr>
          <a:xfrm>
            <a:off x="7714669" y="4427929"/>
            <a:ext cx="1915937" cy="284584"/>
          </a:xfrm>
          <a:prstGeom prst="rect">
            <a:avLst/>
          </a:prstGeom>
          <a:solidFill>
            <a:schemeClr val="accent1">
              <a:lumMod val="75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latin typeface="+mj-lt"/>
              </a:rPr>
              <a:t> 1MW Q4/17</a:t>
            </a:r>
          </a:p>
        </p:txBody>
      </p:sp>
      <p:sp>
        <p:nvSpPr>
          <p:cNvPr id="37" name="Rectangle 36"/>
          <p:cNvSpPr/>
          <p:nvPr/>
        </p:nvSpPr>
        <p:spPr>
          <a:xfrm>
            <a:off x="7714668" y="4712513"/>
            <a:ext cx="1915937" cy="284584"/>
          </a:xfrm>
          <a:prstGeom prst="rect">
            <a:avLst/>
          </a:prstGeom>
          <a:solidFill>
            <a:schemeClr val="accent1">
              <a:lumMod val="75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latin typeface="+mj-lt"/>
              </a:rPr>
              <a:t> 1MW Q4/17</a:t>
            </a:r>
          </a:p>
        </p:txBody>
      </p:sp>
      <p:sp>
        <p:nvSpPr>
          <p:cNvPr id="38" name="Rectangle 37"/>
          <p:cNvSpPr/>
          <p:nvPr/>
        </p:nvSpPr>
        <p:spPr>
          <a:xfrm>
            <a:off x="7714669" y="3542025"/>
            <a:ext cx="1915937" cy="284584"/>
          </a:xfrm>
          <a:prstGeom prst="rect">
            <a:avLst/>
          </a:prstGeom>
          <a:solidFill>
            <a:schemeClr val="accent1">
              <a:lumMod val="75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latin typeface="+mj-lt"/>
              </a:rPr>
              <a:t> 1MW Q4/17</a:t>
            </a:r>
          </a:p>
        </p:txBody>
      </p:sp>
      <p:sp>
        <p:nvSpPr>
          <p:cNvPr id="20" name="Rectangle 19"/>
          <p:cNvSpPr/>
          <p:nvPr/>
        </p:nvSpPr>
        <p:spPr>
          <a:xfrm>
            <a:off x="3276760" y="4994833"/>
            <a:ext cx="643296" cy="284584"/>
          </a:xfrm>
          <a:prstGeom prst="rect">
            <a:avLst/>
          </a:prstGeom>
          <a:solidFill>
            <a:srgbClr val="7030A0"/>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900" dirty="0">
                <a:latin typeface="+mj-lt"/>
              </a:rPr>
              <a:t>1 MW Feb 17</a:t>
            </a:r>
          </a:p>
        </p:txBody>
      </p:sp>
      <p:sp>
        <p:nvSpPr>
          <p:cNvPr id="41" name="Rectangle 40"/>
          <p:cNvSpPr/>
          <p:nvPr/>
        </p:nvSpPr>
        <p:spPr>
          <a:xfrm>
            <a:off x="5182722" y="3574935"/>
            <a:ext cx="643296" cy="284584"/>
          </a:xfrm>
          <a:prstGeom prst="rect">
            <a:avLst/>
          </a:prstGeom>
          <a:solidFill>
            <a:srgbClr val="A954C4"/>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900" dirty="0">
                <a:latin typeface="+mj-lt"/>
              </a:rPr>
              <a:t>1 MW May 17</a:t>
            </a:r>
          </a:p>
        </p:txBody>
      </p:sp>
      <p:sp>
        <p:nvSpPr>
          <p:cNvPr id="42" name="Rectangle 41"/>
          <p:cNvSpPr/>
          <p:nvPr/>
        </p:nvSpPr>
        <p:spPr>
          <a:xfrm>
            <a:off x="5185195" y="3266733"/>
            <a:ext cx="643296" cy="284584"/>
          </a:xfrm>
          <a:prstGeom prst="rect">
            <a:avLst/>
          </a:prstGeom>
          <a:solidFill>
            <a:srgbClr val="A954C4"/>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900" dirty="0">
                <a:latin typeface="+mj-lt"/>
              </a:rPr>
              <a:t>1 MW May 17</a:t>
            </a:r>
          </a:p>
        </p:txBody>
      </p:sp>
      <p:sp>
        <p:nvSpPr>
          <p:cNvPr id="43" name="Rectangle 42"/>
          <p:cNvSpPr/>
          <p:nvPr/>
        </p:nvSpPr>
        <p:spPr>
          <a:xfrm>
            <a:off x="5180349" y="2982149"/>
            <a:ext cx="643296" cy="284584"/>
          </a:xfrm>
          <a:prstGeom prst="rect">
            <a:avLst/>
          </a:prstGeom>
          <a:solidFill>
            <a:srgbClr val="A954C4"/>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900" dirty="0">
                <a:latin typeface="+mj-lt"/>
              </a:rPr>
              <a:t>1 MW May 17</a:t>
            </a:r>
          </a:p>
        </p:txBody>
      </p:sp>
      <p:sp>
        <p:nvSpPr>
          <p:cNvPr id="44" name="Rectangle 43"/>
          <p:cNvSpPr/>
          <p:nvPr/>
        </p:nvSpPr>
        <p:spPr>
          <a:xfrm>
            <a:off x="6445721" y="2996533"/>
            <a:ext cx="643296" cy="284584"/>
          </a:xfrm>
          <a:prstGeom prst="rect">
            <a:avLst/>
          </a:prstGeom>
          <a:solidFill>
            <a:srgbClr val="9A57CD"/>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900" dirty="0">
                <a:latin typeface="+mj-lt"/>
              </a:rPr>
              <a:t>1 MW </a:t>
            </a:r>
          </a:p>
          <a:p>
            <a:pPr algn="ctr"/>
            <a:r>
              <a:rPr lang="de-DE" sz="900" dirty="0">
                <a:latin typeface="+mj-lt"/>
              </a:rPr>
              <a:t>Jul 17</a:t>
            </a:r>
          </a:p>
        </p:txBody>
      </p:sp>
      <p:sp>
        <p:nvSpPr>
          <p:cNvPr id="45" name="Rectangle 44"/>
          <p:cNvSpPr/>
          <p:nvPr/>
        </p:nvSpPr>
        <p:spPr>
          <a:xfrm>
            <a:off x="6445721" y="2697565"/>
            <a:ext cx="643296" cy="284584"/>
          </a:xfrm>
          <a:prstGeom prst="rect">
            <a:avLst/>
          </a:prstGeom>
          <a:solidFill>
            <a:srgbClr val="9A57CD"/>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900" dirty="0">
                <a:latin typeface="+mj-lt"/>
              </a:rPr>
              <a:t>1 MW</a:t>
            </a:r>
          </a:p>
          <a:p>
            <a:pPr algn="ctr"/>
            <a:r>
              <a:rPr lang="de-DE" sz="900" dirty="0">
                <a:latin typeface="+mj-lt"/>
              </a:rPr>
              <a:t>Jul 17</a:t>
            </a:r>
          </a:p>
        </p:txBody>
      </p:sp>
      <p:sp>
        <p:nvSpPr>
          <p:cNvPr id="46" name="Rectangle 45"/>
          <p:cNvSpPr/>
          <p:nvPr/>
        </p:nvSpPr>
        <p:spPr>
          <a:xfrm>
            <a:off x="8326634" y="3266733"/>
            <a:ext cx="643296" cy="284584"/>
          </a:xfrm>
          <a:prstGeom prst="rect">
            <a:avLst/>
          </a:prstGeom>
          <a:solidFill>
            <a:srgbClr val="AE78D6"/>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900" dirty="0">
                <a:latin typeface="+mj-lt"/>
              </a:rPr>
              <a:t>1 MW </a:t>
            </a:r>
            <a:r>
              <a:rPr lang="de-DE" sz="900" dirty="0" err="1">
                <a:latin typeface="+mj-lt"/>
              </a:rPr>
              <a:t>Óct</a:t>
            </a:r>
            <a:r>
              <a:rPr lang="de-DE" sz="900" dirty="0">
                <a:latin typeface="+mj-lt"/>
              </a:rPr>
              <a:t> 17</a:t>
            </a:r>
          </a:p>
        </p:txBody>
      </p:sp>
      <p:sp>
        <p:nvSpPr>
          <p:cNvPr id="47" name="Rectangle 46"/>
          <p:cNvSpPr/>
          <p:nvPr/>
        </p:nvSpPr>
        <p:spPr>
          <a:xfrm>
            <a:off x="8326634" y="2982149"/>
            <a:ext cx="643296" cy="284584"/>
          </a:xfrm>
          <a:prstGeom prst="rect">
            <a:avLst/>
          </a:prstGeom>
          <a:solidFill>
            <a:srgbClr val="AE78D6"/>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900" dirty="0">
                <a:latin typeface="+mj-lt"/>
              </a:rPr>
              <a:t>1 MW Oct 17</a:t>
            </a:r>
          </a:p>
        </p:txBody>
      </p:sp>
      <p:sp>
        <p:nvSpPr>
          <p:cNvPr id="48" name="Rectangle 47"/>
          <p:cNvSpPr/>
          <p:nvPr/>
        </p:nvSpPr>
        <p:spPr>
          <a:xfrm>
            <a:off x="8326634" y="2697565"/>
            <a:ext cx="643296" cy="284584"/>
          </a:xfrm>
          <a:prstGeom prst="rect">
            <a:avLst/>
          </a:prstGeom>
          <a:solidFill>
            <a:srgbClr val="AE78D6"/>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900" dirty="0">
                <a:latin typeface="+mj-lt"/>
              </a:rPr>
              <a:t>1 MW Oct 17</a:t>
            </a:r>
          </a:p>
        </p:txBody>
      </p:sp>
      <p:sp>
        <p:nvSpPr>
          <p:cNvPr id="49" name="Rectangle 48"/>
          <p:cNvSpPr/>
          <p:nvPr/>
        </p:nvSpPr>
        <p:spPr>
          <a:xfrm>
            <a:off x="7703182" y="3266733"/>
            <a:ext cx="643296" cy="284584"/>
          </a:xfrm>
          <a:prstGeom prst="rect">
            <a:avLst/>
          </a:prstGeom>
          <a:solidFill>
            <a:srgbClr val="B482DA"/>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900" dirty="0">
                <a:latin typeface="+mj-lt"/>
              </a:rPr>
              <a:t>1 MW Sep 17</a:t>
            </a:r>
          </a:p>
        </p:txBody>
      </p:sp>
      <p:sp>
        <p:nvSpPr>
          <p:cNvPr id="50" name="Rectangle 49"/>
          <p:cNvSpPr/>
          <p:nvPr/>
        </p:nvSpPr>
        <p:spPr>
          <a:xfrm>
            <a:off x="3924333" y="3570775"/>
            <a:ext cx="643296" cy="284584"/>
          </a:xfrm>
          <a:prstGeom prst="rect">
            <a:avLst/>
          </a:prstGeom>
          <a:solidFill>
            <a:schemeClr val="accent4"/>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900" dirty="0">
                <a:latin typeface="+mj-lt"/>
              </a:rPr>
              <a:t>1 MW Mar 17</a:t>
            </a:r>
          </a:p>
        </p:txBody>
      </p:sp>
      <p:sp>
        <p:nvSpPr>
          <p:cNvPr id="51" name="Rectangle 50"/>
          <p:cNvSpPr/>
          <p:nvPr/>
        </p:nvSpPr>
        <p:spPr>
          <a:xfrm>
            <a:off x="3924333" y="3272681"/>
            <a:ext cx="643296" cy="284584"/>
          </a:xfrm>
          <a:prstGeom prst="rect">
            <a:avLst/>
          </a:prstGeom>
          <a:solidFill>
            <a:schemeClr val="accent4"/>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900" dirty="0">
                <a:latin typeface="+mj-lt"/>
              </a:rPr>
              <a:t>1 MW Mar 17</a:t>
            </a:r>
          </a:p>
        </p:txBody>
      </p:sp>
      <p:sp>
        <p:nvSpPr>
          <p:cNvPr id="53" name="Rectangle 52"/>
          <p:cNvSpPr/>
          <p:nvPr/>
        </p:nvSpPr>
        <p:spPr>
          <a:xfrm>
            <a:off x="3776504" y="4712513"/>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55" name="Rectangle 54"/>
          <p:cNvSpPr/>
          <p:nvPr/>
        </p:nvSpPr>
        <p:spPr>
          <a:xfrm>
            <a:off x="3630283" y="4712513"/>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56" name="Rectangle 55"/>
          <p:cNvSpPr/>
          <p:nvPr/>
        </p:nvSpPr>
        <p:spPr>
          <a:xfrm>
            <a:off x="3781456" y="3821582"/>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57" name="Rectangle 56"/>
          <p:cNvSpPr/>
          <p:nvPr/>
        </p:nvSpPr>
        <p:spPr>
          <a:xfrm>
            <a:off x="3466075" y="4717915"/>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58" name="Rectangle 57"/>
          <p:cNvSpPr/>
          <p:nvPr/>
        </p:nvSpPr>
        <p:spPr>
          <a:xfrm>
            <a:off x="4110614" y="2962698"/>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59" name="Rectangle 58"/>
          <p:cNvSpPr/>
          <p:nvPr/>
        </p:nvSpPr>
        <p:spPr>
          <a:xfrm>
            <a:off x="3920057" y="2393530"/>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60" name="Rectangle 59"/>
          <p:cNvSpPr/>
          <p:nvPr/>
        </p:nvSpPr>
        <p:spPr>
          <a:xfrm>
            <a:off x="4701494" y="3570068"/>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61" name="Rectangle 60"/>
          <p:cNvSpPr/>
          <p:nvPr/>
        </p:nvSpPr>
        <p:spPr>
          <a:xfrm>
            <a:off x="6300372" y="2697565"/>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75" name="Rectangle 74"/>
          <p:cNvSpPr/>
          <p:nvPr/>
        </p:nvSpPr>
        <p:spPr>
          <a:xfrm>
            <a:off x="3781456" y="4422797"/>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76" name="Rectangle 75"/>
          <p:cNvSpPr/>
          <p:nvPr/>
        </p:nvSpPr>
        <p:spPr>
          <a:xfrm>
            <a:off x="3635235" y="4422797"/>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77" name="Rectangle 76"/>
          <p:cNvSpPr/>
          <p:nvPr/>
        </p:nvSpPr>
        <p:spPr>
          <a:xfrm>
            <a:off x="3781456" y="4124496"/>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78" name="Rectangle 77"/>
          <p:cNvSpPr/>
          <p:nvPr/>
        </p:nvSpPr>
        <p:spPr>
          <a:xfrm>
            <a:off x="3635235" y="4124496"/>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79" name="Rectangle 78"/>
          <p:cNvSpPr/>
          <p:nvPr/>
        </p:nvSpPr>
        <p:spPr>
          <a:xfrm>
            <a:off x="3776504" y="3536998"/>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80" name="Rectangle 79"/>
          <p:cNvSpPr/>
          <p:nvPr/>
        </p:nvSpPr>
        <p:spPr>
          <a:xfrm>
            <a:off x="3941001" y="2962698"/>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81" name="Rectangle 80"/>
          <p:cNvSpPr/>
          <p:nvPr/>
        </p:nvSpPr>
        <p:spPr>
          <a:xfrm>
            <a:off x="3781456" y="3247282"/>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82" name="Rectangle 81"/>
          <p:cNvSpPr/>
          <p:nvPr/>
        </p:nvSpPr>
        <p:spPr>
          <a:xfrm>
            <a:off x="3781456" y="2964221"/>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83" name="Rectangle 82"/>
          <p:cNvSpPr/>
          <p:nvPr/>
        </p:nvSpPr>
        <p:spPr>
          <a:xfrm>
            <a:off x="3926047" y="2678114"/>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84" name="Rectangle 83"/>
          <p:cNvSpPr/>
          <p:nvPr/>
        </p:nvSpPr>
        <p:spPr>
          <a:xfrm>
            <a:off x="3779826" y="2678114"/>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85" name="Rectangle 84"/>
          <p:cNvSpPr/>
          <p:nvPr/>
        </p:nvSpPr>
        <p:spPr>
          <a:xfrm>
            <a:off x="5006576" y="3563139"/>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86" name="Rectangle 85"/>
          <p:cNvSpPr/>
          <p:nvPr/>
        </p:nvSpPr>
        <p:spPr>
          <a:xfrm>
            <a:off x="4860355" y="3563139"/>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88" name="Rectangle 87"/>
          <p:cNvSpPr/>
          <p:nvPr/>
        </p:nvSpPr>
        <p:spPr>
          <a:xfrm>
            <a:off x="5007455" y="3294018"/>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89" name="Rectangle 88"/>
          <p:cNvSpPr/>
          <p:nvPr/>
        </p:nvSpPr>
        <p:spPr>
          <a:xfrm>
            <a:off x="4861234" y="3294018"/>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90" name="Rectangle 89"/>
          <p:cNvSpPr/>
          <p:nvPr/>
        </p:nvSpPr>
        <p:spPr>
          <a:xfrm>
            <a:off x="5007455" y="2995717"/>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91" name="Rectangle 90"/>
          <p:cNvSpPr/>
          <p:nvPr/>
        </p:nvSpPr>
        <p:spPr>
          <a:xfrm>
            <a:off x="4861234" y="2995717"/>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92" name="Rectangle 91"/>
          <p:cNvSpPr/>
          <p:nvPr/>
        </p:nvSpPr>
        <p:spPr>
          <a:xfrm>
            <a:off x="6300372" y="2982149"/>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93" name="Rectangle 92"/>
          <p:cNvSpPr/>
          <p:nvPr/>
        </p:nvSpPr>
        <p:spPr>
          <a:xfrm>
            <a:off x="6154151" y="2982149"/>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94" name="Rectangle 93"/>
          <p:cNvSpPr/>
          <p:nvPr/>
        </p:nvSpPr>
        <p:spPr>
          <a:xfrm>
            <a:off x="8176777" y="2703513"/>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95" name="Rectangle 94"/>
          <p:cNvSpPr/>
          <p:nvPr/>
        </p:nvSpPr>
        <p:spPr>
          <a:xfrm>
            <a:off x="8176777" y="2988097"/>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96" name="Rectangle 95"/>
          <p:cNvSpPr/>
          <p:nvPr/>
        </p:nvSpPr>
        <p:spPr>
          <a:xfrm>
            <a:off x="8030556" y="2988097"/>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97" name="Rectangle 96"/>
          <p:cNvSpPr/>
          <p:nvPr/>
        </p:nvSpPr>
        <p:spPr>
          <a:xfrm>
            <a:off x="8322998" y="2393476"/>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98" name="Rectangle 97"/>
          <p:cNvSpPr/>
          <p:nvPr/>
        </p:nvSpPr>
        <p:spPr>
          <a:xfrm>
            <a:off x="8176777" y="2393476"/>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99" name="Rectangle 98"/>
          <p:cNvSpPr/>
          <p:nvPr/>
        </p:nvSpPr>
        <p:spPr>
          <a:xfrm>
            <a:off x="2986587" y="5001803"/>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100" name="Rectangle 99"/>
          <p:cNvSpPr/>
          <p:nvPr/>
        </p:nvSpPr>
        <p:spPr>
          <a:xfrm>
            <a:off x="2840366" y="5001803"/>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101" name="Rectangle 100"/>
          <p:cNvSpPr/>
          <p:nvPr/>
        </p:nvSpPr>
        <p:spPr>
          <a:xfrm>
            <a:off x="2825093" y="4110872"/>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102" name="Rectangle 101"/>
          <p:cNvSpPr/>
          <p:nvPr/>
        </p:nvSpPr>
        <p:spPr>
          <a:xfrm>
            <a:off x="2676158" y="5007205"/>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103" name="Rectangle 102"/>
          <p:cNvSpPr/>
          <p:nvPr/>
        </p:nvSpPr>
        <p:spPr>
          <a:xfrm>
            <a:off x="2825093" y="4712087"/>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104" name="Rectangle 103"/>
          <p:cNvSpPr/>
          <p:nvPr/>
        </p:nvSpPr>
        <p:spPr>
          <a:xfrm>
            <a:off x="2678872" y="4712087"/>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105" name="Rectangle 104"/>
          <p:cNvSpPr/>
          <p:nvPr/>
        </p:nvSpPr>
        <p:spPr>
          <a:xfrm>
            <a:off x="2825093" y="4413786"/>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106" name="Rectangle 105"/>
          <p:cNvSpPr/>
          <p:nvPr/>
        </p:nvSpPr>
        <p:spPr>
          <a:xfrm>
            <a:off x="2678872" y="4413786"/>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110" name="Rectangle 109"/>
          <p:cNvSpPr/>
          <p:nvPr/>
        </p:nvSpPr>
        <p:spPr>
          <a:xfrm>
            <a:off x="2683498" y="4117321"/>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111" name="Rectangle 110"/>
          <p:cNvSpPr/>
          <p:nvPr/>
        </p:nvSpPr>
        <p:spPr>
          <a:xfrm>
            <a:off x="2686212" y="3822203"/>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112" name="Rectangle 111"/>
          <p:cNvSpPr/>
          <p:nvPr/>
        </p:nvSpPr>
        <p:spPr>
          <a:xfrm>
            <a:off x="2686212" y="3523902"/>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113" name="Rectangle 112"/>
          <p:cNvSpPr/>
          <p:nvPr/>
        </p:nvSpPr>
        <p:spPr>
          <a:xfrm>
            <a:off x="9482297" y="3234893"/>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114" name="Rectangle 113"/>
          <p:cNvSpPr/>
          <p:nvPr/>
        </p:nvSpPr>
        <p:spPr>
          <a:xfrm>
            <a:off x="9336076" y="3234893"/>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116" name="Rectangle 115"/>
          <p:cNvSpPr/>
          <p:nvPr/>
        </p:nvSpPr>
        <p:spPr>
          <a:xfrm>
            <a:off x="9171868" y="3240295"/>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117" name="Rectangle 116"/>
          <p:cNvSpPr/>
          <p:nvPr/>
        </p:nvSpPr>
        <p:spPr>
          <a:xfrm>
            <a:off x="9487249" y="2945177"/>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118" name="Rectangle 117"/>
          <p:cNvSpPr/>
          <p:nvPr/>
        </p:nvSpPr>
        <p:spPr>
          <a:xfrm>
            <a:off x="9341028" y="2945177"/>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119" name="Rectangle 118"/>
          <p:cNvSpPr/>
          <p:nvPr/>
        </p:nvSpPr>
        <p:spPr>
          <a:xfrm>
            <a:off x="9487249" y="2646876"/>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120" name="Rectangle 119"/>
          <p:cNvSpPr/>
          <p:nvPr/>
        </p:nvSpPr>
        <p:spPr>
          <a:xfrm>
            <a:off x="9341028" y="2646876"/>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123" name="Rectangle 122"/>
          <p:cNvSpPr/>
          <p:nvPr/>
        </p:nvSpPr>
        <p:spPr>
          <a:xfrm>
            <a:off x="8722565" y="6209352"/>
            <a:ext cx="146221" cy="284584"/>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dirty="0">
              <a:latin typeface="+mj-lt"/>
            </a:endParaRPr>
          </a:p>
        </p:txBody>
      </p:sp>
      <p:sp>
        <p:nvSpPr>
          <p:cNvPr id="39" name="TextBox 38"/>
          <p:cNvSpPr txBox="1"/>
          <p:nvPr/>
        </p:nvSpPr>
        <p:spPr>
          <a:xfrm>
            <a:off x="8802613" y="6156012"/>
            <a:ext cx="884729" cy="369332"/>
          </a:xfrm>
          <a:prstGeom prst="rect">
            <a:avLst/>
          </a:prstGeom>
          <a:noFill/>
        </p:spPr>
        <p:txBody>
          <a:bodyPr wrap="none" rtlCol="0">
            <a:spAutoFit/>
          </a:bodyPr>
          <a:lstStyle/>
          <a:p>
            <a:r>
              <a:rPr lang="en-US" dirty="0" smtClean="0">
                <a:latin typeface="+mj-lt"/>
              </a:rPr>
              <a:t>= Week</a:t>
            </a:r>
            <a:endParaRPr lang="en-US" dirty="0">
              <a:latin typeface="+mj-lt"/>
            </a:endParaRPr>
          </a:p>
        </p:txBody>
      </p:sp>
      <p:cxnSp>
        <p:nvCxnSpPr>
          <p:cNvPr id="125" name="Straight Arrow Connector 124"/>
          <p:cNvCxnSpPr>
            <a:stCxn id="1035" idx="2"/>
          </p:cNvCxnSpPr>
          <p:nvPr/>
        </p:nvCxnSpPr>
        <p:spPr>
          <a:xfrm flipH="1">
            <a:off x="2725191" y="2082301"/>
            <a:ext cx="611780" cy="1294884"/>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8" name="Straight Arrow Connector 127"/>
          <p:cNvCxnSpPr>
            <a:stCxn id="1035" idx="2"/>
          </p:cNvCxnSpPr>
          <p:nvPr/>
        </p:nvCxnSpPr>
        <p:spPr>
          <a:xfrm>
            <a:off x="3336972" y="2082301"/>
            <a:ext cx="366421" cy="1911132"/>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31" name="Straight Arrow Connector 130"/>
          <p:cNvCxnSpPr/>
          <p:nvPr/>
        </p:nvCxnSpPr>
        <p:spPr>
          <a:xfrm>
            <a:off x="3336971" y="2082301"/>
            <a:ext cx="1725400" cy="862876"/>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33" name="Straight Arrow Connector 132"/>
          <p:cNvCxnSpPr/>
          <p:nvPr/>
        </p:nvCxnSpPr>
        <p:spPr>
          <a:xfrm>
            <a:off x="6638156" y="2082301"/>
            <a:ext cx="282288" cy="757556"/>
          </a:xfrm>
          <a:prstGeom prst="straightConnector1">
            <a:avLst/>
          </a:prstGeom>
          <a:ln w="19050">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135" name="Straight Arrow Connector 134"/>
          <p:cNvCxnSpPr/>
          <p:nvPr/>
        </p:nvCxnSpPr>
        <p:spPr>
          <a:xfrm>
            <a:off x="6638157" y="2082302"/>
            <a:ext cx="2646183" cy="564575"/>
          </a:xfrm>
          <a:prstGeom prst="straightConnector1">
            <a:avLst/>
          </a:prstGeom>
          <a:ln w="19050">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140" name="Straight Arrow Connector 139"/>
          <p:cNvCxnSpPr/>
          <p:nvPr/>
        </p:nvCxnSpPr>
        <p:spPr>
          <a:xfrm flipH="1">
            <a:off x="4097590" y="2082302"/>
            <a:ext cx="2540566" cy="282287"/>
          </a:xfrm>
          <a:prstGeom prst="straightConnector1">
            <a:avLst/>
          </a:prstGeom>
          <a:ln w="19050">
            <a:solidFill>
              <a:srgbClr val="00B0F0"/>
            </a:solidFill>
            <a:tailEnd type="arrow"/>
          </a:ln>
        </p:spPr>
        <p:style>
          <a:lnRef idx="1">
            <a:schemeClr val="accent1"/>
          </a:lnRef>
          <a:fillRef idx="0">
            <a:schemeClr val="accent1"/>
          </a:fillRef>
          <a:effectRef idx="0">
            <a:schemeClr val="accent1"/>
          </a:effectRef>
          <a:fontRef idx="minor">
            <a:schemeClr val="tx1"/>
          </a:fontRef>
        </p:style>
      </p:cxnSp>
      <p:sp>
        <p:nvSpPr>
          <p:cNvPr id="1035" name="TextBox 1034"/>
          <p:cNvSpPr txBox="1"/>
          <p:nvPr/>
        </p:nvSpPr>
        <p:spPr>
          <a:xfrm>
            <a:off x="2725191" y="1559081"/>
            <a:ext cx="1223560" cy="523220"/>
          </a:xfrm>
          <a:prstGeom prst="rect">
            <a:avLst/>
          </a:prstGeom>
          <a:noFill/>
          <a:ln>
            <a:solidFill>
              <a:schemeClr val="tx1"/>
            </a:solidFill>
          </a:ln>
        </p:spPr>
        <p:txBody>
          <a:bodyPr wrap="square" rtlCol="0">
            <a:spAutoFit/>
          </a:bodyPr>
          <a:lstStyle/>
          <a:p>
            <a:r>
              <a:rPr lang="en-US" sz="1400" dirty="0" smtClean="0">
                <a:latin typeface="+mj-lt"/>
                <a:cs typeface="Times New Roman" pitchFamily="18" charset="0"/>
              </a:rPr>
              <a:t>Spot clearing</a:t>
            </a:r>
          </a:p>
          <a:p>
            <a:r>
              <a:rPr lang="en-US" sz="1400" dirty="0" smtClean="0">
                <a:latin typeface="+mj-lt"/>
                <a:cs typeface="Times New Roman" pitchFamily="18" charset="0"/>
              </a:rPr>
              <a:t>Short-Position</a:t>
            </a:r>
            <a:endParaRPr lang="en-US" sz="1400" dirty="0">
              <a:latin typeface="+mj-lt"/>
              <a:cs typeface="Times New Roman" pitchFamily="18" charset="0"/>
            </a:endParaRPr>
          </a:p>
        </p:txBody>
      </p:sp>
      <p:sp>
        <p:nvSpPr>
          <p:cNvPr id="152" name="TextBox 151"/>
          <p:cNvSpPr txBox="1"/>
          <p:nvPr/>
        </p:nvSpPr>
        <p:spPr>
          <a:xfrm>
            <a:off x="6044769" y="1559081"/>
            <a:ext cx="1223560" cy="523220"/>
          </a:xfrm>
          <a:prstGeom prst="rect">
            <a:avLst/>
          </a:prstGeom>
          <a:noFill/>
          <a:ln>
            <a:solidFill>
              <a:schemeClr val="tx1"/>
            </a:solidFill>
          </a:ln>
        </p:spPr>
        <p:txBody>
          <a:bodyPr wrap="square" rtlCol="0">
            <a:spAutoFit/>
          </a:bodyPr>
          <a:lstStyle/>
          <a:p>
            <a:r>
              <a:rPr lang="en-US" sz="1400" dirty="0" smtClean="0">
                <a:latin typeface="+mj-lt"/>
                <a:cs typeface="Times New Roman" pitchFamily="18" charset="0"/>
              </a:rPr>
              <a:t>Spot clearing</a:t>
            </a:r>
          </a:p>
          <a:p>
            <a:r>
              <a:rPr lang="en-US" sz="1400" dirty="0" smtClean="0">
                <a:latin typeface="+mj-lt"/>
                <a:cs typeface="Times New Roman" pitchFamily="18" charset="0"/>
              </a:rPr>
              <a:t>Long-Position</a:t>
            </a:r>
            <a:endParaRPr lang="en-US" sz="1400" dirty="0">
              <a:latin typeface="+mj-lt"/>
              <a:cs typeface="Times New Roman" pitchFamily="18" charset="0"/>
            </a:endParaRPr>
          </a:p>
        </p:txBody>
      </p:sp>
      <p:sp>
        <p:nvSpPr>
          <p:cNvPr id="153" name="TextBox 152"/>
          <p:cNvSpPr txBox="1"/>
          <p:nvPr/>
        </p:nvSpPr>
        <p:spPr>
          <a:xfrm>
            <a:off x="8802018" y="1559082"/>
            <a:ext cx="980879" cy="307777"/>
          </a:xfrm>
          <a:prstGeom prst="rect">
            <a:avLst/>
          </a:prstGeom>
          <a:noFill/>
          <a:ln>
            <a:solidFill>
              <a:schemeClr val="tx1"/>
            </a:solidFill>
          </a:ln>
        </p:spPr>
        <p:txBody>
          <a:bodyPr wrap="square" rtlCol="0">
            <a:spAutoFit/>
          </a:bodyPr>
          <a:lstStyle/>
          <a:p>
            <a:r>
              <a:rPr lang="en-US" sz="1400" dirty="0" smtClean="0">
                <a:latin typeface="+mj-lt"/>
                <a:cs typeface="Times New Roman" pitchFamily="18" charset="0"/>
              </a:rPr>
              <a:t>Load curve</a:t>
            </a:r>
            <a:endParaRPr lang="en-US" sz="1400" dirty="0">
              <a:latin typeface="+mj-lt"/>
              <a:cs typeface="Times New Roman" pitchFamily="18" charset="0"/>
            </a:endParaRPr>
          </a:p>
        </p:txBody>
      </p:sp>
      <p:cxnSp>
        <p:nvCxnSpPr>
          <p:cNvPr id="1047" name="Straight Arrow Connector 1046"/>
          <p:cNvCxnSpPr>
            <a:stCxn id="153" idx="2"/>
          </p:cNvCxnSpPr>
          <p:nvPr/>
        </p:nvCxnSpPr>
        <p:spPr>
          <a:xfrm>
            <a:off x="9292458" y="1866859"/>
            <a:ext cx="194791" cy="64688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 name="Textfeld 1"/>
          <p:cNvSpPr txBox="1"/>
          <p:nvPr/>
        </p:nvSpPr>
        <p:spPr>
          <a:xfrm>
            <a:off x="119336" y="6493936"/>
            <a:ext cx="6254146" cy="261610"/>
          </a:xfrm>
          <a:prstGeom prst="rect">
            <a:avLst/>
          </a:prstGeom>
          <a:noFill/>
        </p:spPr>
        <p:txBody>
          <a:bodyPr wrap="square" rtlCol="0">
            <a:spAutoFit/>
          </a:bodyPr>
          <a:lstStyle/>
          <a:p>
            <a:r>
              <a:rPr lang="de-DE" sz="1100" dirty="0" smtClean="0">
                <a:cs typeface="Times New Roman" pitchFamily="18" charset="0"/>
              </a:rPr>
              <a:t>Source: </a:t>
            </a:r>
            <a:r>
              <a:rPr lang="de-DE" sz="1100" dirty="0" smtClean="0">
                <a:cs typeface="Times New Roman" pitchFamily="18" charset="0"/>
              </a:rPr>
              <a:t>Scheib, Christian: Beschaffungsvarianten für Energie </a:t>
            </a:r>
            <a:r>
              <a:rPr lang="de-DE" sz="1100" dirty="0" smtClean="0">
                <a:cs typeface="Times New Roman" pitchFamily="18" charset="0"/>
              </a:rPr>
              <a:t>(non-</a:t>
            </a:r>
            <a:r>
              <a:rPr lang="de-DE" sz="1100" dirty="0" err="1" smtClean="0">
                <a:cs typeface="Times New Roman" pitchFamily="18" charset="0"/>
              </a:rPr>
              <a:t>published</a:t>
            </a:r>
            <a:r>
              <a:rPr lang="de-DE" sz="1100" dirty="0" smtClean="0">
                <a:cs typeface="Times New Roman" pitchFamily="18" charset="0"/>
              </a:rPr>
              <a:t> </a:t>
            </a:r>
            <a:r>
              <a:rPr lang="de-DE" sz="1100" dirty="0" err="1" smtClean="0">
                <a:cs typeface="Times New Roman" pitchFamily="18" charset="0"/>
              </a:rPr>
              <a:t>master</a:t>
            </a:r>
            <a:r>
              <a:rPr lang="de-DE" sz="1100" dirty="0" smtClean="0">
                <a:cs typeface="Times New Roman" pitchFamily="18" charset="0"/>
              </a:rPr>
              <a:t> </a:t>
            </a:r>
            <a:r>
              <a:rPr lang="de-DE" sz="1100" dirty="0" err="1" smtClean="0">
                <a:cs typeface="Times New Roman" pitchFamily="18" charset="0"/>
              </a:rPr>
              <a:t>thesis</a:t>
            </a:r>
            <a:r>
              <a:rPr lang="de-DE" sz="1100" dirty="0" smtClean="0">
                <a:cs typeface="Times New Roman" pitchFamily="18" charset="0"/>
              </a:rPr>
              <a:t>)</a:t>
            </a:r>
            <a:endParaRPr lang="de-DE" sz="1100" dirty="0"/>
          </a:p>
        </p:txBody>
      </p:sp>
    </p:spTree>
    <p:extLst>
      <p:ext uri="{BB962C8B-B14F-4D97-AF65-F5344CB8AC3E}">
        <p14:creationId xmlns:p14="http://schemas.microsoft.com/office/powerpoint/2010/main" val="8331461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Inhaltsplatzhalter 2"/>
          <p:cNvSpPr>
            <a:spLocks noGrp="1"/>
          </p:cNvSpPr>
          <p:nvPr>
            <p:ph idx="1"/>
          </p:nvPr>
        </p:nvSpPr>
        <p:spPr bwMode="auto">
          <a:xfrm>
            <a:off x="407368" y="476672"/>
            <a:ext cx="11305256" cy="612775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p>
            <a:pPr>
              <a:buFont typeface="Wingdings" panose="05000000000000000000" pitchFamily="2" charset="2"/>
              <a:buNone/>
            </a:pPr>
            <a:r>
              <a:rPr lang="en-US" altLang="de-DE" sz="2800" b="1" dirty="0" smtClean="0"/>
              <a:t>Trading forms at the EEX</a:t>
            </a:r>
          </a:p>
          <a:p>
            <a:r>
              <a:rPr lang="en-US" altLang="de-DE" sz="2800" b="1" dirty="0" smtClean="0"/>
              <a:t>Bilateral power trade (OTC – over the counter</a:t>
            </a:r>
            <a:r>
              <a:rPr lang="en-US" altLang="de-DE" sz="2800" dirty="0" smtClean="0"/>
              <a:t> – platform). Bilateral contracts between power producer and customer. The EEX just offers the platform for individual bargaining and contracting. </a:t>
            </a:r>
          </a:p>
          <a:p>
            <a:r>
              <a:rPr lang="en-US" altLang="de-DE" sz="2800" b="1" dirty="0" smtClean="0"/>
              <a:t>Spot market or day-ahead-market</a:t>
            </a:r>
            <a:r>
              <a:rPr lang="en-US" altLang="de-DE" sz="2800" dirty="0" smtClean="0"/>
              <a:t>: Physical trade, because typically a day ahead electricity flows. Prices are fixed by the EEX in analogy to the stock exchange. Market participants don´t need to know their trading partners. </a:t>
            </a:r>
          </a:p>
          <a:p>
            <a:r>
              <a:rPr lang="en-US" altLang="de-DE" sz="2800" b="1" dirty="0" smtClean="0"/>
              <a:t> Futures</a:t>
            </a:r>
            <a:r>
              <a:rPr lang="en-US" altLang="de-DE" sz="2800" dirty="0" smtClean="0"/>
              <a:t>: Hedging and speculative trade for long-term electricity. EEX provides transparence. Normally no physical flows, but financial transactions. </a:t>
            </a:r>
          </a:p>
          <a:p>
            <a:endParaRPr lang="en-US" altLang="de-DE" dirty="0" smtClean="0"/>
          </a:p>
        </p:txBody>
      </p:sp>
      <p:sp>
        <p:nvSpPr>
          <p:cNvPr id="18436" name="Foliennummernplatzhalt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de-DE" altLang="de-DE" sz="1200">
                <a:latin typeface="Arial" panose="020B0604020202020204" pitchFamily="34" charset="0"/>
              </a:rPr>
              <a:t>S</a:t>
            </a:r>
            <a:fld id="{20B41C01-B745-411B-9EF3-0770DE6E080C}" type="slidenum">
              <a:rPr lang="de-DE" altLang="de-DE" sz="1200">
                <a:latin typeface="Arial" panose="020B0604020202020204" pitchFamily="34" charset="0"/>
              </a:rPr>
              <a:pPr/>
              <a:t>16</a:t>
            </a:fld>
            <a:endParaRPr lang="de-DE" altLang="de-DE" sz="1200">
              <a:latin typeface="Arial" panose="020B0604020202020204" pitchFamily="34" charset="0"/>
            </a:endParaRPr>
          </a:p>
        </p:txBody>
      </p:sp>
    </p:spTree>
    <p:extLst>
      <p:ext uri="{BB962C8B-B14F-4D97-AF65-F5344CB8AC3E}">
        <p14:creationId xmlns:p14="http://schemas.microsoft.com/office/powerpoint/2010/main" val="318531531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6"/>
          <p:cNvGraphicFramePr>
            <a:graphicFrameLocks noGrp="1"/>
          </p:cNvGraphicFramePr>
          <p:nvPr>
            <p:ph idx="1"/>
            <p:extLst>
              <p:ext uri="{D42A27DB-BD31-4B8C-83A1-F6EECF244321}">
                <p14:modId xmlns:p14="http://schemas.microsoft.com/office/powerpoint/2010/main" val="1509968294"/>
              </p:ext>
            </p:extLst>
          </p:nvPr>
        </p:nvGraphicFramePr>
        <p:xfrm>
          <a:off x="695400" y="332656"/>
          <a:ext cx="11017224" cy="5436604"/>
        </p:xfrm>
        <a:graphic>
          <a:graphicData uri="http://schemas.openxmlformats.org/drawingml/2006/table">
            <a:tbl>
              <a:tblPr firstRow="1" bandRow="1">
                <a:tableStyleId>{5C22544A-7EE6-4342-B048-85BDC9FD1C3A}</a:tableStyleId>
              </a:tblPr>
              <a:tblGrid>
                <a:gridCol w="5508612"/>
                <a:gridCol w="5508612"/>
              </a:tblGrid>
              <a:tr h="853810">
                <a:tc>
                  <a:txBody>
                    <a:bodyPr/>
                    <a:lstStyle/>
                    <a:p>
                      <a:pPr algn="ctr"/>
                      <a:r>
                        <a:rPr lang="en-US" sz="2800" noProof="0" dirty="0" smtClean="0">
                          <a:latin typeface="+mj-lt"/>
                          <a:cs typeface="Times New Roman" pitchFamily="18" charset="0"/>
                        </a:rPr>
                        <a:t>Advantage</a:t>
                      </a:r>
                      <a:endParaRPr lang="en-US" sz="2800" noProof="0" dirty="0">
                        <a:latin typeface="+mj-lt"/>
                        <a:cs typeface="Times New Roman" pitchFamily="18" charset="0"/>
                      </a:endParaRPr>
                    </a:p>
                  </a:txBody>
                  <a:tcPr anchor="ctr"/>
                </a:tc>
                <a:tc>
                  <a:txBody>
                    <a:bodyPr/>
                    <a:lstStyle/>
                    <a:p>
                      <a:pPr algn="ctr"/>
                      <a:r>
                        <a:rPr lang="en-US" sz="2800" noProof="0" dirty="0" smtClean="0">
                          <a:latin typeface="+mj-lt"/>
                          <a:cs typeface="Times New Roman" pitchFamily="18" charset="0"/>
                        </a:rPr>
                        <a:t>Disadvantage</a:t>
                      </a:r>
                      <a:endParaRPr lang="en-US" sz="2800" noProof="0" dirty="0">
                        <a:latin typeface="+mj-lt"/>
                        <a:cs typeface="Times New Roman" pitchFamily="18" charset="0"/>
                      </a:endParaRPr>
                    </a:p>
                  </a:txBody>
                  <a:tcPr anchor="ctr"/>
                </a:tc>
              </a:tr>
              <a:tr h="1594462">
                <a:tc>
                  <a:txBody>
                    <a:bodyPr/>
                    <a:lstStyle/>
                    <a:p>
                      <a:r>
                        <a:rPr lang="en-US" sz="2400" noProof="0" dirty="0" smtClean="0">
                          <a:latin typeface="+mj-lt"/>
                          <a:cs typeface="Times New Roman" pitchFamily="18" charset="0"/>
                        </a:rPr>
                        <a:t>Highest transparence</a:t>
                      </a:r>
                      <a:r>
                        <a:rPr lang="en-US" sz="2400" baseline="0" noProof="0" dirty="0" smtClean="0">
                          <a:latin typeface="+mj-lt"/>
                          <a:cs typeface="Times New Roman" pitchFamily="18" charset="0"/>
                        </a:rPr>
                        <a:t> of costs, all components are known. „Prices are saying the truth“ and load management is remunerated</a:t>
                      </a:r>
                      <a:endParaRPr lang="en-US" sz="2400" baseline="0" noProof="0" dirty="0" smtClean="0">
                        <a:latin typeface="+mj-lt"/>
                        <a:cs typeface="Times New Roman" pitchFamily="18" charset="0"/>
                      </a:endParaRPr>
                    </a:p>
                  </a:txBody>
                  <a:tcPr/>
                </a:tc>
                <a:tc>
                  <a:txBody>
                    <a:bodyPr/>
                    <a:lstStyle/>
                    <a:p>
                      <a:r>
                        <a:rPr lang="en-US" sz="2400" noProof="0" dirty="0" smtClean="0">
                          <a:latin typeface="+mj-lt"/>
                          <a:cs typeface="Times New Roman" pitchFamily="18" charset="0"/>
                        </a:rPr>
                        <a:t>Many risks</a:t>
                      </a:r>
                      <a:r>
                        <a:rPr lang="en-US" sz="2400" baseline="0" noProof="0" dirty="0" smtClean="0">
                          <a:latin typeface="+mj-lt"/>
                          <a:cs typeface="Times New Roman" pitchFamily="18" charset="0"/>
                        </a:rPr>
                        <a:t> of bad contracts, rising prices, bad speculation</a:t>
                      </a:r>
                      <a:endParaRPr lang="en-US" sz="2400" noProof="0" dirty="0">
                        <a:latin typeface="+mj-lt"/>
                        <a:cs typeface="Times New Roman" pitchFamily="18" charset="0"/>
                      </a:endParaRPr>
                    </a:p>
                  </a:txBody>
                  <a:tcPr/>
                </a:tc>
              </a:tr>
              <a:tr h="853810">
                <a:tc>
                  <a:txBody>
                    <a:bodyPr/>
                    <a:lstStyle/>
                    <a:p>
                      <a:r>
                        <a:rPr lang="en-US" sz="2400" noProof="0" dirty="0" smtClean="0">
                          <a:latin typeface="+mj-lt"/>
                          <a:cs typeface="Times New Roman" pitchFamily="18" charset="0"/>
                        </a:rPr>
                        <a:t>Flexibility and long-term budgeting</a:t>
                      </a:r>
                      <a:r>
                        <a:rPr lang="en-US" sz="2400" baseline="0" noProof="0" dirty="0" smtClean="0">
                          <a:latin typeface="+mj-lt"/>
                          <a:cs typeface="Times New Roman" pitchFamily="18" charset="0"/>
                        </a:rPr>
                        <a:t> of energy costs attainable</a:t>
                      </a:r>
                      <a:endParaRPr lang="en-US" sz="2400" noProof="0" dirty="0">
                        <a:latin typeface="+mj-lt"/>
                        <a:cs typeface="Times New Roman" pitchFamily="18" charset="0"/>
                      </a:endParaRPr>
                    </a:p>
                  </a:txBody>
                  <a:tcPr/>
                </a:tc>
                <a:tc>
                  <a:txBody>
                    <a:bodyPr/>
                    <a:lstStyle/>
                    <a:p>
                      <a:r>
                        <a:rPr lang="en-US" sz="2400" noProof="0" dirty="0" smtClean="0">
                          <a:latin typeface="+mj-lt"/>
                          <a:cs typeface="Times New Roman" pitchFamily="18" charset="0"/>
                        </a:rPr>
                        <a:t>High</a:t>
                      </a:r>
                      <a:r>
                        <a:rPr lang="en-US" sz="2400" baseline="0" noProof="0" dirty="0" smtClean="0">
                          <a:latin typeface="+mj-lt"/>
                          <a:cs typeface="Times New Roman" pitchFamily="18" charset="0"/>
                        </a:rPr>
                        <a:t> know-how and information required, dependency on key specialists</a:t>
                      </a:r>
                      <a:endParaRPr lang="en-US" sz="2400" noProof="0" dirty="0">
                        <a:latin typeface="+mj-lt"/>
                        <a:cs typeface="Times New Roman" pitchFamily="18" charset="0"/>
                      </a:endParaRPr>
                    </a:p>
                  </a:txBody>
                  <a:tcPr/>
                </a:tc>
              </a:tr>
              <a:tr h="2134522">
                <a:tc>
                  <a:txBody>
                    <a:bodyPr/>
                    <a:lstStyle/>
                    <a:p>
                      <a:r>
                        <a:rPr lang="en-US" sz="2400" noProof="0" dirty="0" smtClean="0">
                          <a:latin typeface="+mj-lt"/>
                          <a:cs typeface="Times New Roman" pitchFamily="18" charset="0"/>
                        </a:rPr>
                        <a:t>Professionalization of energy trade, benefiting from decreasing costs at the exchange</a:t>
                      </a:r>
                      <a:r>
                        <a:rPr lang="en-US" sz="2400" baseline="0" noProof="0" dirty="0" smtClean="0">
                          <a:latin typeface="+mj-lt"/>
                          <a:cs typeface="Times New Roman" pitchFamily="18" charset="0"/>
                        </a:rPr>
                        <a:t> because of the energy transition</a:t>
                      </a:r>
                      <a:endParaRPr lang="en-US" sz="2400" noProof="0" dirty="0">
                        <a:latin typeface="+mj-lt"/>
                        <a:cs typeface="Times New Roman" pitchFamily="18" charset="0"/>
                      </a:endParaRPr>
                    </a:p>
                  </a:txBody>
                  <a:tcPr/>
                </a:tc>
                <a:tc>
                  <a:txBody>
                    <a:bodyPr/>
                    <a:lstStyle/>
                    <a:p>
                      <a:r>
                        <a:rPr lang="en-US" sz="2400" noProof="0" dirty="0" smtClean="0">
                          <a:latin typeface="+mj-lt"/>
                          <a:cs typeface="Times New Roman" pitchFamily="18" charset="0"/>
                        </a:rPr>
                        <a:t>High pressure</a:t>
                      </a:r>
                      <a:r>
                        <a:rPr lang="en-US" sz="2400" baseline="0" noProof="0" dirty="0" smtClean="0">
                          <a:latin typeface="+mj-lt"/>
                          <a:cs typeface="Times New Roman" pitchFamily="18" charset="0"/>
                        </a:rPr>
                        <a:t> for success, because considerable costs have to be payed-off</a:t>
                      </a:r>
                      <a:endParaRPr lang="en-US" sz="2400" baseline="0" noProof="0" dirty="0" smtClean="0">
                        <a:latin typeface="+mj-lt"/>
                        <a:cs typeface="Times New Roman" pitchFamily="18" charset="0"/>
                      </a:endParaRPr>
                    </a:p>
                  </a:txBody>
                  <a:tcPr/>
                </a:tc>
              </a:tr>
            </a:tbl>
          </a:graphicData>
        </a:graphic>
      </p:graphicFrame>
    </p:spTree>
    <p:extLst>
      <p:ext uri="{BB962C8B-B14F-4D97-AF65-F5344CB8AC3E}">
        <p14:creationId xmlns:p14="http://schemas.microsoft.com/office/powerpoint/2010/main" val="12017100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4"/>
          <p:cNvSpPr txBox="1">
            <a:spLocks/>
          </p:cNvSpPr>
          <p:nvPr/>
        </p:nvSpPr>
        <p:spPr>
          <a:xfrm>
            <a:off x="623392" y="1124744"/>
            <a:ext cx="10657183" cy="2977305"/>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Bef>
                <a:spcPts val="0"/>
              </a:spcBef>
              <a:buFont typeface="Arial" pitchFamily="34" charset="0"/>
              <a:buNone/>
            </a:pPr>
            <a:r>
              <a:rPr lang="en-US" b="1" dirty="0" smtClean="0"/>
              <a:t>Content</a:t>
            </a:r>
          </a:p>
          <a:p>
            <a:pPr marL="514350" indent="-514350" algn="ctr">
              <a:spcBef>
                <a:spcPts val="0"/>
              </a:spcBef>
              <a:buFont typeface="+mj-lt"/>
              <a:buAutoNum type="arabicPeriod"/>
            </a:pPr>
            <a:r>
              <a:rPr lang="en-US" dirty="0" smtClean="0"/>
              <a:t>Core Problem and Chances</a:t>
            </a:r>
          </a:p>
          <a:p>
            <a:pPr marL="514350" indent="-514350" algn="ctr">
              <a:spcBef>
                <a:spcPts val="0"/>
              </a:spcBef>
              <a:buFont typeface="+mj-lt"/>
              <a:buAutoNum type="arabicPeriod"/>
            </a:pPr>
            <a:r>
              <a:rPr lang="en-US" dirty="0" smtClean="0"/>
              <a:t>Comprehensive Electricity Supply</a:t>
            </a:r>
          </a:p>
          <a:p>
            <a:pPr marL="514350" indent="-514350" algn="ctr">
              <a:spcBef>
                <a:spcPts val="0"/>
              </a:spcBef>
              <a:buFont typeface="+mj-lt"/>
              <a:buAutoNum type="arabicPeriod"/>
            </a:pPr>
            <a:r>
              <a:rPr lang="en-US" dirty="0" smtClean="0"/>
              <a:t>Purchasing Electricity at the Energy Exchange </a:t>
            </a:r>
          </a:p>
          <a:p>
            <a:pPr marL="514350" indent="-514350" algn="ctr">
              <a:spcBef>
                <a:spcPts val="0"/>
              </a:spcBef>
              <a:buFont typeface="+mj-lt"/>
              <a:buAutoNum type="arabicPeriod"/>
            </a:pPr>
            <a:r>
              <a:rPr lang="en-US" b="1" dirty="0" smtClean="0"/>
              <a:t>Intermediate Forms</a:t>
            </a:r>
          </a:p>
          <a:p>
            <a:pPr marL="514350" indent="-514350" algn="ctr">
              <a:spcBef>
                <a:spcPts val="0"/>
              </a:spcBef>
              <a:buFont typeface="+mj-lt"/>
              <a:buAutoNum type="arabicPeriod"/>
            </a:pPr>
            <a:r>
              <a:rPr lang="en-US" dirty="0" smtClean="0"/>
              <a:t>Electricity and other Forms of Energy</a:t>
            </a:r>
            <a:endParaRPr lang="en-US" sz="2800" dirty="0" smtClean="0"/>
          </a:p>
          <a:p>
            <a:pPr marL="0" indent="0" algn="ctr">
              <a:spcBef>
                <a:spcPts val="0"/>
              </a:spcBef>
              <a:buFont typeface="Arial" pitchFamily="34" charset="0"/>
              <a:buNone/>
            </a:pPr>
            <a:endParaRPr lang="en-US" sz="2800" dirty="0" smtClean="0"/>
          </a:p>
          <a:p>
            <a:pPr marL="0" indent="0" algn="ctr">
              <a:spcBef>
                <a:spcPts val="0"/>
              </a:spcBef>
              <a:buFont typeface="Arial" pitchFamily="34" charset="0"/>
              <a:buNone/>
            </a:pPr>
            <a:endParaRPr lang="en-US" sz="2800" dirty="0"/>
          </a:p>
        </p:txBody>
      </p:sp>
    </p:spTree>
    <p:extLst>
      <p:ext uri="{BB962C8B-B14F-4D97-AF65-F5344CB8AC3E}">
        <p14:creationId xmlns:p14="http://schemas.microsoft.com/office/powerpoint/2010/main" val="236981793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Foliennummernplatzhalt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de-DE" altLang="de-DE" sz="1200">
                <a:latin typeface="Arial" panose="020B0604020202020204" pitchFamily="34" charset="0"/>
              </a:rPr>
              <a:t>S</a:t>
            </a:r>
            <a:fld id="{D2B10D5F-A97E-4072-ACCD-BD2001673849}" type="slidenum">
              <a:rPr lang="de-DE" altLang="de-DE" sz="1200">
                <a:latin typeface="Arial" panose="020B0604020202020204" pitchFamily="34" charset="0"/>
              </a:rPr>
              <a:pPr/>
              <a:t>19</a:t>
            </a:fld>
            <a:endParaRPr lang="de-DE" altLang="de-DE" sz="1200">
              <a:latin typeface="Arial" panose="020B0604020202020204" pitchFamily="34" charset="0"/>
            </a:endParaRPr>
          </a:p>
        </p:txBody>
      </p:sp>
      <p:sp>
        <p:nvSpPr>
          <p:cNvPr id="6" name="Inhaltsplatzhalter 2"/>
          <p:cNvSpPr txBox="1">
            <a:spLocks/>
          </p:cNvSpPr>
          <p:nvPr/>
        </p:nvSpPr>
        <p:spPr bwMode="auto">
          <a:xfrm>
            <a:off x="407368" y="464516"/>
            <a:ext cx="11305256" cy="6492876"/>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None/>
            </a:pPr>
            <a:r>
              <a:rPr lang="en-US" altLang="de-DE" sz="2600" b="1" dirty="0" smtClean="0"/>
              <a:t>First option between standard contract and portfolio management at the exchange: </a:t>
            </a:r>
          </a:p>
          <a:p>
            <a:pPr>
              <a:buFont typeface="Wingdings" panose="05000000000000000000" pitchFamily="2" charset="2"/>
              <a:buNone/>
            </a:pPr>
            <a:r>
              <a:rPr lang="en-US" altLang="de-DE" sz="2600" b="1" dirty="0" smtClean="0"/>
              <a:t> (Individual) power contract</a:t>
            </a:r>
            <a:r>
              <a:rPr lang="en-US" altLang="de-DE" sz="2600" dirty="0" smtClean="0"/>
              <a:t>, what has to be considered: </a:t>
            </a:r>
          </a:p>
          <a:p>
            <a:r>
              <a:rPr lang="en-US" altLang="de-DE" sz="2600" b="1" dirty="0" smtClean="0"/>
              <a:t>Maximum load</a:t>
            </a:r>
            <a:r>
              <a:rPr lang="en-US" altLang="de-DE" sz="2600" dirty="0" smtClean="0"/>
              <a:t>: Sum of all electric devices has to flow in – in times of volatility and load management no more reasonable! </a:t>
            </a:r>
          </a:p>
          <a:p>
            <a:r>
              <a:rPr lang="en-US" altLang="de-DE" sz="2600" b="1" dirty="0" smtClean="0"/>
              <a:t>Basic </a:t>
            </a:r>
            <a:r>
              <a:rPr lang="en-US" altLang="de-DE" sz="2600" dirty="0" smtClean="0"/>
              <a:t>price (depending on maximum load)</a:t>
            </a:r>
          </a:p>
          <a:p>
            <a:r>
              <a:rPr lang="en-US" altLang="de-DE" sz="2600" b="1" dirty="0" smtClean="0"/>
              <a:t>Demand charge </a:t>
            </a:r>
            <a:r>
              <a:rPr lang="en-US" altLang="de-DE" sz="2600" dirty="0" smtClean="0"/>
              <a:t>(price per kilowatt-hour consumed). First differentiation high- und low-tariffs (day and night). Smart metering will allow for price fixing in 15-minutes intervals. </a:t>
            </a:r>
          </a:p>
          <a:p>
            <a:r>
              <a:rPr lang="en-US" altLang="de-DE" sz="2600" dirty="0" smtClean="0"/>
              <a:t>Some technical details, e.g. a compensation for idle or reactive currents </a:t>
            </a:r>
          </a:p>
          <a:p>
            <a:r>
              <a:rPr lang="en-US" altLang="de-DE" sz="2600" dirty="0" smtClean="0"/>
              <a:t>Contract duration, price change options, liability, place of jurisdiction etc. </a:t>
            </a:r>
            <a:endParaRPr lang="en-US" altLang="de-DE" sz="2600" dirty="0" smtClean="0"/>
          </a:p>
        </p:txBody>
      </p:sp>
    </p:spTree>
    <p:extLst>
      <p:ext uri="{BB962C8B-B14F-4D97-AF65-F5344CB8AC3E}">
        <p14:creationId xmlns:p14="http://schemas.microsoft.com/office/powerpoint/2010/main" val="35799387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4"/>
          <p:cNvSpPr>
            <a:spLocks noGrp="1"/>
          </p:cNvSpPr>
          <p:nvPr>
            <p:ph type="sldNum" sz="quarter" idx="11"/>
          </p:nvPr>
        </p:nvSpPr>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de-DE" altLang="de-DE" sz="1200" dirty="0">
                <a:latin typeface="Arial" panose="020B0604020202020204" pitchFamily="34" charset="0"/>
              </a:rPr>
              <a:t>S</a:t>
            </a:r>
            <a:fld id="{8577EC32-E554-44EC-BC75-247FECC141FF}" type="slidenum">
              <a:rPr lang="de-DE" altLang="de-DE" sz="1200">
                <a:latin typeface="Arial" panose="020B0604020202020204" pitchFamily="34" charset="0"/>
              </a:rPr>
              <a:pPr/>
              <a:t>2</a:t>
            </a:fld>
            <a:endParaRPr lang="de-DE" altLang="de-DE" sz="1200" dirty="0">
              <a:latin typeface="Arial" panose="020B0604020202020204" pitchFamily="34" charset="0"/>
            </a:endParaRPr>
          </a:p>
        </p:txBody>
      </p:sp>
      <p:sp>
        <p:nvSpPr>
          <p:cNvPr id="4099" name="Rectangle 2"/>
          <p:cNvSpPr>
            <a:spLocks noGrp="1" noChangeArrowheads="1"/>
          </p:cNvSpPr>
          <p:nvPr>
            <p:ph type="title"/>
          </p:nvPr>
        </p:nvSpPr>
        <p:spPr>
          <a:xfrm>
            <a:off x="119336" y="116632"/>
            <a:ext cx="11665296" cy="2054967"/>
          </a:xfrm>
        </p:spPr>
        <p:txBody>
          <a:bodyPr>
            <a:noAutofit/>
          </a:bodyPr>
          <a:lstStyle/>
          <a:p>
            <a:r>
              <a:rPr lang="en-US" altLang="de-DE" sz="2800" b="1" noProof="0" dirty="0" smtClean="0"/>
              <a:t>First concentration on electricity as pivotal energy form for the transition:</a:t>
            </a:r>
            <a:r>
              <a:rPr lang="en-US" altLang="de-DE" sz="2800" noProof="0" dirty="0" smtClean="0"/>
              <a:t/>
            </a:r>
            <a:br>
              <a:rPr lang="en-US" altLang="de-DE" sz="2800" noProof="0" dirty="0" smtClean="0"/>
            </a:br>
            <a:r>
              <a:rPr lang="en-US" altLang="de-DE" sz="2800" noProof="0" dirty="0" smtClean="0"/>
              <a:t>What are the problems and chances?</a:t>
            </a:r>
            <a:br>
              <a:rPr lang="en-US" altLang="de-DE" sz="2800" noProof="0" dirty="0" smtClean="0"/>
            </a:br>
            <a:r>
              <a:rPr lang="en-US" sz="2800" noProof="0" dirty="0" smtClean="0"/>
              <a:t>Volatility of electricity prices at the European Energy Exchange (EEX) in Leipzig, Germany, exemplary chart to show negative prices.</a:t>
            </a:r>
            <a:endParaRPr lang="en-US" altLang="de-DE" sz="2800" noProof="0" dirty="0"/>
          </a:p>
        </p:txBody>
      </p:sp>
      <p:pic>
        <p:nvPicPr>
          <p:cNvPr id="8" name="Inhaltsplatzhalter 2"/>
          <p:cNvPicPr>
            <a:picLocks noGrp="1" noChangeAspect="1"/>
          </p:cNvPicPr>
          <p:nvPr>
            <p:ph idx="1"/>
          </p:nvPr>
        </p:nvPicPr>
        <p:blipFill rotWithShape="1">
          <a:blip r:embed="rId3">
            <a:extLst>
              <a:ext uri="{28A0092B-C50C-407E-A947-70E740481C1C}">
                <a14:useLocalDpi xmlns:a14="http://schemas.microsoft.com/office/drawing/2010/main" val="0"/>
              </a:ext>
            </a:extLst>
          </a:blip>
          <a:srcRect b="21148"/>
          <a:stretch/>
        </p:blipFill>
        <p:spPr>
          <a:xfrm>
            <a:off x="633660" y="2348880"/>
            <a:ext cx="10862940" cy="4248472"/>
          </a:xfrm>
          <a:prstGeom prst="rect">
            <a:avLst/>
          </a:prstGeom>
          <a:solidFill>
            <a:schemeClr val="accent1"/>
          </a:solidFill>
        </p:spPr>
      </p:pic>
      <p:sp>
        <p:nvSpPr>
          <p:cNvPr id="2" name="Textfeld 1"/>
          <p:cNvSpPr txBox="1"/>
          <p:nvPr/>
        </p:nvSpPr>
        <p:spPr>
          <a:xfrm>
            <a:off x="263352" y="6525344"/>
            <a:ext cx="4340291" cy="307777"/>
          </a:xfrm>
          <a:prstGeom prst="rect">
            <a:avLst/>
          </a:prstGeom>
          <a:noFill/>
        </p:spPr>
        <p:txBody>
          <a:bodyPr wrap="none" rtlCol="0">
            <a:spAutoFit/>
          </a:bodyPr>
          <a:lstStyle/>
          <a:p>
            <a:r>
              <a:rPr lang="de-DE" sz="1400" dirty="0" smtClean="0"/>
              <a:t>Source: </a:t>
            </a:r>
            <a:r>
              <a:rPr lang="de-DE" sz="1400" dirty="0"/>
              <a:t>EPEX Spot SE / </a:t>
            </a:r>
            <a:r>
              <a:rPr lang="de-DE" sz="1400" dirty="0" err="1" smtClean="0"/>
              <a:t>Intradaymarkt</a:t>
            </a:r>
            <a:r>
              <a:rPr lang="de-DE" sz="1400" dirty="0" smtClean="0"/>
              <a:t> </a:t>
            </a:r>
            <a:r>
              <a:rPr lang="de-DE" sz="1400" dirty="0"/>
              <a:t>09.06 – 10.06.2016</a:t>
            </a:r>
          </a:p>
        </p:txBody>
      </p:sp>
    </p:spTree>
    <p:extLst>
      <p:ext uri="{BB962C8B-B14F-4D97-AF65-F5344CB8AC3E}">
        <p14:creationId xmlns:p14="http://schemas.microsoft.com/office/powerpoint/2010/main" val="72609299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3555" name="Group 3"/>
          <p:cNvGrpSpPr>
            <a:grpSpLocks/>
          </p:cNvGrpSpPr>
          <p:nvPr/>
        </p:nvGrpSpPr>
        <p:grpSpPr bwMode="auto">
          <a:xfrm>
            <a:off x="169627" y="2074209"/>
            <a:ext cx="7078501" cy="4138193"/>
            <a:chOff x="226" y="1185"/>
            <a:chExt cx="3176" cy="1287"/>
          </a:xfrm>
        </p:grpSpPr>
        <p:pic>
          <p:nvPicPr>
            <p:cNvPr id="23560"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7" y="1185"/>
              <a:ext cx="2971"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61" name="Line 17"/>
            <p:cNvSpPr>
              <a:spLocks noChangeShapeType="1"/>
            </p:cNvSpPr>
            <p:nvPr/>
          </p:nvSpPr>
          <p:spPr bwMode="auto">
            <a:xfrm>
              <a:off x="226" y="2137"/>
              <a:ext cx="3176" cy="0"/>
            </a:xfrm>
            <a:prstGeom prst="line">
              <a:avLst/>
            </a:prstGeom>
            <a:noFill/>
            <a:ln w="12700">
              <a:solidFill>
                <a:srgbClr val="FF0000"/>
              </a:solidFill>
              <a:round/>
              <a:headEnd/>
              <a:tailEnd/>
            </a:ln>
            <a:extLst>
              <a:ext uri="{909E8E84-426E-40DD-AFC4-6F175D3DCCD1}">
                <a14:hiddenFill xmlns:a14="http://schemas.microsoft.com/office/drawing/2010/main">
                  <a:noFill/>
                </a14:hiddenFill>
              </a:ext>
            </a:extLst>
          </p:spPr>
          <p:txBody>
            <a:bodyPr/>
            <a:lstStyle/>
            <a:p>
              <a:endParaRPr lang="de-DE"/>
            </a:p>
          </p:txBody>
        </p:sp>
      </p:grpSp>
      <p:sp>
        <p:nvSpPr>
          <p:cNvPr id="23556" name="Text Box 18"/>
          <p:cNvSpPr txBox="1">
            <a:spLocks noChangeArrowheads="1"/>
          </p:cNvSpPr>
          <p:nvPr/>
        </p:nvSpPr>
        <p:spPr bwMode="auto">
          <a:xfrm>
            <a:off x="7196867" y="2708920"/>
            <a:ext cx="4776328" cy="25798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spcBef>
                <a:spcPct val="20000"/>
              </a:spcBef>
            </a:pPr>
            <a:r>
              <a:rPr lang="en-US" altLang="de-DE" sz="2800" dirty="0" smtClean="0">
                <a:latin typeface="+mn-lt"/>
              </a:rPr>
              <a:t>Irregularities in the night shows that devices are not shut off: identify, adjust, and cut costs – see next chart. </a:t>
            </a:r>
            <a:endParaRPr lang="en-US" altLang="de-DE" sz="2000" dirty="0">
              <a:latin typeface="Arial" panose="020B0604020202020204" pitchFamily="34" charset="0"/>
            </a:endParaRPr>
          </a:p>
        </p:txBody>
      </p:sp>
      <p:sp>
        <p:nvSpPr>
          <p:cNvPr id="132106" name="Text Box 10"/>
          <p:cNvSpPr txBox="1">
            <a:spLocks noChangeArrowheads="1"/>
          </p:cNvSpPr>
          <p:nvPr/>
        </p:nvSpPr>
        <p:spPr bwMode="auto">
          <a:xfrm>
            <a:off x="4180459" y="6553074"/>
            <a:ext cx="3973958" cy="261610"/>
          </a:xfrm>
          <a:prstGeom prst="rect">
            <a:avLst/>
          </a:prstGeom>
          <a:noFill/>
          <a:ln w="9525" algn="ctr">
            <a:noFill/>
            <a:miter lim="800000"/>
            <a:headEnd/>
            <a:tailEnd/>
          </a:ln>
          <a:effectLst/>
        </p:spPr>
        <p:txBody>
          <a:bodyPr wrap="square">
            <a:spAutoFit/>
          </a:bodyPr>
          <a:lstStyle/>
          <a:p>
            <a:pPr>
              <a:spcBef>
                <a:spcPct val="50000"/>
              </a:spcBef>
              <a:defRPr/>
            </a:pPr>
            <a:r>
              <a:rPr lang="de-DE" sz="1100" dirty="0" smtClean="0">
                <a:effectLst>
                  <a:outerShdw blurRad="38100" dist="38100" dir="2700000" algn="tl">
                    <a:srgbClr val="C0C0C0"/>
                  </a:outerShdw>
                </a:effectLst>
                <a:ea typeface="ＭＳ Ｐゴシック" pitchFamily="1" charset="-128"/>
              </a:rPr>
              <a:t>Quelle: Vortrag </a:t>
            </a:r>
            <a:r>
              <a:rPr lang="de-DE" sz="1100" dirty="0" err="1" smtClean="0">
                <a:effectLst>
                  <a:outerShdw blurRad="38100" dist="38100" dir="2700000" algn="tl">
                    <a:srgbClr val="C0C0C0"/>
                  </a:outerShdw>
                </a:effectLst>
                <a:ea typeface="ＭＳ Ｐゴシック" pitchFamily="1" charset="-128"/>
              </a:rPr>
              <a:t>Enoplan</a:t>
            </a:r>
            <a:r>
              <a:rPr lang="de-DE" sz="1100" dirty="0" smtClean="0">
                <a:effectLst>
                  <a:outerShdw blurRad="38100" dist="38100" dir="2700000" algn="tl">
                    <a:srgbClr val="C0C0C0"/>
                  </a:outerShdw>
                </a:effectLst>
                <a:ea typeface="ＭＳ Ｐゴシック" pitchFamily="1" charset="-128"/>
              </a:rPr>
              <a:t>-Geschäftsführer Ralf Schade</a:t>
            </a:r>
            <a:endParaRPr lang="de-DE" sz="1100" dirty="0">
              <a:solidFill>
                <a:schemeClr val="bg1"/>
              </a:solidFill>
              <a:ea typeface="ＭＳ Ｐゴシック" pitchFamily="1" charset="-128"/>
            </a:endParaRPr>
          </a:p>
        </p:txBody>
      </p:sp>
      <p:sp>
        <p:nvSpPr>
          <p:cNvPr id="10" name="Text Box 2"/>
          <p:cNvSpPr txBox="1">
            <a:spLocks noChangeArrowheads="1"/>
          </p:cNvSpPr>
          <p:nvPr/>
        </p:nvSpPr>
        <p:spPr bwMode="auto">
          <a:xfrm>
            <a:off x="169627" y="-102798"/>
            <a:ext cx="11903037" cy="20364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en-US" altLang="de-DE" sz="2800" dirty="0" smtClean="0">
                <a:latin typeface="+mj-lt"/>
              </a:rPr>
              <a:t>Second option between standard </a:t>
            </a:r>
            <a:r>
              <a:rPr lang="en-US" altLang="de-DE" sz="2800" dirty="0">
                <a:latin typeface="+mj-lt"/>
              </a:rPr>
              <a:t>contract and portfolio management at the exchange: </a:t>
            </a:r>
            <a:endParaRPr lang="en-US" altLang="de-DE" sz="2800" dirty="0" smtClean="0">
              <a:latin typeface="+mj-lt"/>
            </a:endParaRPr>
          </a:p>
          <a:p>
            <a:pPr algn="ctr"/>
            <a:r>
              <a:rPr lang="en-US" altLang="de-DE" sz="2800" dirty="0" smtClean="0">
                <a:latin typeface="+mj-lt"/>
              </a:rPr>
              <a:t>Energy procurement service company, example ENOPLAN</a:t>
            </a:r>
          </a:p>
          <a:p>
            <a:pPr algn="ctr"/>
            <a:r>
              <a:rPr lang="en-US" altLang="de-DE" sz="2800" dirty="0" smtClean="0">
                <a:latin typeface="+mj-lt"/>
              </a:rPr>
              <a:t>Additional service energy management accounting, analysis of load curve</a:t>
            </a:r>
          </a:p>
        </p:txBody>
      </p:sp>
    </p:spTree>
    <p:extLst>
      <p:ext uri="{BB962C8B-B14F-4D97-AF65-F5344CB8AC3E}">
        <p14:creationId xmlns:p14="http://schemas.microsoft.com/office/powerpoint/2010/main" val="279498539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type="body" idx="1"/>
          </p:nvPr>
        </p:nvSpPr>
        <p:spPr bwMode="auto">
          <a:xfrm>
            <a:off x="767408" y="476672"/>
            <a:ext cx="10873208" cy="598286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Autofit/>
          </a:bodyPr>
          <a:lstStyle/>
          <a:p>
            <a:pPr marL="0" indent="0">
              <a:buNone/>
            </a:pPr>
            <a:r>
              <a:rPr lang="en-US" altLang="de-DE" b="1" dirty="0" smtClean="0"/>
              <a:t>Little check list for load curve analysis conclusions: </a:t>
            </a:r>
          </a:p>
          <a:p>
            <a:pPr lvl="1">
              <a:buFont typeface="Arial" panose="020B0604020202020204" pitchFamily="34" charset="0"/>
              <a:buChar char="•"/>
            </a:pPr>
            <a:r>
              <a:rPr lang="en-US" altLang="de-DE" sz="3200" dirty="0" smtClean="0"/>
              <a:t>Air conditioning and ventilation – no separation possible </a:t>
            </a:r>
          </a:p>
          <a:p>
            <a:pPr lvl="1">
              <a:buFont typeface="Arial" panose="020B0604020202020204" pitchFamily="34" charset="0"/>
              <a:buChar char="•"/>
            </a:pPr>
            <a:r>
              <a:rPr lang="en-US" altLang="de-DE" sz="3200" dirty="0" smtClean="0"/>
              <a:t>Air conditioning not shut off in wintertime </a:t>
            </a:r>
          </a:p>
          <a:p>
            <a:pPr lvl="1">
              <a:buFont typeface="Arial" panose="020B0604020202020204" pitchFamily="34" charset="0"/>
              <a:buChar char="•"/>
            </a:pPr>
            <a:r>
              <a:rPr lang="en-US" altLang="de-DE" sz="3200" dirty="0" smtClean="0"/>
              <a:t>Heating operates in summertime</a:t>
            </a:r>
          </a:p>
          <a:p>
            <a:pPr lvl="1">
              <a:buFont typeface="Arial" panose="020B0604020202020204" pitchFamily="34" charset="0"/>
              <a:buChar char="•"/>
            </a:pPr>
            <a:r>
              <a:rPr lang="en-US" altLang="de-DE" sz="3200" dirty="0" smtClean="0"/>
              <a:t>Clock timer not existent or not adjusted properly, for machinery, media supply, or lighting</a:t>
            </a:r>
          </a:p>
          <a:p>
            <a:pPr lvl="1">
              <a:buFont typeface="Arial" panose="020B0604020202020204" pitchFamily="34" charset="0"/>
              <a:buChar char="•"/>
            </a:pPr>
            <a:r>
              <a:rPr lang="en-US" altLang="de-DE" sz="3200" dirty="0" smtClean="0"/>
              <a:t>Light sensors not existent or not operating properly </a:t>
            </a:r>
          </a:p>
          <a:p>
            <a:pPr marL="457200" lvl="1" indent="0">
              <a:buNone/>
            </a:pPr>
            <a:endParaRPr lang="en-US" altLang="de-DE" sz="3200" dirty="0"/>
          </a:p>
        </p:txBody>
      </p:sp>
    </p:spTree>
    <p:extLst>
      <p:ext uri="{BB962C8B-B14F-4D97-AF65-F5344CB8AC3E}">
        <p14:creationId xmlns:p14="http://schemas.microsoft.com/office/powerpoint/2010/main" val="263689781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4"/>
          <p:cNvSpPr txBox="1">
            <a:spLocks/>
          </p:cNvSpPr>
          <p:nvPr/>
        </p:nvSpPr>
        <p:spPr>
          <a:xfrm>
            <a:off x="695400" y="1196752"/>
            <a:ext cx="10657183" cy="2977305"/>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Bef>
                <a:spcPts val="0"/>
              </a:spcBef>
              <a:buFont typeface="Arial" pitchFamily="34" charset="0"/>
              <a:buNone/>
            </a:pPr>
            <a:r>
              <a:rPr lang="en-US" b="1" dirty="0" smtClean="0"/>
              <a:t>Content</a:t>
            </a:r>
          </a:p>
          <a:p>
            <a:pPr marL="514350" indent="-514350" algn="ctr">
              <a:spcBef>
                <a:spcPts val="0"/>
              </a:spcBef>
              <a:buFont typeface="+mj-lt"/>
              <a:buAutoNum type="arabicPeriod"/>
            </a:pPr>
            <a:r>
              <a:rPr lang="en-US" dirty="0" smtClean="0"/>
              <a:t>Core Problem and Chances</a:t>
            </a:r>
          </a:p>
          <a:p>
            <a:pPr marL="514350" indent="-514350" algn="ctr">
              <a:spcBef>
                <a:spcPts val="0"/>
              </a:spcBef>
              <a:buFont typeface="+mj-lt"/>
              <a:buAutoNum type="arabicPeriod"/>
            </a:pPr>
            <a:r>
              <a:rPr lang="en-US" dirty="0" smtClean="0"/>
              <a:t>Comprehensive Electricity Supply</a:t>
            </a:r>
          </a:p>
          <a:p>
            <a:pPr marL="514350" indent="-514350" algn="ctr">
              <a:spcBef>
                <a:spcPts val="0"/>
              </a:spcBef>
              <a:buFont typeface="+mj-lt"/>
              <a:buAutoNum type="arabicPeriod"/>
            </a:pPr>
            <a:r>
              <a:rPr lang="en-US" dirty="0" smtClean="0"/>
              <a:t>Purchasing Electricity at the Energy Exchange </a:t>
            </a:r>
          </a:p>
          <a:p>
            <a:pPr marL="514350" indent="-514350" algn="ctr">
              <a:spcBef>
                <a:spcPts val="0"/>
              </a:spcBef>
              <a:buFont typeface="+mj-lt"/>
              <a:buAutoNum type="arabicPeriod"/>
            </a:pPr>
            <a:r>
              <a:rPr lang="en-US" dirty="0" smtClean="0"/>
              <a:t>Intermediate Forms</a:t>
            </a:r>
          </a:p>
          <a:p>
            <a:pPr marL="514350" indent="-514350" algn="ctr">
              <a:spcBef>
                <a:spcPts val="0"/>
              </a:spcBef>
              <a:buFont typeface="+mj-lt"/>
              <a:buAutoNum type="arabicPeriod"/>
            </a:pPr>
            <a:r>
              <a:rPr lang="en-US" b="1" dirty="0" smtClean="0"/>
              <a:t>Electricity and other Forms of Energy</a:t>
            </a:r>
            <a:endParaRPr lang="en-US" sz="2800" b="1" dirty="0" smtClean="0"/>
          </a:p>
          <a:p>
            <a:pPr marL="0" indent="0" algn="ctr">
              <a:spcBef>
                <a:spcPts val="0"/>
              </a:spcBef>
              <a:buFont typeface="Arial" pitchFamily="34" charset="0"/>
              <a:buNone/>
            </a:pPr>
            <a:endParaRPr lang="en-US" sz="2800" dirty="0" smtClean="0"/>
          </a:p>
          <a:p>
            <a:pPr marL="0" indent="0" algn="ctr">
              <a:spcBef>
                <a:spcPts val="0"/>
              </a:spcBef>
              <a:buFont typeface="Arial" pitchFamily="34" charset="0"/>
              <a:buNone/>
            </a:pPr>
            <a:endParaRPr lang="en-US" sz="2800" dirty="0"/>
          </a:p>
        </p:txBody>
      </p:sp>
    </p:spTree>
    <p:extLst>
      <p:ext uri="{BB962C8B-B14F-4D97-AF65-F5344CB8AC3E}">
        <p14:creationId xmlns:p14="http://schemas.microsoft.com/office/powerpoint/2010/main" val="304135991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2"/>
          <p:cNvSpPr>
            <a:spLocks noGrp="1"/>
          </p:cNvSpPr>
          <p:nvPr>
            <p:ph type="sldNum" sz="quarter" idx="12"/>
          </p:nvPr>
        </p:nvSpPr>
        <p:spPr/>
        <p:txBody>
          <a:bodyPr/>
          <a:lstStyle/>
          <a:p>
            <a:fld id="{279D5831-8B0E-44B0-9352-D9540241F8D3}" type="slidenum">
              <a:rPr lang="de-DE" smtClean="0"/>
              <a:pPr/>
              <a:t>23</a:t>
            </a:fld>
            <a:endParaRPr lang="de-DE"/>
          </a:p>
        </p:txBody>
      </p:sp>
      <p:graphicFrame>
        <p:nvGraphicFramePr>
          <p:cNvPr id="5" name="Diagramm 4"/>
          <p:cNvGraphicFramePr/>
          <p:nvPr>
            <p:extLst>
              <p:ext uri="{D42A27DB-BD31-4B8C-83A1-F6EECF244321}">
                <p14:modId xmlns:p14="http://schemas.microsoft.com/office/powerpoint/2010/main" val="2961006753"/>
              </p:ext>
            </p:extLst>
          </p:nvPr>
        </p:nvGraphicFramePr>
        <p:xfrm>
          <a:off x="2567608" y="188640"/>
          <a:ext cx="11593288" cy="64087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extfeld 1"/>
          <p:cNvSpPr txBox="1"/>
          <p:nvPr/>
        </p:nvSpPr>
        <p:spPr>
          <a:xfrm>
            <a:off x="1055440" y="620688"/>
            <a:ext cx="2304256" cy="3539430"/>
          </a:xfrm>
          <a:prstGeom prst="rect">
            <a:avLst/>
          </a:prstGeom>
          <a:noFill/>
        </p:spPr>
        <p:txBody>
          <a:bodyPr wrap="square" rtlCol="0">
            <a:spAutoFit/>
          </a:bodyPr>
          <a:lstStyle/>
          <a:p>
            <a:r>
              <a:rPr lang="en-US" sz="2800" dirty="0" smtClean="0"/>
              <a:t>Procurement of electricity is most complex, but has to be embedded – see next chart for selected energy forms.</a:t>
            </a:r>
            <a:endParaRPr lang="en-US" sz="2800" dirty="0"/>
          </a:p>
        </p:txBody>
      </p:sp>
    </p:spTree>
    <p:extLst>
      <p:ext uri="{BB962C8B-B14F-4D97-AF65-F5344CB8AC3E}">
        <p14:creationId xmlns:p14="http://schemas.microsoft.com/office/powerpoint/2010/main" val="64550025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elle 5"/>
          <p:cNvGraphicFramePr>
            <a:graphicFrameLocks noGrp="1"/>
          </p:cNvGraphicFramePr>
          <p:nvPr>
            <p:extLst>
              <p:ext uri="{D42A27DB-BD31-4B8C-83A1-F6EECF244321}">
                <p14:modId xmlns:p14="http://schemas.microsoft.com/office/powerpoint/2010/main" val="2277407699"/>
              </p:ext>
            </p:extLst>
          </p:nvPr>
        </p:nvGraphicFramePr>
        <p:xfrm>
          <a:off x="119335" y="204284"/>
          <a:ext cx="11881320" cy="6420310"/>
        </p:xfrm>
        <a:graphic>
          <a:graphicData uri="http://schemas.openxmlformats.org/drawingml/2006/table">
            <a:tbl>
              <a:tblPr firstRow="1" firstCol="1" bandCol="1">
                <a:tableStyleId>{5C22544A-7EE6-4342-B048-85BDC9FD1C3A}</a:tableStyleId>
              </a:tblPr>
              <a:tblGrid>
                <a:gridCol w="1601697"/>
                <a:gridCol w="1545538"/>
                <a:gridCol w="1677302"/>
                <a:gridCol w="2464618"/>
                <a:gridCol w="2523211"/>
                <a:gridCol w="2068954"/>
              </a:tblGrid>
              <a:tr h="1496758">
                <a:tc>
                  <a:txBody>
                    <a:bodyPr/>
                    <a:lstStyle/>
                    <a:p>
                      <a:pPr>
                        <a:lnSpc>
                          <a:spcPct val="100000"/>
                        </a:lnSpc>
                        <a:spcAft>
                          <a:spcPts val="600"/>
                        </a:spcAft>
                      </a:pPr>
                      <a:endParaRPr lang="en-US" sz="2000" noProof="0" dirty="0">
                        <a:latin typeface="+mn-lt"/>
                        <a:ea typeface="Times New Roman"/>
                        <a:cs typeface="Arial"/>
                      </a:endParaRPr>
                    </a:p>
                  </a:txBody>
                  <a:tcPr marL="52103" marR="52103" marT="0" marB="0" anchor="ctr"/>
                </a:tc>
                <a:tc>
                  <a:txBody>
                    <a:bodyPr/>
                    <a:lstStyle/>
                    <a:p>
                      <a:pPr algn="ctr">
                        <a:lnSpc>
                          <a:spcPct val="100000"/>
                        </a:lnSpc>
                        <a:spcAft>
                          <a:spcPts val="600"/>
                        </a:spcAft>
                      </a:pPr>
                      <a:r>
                        <a:rPr lang="en-US" sz="2000" noProof="0" dirty="0" smtClean="0">
                          <a:latin typeface="+mn-lt"/>
                        </a:rPr>
                        <a:t>Current costs</a:t>
                      </a:r>
                      <a:endParaRPr lang="en-US" sz="2000" b="1" noProof="0" dirty="0">
                        <a:latin typeface="+mn-lt"/>
                        <a:ea typeface="Times New Roman"/>
                        <a:cs typeface="Times New Roman"/>
                      </a:endParaRPr>
                    </a:p>
                  </a:txBody>
                  <a:tcPr marL="52103" marR="52103" marT="0" marB="0" anchor="ctr"/>
                </a:tc>
                <a:tc>
                  <a:txBody>
                    <a:bodyPr/>
                    <a:lstStyle/>
                    <a:p>
                      <a:pPr algn="ctr">
                        <a:lnSpc>
                          <a:spcPct val="100000"/>
                        </a:lnSpc>
                        <a:spcAft>
                          <a:spcPts val="600"/>
                        </a:spcAft>
                      </a:pPr>
                      <a:r>
                        <a:rPr lang="en-US" sz="2000" b="1" noProof="0" dirty="0" smtClean="0">
                          <a:latin typeface="+mn-lt"/>
                          <a:ea typeface="+mn-ea"/>
                          <a:cs typeface="+mn-cs"/>
                        </a:rPr>
                        <a:t>Future</a:t>
                      </a:r>
                      <a:r>
                        <a:rPr lang="en-US" sz="2000" b="1" baseline="0" noProof="0" dirty="0" smtClean="0">
                          <a:latin typeface="+mn-lt"/>
                          <a:ea typeface="+mn-ea"/>
                          <a:cs typeface="+mn-cs"/>
                        </a:rPr>
                        <a:t> role in energy mix of company</a:t>
                      </a:r>
                      <a:endParaRPr lang="en-US" sz="2000" b="1" noProof="0" dirty="0">
                        <a:latin typeface="+mn-lt"/>
                        <a:ea typeface="Times New Roman"/>
                        <a:cs typeface="Times New Roman"/>
                      </a:endParaRPr>
                    </a:p>
                  </a:txBody>
                  <a:tcPr marL="52103" marR="52103" marT="0" marB="0" anchor="ctr"/>
                </a:tc>
                <a:tc>
                  <a:txBody>
                    <a:bodyPr/>
                    <a:lstStyle/>
                    <a:p>
                      <a:pPr algn="ctr">
                        <a:lnSpc>
                          <a:spcPct val="100000"/>
                        </a:lnSpc>
                        <a:spcAft>
                          <a:spcPts val="600"/>
                        </a:spcAft>
                      </a:pPr>
                      <a:r>
                        <a:rPr lang="en-US" sz="2000" noProof="0" dirty="0" smtClean="0">
                          <a:latin typeface="+mn-lt"/>
                        </a:rPr>
                        <a:t>Physical storage</a:t>
                      </a:r>
                      <a:endParaRPr lang="en-US" sz="2000" b="1" noProof="0" dirty="0">
                        <a:latin typeface="+mn-lt"/>
                        <a:ea typeface="Times New Roman"/>
                        <a:cs typeface="Times New Roman"/>
                      </a:endParaRPr>
                    </a:p>
                  </a:txBody>
                  <a:tcPr marL="52103" marR="52103" marT="0" marB="0" anchor="ctr"/>
                </a:tc>
                <a:tc>
                  <a:txBody>
                    <a:bodyPr/>
                    <a:lstStyle/>
                    <a:p>
                      <a:pPr algn="ctr">
                        <a:lnSpc>
                          <a:spcPct val="100000"/>
                        </a:lnSpc>
                        <a:spcAft>
                          <a:spcPts val="600"/>
                        </a:spcAft>
                      </a:pPr>
                      <a:r>
                        <a:rPr lang="en-US" sz="2000" noProof="0" dirty="0" smtClean="0">
                          <a:latin typeface="+mn-lt"/>
                        </a:rPr>
                        <a:t>Other options against price hikes</a:t>
                      </a:r>
                      <a:endParaRPr lang="en-US" sz="2000" b="1" noProof="0" dirty="0">
                        <a:latin typeface="+mn-lt"/>
                        <a:ea typeface="Times New Roman"/>
                        <a:cs typeface="Times New Roman"/>
                      </a:endParaRPr>
                    </a:p>
                  </a:txBody>
                  <a:tcPr marL="52103" marR="52103" marT="0" marB="0" anchor="ctr"/>
                </a:tc>
                <a:tc>
                  <a:txBody>
                    <a:bodyPr/>
                    <a:lstStyle/>
                    <a:p>
                      <a:pPr algn="ctr">
                        <a:lnSpc>
                          <a:spcPct val="100000"/>
                        </a:lnSpc>
                        <a:spcAft>
                          <a:spcPts val="600"/>
                        </a:spcAft>
                      </a:pPr>
                      <a:r>
                        <a:rPr lang="en-US" sz="2000" noProof="0" dirty="0" smtClean="0">
                          <a:latin typeface="+mn-lt"/>
                        </a:rPr>
                        <a:t>Influence of procurement on CO2-emissions</a:t>
                      </a:r>
                      <a:endParaRPr lang="en-US" sz="2000" b="1" noProof="0" dirty="0">
                        <a:latin typeface="+mn-lt"/>
                        <a:ea typeface="Times New Roman"/>
                        <a:cs typeface="Times New Roman"/>
                      </a:endParaRPr>
                    </a:p>
                  </a:txBody>
                  <a:tcPr marL="52103" marR="52103" marT="0" marB="0" anchor="ctr"/>
                </a:tc>
              </a:tr>
              <a:tr h="1496758">
                <a:tc>
                  <a:txBody>
                    <a:bodyPr/>
                    <a:lstStyle/>
                    <a:p>
                      <a:pPr algn="l">
                        <a:lnSpc>
                          <a:spcPct val="100000"/>
                        </a:lnSpc>
                        <a:spcAft>
                          <a:spcPts val="600"/>
                        </a:spcAft>
                      </a:pPr>
                      <a:r>
                        <a:rPr lang="en-US" sz="2000" noProof="0" dirty="0" smtClean="0">
                          <a:latin typeface="+mn-lt"/>
                        </a:rPr>
                        <a:t>Electrical energy</a:t>
                      </a:r>
                      <a:endParaRPr lang="en-US" sz="2000" b="1" noProof="0" dirty="0">
                        <a:latin typeface="+mn-lt"/>
                        <a:ea typeface="Times New Roman"/>
                        <a:cs typeface="Times New Roman"/>
                      </a:endParaRPr>
                    </a:p>
                  </a:txBody>
                  <a:tcPr marL="52103" marR="52103" marT="0" marB="0" anchor="ctr"/>
                </a:tc>
                <a:tc rowSpan="4">
                  <a:txBody>
                    <a:bodyPr/>
                    <a:lstStyle/>
                    <a:p>
                      <a:pPr marL="71755" marR="71755" algn="ctr">
                        <a:lnSpc>
                          <a:spcPct val="100000"/>
                        </a:lnSpc>
                        <a:spcAft>
                          <a:spcPts val="600"/>
                        </a:spcAft>
                      </a:pPr>
                      <a:r>
                        <a:rPr lang="en-US" sz="2000" noProof="0" dirty="0" smtClean="0">
                          <a:latin typeface="+mn-lt"/>
                        </a:rPr>
                        <a:t>See data of cost-type accounting</a:t>
                      </a:r>
                      <a:r>
                        <a:rPr lang="en-US" sz="2000" baseline="0" noProof="0" dirty="0" smtClean="0">
                          <a:latin typeface="+mn-lt"/>
                        </a:rPr>
                        <a:t> </a:t>
                      </a:r>
                      <a:endParaRPr lang="en-US" sz="2000" noProof="0" dirty="0">
                        <a:latin typeface="+mn-lt"/>
                        <a:ea typeface="Times New Roman"/>
                        <a:cs typeface="Times New Roman"/>
                      </a:endParaRPr>
                    </a:p>
                  </a:txBody>
                  <a:tcPr marL="52103" marR="52103" marT="0" marB="0" anchor="ctr"/>
                </a:tc>
                <a:tc rowSpan="4">
                  <a:txBody>
                    <a:bodyPr/>
                    <a:lstStyle/>
                    <a:p>
                      <a:pPr marL="71755" marR="71755" algn="ctr">
                        <a:lnSpc>
                          <a:spcPct val="100000"/>
                        </a:lnSpc>
                        <a:spcAft>
                          <a:spcPts val="600"/>
                        </a:spcAft>
                      </a:pPr>
                      <a:r>
                        <a:rPr lang="en-US" sz="2000" noProof="0" dirty="0" smtClean="0">
                          <a:latin typeface="+mn-lt"/>
                        </a:rPr>
                        <a:t>Depending on energy and technology strategy</a:t>
                      </a:r>
                      <a:endParaRPr lang="en-US" sz="2000" noProof="0" dirty="0" smtClean="0">
                        <a:latin typeface="+mn-lt"/>
                      </a:endParaRPr>
                    </a:p>
                  </a:txBody>
                  <a:tcPr marL="52103" marR="52103" marT="0" marB="0" anchor="ctr"/>
                </a:tc>
                <a:tc>
                  <a:txBody>
                    <a:bodyPr/>
                    <a:lstStyle/>
                    <a:p>
                      <a:pPr>
                        <a:lnSpc>
                          <a:spcPct val="100000"/>
                        </a:lnSpc>
                        <a:spcAft>
                          <a:spcPts val="600"/>
                        </a:spcAft>
                      </a:pPr>
                      <a:r>
                        <a:rPr lang="en-US" sz="2000" baseline="0" noProof="0" dirty="0" smtClean="0">
                          <a:latin typeface="+mn-lt"/>
                        </a:rPr>
                        <a:t>Difficult, rechargeable batteries, buffer for compressed air, …. Better options for utility companies. </a:t>
                      </a:r>
                      <a:endParaRPr lang="en-US" sz="2000" noProof="0" dirty="0">
                        <a:latin typeface="+mn-lt"/>
                        <a:ea typeface="Times New Roman"/>
                        <a:cs typeface="Times New Roman"/>
                      </a:endParaRPr>
                    </a:p>
                  </a:txBody>
                  <a:tcPr marL="52103" marR="52103" marT="0" marB="0" anchor="ctr"/>
                </a:tc>
                <a:tc>
                  <a:txBody>
                    <a:bodyPr/>
                    <a:lstStyle/>
                    <a:p>
                      <a:pPr>
                        <a:lnSpc>
                          <a:spcPct val="100000"/>
                        </a:lnSpc>
                        <a:spcAft>
                          <a:spcPts val="600"/>
                        </a:spcAft>
                      </a:pPr>
                      <a:r>
                        <a:rPr lang="en-US" sz="2000" noProof="0" dirty="0" smtClean="0">
                          <a:latin typeface="+mn-lt"/>
                        </a:rPr>
                        <a:t>Futures at the exchange and long-term contracts</a:t>
                      </a:r>
                      <a:endParaRPr lang="en-US" sz="2000" noProof="0" dirty="0">
                        <a:latin typeface="+mn-lt"/>
                        <a:ea typeface="Times New Roman"/>
                        <a:cs typeface="Times New Roman"/>
                      </a:endParaRPr>
                    </a:p>
                  </a:txBody>
                  <a:tcPr marL="52103" marR="52103" marT="0" marB="0" anchor="ctr"/>
                </a:tc>
                <a:tc>
                  <a:txBody>
                    <a:bodyPr/>
                    <a:lstStyle/>
                    <a:p>
                      <a:pPr>
                        <a:lnSpc>
                          <a:spcPct val="100000"/>
                        </a:lnSpc>
                        <a:spcAft>
                          <a:spcPts val="600"/>
                        </a:spcAft>
                      </a:pPr>
                      <a:r>
                        <a:rPr lang="en-US" sz="2000" noProof="0" dirty="0" smtClean="0">
                          <a:latin typeface="+mn-lt"/>
                        </a:rPr>
                        <a:t>Up to 100 Percent</a:t>
                      </a:r>
                      <a:endParaRPr lang="en-US" sz="2000" noProof="0" dirty="0">
                        <a:latin typeface="+mn-lt"/>
                        <a:ea typeface="Times New Roman"/>
                        <a:cs typeface="Times New Roman"/>
                      </a:endParaRPr>
                    </a:p>
                  </a:txBody>
                  <a:tcPr marL="52103" marR="52103" marT="0" marB="0" anchor="ctr"/>
                </a:tc>
              </a:tr>
              <a:tr h="1170625">
                <a:tc>
                  <a:txBody>
                    <a:bodyPr/>
                    <a:lstStyle/>
                    <a:p>
                      <a:pPr algn="l">
                        <a:lnSpc>
                          <a:spcPct val="100000"/>
                        </a:lnSpc>
                        <a:spcAft>
                          <a:spcPts val="600"/>
                        </a:spcAft>
                      </a:pPr>
                      <a:r>
                        <a:rPr lang="en-US" sz="2000" noProof="0" dirty="0" smtClean="0">
                          <a:latin typeface="+mn-lt"/>
                        </a:rPr>
                        <a:t>Gas</a:t>
                      </a:r>
                      <a:endParaRPr lang="en-US" sz="2000" b="1" noProof="0" dirty="0">
                        <a:latin typeface="+mn-lt"/>
                        <a:ea typeface="Times New Roman"/>
                        <a:cs typeface="Times New Roman"/>
                      </a:endParaRPr>
                    </a:p>
                  </a:txBody>
                  <a:tcPr marL="52103" marR="52103" marT="0" marB="0" anchor="ctr"/>
                </a:tc>
                <a:tc vMerge="1">
                  <a:txBody>
                    <a:bodyPr/>
                    <a:lstStyle/>
                    <a:p>
                      <a:endParaRPr lang="de-DE"/>
                    </a:p>
                  </a:txBody>
                  <a:tcPr/>
                </a:tc>
                <a:tc vMerge="1">
                  <a:txBody>
                    <a:bodyPr/>
                    <a:lstStyle/>
                    <a:p>
                      <a:endParaRPr lang="de-DE"/>
                    </a:p>
                  </a:txBody>
                  <a:tcPr/>
                </a:tc>
                <a:tc>
                  <a:txBody>
                    <a:bodyPr/>
                    <a:lstStyle/>
                    <a:p>
                      <a:pPr>
                        <a:lnSpc>
                          <a:spcPct val="100000"/>
                        </a:lnSpc>
                        <a:spcAft>
                          <a:spcPts val="600"/>
                        </a:spcAft>
                      </a:pPr>
                      <a:r>
                        <a:rPr lang="en-US" sz="2000" noProof="0" dirty="0" smtClean="0">
                          <a:latin typeface="+mn-lt"/>
                        </a:rPr>
                        <a:t>Good, gas storage tanks and the grid itself</a:t>
                      </a:r>
                      <a:endParaRPr lang="en-US" sz="2000" noProof="0" dirty="0">
                        <a:latin typeface="+mn-lt"/>
                        <a:ea typeface="Times New Roman"/>
                        <a:cs typeface="Times New Roman"/>
                      </a:endParaRPr>
                    </a:p>
                  </a:txBody>
                  <a:tcPr marL="52103" marR="52103" marT="0" marB="0" anchor="ctr"/>
                </a:tc>
                <a:tc>
                  <a:txBody>
                    <a:bodyPr/>
                    <a:lstStyle/>
                    <a:p>
                      <a:pPr>
                        <a:lnSpc>
                          <a:spcPct val="100000"/>
                        </a:lnSpc>
                        <a:spcAft>
                          <a:spcPts val="600"/>
                        </a:spcAft>
                      </a:pPr>
                      <a:r>
                        <a:rPr lang="en-US" sz="2000" noProof="0" dirty="0" smtClean="0">
                          <a:latin typeface="+mn-lt"/>
                        </a:rPr>
                        <a:t>Exchange trade and long-term contracts</a:t>
                      </a:r>
                      <a:endParaRPr lang="en-US" sz="2000" noProof="0" dirty="0">
                        <a:latin typeface="+mn-lt"/>
                        <a:ea typeface="Times New Roman"/>
                        <a:cs typeface="Times New Roman"/>
                      </a:endParaRPr>
                    </a:p>
                  </a:txBody>
                  <a:tcPr marL="52103" marR="52103" marT="0" marB="0" anchor="ctr"/>
                </a:tc>
                <a:tc>
                  <a:txBody>
                    <a:bodyPr/>
                    <a:lstStyle/>
                    <a:p>
                      <a:pPr>
                        <a:lnSpc>
                          <a:spcPct val="100000"/>
                        </a:lnSpc>
                        <a:spcAft>
                          <a:spcPts val="600"/>
                        </a:spcAft>
                      </a:pPr>
                      <a:r>
                        <a:rPr lang="en-US" sz="2000" noProof="0" dirty="0" smtClean="0">
                          <a:latin typeface="+mn-lt"/>
                        </a:rPr>
                        <a:t>Increasing (e.g. Biogas</a:t>
                      </a:r>
                      <a:r>
                        <a:rPr lang="en-US" sz="2000" baseline="0" noProof="0" dirty="0" smtClean="0">
                          <a:latin typeface="+mn-lt"/>
                        </a:rPr>
                        <a:t> or Power-to-Gas)</a:t>
                      </a:r>
                      <a:endParaRPr lang="en-US" sz="2000" noProof="0" dirty="0">
                        <a:latin typeface="+mn-lt"/>
                        <a:ea typeface="Times New Roman"/>
                        <a:cs typeface="Times New Roman"/>
                      </a:endParaRPr>
                    </a:p>
                  </a:txBody>
                  <a:tcPr marL="52103" marR="52103" marT="0" marB="0" anchor="ctr"/>
                </a:tc>
              </a:tr>
              <a:tr h="1170625">
                <a:tc>
                  <a:txBody>
                    <a:bodyPr/>
                    <a:lstStyle/>
                    <a:p>
                      <a:pPr algn="l">
                        <a:lnSpc>
                          <a:spcPct val="100000"/>
                        </a:lnSpc>
                        <a:spcAft>
                          <a:spcPts val="600"/>
                        </a:spcAft>
                      </a:pPr>
                      <a:r>
                        <a:rPr lang="en-US" sz="2000" noProof="0" dirty="0" smtClean="0">
                          <a:latin typeface="+mn-lt"/>
                        </a:rPr>
                        <a:t>Oil</a:t>
                      </a:r>
                      <a:endParaRPr lang="en-US" sz="2000" b="1" noProof="0" dirty="0">
                        <a:latin typeface="+mn-lt"/>
                        <a:ea typeface="Times New Roman"/>
                        <a:cs typeface="Times New Roman"/>
                      </a:endParaRPr>
                    </a:p>
                  </a:txBody>
                  <a:tcPr marL="52103" marR="52103" marT="0" marB="0" anchor="ctr"/>
                </a:tc>
                <a:tc vMerge="1">
                  <a:txBody>
                    <a:bodyPr/>
                    <a:lstStyle/>
                    <a:p>
                      <a:endParaRPr lang="de-DE"/>
                    </a:p>
                  </a:txBody>
                  <a:tcPr/>
                </a:tc>
                <a:tc vMerge="1">
                  <a:txBody>
                    <a:bodyPr/>
                    <a:lstStyle/>
                    <a:p>
                      <a:endParaRPr lang="de-DE"/>
                    </a:p>
                  </a:txBody>
                  <a:tcPr/>
                </a:tc>
                <a:tc>
                  <a:txBody>
                    <a:bodyPr/>
                    <a:lstStyle/>
                    <a:p>
                      <a:pPr>
                        <a:lnSpc>
                          <a:spcPct val="100000"/>
                        </a:lnSpc>
                        <a:spcAft>
                          <a:spcPts val="600"/>
                        </a:spcAft>
                      </a:pPr>
                      <a:r>
                        <a:rPr lang="en-US" sz="2000" noProof="0" dirty="0" smtClean="0">
                          <a:latin typeface="+mn-lt"/>
                          <a:ea typeface="+mn-ea"/>
                          <a:cs typeface="+mn-cs"/>
                        </a:rPr>
                        <a:t>Good,</a:t>
                      </a:r>
                      <a:r>
                        <a:rPr lang="en-US" sz="2000" baseline="0" noProof="0" dirty="0" smtClean="0">
                          <a:latin typeface="+mn-lt"/>
                          <a:ea typeface="+mn-ea"/>
                          <a:cs typeface="+mn-cs"/>
                        </a:rPr>
                        <a:t> tanks</a:t>
                      </a:r>
                      <a:endParaRPr lang="en-US" sz="2000" noProof="0" dirty="0">
                        <a:latin typeface="+mn-lt"/>
                        <a:ea typeface="Times New Roman"/>
                        <a:cs typeface="Times New Roman"/>
                      </a:endParaRPr>
                    </a:p>
                  </a:txBody>
                  <a:tcPr marL="52103" marR="52103" marT="0" marB="0" anchor="ctr"/>
                </a:tc>
                <a:tc>
                  <a:txBody>
                    <a:bodyPr/>
                    <a:lstStyle/>
                    <a:p>
                      <a:pPr>
                        <a:lnSpc>
                          <a:spcPct val="100000"/>
                        </a:lnSpc>
                        <a:spcAft>
                          <a:spcPts val="600"/>
                        </a:spcAft>
                      </a:pPr>
                      <a:r>
                        <a:rPr lang="en-US" sz="2000" kern="1200" noProof="0" dirty="0" smtClean="0">
                          <a:solidFill>
                            <a:schemeClr val="dk1"/>
                          </a:solidFill>
                          <a:latin typeface="+mn-lt"/>
                          <a:ea typeface="+mn-ea"/>
                          <a:cs typeface="+mn-cs"/>
                        </a:rPr>
                        <a:t>Exchange trade and long-term contracts</a:t>
                      </a:r>
                      <a:endParaRPr lang="en-US" sz="2000" kern="1200" noProof="0" dirty="0">
                        <a:solidFill>
                          <a:schemeClr val="dk1"/>
                        </a:solidFill>
                        <a:latin typeface="+mn-lt"/>
                        <a:ea typeface="Times New Roman"/>
                        <a:cs typeface="Times New Roman"/>
                      </a:endParaRPr>
                    </a:p>
                  </a:txBody>
                  <a:tcPr marL="52103" marR="52103" marT="0" marB="0" anchor="ctr"/>
                </a:tc>
                <a:tc>
                  <a:txBody>
                    <a:bodyPr/>
                    <a:lstStyle/>
                    <a:p>
                      <a:pPr>
                        <a:lnSpc>
                          <a:spcPct val="100000"/>
                        </a:lnSpc>
                        <a:spcAft>
                          <a:spcPts val="600"/>
                        </a:spcAft>
                      </a:pPr>
                      <a:r>
                        <a:rPr lang="en-US" sz="2000" noProof="0" dirty="0" smtClean="0">
                          <a:latin typeface="+mn-lt"/>
                          <a:ea typeface="+mn-ea"/>
                          <a:cs typeface="+mn-cs"/>
                        </a:rPr>
                        <a:t>Power-to-Liquid,</a:t>
                      </a:r>
                      <a:r>
                        <a:rPr lang="en-US" sz="2000" baseline="0" noProof="0" dirty="0" smtClean="0">
                          <a:latin typeface="+mn-lt"/>
                          <a:ea typeface="+mn-ea"/>
                          <a:cs typeface="+mn-cs"/>
                        </a:rPr>
                        <a:t> biofuels disputed</a:t>
                      </a:r>
                      <a:endParaRPr lang="en-US" sz="2000" noProof="0" dirty="0">
                        <a:latin typeface="+mn-lt"/>
                        <a:ea typeface="Times New Roman"/>
                        <a:cs typeface="Times New Roman"/>
                      </a:endParaRPr>
                    </a:p>
                  </a:txBody>
                  <a:tcPr marL="52103" marR="52103" marT="0" marB="0" anchor="ctr"/>
                </a:tc>
              </a:tr>
              <a:tr h="1058302">
                <a:tc>
                  <a:txBody>
                    <a:bodyPr/>
                    <a:lstStyle/>
                    <a:p>
                      <a:pPr algn="l">
                        <a:lnSpc>
                          <a:spcPct val="100000"/>
                        </a:lnSpc>
                        <a:spcAft>
                          <a:spcPts val="600"/>
                        </a:spcAft>
                      </a:pPr>
                      <a:r>
                        <a:rPr lang="en-US" sz="2000" noProof="0" dirty="0" smtClean="0">
                          <a:latin typeface="+mn-lt"/>
                        </a:rPr>
                        <a:t>Long-distance heating</a:t>
                      </a:r>
                      <a:endParaRPr lang="en-US" sz="2000" b="1" noProof="0" dirty="0">
                        <a:latin typeface="+mn-lt"/>
                        <a:ea typeface="Times New Roman"/>
                        <a:cs typeface="Times New Roman"/>
                      </a:endParaRPr>
                    </a:p>
                  </a:txBody>
                  <a:tcPr marL="52103" marR="52103" marT="0" marB="0" anchor="ctr"/>
                </a:tc>
                <a:tc vMerge="1">
                  <a:txBody>
                    <a:bodyPr/>
                    <a:lstStyle/>
                    <a:p>
                      <a:endParaRPr lang="de-DE"/>
                    </a:p>
                  </a:txBody>
                  <a:tcPr/>
                </a:tc>
                <a:tc vMerge="1">
                  <a:txBody>
                    <a:bodyPr/>
                    <a:lstStyle/>
                    <a:p>
                      <a:endParaRPr lang="de-DE"/>
                    </a:p>
                  </a:txBody>
                  <a:tcPr/>
                </a:tc>
                <a:tc>
                  <a:txBody>
                    <a:bodyPr/>
                    <a:lstStyle/>
                    <a:p>
                      <a:pPr>
                        <a:lnSpc>
                          <a:spcPct val="100000"/>
                        </a:lnSpc>
                        <a:spcAft>
                          <a:spcPts val="600"/>
                        </a:spcAft>
                      </a:pPr>
                      <a:r>
                        <a:rPr lang="en-US" sz="2000" noProof="0" dirty="0" smtClean="0">
                          <a:latin typeface="+mn-lt"/>
                          <a:ea typeface="+mn-ea"/>
                          <a:cs typeface="+mn-cs"/>
                        </a:rPr>
                        <a:t>Tanks</a:t>
                      </a:r>
                      <a:r>
                        <a:rPr lang="en-US" sz="2000" baseline="0" noProof="0" dirty="0" smtClean="0">
                          <a:latin typeface="+mn-lt"/>
                          <a:ea typeface="+mn-ea"/>
                          <a:cs typeface="+mn-cs"/>
                        </a:rPr>
                        <a:t> operated by utilities</a:t>
                      </a:r>
                      <a:endParaRPr lang="en-US" sz="2000" noProof="0" dirty="0">
                        <a:latin typeface="+mn-lt"/>
                        <a:ea typeface="Times New Roman"/>
                        <a:cs typeface="Times New Roman"/>
                      </a:endParaRPr>
                    </a:p>
                  </a:txBody>
                  <a:tcPr marL="52103" marR="52103" marT="0" marB="0" anchor="ctr"/>
                </a:tc>
                <a:tc>
                  <a:txBody>
                    <a:bodyPr/>
                    <a:lstStyle/>
                    <a:p>
                      <a:pPr>
                        <a:lnSpc>
                          <a:spcPct val="100000"/>
                        </a:lnSpc>
                        <a:spcAft>
                          <a:spcPts val="600"/>
                        </a:spcAft>
                      </a:pPr>
                      <a:r>
                        <a:rPr lang="en-US" sz="2000" noProof="0" dirty="0" smtClean="0">
                          <a:latin typeface="+mn-lt"/>
                        </a:rPr>
                        <a:t>Depending on contracts</a:t>
                      </a:r>
                      <a:endParaRPr lang="en-US" sz="2000" noProof="0" dirty="0">
                        <a:latin typeface="+mn-lt"/>
                        <a:ea typeface="Times New Roman"/>
                        <a:cs typeface="Times New Roman"/>
                      </a:endParaRPr>
                    </a:p>
                  </a:txBody>
                  <a:tcPr marL="52103" marR="52103" marT="0" marB="0" anchor="ctr"/>
                </a:tc>
                <a:tc>
                  <a:txBody>
                    <a:bodyPr/>
                    <a:lstStyle/>
                    <a:p>
                      <a:pPr>
                        <a:lnSpc>
                          <a:spcPct val="100000"/>
                        </a:lnSpc>
                        <a:spcAft>
                          <a:spcPts val="600"/>
                        </a:spcAft>
                      </a:pPr>
                      <a:r>
                        <a:rPr lang="en-US" sz="2000" noProof="0" dirty="0" smtClean="0">
                          <a:latin typeface="+mn-lt"/>
                        </a:rPr>
                        <a:t>Depending on utility company</a:t>
                      </a:r>
                      <a:endParaRPr lang="en-US" sz="2000" noProof="0" dirty="0">
                        <a:latin typeface="+mn-lt"/>
                        <a:ea typeface="Times New Roman"/>
                        <a:cs typeface="Times New Roman"/>
                      </a:endParaRPr>
                    </a:p>
                  </a:txBody>
                  <a:tcPr marL="52103" marR="52103" marT="0" marB="0" anchor="ctr"/>
                </a:tc>
              </a:tr>
            </a:tbl>
          </a:graphicData>
        </a:graphic>
      </p:graphicFrame>
    </p:spTree>
    <p:extLst>
      <p:ext uri="{BB962C8B-B14F-4D97-AF65-F5344CB8AC3E}">
        <p14:creationId xmlns:p14="http://schemas.microsoft.com/office/powerpoint/2010/main" val="27533751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 1"/>
          <p:cNvGraphicFramePr/>
          <p:nvPr>
            <p:extLst>
              <p:ext uri="{D42A27DB-BD31-4B8C-83A1-F6EECF244321}">
                <p14:modId xmlns:p14="http://schemas.microsoft.com/office/powerpoint/2010/main" val="2320771717"/>
              </p:ext>
            </p:extLst>
          </p:nvPr>
        </p:nvGraphicFramePr>
        <p:xfrm>
          <a:off x="119336" y="0"/>
          <a:ext cx="11809312"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594312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878621" y="133355"/>
            <a:ext cx="7805342" cy="954107"/>
          </a:xfrm>
          <a:prstGeom prst="rect">
            <a:avLst/>
          </a:prstGeom>
        </p:spPr>
        <p:txBody>
          <a:bodyPr wrap="none">
            <a:spAutoFit/>
          </a:bodyPr>
          <a:lstStyle/>
          <a:p>
            <a:pPr algn="ctr"/>
            <a:r>
              <a:rPr lang="en-US" sz="2800" dirty="0" smtClean="0">
                <a:latin typeface="Arial" charset="0"/>
                <a:ea typeface="Arial" charset="0"/>
                <a:cs typeface="Arial" charset="0"/>
              </a:rPr>
              <a:t>Repeating from presentation “2.3 Digitalization”:</a:t>
            </a:r>
          </a:p>
          <a:p>
            <a:pPr algn="ctr"/>
            <a:r>
              <a:rPr lang="en-US" sz="2800" dirty="0" smtClean="0">
                <a:latin typeface="Arial" charset="0"/>
                <a:ea typeface="Arial" charset="0"/>
                <a:cs typeface="Arial" charset="0"/>
              </a:rPr>
              <a:t>Players </a:t>
            </a:r>
            <a:r>
              <a:rPr lang="en-US" sz="2800" dirty="0">
                <a:latin typeface="Arial" charset="0"/>
                <a:ea typeface="Arial" charset="0"/>
                <a:cs typeface="Arial" charset="0"/>
              </a:rPr>
              <a:t>in a new energy market </a:t>
            </a:r>
            <a:endParaRPr lang="de-DE" sz="2800" dirty="0">
              <a:latin typeface="Arial" charset="0"/>
              <a:ea typeface="Arial" charset="0"/>
              <a:cs typeface="Arial" charset="0"/>
            </a:endParaRPr>
          </a:p>
        </p:txBody>
      </p:sp>
      <p:sp>
        <p:nvSpPr>
          <p:cNvPr id="5" name="Text Box 7"/>
          <p:cNvSpPr txBox="1">
            <a:spLocks noChangeArrowheads="1"/>
          </p:cNvSpPr>
          <p:nvPr/>
        </p:nvSpPr>
        <p:spPr bwMode="auto">
          <a:xfrm>
            <a:off x="1775521" y="1960689"/>
            <a:ext cx="1929983" cy="4156608"/>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9525">
            <a:solidFill>
              <a:srgbClr val="000000"/>
            </a:solidFill>
            <a:miter lim="800000"/>
            <a:headEnd/>
            <a:tailEnd/>
          </a:ln>
        </p:spPr>
        <p:txBody>
          <a:bodyPr vert="horz" wrap="square" lIns="68580" tIns="34291" rIns="68580" bIns="34291" numCol="1" anchor="ctr" anchorCtr="0" compatLnSpc="1">
            <a:prstTxWarp prst="textNoShape">
              <a:avLst/>
            </a:prstTxWarp>
          </a:bodyPr>
          <a:lstStyle/>
          <a:p>
            <a:pPr algn="ctr" defTabSz="685783" fontAlgn="base">
              <a:spcBef>
                <a:spcPct val="0"/>
              </a:spcBef>
              <a:spcAft>
                <a:spcPct val="0"/>
              </a:spcAft>
            </a:pPr>
            <a:r>
              <a:rPr lang="en-US" altLang="ko-KR" sz="2400" dirty="0">
                <a:ea typeface="Arial" charset="0"/>
                <a:cs typeface="Arial" charset="0"/>
              </a:rPr>
              <a:t>Companies as part of supply chains and value networks</a:t>
            </a:r>
          </a:p>
        </p:txBody>
      </p:sp>
      <p:sp>
        <p:nvSpPr>
          <p:cNvPr id="7" name="Text Box 6"/>
          <p:cNvSpPr txBox="1">
            <a:spLocks noChangeArrowheads="1"/>
          </p:cNvSpPr>
          <p:nvPr/>
        </p:nvSpPr>
        <p:spPr bwMode="auto">
          <a:xfrm>
            <a:off x="7248129" y="2180862"/>
            <a:ext cx="2304255" cy="3936436"/>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9525">
            <a:solidFill>
              <a:srgbClr val="000000"/>
            </a:solidFill>
            <a:miter lim="800000"/>
            <a:headEnd/>
            <a:tailEnd/>
          </a:ln>
        </p:spPr>
        <p:txBody>
          <a:bodyPr vert="horz" wrap="square" lIns="68580" tIns="34291" rIns="68580" bIns="34291" numCol="1" anchor="ctr" anchorCtr="0" compatLnSpc="1">
            <a:prstTxWarp prst="textNoShape">
              <a:avLst/>
            </a:prstTxWarp>
          </a:bodyPr>
          <a:lstStyle/>
          <a:p>
            <a:pPr algn="ctr" defTabSz="685783" fontAlgn="base">
              <a:spcBef>
                <a:spcPct val="0"/>
              </a:spcBef>
              <a:spcAft>
                <a:spcPct val="0"/>
              </a:spcAft>
            </a:pPr>
            <a:r>
              <a:rPr lang="en-US" altLang="ko-KR" sz="2133" dirty="0">
                <a:ea typeface="Arial" charset="0"/>
                <a:cs typeface="Arial" charset="0"/>
              </a:rPr>
              <a:t>Utility companies with large plants, micro generation of other companies and households as prosumer, energy associations of citizens</a:t>
            </a:r>
          </a:p>
          <a:p>
            <a:pPr algn="ctr" defTabSz="685783" fontAlgn="base">
              <a:spcBef>
                <a:spcPct val="0"/>
              </a:spcBef>
              <a:spcAft>
                <a:spcPct val="0"/>
              </a:spcAft>
            </a:pPr>
            <a:r>
              <a:rPr lang="en-US" altLang="ko-KR" sz="2133" dirty="0">
                <a:ea typeface="Arial" charset="0"/>
                <a:cs typeface="Arial" charset="0"/>
              </a:rPr>
              <a:t>Energy project developer etc..</a:t>
            </a:r>
          </a:p>
        </p:txBody>
      </p:sp>
      <p:sp>
        <p:nvSpPr>
          <p:cNvPr id="8" name="Text Box 5"/>
          <p:cNvSpPr txBox="1">
            <a:spLocks noChangeArrowheads="1"/>
          </p:cNvSpPr>
          <p:nvPr/>
        </p:nvSpPr>
        <p:spPr bwMode="auto">
          <a:xfrm>
            <a:off x="4157883" y="2192384"/>
            <a:ext cx="2637869" cy="1313477"/>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9525">
            <a:solidFill>
              <a:srgbClr val="000000"/>
            </a:solidFill>
            <a:miter lim="800000"/>
            <a:headEnd/>
            <a:tailEnd/>
          </a:ln>
        </p:spPr>
        <p:txBody>
          <a:bodyPr vert="horz" wrap="square" lIns="68580" tIns="34291" rIns="68580" bIns="34291" numCol="1" anchor="t" anchorCtr="0" compatLnSpc="1">
            <a:prstTxWarp prst="textNoShape">
              <a:avLst/>
            </a:prstTxWarp>
          </a:bodyPr>
          <a:lstStyle/>
          <a:p>
            <a:pPr algn="ctr" defTabSz="685783" fontAlgn="base">
              <a:spcBef>
                <a:spcPct val="0"/>
              </a:spcBef>
              <a:spcAft>
                <a:spcPct val="0"/>
              </a:spcAft>
            </a:pPr>
            <a:r>
              <a:rPr lang="en-US" altLang="ko-KR" sz="2133" dirty="0">
                <a:ea typeface="Arial" charset="0"/>
                <a:cs typeface="Arial" charset="0"/>
              </a:rPr>
              <a:t>Quantities: Grid managing companies, smart grids, internet of energy</a:t>
            </a:r>
          </a:p>
        </p:txBody>
      </p:sp>
      <p:sp>
        <p:nvSpPr>
          <p:cNvPr id="9" name="Text Box 4"/>
          <p:cNvSpPr txBox="1">
            <a:spLocks noChangeArrowheads="1"/>
          </p:cNvSpPr>
          <p:nvPr/>
        </p:nvSpPr>
        <p:spPr bwMode="auto">
          <a:xfrm>
            <a:off x="4112459" y="5058982"/>
            <a:ext cx="2637869" cy="1058316"/>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9525">
            <a:solidFill>
              <a:srgbClr val="000000"/>
            </a:solidFill>
            <a:miter lim="800000"/>
            <a:headEnd/>
            <a:tailEnd/>
          </a:ln>
        </p:spPr>
        <p:txBody>
          <a:bodyPr vert="horz" wrap="square" lIns="68580" tIns="34291" rIns="68580" bIns="34291" numCol="1" anchor="t" anchorCtr="0" compatLnSpc="1">
            <a:prstTxWarp prst="textNoShape">
              <a:avLst/>
            </a:prstTxWarp>
          </a:bodyPr>
          <a:lstStyle/>
          <a:p>
            <a:pPr algn="ctr" defTabSz="685783" fontAlgn="base">
              <a:spcBef>
                <a:spcPct val="0"/>
              </a:spcBef>
              <a:spcAft>
                <a:spcPct val="0"/>
              </a:spcAft>
            </a:pPr>
            <a:r>
              <a:rPr lang="en-US" altLang="ko-KR" sz="2133" dirty="0">
                <a:ea typeface="Batang"/>
                <a:cs typeface="Arial" panose="020B0604020202020204" pitchFamily="34" charset="0"/>
              </a:rPr>
              <a:t>Price and costs: Energy exchange and energy trade</a:t>
            </a:r>
            <a:endParaRPr lang="en-US" altLang="ko-KR" sz="2133" dirty="0">
              <a:cs typeface="Arial" panose="020B0604020202020204" pitchFamily="34" charset="0"/>
            </a:endParaRPr>
          </a:p>
        </p:txBody>
      </p:sp>
      <p:sp>
        <p:nvSpPr>
          <p:cNvPr id="10" name="AutoShape 3"/>
          <p:cNvSpPr>
            <a:spLocks noChangeArrowheads="1"/>
          </p:cNvSpPr>
          <p:nvPr/>
        </p:nvSpPr>
        <p:spPr bwMode="auto">
          <a:xfrm>
            <a:off x="3407701" y="3249560"/>
            <a:ext cx="4032448" cy="2003643"/>
          </a:xfrm>
          <a:prstGeom prst="leftRightArrow">
            <a:avLst>
              <a:gd name="adj1" fmla="val 50000"/>
              <a:gd name="adj2" fmla="val 46936"/>
            </a:avLst>
          </a:prstGeom>
          <a:solidFill>
            <a:srgbClr val="FFFFFF"/>
          </a:solidFill>
          <a:ln w="12700" cmpd="sng">
            <a:solidFill>
              <a:srgbClr val="000000"/>
            </a:solidFill>
            <a:miter lim="800000"/>
            <a:headEnd/>
            <a:tailEnd/>
          </a:ln>
        </p:spPr>
        <p:txBody>
          <a:bodyPr vert="horz" wrap="square" lIns="68580" tIns="34291" rIns="68580" bIns="34291" numCol="1" anchor="t" anchorCtr="0" compatLnSpc="1">
            <a:prstTxWarp prst="textNoShape">
              <a:avLst/>
            </a:prstTxWarp>
          </a:bodyPr>
          <a:lstStyle/>
          <a:p>
            <a:pPr algn="ctr" defTabSz="685783" fontAlgn="base">
              <a:spcBef>
                <a:spcPct val="0"/>
              </a:spcBef>
              <a:spcAft>
                <a:spcPct val="0"/>
              </a:spcAft>
            </a:pPr>
            <a:r>
              <a:rPr lang="en-US" altLang="ko-KR" sz="1600" dirty="0">
                <a:ea typeface="Arial" charset="0"/>
                <a:cs typeface="Arial" charset="0"/>
              </a:rPr>
              <a:t>Procurement and selling of energy, load and demand side management, , storage, procurement services, IT-providers</a:t>
            </a:r>
          </a:p>
        </p:txBody>
      </p:sp>
      <p:sp>
        <p:nvSpPr>
          <p:cNvPr id="11" name="Text Box 9"/>
          <p:cNvSpPr txBox="1">
            <a:spLocks noChangeArrowheads="1"/>
          </p:cNvSpPr>
          <p:nvPr/>
        </p:nvSpPr>
        <p:spPr bwMode="auto">
          <a:xfrm>
            <a:off x="4157883" y="1373748"/>
            <a:ext cx="2637869" cy="832315"/>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9525">
            <a:solidFill>
              <a:srgbClr val="000000"/>
            </a:solidFill>
            <a:miter lim="800000"/>
            <a:headEnd/>
            <a:tailEnd/>
          </a:ln>
        </p:spPr>
        <p:txBody>
          <a:bodyPr vert="horz" wrap="square" lIns="68580" tIns="34291" rIns="68580" bIns="34291" numCol="1" anchor="ctr" anchorCtr="0" compatLnSpc="1">
            <a:prstTxWarp prst="textNoShape">
              <a:avLst/>
            </a:prstTxWarp>
          </a:bodyPr>
          <a:lstStyle/>
          <a:p>
            <a:pPr algn="ctr" defTabSz="685783" eaLnBrk="0" fontAlgn="base" hangingPunct="0">
              <a:spcBef>
                <a:spcPct val="0"/>
              </a:spcBef>
              <a:spcAft>
                <a:spcPct val="0"/>
              </a:spcAft>
            </a:pPr>
            <a:r>
              <a:rPr lang="en-US" altLang="ko-KR" sz="2667" dirty="0">
                <a:ea typeface="Arial" charset="0"/>
                <a:cs typeface="Arial" charset="0"/>
              </a:rPr>
              <a:t>Trade and transmission</a:t>
            </a:r>
          </a:p>
        </p:txBody>
      </p:sp>
      <p:sp>
        <p:nvSpPr>
          <p:cNvPr id="12" name="Text Box 1"/>
          <p:cNvSpPr txBox="1">
            <a:spLocks noChangeArrowheads="1"/>
          </p:cNvSpPr>
          <p:nvPr/>
        </p:nvSpPr>
        <p:spPr bwMode="auto">
          <a:xfrm>
            <a:off x="1775522" y="1394008"/>
            <a:ext cx="1929981" cy="786853"/>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9525">
            <a:solidFill>
              <a:srgbClr val="000000"/>
            </a:solidFill>
            <a:miter lim="800000"/>
            <a:headEnd/>
            <a:tailEnd/>
          </a:ln>
        </p:spPr>
        <p:txBody>
          <a:bodyPr vert="horz" wrap="square" lIns="68580" tIns="34291" rIns="68580" bIns="34291" numCol="1" anchor="ctr" anchorCtr="0" compatLnSpc="1">
            <a:prstTxWarp prst="textNoShape">
              <a:avLst/>
            </a:prstTxWarp>
          </a:bodyPr>
          <a:lstStyle/>
          <a:p>
            <a:pPr algn="ctr" fontAlgn="base">
              <a:spcBef>
                <a:spcPct val="0"/>
              </a:spcBef>
              <a:spcAft>
                <a:spcPct val="0"/>
              </a:spcAft>
            </a:pPr>
            <a:r>
              <a:rPr lang="en-US" altLang="ko-KR" sz="2667" dirty="0">
                <a:ea typeface="Arial" charset="0"/>
                <a:cs typeface="Arial" charset="0"/>
              </a:rPr>
              <a:t>Demand</a:t>
            </a:r>
          </a:p>
        </p:txBody>
      </p:sp>
      <p:sp>
        <p:nvSpPr>
          <p:cNvPr id="13" name="Text Box 8"/>
          <p:cNvSpPr txBox="1">
            <a:spLocks noChangeArrowheads="1"/>
          </p:cNvSpPr>
          <p:nvPr/>
        </p:nvSpPr>
        <p:spPr bwMode="auto">
          <a:xfrm>
            <a:off x="7248131" y="1373747"/>
            <a:ext cx="2304252" cy="807115"/>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9525">
            <a:solidFill>
              <a:srgbClr val="000000"/>
            </a:solidFill>
            <a:miter lim="800000"/>
            <a:headEnd/>
            <a:tailEnd/>
          </a:ln>
        </p:spPr>
        <p:txBody>
          <a:bodyPr vert="horz" wrap="square" lIns="68580" tIns="34291" rIns="68580" bIns="34291" numCol="1" anchor="ctr" anchorCtr="0" compatLnSpc="1">
            <a:prstTxWarp prst="textNoShape">
              <a:avLst/>
            </a:prstTxWarp>
          </a:bodyPr>
          <a:lstStyle/>
          <a:p>
            <a:pPr algn="ctr" defTabSz="685783" eaLnBrk="0" fontAlgn="base" hangingPunct="0">
              <a:spcBef>
                <a:spcPct val="0"/>
              </a:spcBef>
              <a:spcAft>
                <a:spcPct val="0"/>
              </a:spcAft>
            </a:pPr>
            <a:r>
              <a:rPr lang="en-US" altLang="ko-KR" sz="2667" dirty="0">
                <a:ea typeface="Arial" charset="0"/>
                <a:cs typeface="Arial" charset="0"/>
              </a:rPr>
              <a:t>Supply/ Generation</a:t>
            </a:r>
          </a:p>
        </p:txBody>
      </p:sp>
      <p:sp>
        <p:nvSpPr>
          <p:cNvPr id="3" name="Rechteck 2"/>
          <p:cNvSpPr/>
          <p:nvPr/>
        </p:nvSpPr>
        <p:spPr>
          <a:xfrm>
            <a:off x="191344" y="6407750"/>
            <a:ext cx="2664296" cy="261610"/>
          </a:xfrm>
          <a:prstGeom prst="rect">
            <a:avLst/>
          </a:prstGeom>
        </p:spPr>
        <p:txBody>
          <a:bodyPr wrap="square">
            <a:spAutoFit/>
          </a:bodyPr>
          <a:lstStyle/>
          <a:p>
            <a:pPr>
              <a:defRPr/>
            </a:pPr>
            <a:r>
              <a:rPr lang="en-US" sz="1100" dirty="0"/>
              <a:t>Source: </a:t>
            </a:r>
            <a:r>
              <a:rPr lang="en-US" sz="1100" dirty="0" smtClean="0"/>
              <a:t>Kals, ISO 50001, 2015</a:t>
            </a:r>
            <a:r>
              <a:rPr lang="en-US" sz="1100" dirty="0"/>
              <a:t>, P. </a:t>
            </a:r>
            <a:r>
              <a:rPr lang="en-US" sz="1100" dirty="0" smtClean="0"/>
              <a:t>58</a:t>
            </a:r>
            <a:endParaRPr lang="en-US" sz="1100" dirty="0"/>
          </a:p>
        </p:txBody>
      </p:sp>
    </p:spTree>
    <p:extLst>
      <p:ext uri="{BB962C8B-B14F-4D97-AF65-F5344CB8AC3E}">
        <p14:creationId xmlns:p14="http://schemas.microsoft.com/office/powerpoint/2010/main" val="32913170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 1"/>
          <p:cNvGraphicFramePr/>
          <p:nvPr>
            <p:extLst>
              <p:ext uri="{D42A27DB-BD31-4B8C-83A1-F6EECF244321}">
                <p14:modId xmlns:p14="http://schemas.microsoft.com/office/powerpoint/2010/main" val="225141081"/>
              </p:ext>
            </p:extLst>
          </p:nvPr>
        </p:nvGraphicFramePr>
        <p:xfrm>
          <a:off x="419708" y="116632"/>
          <a:ext cx="11449272" cy="6192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feld 2"/>
          <p:cNvSpPr txBox="1"/>
          <p:nvPr/>
        </p:nvSpPr>
        <p:spPr>
          <a:xfrm>
            <a:off x="623392" y="260648"/>
            <a:ext cx="11089232" cy="584775"/>
          </a:xfrm>
          <a:prstGeom prst="rect">
            <a:avLst/>
          </a:prstGeom>
          <a:noFill/>
        </p:spPr>
        <p:txBody>
          <a:bodyPr wrap="square" rtlCol="0">
            <a:spAutoFit/>
          </a:bodyPr>
          <a:lstStyle/>
          <a:p>
            <a:pPr algn="ctr"/>
            <a:r>
              <a:rPr lang="en-US" sz="3200" dirty="0" smtClean="0"/>
              <a:t>What does that mean for the procurement of a company?</a:t>
            </a:r>
            <a:endParaRPr lang="en-US" sz="3200" dirty="0"/>
          </a:p>
        </p:txBody>
      </p:sp>
    </p:spTree>
    <p:extLst>
      <p:ext uri="{BB962C8B-B14F-4D97-AF65-F5344CB8AC3E}">
        <p14:creationId xmlns:p14="http://schemas.microsoft.com/office/powerpoint/2010/main" val="27511932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 1"/>
          <p:cNvGraphicFramePr/>
          <p:nvPr>
            <p:extLst>
              <p:ext uri="{D42A27DB-BD31-4B8C-83A1-F6EECF244321}">
                <p14:modId xmlns:p14="http://schemas.microsoft.com/office/powerpoint/2010/main" val="1787832690"/>
              </p:ext>
            </p:extLst>
          </p:nvPr>
        </p:nvGraphicFramePr>
        <p:xfrm>
          <a:off x="191344" y="1340768"/>
          <a:ext cx="11809312" cy="55172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feld 2"/>
          <p:cNvSpPr txBox="1"/>
          <p:nvPr/>
        </p:nvSpPr>
        <p:spPr>
          <a:xfrm>
            <a:off x="2279576" y="188640"/>
            <a:ext cx="8640960" cy="1384995"/>
          </a:xfrm>
          <a:prstGeom prst="rect">
            <a:avLst/>
          </a:prstGeom>
          <a:noFill/>
        </p:spPr>
        <p:txBody>
          <a:bodyPr wrap="square" rtlCol="0">
            <a:spAutoFit/>
          </a:bodyPr>
          <a:lstStyle/>
          <a:p>
            <a:pPr algn="ctr"/>
            <a:r>
              <a:rPr lang="en-US" sz="2800" dirty="0" smtClean="0"/>
              <a:t>Companies and even households are growing into their role of prosumers (production and consumer), they are getting the choice between make-or-buy. </a:t>
            </a:r>
            <a:endParaRPr lang="en-US" dirty="0"/>
          </a:p>
        </p:txBody>
      </p:sp>
    </p:spTree>
    <p:extLst>
      <p:ext uri="{BB962C8B-B14F-4D97-AF65-F5344CB8AC3E}">
        <p14:creationId xmlns:p14="http://schemas.microsoft.com/office/powerpoint/2010/main" val="39645131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4"/>
          <p:cNvSpPr txBox="1">
            <a:spLocks/>
          </p:cNvSpPr>
          <p:nvPr/>
        </p:nvSpPr>
        <p:spPr>
          <a:xfrm>
            <a:off x="695400" y="980728"/>
            <a:ext cx="10657183" cy="2977305"/>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Bef>
                <a:spcPts val="0"/>
              </a:spcBef>
              <a:buFont typeface="Arial" pitchFamily="34" charset="0"/>
              <a:buNone/>
            </a:pPr>
            <a:r>
              <a:rPr lang="en-US" b="1" dirty="0" smtClean="0"/>
              <a:t>Content</a:t>
            </a:r>
          </a:p>
          <a:p>
            <a:pPr marL="514350" indent="-514350" algn="ctr">
              <a:spcBef>
                <a:spcPts val="0"/>
              </a:spcBef>
              <a:buFont typeface="+mj-lt"/>
              <a:buAutoNum type="arabicPeriod"/>
            </a:pPr>
            <a:r>
              <a:rPr lang="en-US" dirty="0" smtClean="0"/>
              <a:t>Core Problem and Chances</a:t>
            </a:r>
          </a:p>
          <a:p>
            <a:pPr marL="514350" indent="-514350" algn="ctr">
              <a:spcBef>
                <a:spcPts val="0"/>
              </a:spcBef>
              <a:buFont typeface="+mj-lt"/>
              <a:buAutoNum type="arabicPeriod"/>
            </a:pPr>
            <a:r>
              <a:rPr lang="en-US" b="1" dirty="0" smtClean="0"/>
              <a:t>Comprehensive Electricity Supply</a:t>
            </a:r>
          </a:p>
          <a:p>
            <a:pPr marL="514350" indent="-514350" algn="ctr">
              <a:spcBef>
                <a:spcPts val="0"/>
              </a:spcBef>
              <a:buFont typeface="+mj-lt"/>
              <a:buAutoNum type="arabicPeriod"/>
            </a:pPr>
            <a:r>
              <a:rPr lang="en-US" dirty="0" smtClean="0"/>
              <a:t>Purchasing Electricity at the Energy Exchange </a:t>
            </a:r>
          </a:p>
          <a:p>
            <a:pPr marL="514350" indent="-514350" algn="ctr">
              <a:spcBef>
                <a:spcPts val="0"/>
              </a:spcBef>
              <a:buFont typeface="+mj-lt"/>
              <a:buAutoNum type="arabicPeriod"/>
            </a:pPr>
            <a:r>
              <a:rPr lang="en-US" dirty="0" smtClean="0"/>
              <a:t>Intermediate Forms</a:t>
            </a:r>
          </a:p>
          <a:p>
            <a:pPr marL="514350" indent="-514350" algn="ctr">
              <a:spcBef>
                <a:spcPts val="0"/>
              </a:spcBef>
              <a:buFont typeface="+mj-lt"/>
              <a:buAutoNum type="arabicPeriod"/>
            </a:pPr>
            <a:r>
              <a:rPr lang="en-US" dirty="0" smtClean="0"/>
              <a:t>Electricity and other Forms of Energy</a:t>
            </a:r>
            <a:endParaRPr lang="en-US" sz="2800" dirty="0" smtClean="0"/>
          </a:p>
          <a:p>
            <a:pPr marL="0" indent="0" algn="ctr">
              <a:spcBef>
                <a:spcPts val="0"/>
              </a:spcBef>
              <a:buFont typeface="Arial" pitchFamily="34" charset="0"/>
              <a:buNone/>
            </a:pPr>
            <a:endParaRPr lang="en-US" sz="2800" dirty="0" smtClean="0"/>
          </a:p>
          <a:p>
            <a:pPr marL="0" indent="0" algn="ctr">
              <a:spcBef>
                <a:spcPts val="0"/>
              </a:spcBef>
              <a:buFont typeface="Arial" pitchFamily="34" charset="0"/>
              <a:buNone/>
            </a:pPr>
            <a:endParaRPr lang="en-US" sz="2800" dirty="0"/>
          </a:p>
        </p:txBody>
      </p:sp>
    </p:spTree>
    <p:extLst>
      <p:ext uri="{BB962C8B-B14F-4D97-AF65-F5344CB8AC3E}">
        <p14:creationId xmlns:p14="http://schemas.microsoft.com/office/powerpoint/2010/main" val="32980644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 1"/>
          <p:cNvGraphicFramePr/>
          <p:nvPr>
            <p:extLst>
              <p:ext uri="{D42A27DB-BD31-4B8C-83A1-F6EECF244321}">
                <p14:modId xmlns:p14="http://schemas.microsoft.com/office/powerpoint/2010/main" val="1616704483"/>
              </p:ext>
            </p:extLst>
          </p:nvPr>
        </p:nvGraphicFramePr>
        <p:xfrm>
          <a:off x="-168696" y="260648"/>
          <a:ext cx="12169352" cy="65973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772673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2527251023"/>
              </p:ext>
            </p:extLst>
          </p:nvPr>
        </p:nvGraphicFramePr>
        <p:xfrm>
          <a:off x="407368" y="581655"/>
          <a:ext cx="11377264" cy="5908637"/>
        </p:xfrm>
        <a:graphic>
          <a:graphicData uri="http://schemas.openxmlformats.org/drawingml/2006/table">
            <a:tbl>
              <a:tblPr firstRow="1" bandRow="1">
                <a:tableStyleId>{5C22544A-7EE6-4342-B048-85BDC9FD1C3A}</a:tableStyleId>
              </a:tblPr>
              <a:tblGrid>
                <a:gridCol w="5688632"/>
                <a:gridCol w="5688632"/>
              </a:tblGrid>
              <a:tr h="831121">
                <a:tc>
                  <a:txBody>
                    <a:bodyPr/>
                    <a:lstStyle/>
                    <a:p>
                      <a:pPr algn="ctr"/>
                      <a:r>
                        <a:rPr lang="en-US" sz="2800" noProof="0" dirty="0" smtClean="0">
                          <a:latin typeface="+mj-lt"/>
                          <a:cs typeface="Times New Roman" pitchFamily="18" charset="0"/>
                        </a:rPr>
                        <a:t>Advantages</a:t>
                      </a:r>
                      <a:endParaRPr lang="en-US" sz="2800" noProof="0" dirty="0">
                        <a:latin typeface="+mj-lt"/>
                        <a:cs typeface="Times New Roman" pitchFamily="18" charset="0"/>
                      </a:endParaRPr>
                    </a:p>
                  </a:txBody>
                  <a:tcPr anchor="ctr"/>
                </a:tc>
                <a:tc>
                  <a:txBody>
                    <a:bodyPr/>
                    <a:lstStyle/>
                    <a:p>
                      <a:pPr algn="ctr"/>
                      <a:r>
                        <a:rPr lang="en-US" sz="2800" noProof="0" dirty="0" smtClean="0">
                          <a:latin typeface="+mj-lt"/>
                          <a:cs typeface="Times New Roman" pitchFamily="18" charset="0"/>
                        </a:rPr>
                        <a:t>Disadvantages</a:t>
                      </a:r>
                      <a:endParaRPr lang="en-US" sz="2800" noProof="0" dirty="0">
                        <a:latin typeface="+mj-lt"/>
                        <a:cs typeface="Times New Roman" pitchFamily="18" charset="0"/>
                      </a:endParaRPr>
                    </a:p>
                  </a:txBody>
                  <a:tcPr anchor="ctr"/>
                </a:tc>
              </a:tr>
              <a:tr h="1109188">
                <a:tc>
                  <a:txBody>
                    <a:bodyPr/>
                    <a:lstStyle/>
                    <a:p>
                      <a:r>
                        <a:rPr lang="en-US" sz="2400" noProof="0" dirty="0" smtClean="0">
                          <a:latin typeface="+mj-lt"/>
                          <a:cs typeface="Times New Roman" pitchFamily="18" charset="0"/>
                        </a:rPr>
                        <a:t>Fixed prices over whole duration of contract, no risk of rising costs</a:t>
                      </a:r>
                      <a:endParaRPr lang="en-US" sz="2400" noProof="0" dirty="0">
                        <a:latin typeface="+mj-lt"/>
                        <a:cs typeface="Times New Roman" pitchFamily="18" charset="0"/>
                      </a:endParaRPr>
                    </a:p>
                  </a:txBody>
                  <a:tcPr/>
                </a:tc>
                <a:tc>
                  <a:txBody>
                    <a:bodyPr/>
                    <a:lstStyle/>
                    <a:p>
                      <a:r>
                        <a:rPr lang="en-US" sz="2400" noProof="0" dirty="0" smtClean="0">
                          <a:latin typeface="+mj-lt"/>
                          <a:cs typeface="Times New Roman" pitchFamily="18" charset="0"/>
                        </a:rPr>
                        <a:t>Risk to miss sinking prices at the exchange</a:t>
                      </a:r>
                      <a:endParaRPr lang="en-US" sz="2400" noProof="0" dirty="0">
                        <a:latin typeface="+mj-lt"/>
                        <a:cs typeface="Times New Roman" pitchFamily="18" charset="0"/>
                      </a:endParaRPr>
                    </a:p>
                  </a:txBody>
                  <a:tcPr/>
                </a:tc>
              </a:tr>
              <a:tr h="1109188">
                <a:tc>
                  <a:txBody>
                    <a:bodyPr/>
                    <a:lstStyle/>
                    <a:p>
                      <a:r>
                        <a:rPr lang="en-US" sz="2400" noProof="0" dirty="0" smtClean="0">
                          <a:latin typeface="+mj-lt"/>
                          <a:cs typeface="Times New Roman" pitchFamily="18" charset="0"/>
                        </a:rPr>
                        <a:t>Easy and established, low purchasing costs</a:t>
                      </a:r>
                      <a:endParaRPr lang="en-US" sz="2400" noProof="0" dirty="0">
                        <a:latin typeface="+mj-lt"/>
                        <a:cs typeface="Times New Roman" pitchFamily="18" charset="0"/>
                      </a:endParaRPr>
                    </a:p>
                  </a:txBody>
                  <a:tcPr/>
                </a:tc>
                <a:tc>
                  <a:txBody>
                    <a:bodyPr/>
                    <a:lstStyle/>
                    <a:p>
                      <a:r>
                        <a:rPr lang="en-US" sz="2400" noProof="0" dirty="0" smtClean="0">
                          <a:latin typeface="+mj-lt"/>
                          <a:cs typeface="Times New Roman" pitchFamily="18" charset="0"/>
                        </a:rPr>
                        <a:t>Dependency on one</a:t>
                      </a:r>
                      <a:r>
                        <a:rPr lang="en-US" sz="2400" baseline="0" noProof="0" dirty="0" smtClean="0">
                          <a:latin typeface="+mj-lt"/>
                          <a:cs typeface="Times New Roman" pitchFamily="18" charset="0"/>
                        </a:rPr>
                        <a:t> supplier during contract period</a:t>
                      </a:r>
                      <a:endParaRPr lang="en-US" sz="2400" noProof="0" dirty="0">
                        <a:latin typeface="+mj-lt"/>
                        <a:cs typeface="Times New Roman" pitchFamily="18" charset="0"/>
                      </a:endParaRPr>
                    </a:p>
                  </a:txBody>
                  <a:tcPr/>
                </a:tc>
              </a:tr>
              <a:tr h="1109188">
                <a:tc>
                  <a:txBody>
                    <a:bodyPr/>
                    <a:lstStyle/>
                    <a:p>
                      <a:r>
                        <a:rPr lang="en-US" sz="2400" kern="1200" noProof="0" dirty="0" smtClean="0">
                          <a:solidFill>
                            <a:schemeClr val="dk1"/>
                          </a:solidFill>
                          <a:latin typeface="+mn-lt"/>
                          <a:ea typeface="+mn-ea"/>
                          <a:cs typeface="Times New Roman" pitchFamily="18" charset="0"/>
                        </a:rPr>
                        <a:t>No load</a:t>
                      </a:r>
                      <a:r>
                        <a:rPr lang="en-US" sz="2400" kern="1200" baseline="0" noProof="0" dirty="0" smtClean="0">
                          <a:solidFill>
                            <a:schemeClr val="dk1"/>
                          </a:solidFill>
                          <a:latin typeface="+mn-lt"/>
                          <a:ea typeface="+mn-ea"/>
                          <a:cs typeface="Times New Roman" pitchFamily="18" charset="0"/>
                        </a:rPr>
                        <a:t> curve or prediction of demand necessary</a:t>
                      </a:r>
                      <a:endParaRPr lang="en-US" sz="2400" kern="1200" baseline="0" noProof="0" dirty="0" smtClean="0">
                        <a:solidFill>
                          <a:schemeClr val="dk1"/>
                        </a:solidFill>
                        <a:latin typeface="+mn-lt"/>
                        <a:ea typeface="+mn-ea"/>
                        <a:cs typeface="Times New Roman" pitchFamily="18" charset="0"/>
                      </a:endParaRPr>
                    </a:p>
                  </a:txBody>
                  <a:tcPr/>
                </a:tc>
                <a:tc>
                  <a:txBody>
                    <a:bodyPr/>
                    <a:lstStyle/>
                    <a:p>
                      <a:r>
                        <a:rPr lang="en-US" sz="2400" noProof="0" dirty="0" smtClean="0">
                          <a:latin typeface="+mj-lt"/>
                          <a:cs typeface="Times New Roman" pitchFamily="18" charset="0"/>
                        </a:rPr>
                        <a:t>No</a:t>
                      </a:r>
                      <a:r>
                        <a:rPr lang="en-US" sz="2400" baseline="0" noProof="0" dirty="0" smtClean="0">
                          <a:latin typeface="+mj-lt"/>
                          <a:cs typeface="Times New Roman" pitchFamily="18" charset="0"/>
                        </a:rPr>
                        <a:t> c</a:t>
                      </a:r>
                      <a:r>
                        <a:rPr lang="en-US" sz="2400" noProof="0" dirty="0" smtClean="0">
                          <a:latin typeface="+mj-lt"/>
                          <a:cs typeface="Times New Roman" pitchFamily="18" charset="0"/>
                        </a:rPr>
                        <a:t>hances</a:t>
                      </a:r>
                      <a:r>
                        <a:rPr lang="en-US" sz="2400" baseline="0" noProof="0" dirty="0" smtClean="0">
                          <a:latin typeface="+mj-lt"/>
                          <a:cs typeface="Times New Roman" pitchFamily="18" charset="0"/>
                        </a:rPr>
                        <a:t> of low prices and trading activities at the exchange</a:t>
                      </a:r>
                      <a:endParaRPr lang="en-US" sz="2400" noProof="0" dirty="0">
                        <a:latin typeface="+mj-lt"/>
                        <a:cs typeface="Times New Roman" pitchFamily="18" charset="0"/>
                      </a:endParaRPr>
                    </a:p>
                  </a:txBody>
                  <a:tcPr/>
                </a:tc>
              </a:tr>
              <a:tr h="1749952">
                <a:tc>
                  <a:txBody>
                    <a:bodyPr/>
                    <a:lstStyle/>
                    <a:p>
                      <a:endParaRPr lang="en-US" sz="2400" noProof="0" dirty="0">
                        <a:latin typeface="+mj-lt"/>
                        <a:cs typeface="Times New Roman" pitchFamily="18" charset="0"/>
                      </a:endParaRPr>
                    </a:p>
                  </a:txBody>
                  <a:tcPr/>
                </a:tc>
                <a:tc>
                  <a:txBody>
                    <a:bodyPr/>
                    <a:lstStyle/>
                    <a:p>
                      <a:r>
                        <a:rPr lang="en-US" sz="2400" noProof="0" dirty="0" smtClean="0">
                          <a:latin typeface="+mj-lt"/>
                          <a:cs typeface="Times New Roman" pitchFamily="18" charset="0"/>
                        </a:rPr>
                        <a:t>No </a:t>
                      </a:r>
                      <a:r>
                        <a:rPr lang="en-US" sz="2400" baseline="0" noProof="0" dirty="0" smtClean="0">
                          <a:latin typeface="+mj-lt"/>
                          <a:cs typeface="Times New Roman" pitchFamily="18" charset="0"/>
                        </a:rPr>
                        <a:t>financial incentives for load management – prices don´t tell the truth</a:t>
                      </a:r>
                      <a:endParaRPr lang="en-US" sz="2400" noProof="0" dirty="0">
                        <a:latin typeface="+mj-lt"/>
                        <a:cs typeface="Times New Roman" pitchFamily="18" charset="0"/>
                      </a:endParaRPr>
                    </a:p>
                  </a:txBody>
                  <a:tcPr/>
                </a:tc>
              </a:tr>
            </a:tbl>
          </a:graphicData>
        </a:graphic>
      </p:graphicFrame>
    </p:spTree>
    <p:extLst>
      <p:ext uri="{BB962C8B-B14F-4D97-AF65-F5344CB8AC3E}">
        <p14:creationId xmlns:p14="http://schemas.microsoft.com/office/powerpoint/2010/main" val="273602735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4.xml><?xml version="1.0" encoding="utf-8"?>
<EsriMapsInfo xmlns="ESRI.ArcGIS.Mapping.OfficeIntegration.PowerPointInfo">
  <Version>Version1</Version>
  <RequiresSignIn>False</RequiresSignIn>
</EsriMapsInfo>
</file>

<file path=customXml/item5.xml><?xml version="1.0" encoding="utf-8"?>
<EsriMapsInfo xmlns="ESRI.ArcGIS.Mapping.OfficeIntegration.PowerPointInfo">
  <Version>Version1</Version>
  <RequiresSignIn>False</RequiresSignIn>
</EsriMapsInfo>
</file>

<file path=customXml/item6.xml><?xml version="1.0" encoding="utf-8"?>
<EsriMapsInfo xmlns="ESRI.ArcGIS.Mapping.OfficeIntegration.PowerPointInfo">
  <Version>Version1</Version>
  <RequiresSignIn>False</RequiresSignIn>
</EsriMapsInfo>
</file>

<file path=customXml/item7.xml><?xml version="1.0" encoding="utf-8"?>
<EsriMapsInfo xmlns="ESRI.ArcGIS.Mapping.OfficeIntegration.PowerPointInfo">
  <Version>Version1</Version>
  <RequiresSignIn>False</RequiresSignIn>
</EsriMapsInfo>
</file>

<file path=customXml/item8.xml><?xml version="1.0" encoding="utf-8"?>
<EsriMapsInfo xmlns="ESRI.ArcGIS.Mapping.OfficeIntegration.PowerPointInfo">
  <Version>Version1</Version>
  <RequiresSignIn>False</RequiresSignIn>
</EsriMapsInfo>
</file>

<file path=customXml/item9.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8B9FACCC-921A-454F-8646-5685248CE533}">
  <ds:schemaRefs>
    <ds:schemaRef ds:uri="ESRI.ArcGIS.Mapping.OfficeIntegration.PowerPointInfo"/>
  </ds:schemaRefs>
</ds:datastoreItem>
</file>

<file path=customXml/itemProps2.xml><?xml version="1.0" encoding="utf-8"?>
<ds:datastoreItem xmlns:ds="http://schemas.openxmlformats.org/officeDocument/2006/customXml" ds:itemID="{60F72022-0655-43F6-8104-5F8F475177BC}">
  <ds:schemaRefs>
    <ds:schemaRef ds:uri="ESRI.ArcGIS.Mapping.OfficeIntegration.PowerPointInfo"/>
  </ds:schemaRefs>
</ds:datastoreItem>
</file>

<file path=customXml/itemProps3.xml><?xml version="1.0" encoding="utf-8"?>
<ds:datastoreItem xmlns:ds="http://schemas.openxmlformats.org/officeDocument/2006/customXml" ds:itemID="{EADA461A-12B5-4366-AD1D-7242AE1BDCE8}">
  <ds:schemaRefs>
    <ds:schemaRef ds:uri="ESRI.ArcGIS.Mapping.OfficeIntegration.PowerPointInfo"/>
  </ds:schemaRefs>
</ds:datastoreItem>
</file>

<file path=customXml/itemProps4.xml><?xml version="1.0" encoding="utf-8"?>
<ds:datastoreItem xmlns:ds="http://schemas.openxmlformats.org/officeDocument/2006/customXml" ds:itemID="{1084570B-7F95-4BEA-8EC0-D5CC0B761D94}">
  <ds:schemaRefs>
    <ds:schemaRef ds:uri="ESRI.ArcGIS.Mapping.OfficeIntegration.PowerPointInfo"/>
  </ds:schemaRefs>
</ds:datastoreItem>
</file>

<file path=customXml/itemProps5.xml><?xml version="1.0" encoding="utf-8"?>
<ds:datastoreItem xmlns:ds="http://schemas.openxmlformats.org/officeDocument/2006/customXml" ds:itemID="{1D0A0EA9-58C2-4976-84E7-103CF89E55A6}">
  <ds:schemaRefs>
    <ds:schemaRef ds:uri="ESRI.ArcGIS.Mapping.OfficeIntegration.PowerPointInfo"/>
  </ds:schemaRefs>
</ds:datastoreItem>
</file>

<file path=customXml/itemProps6.xml><?xml version="1.0" encoding="utf-8"?>
<ds:datastoreItem xmlns:ds="http://schemas.openxmlformats.org/officeDocument/2006/customXml" ds:itemID="{A59A68A8-3458-4189-96B2-D88D1F08CACD}">
  <ds:schemaRefs>
    <ds:schemaRef ds:uri="ESRI.ArcGIS.Mapping.OfficeIntegration.PowerPointInfo"/>
  </ds:schemaRefs>
</ds:datastoreItem>
</file>

<file path=customXml/itemProps7.xml><?xml version="1.0" encoding="utf-8"?>
<ds:datastoreItem xmlns:ds="http://schemas.openxmlformats.org/officeDocument/2006/customXml" ds:itemID="{B9CD8F15-F4B6-4D71-B83B-685C73A9164D}">
  <ds:schemaRefs>
    <ds:schemaRef ds:uri="ESRI.ArcGIS.Mapping.OfficeIntegration.PowerPointInfo"/>
  </ds:schemaRefs>
</ds:datastoreItem>
</file>

<file path=customXml/itemProps8.xml><?xml version="1.0" encoding="utf-8"?>
<ds:datastoreItem xmlns:ds="http://schemas.openxmlformats.org/officeDocument/2006/customXml" ds:itemID="{48DB37E8-85C9-4A16-9BE4-345EDDFEA563}">
  <ds:schemaRefs>
    <ds:schemaRef ds:uri="ESRI.ArcGIS.Mapping.OfficeIntegration.PowerPointInfo"/>
  </ds:schemaRefs>
</ds:datastoreItem>
</file>

<file path=customXml/itemProps9.xml><?xml version="1.0" encoding="utf-8"?>
<ds:datastoreItem xmlns:ds="http://schemas.openxmlformats.org/officeDocument/2006/customXml" ds:itemID="{CA9ADF16-CF17-4C84-911C-224DA31ED576}">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otalTime>0</TotalTime>
  <Words>1961</Words>
  <Application>Microsoft Office PowerPoint</Application>
  <PresentationFormat>Benutzerdefiniert</PresentationFormat>
  <Paragraphs>299</Paragraphs>
  <Slides>24</Slides>
  <Notes>14</Notes>
  <HiddenSlides>0</HiddenSlides>
  <MMClips>0</MMClips>
  <ScaleCrop>false</ScaleCrop>
  <HeadingPairs>
    <vt:vector size="4" baseType="variant">
      <vt:variant>
        <vt:lpstr>Design</vt:lpstr>
      </vt:variant>
      <vt:variant>
        <vt:i4>1</vt:i4>
      </vt:variant>
      <vt:variant>
        <vt:lpstr>Folientitel</vt:lpstr>
      </vt:variant>
      <vt:variant>
        <vt:i4>24</vt:i4>
      </vt:variant>
    </vt:vector>
  </HeadingPairs>
  <TitlesOfParts>
    <vt:vector size="25" baseType="lpstr">
      <vt:lpstr>Office Theme</vt:lpstr>
      <vt:lpstr>Energy oriented Business Administration Prof. Dr. Johannes Kals  4.4 Procurement of Energy</vt:lpstr>
      <vt:lpstr>First concentration on electricity as pivotal energy form for the transition: What are the problems and chances? Volatility of electricity prices at the European Energy Exchange (EEX) in Leipzig, Germany, exemplary chart to show negative prices.</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Measuring the demand:  Load curve and energy consumption</vt:lpstr>
      <vt:lpstr>Portfolio management in energy procurement</vt:lpstr>
      <vt:lpstr>Load curve or profile, example bakery</vt:lpstr>
      <vt:lpstr>Example one shift industrial small business</vt:lpstr>
      <vt:lpstr>Options of long-term trading</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Nordea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Energiebeschaffung</dc:title>
  <dc:creator>Scheib, Christian</dc:creator>
  <cp:lastModifiedBy>Kunzendorff, Johanna</cp:lastModifiedBy>
  <cp:revision>109</cp:revision>
  <dcterms:created xsi:type="dcterms:W3CDTF">2016-09-06T08:22:31Z</dcterms:created>
  <dcterms:modified xsi:type="dcterms:W3CDTF">2018-08-21T09:46:53Z</dcterms:modified>
</cp:coreProperties>
</file>