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01" r:id="rId2"/>
    <p:sldId id="420" r:id="rId3"/>
    <p:sldId id="421" r:id="rId4"/>
    <p:sldId id="551" r:id="rId5"/>
    <p:sldId id="509" r:id="rId6"/>
    <p:sldId id="531" r:id="rId7"/>
    <p:sldId id="511" r:id="rId8"/>
    <p:sldId id="532" r:id="rId9"/>
    <p:sldId id="508" r:id="rId10"/>
    <p:sldId id="527" r:id="rId11"/>
    <p:sldId id="494" r:id="rId12"/>
    <p:sldId id="546" r:id="rId13"/>
    <p:sldId id="543" r:id="rId14"/>
    <p:sldId id="528" r:id="rId15"/>
    <p:sldId id="552" r:id="rId16"/>
    <p:sldId id="519" r:id="rId17"/>
    <p:sldId id="521" r:id="rId18"/>
    <p:sldId id="522" r:id="rId19"/>
    <p:sldId id="523" r:id="rId20"/>
    <p:sldId id="553" r:id="rId21"/>
    <p:sldId id="525" r:id="rId22"/>
    <p:sldId id="526" r:id="rId23"/>
    <p:sldId id="547" r:id="rId24"/>
    <p:sldId id="544" r:id="rId25"/>
    <p:sldId id="538" r:id="rId26"/>
    <p:sldId id="539" r:id="rId27"/>
    <p:sldId id="406" r:id="rId28"/>
    <p:sldId id="510" r:id="rId29"/>
    <p:sldId id="535" r:id="rId30"/>
    <p:sldId id="536" r:id="rId31"/>
    <p:sldId id="540" r:id="rId32"/>
    <p:sldId id="548" r:id="rId33"/>
    <p:sldId id="537" r:id="rId34"/>
    <p:sldId id="541" r:id="rId35"/>
    <p:sldId id="542" r:id="rId36"/>
    <p:sldId id="549" r:id="rId37"/>
    <p:sldId id="473" r:id="rId38"/>
    <p:sldId id="474" r:id="rId39"/>
    <p:sldId id="475" r:id="rId40"/>
    <p:sldId id="476" r:id="rId4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1" autoAdjust="0"/>
    <p:restoredTop sz="75789" autoAdjust="0"/>
  </p:normalViewPr>
  <p:slideViewPr>
    <p:cSldViewPr>
      <p:cViewPr varScale="1">
        <p:scale>
          <a:sx n="49" d="100"/>
          <a:sy n="49" d="100"/>
        </p:scale>
        <p:origin x="-811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8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0"/>
          <c:tx>
            <c:strRef>
              <c:f>Tabelle1!$B$1</c:f>
              <c:strCache>
                <c:ptCount val="1"/>
                <c:pt idx="0">
                  <c:v>Road haulage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Tabelle1!$A$2:$A$12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Tabelle1!$B$2:$B$12</c:f>
              <c:numCache>
                <c:formatCode>#,##0.00</c:formatCode>
                <c:ptCount val="11"/>
                <c:pt idx="0">
                  <c:v>39.263249999999999</c:v>
                </c:pt>
                <c:pt idx="1">
                  <c:v>42.48075</c:v>
                </c:pt>
                <c:pt idx="2">
                  <c:v>44.274749999999997</c:v>
                </c:pt>
                <c:pt idx="3">
                  <c:v>44.616</c:v>
                </c:pt>
                <c:pt idx="4">
                  <c:v>40.521000000000001</c:v>
                </c:pt>
                <c:pt idx="5">
                  <c:v>42.958500000000001</c:v>
                </c:pt>
                <c:pt idx="6">
                  <c:v>44.616</c:v>
                </c:pt>
                <c:pt idx="7">
                  <c:v>43.582500000000003</c:v>
                </c:pt>
                <c:pt idx="8">
                  <c:v>44.235750000000003</c:v>
                </c:pt>
                <c:pt idx="9">
                  <c:v>45.230249999999998</c:v>
                </c:pt>
                <c:pt idx="10">
                  <c:v>46.253999999999998</c:v>
                </c:pt>
              </c:numCache>
            </c:numRef>
          </c:val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Railway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Tabelle1!$A$2:$A$12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Tabelle1!$C$2:$C$12</c:f>
              <c:numCache>
                <c:formatCode>#,##0.00</c:formatCode>
                <c:ptCount val="11"/>
                <c:pt idx="0">
                  <c:v>2.2323599999999999</c:v>
                </c:pt>
                <c:pt idx="1">
                  <c:v>2.5038</c:v>
                </c:pt>
                <c:pt idx="2">
                  <c:v>2.6816399999999998</c:v>
                </c:pt>
                <c:pt idx="3">
                  <c:v>2.7050399999999999</c:v>
                </c:pt>
                <c:pt idx="4">
                  <c:v>2.2417199999999999</c:v>
                </c:pt>
                <c:pt idx="5">
                  <c:v>2.5108199999999998</c:v>
                </c:pt>
                <c:pt idx="6">
                  <c:v>2.6512199999999999</c:v>
                </c:pt>
                <c:pt idx="7">
                  <c:v>2.5739999999999998</c:v>
                </c:pt>
                <c:pt idx="8">
                  <c:v>2.6348400000000001</c:v>
                </c:pt>
                <c:pt idx="9">
                  <c:v>2.6348400000000001</c:v>
                </c:pt>
                <c:pt idx="10">
                  <c:v>2.72844</c:v>
                </c:pt>
              </c:numCache>
            </c:numRef>
          </c:val>
        </c:ser>
        <c:ser>
          <c:idx val="1"/>
          <c:order val="2"/>
          <c:tx>
            <c:strRef>
              <c:f>Tabelle1!$D$1</c:f>
              <c:strCache>
                <c:ptCount val="1"/>
                <c:pt idx="0">
                  <c:v>Inland water transport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Tabelle1!$A$2:$A$12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Tabelle1!$D$2:$D$12</c:f>
              <c:numCache>
                <c:formatCode>#,##0.00</c:formatCode>
                <c:ptCount val="11"/>
                <c:pt idx="0">
                  <c:v>2.1409399999999996</c:v>
                </c:pt>
                <c:pt idx="1">
                  <c:v>2.1375999999999999</c:v>
                </c:pt>
                <c:pt idx="2">
                  <c:v>2.1609799999999999</c:v>
                </c:pt>
                <c:pt idx="3">
                  <c:v>2.1375999999999999</c:v>
                </c:pt>
                <c:pt idx="4">
                  <c:v>1.8536999999999999</c:v>
                </c:pt>
                <c:pt idx="5">
                  <c:v>2.0808200000000001</c:v>
                </c:pt>
                <c:pt idx="6">
                  <c:v>1.837</c:v>
                </c:pt>
                <c:pt idx="7">
                  <c:v>1.9539</c:v>
                </c:pt>
                <c:pt idx="8">
                  <c:v>2.004</c:v>
                </c:pt>
                <c:pt idx="9">
                  <c:v>1.9705999999999999</c:v>
                </c:pt>
                <c:pt idx="10">
                  <c:v>1.8470200000000001</c:v>
                </c:pt>
              </c:numCache>
            </c:numRef>
          </c:val>
        </c:ser>
        <c:ser>
          <c:idx val="0"/>
          <c:order val="3"/>
          <c:tx>
            <c:strRef>
              <c:f>Tabelle1!$E$1</c:f>
              <c:strCache>
                <c:ptCount val="1"/>
                <c:pt idx="0">
                  <c:v>Air transport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Tabelle1!$A$2:$A$12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Tabelle1!$E$2:$E$12</c:f>
              <c:numCache>
                <c:formatCode>#,##0.00</c:formatCode>
                <c:ptCount val="11"/>
                <c:pt idx="0">
                  <c:v>1.5396000000000001</c:v>
                </c:pt>
                <c:pt idx="1">
                  <c:v>1.8475200000000001</c:v>
                </c:pt>
                <c:pt idx="2">
                  <c:v>1.8475200000000001</c:v>
                </c:pt>
                <c:pt idx="3">
                  <c:v>2.0014799999999999</c:v>
                </c:pt>
                <c:pt idx="4">
                  <c:v>2.0014799999999999</c:v>
                </c:pt>
                <c:pt idx="5">
                  <c:v>2.1554399999999996</c:v>
                </c:pt>
                <c:pt idx="6">
                  <c:v>2.1554399999999996</c:v>
                </c:pt>
                <c:pt idx="7">
                  <c:v>2.1554399999999996</c:v>
                </c:pt>
                <c:pt idx="8">
                  <c:v>2.1554399999999996</c:v>
                </c:pt>
                <c:pt idx="9">
                  <c:v>2.1554399999999996</c:v>
                </c:pt>
                <c:pt idx="10">
                  <c:v>2.1554399999999996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86720"/>
        <c:axId val="39104896"/>
      </c:areaChart>
      <c:catAx>
        <c:axId val="390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104896"/>
        <c:crosses val="autoZero"/>
        <c:auto val="1"/>
        <c:lblAlgn val="ctr"/>
        <c:lblOffset val="100"/>
        <c:noMultiLvlLbl val="0"/>
      </c:catAx>
      <c:valAx>
        <c:axId val="39104896"/>
        <c:scaling>
          <c:orientation val="minMax"/>
          <c:max val="5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CO2</a:t>
                </a:r>
                <a:r>
                  <a:rPr lang="en-GB" baseline="0" dirty="0" smtClean="0"/>
                  <a:t> Emission (Mio. T)</a:t>
                </a:r>
                <a:endParaRPr lang="en-GB" dirty="0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39086720"/>
        <c:crosses val="autoZero"/>
        <c:crossBetween val="midCat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AF90C-1A5B-4EDE-BF39-241F10CAEA48}" type="doc">
      <dgm:prSet loTypeId="urn:microsoft.com/office/officeart/2005/8/layout/cycle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C1F096A7-179F-47E8-8174-849E7252A982}">
      <dgm:prSet phldrT="[Text]"/>
      <dgm:spPr/>
      <dgm:t>
        <a:bodyPr/>
        <a:lstStyle/>
        <a:p>
          <a:r>
            <a:rPr lang="en-US" noProof="0" dirty="0" smtClean="0"/>
            <a:t>Quantity</a:t>
          </a:r>
          <a:endParaRPr lang="en-US" noProof="0" dirty="0"/>
        </a:p>
      </dgm:t>
    </dgm:pt>
    <dgm:pt modelId="{C036F464-72E4-427B-B663-17AA0ADF5CE8}" type="parTrans" cxnId="{AC55FAA0-D772-44C6-AADA-AC1EDB6BA9A6}">
      <dgm:prSet/>
      <dgm:spPr/>
      <dgm:t>
        <a:bodyPr/>
        <a:lstStyle/>
        <a:p>
          <a:endParaRPr lang="en-US" noProof="0" dirty="0"/>
        </a:p>
      </dgm:t>
    </dgm:pt>
    <dgm:pt modelId="{22163ECA-2C0A-4BF4-BE80-69DF632A35A0}" type="sibTrans" cxnId="{AC55FAA0-D772-44C6-AADA-AC1EDB6BA9A6}">
      <dgm:prSet/>
      <dgm:spPr/>
      <dgm:t>
        <a:bodyPr/>
        <a:lstStyle/>
        <a:p>
          <a:endParaRPr lang="en-US" noProof="0" dirty="0"/>
        </a:p>
      </dgm:t>
    </dgm:pt>
    <dgm:pt modelId="{ED0D3982-4C76-4827-850B-BCF898FE7D72}">
      <dgm:prSet phldrT="[Text]"/>
      <dgm:spPr/>
      <dgm:t>
        <a:bodyPr/>
        <a:lstStyle/>
        <a:p>
          <a:r>
            <a:rPr lang="en-US" noProof="0" dirty="0" smtClean="0"/>
            <a:t>Object</a:t>
          </a:r>
          <a:endParaRPr lang="en-US" noProof="0" dirty="0"/>
        </a:p>
      </dgm:t>
    </dgm:pt>
    <dgm:pt modelId="{FD30C4E8-BDD8-4FBC-9A68-C07E0407AC5E}" type="parTrans" cxnId="{9A550B68-E4C1-4450-8290-4E40DC71D801}">
      <dgm:prSet/>
      <dgm:spPr/>
      <dgm:t>
        <a:bodyPr/>
        <a:lstStyle/>
        <a:p>
          <a:endParaRPr lang="en-US" noProof="0" dirty="0"/>
        </a:p>
      </dgm:t>
    </dgm:pt>
    <dgm:pt modelId="{AB502B9A-03ED-4432-ADE2-42014458E235}" type="sibTrans" cxnId="{9A550B68-E4C1-4450-8290-4E40DC71D801}">
      <dgm:prSet/>
      <dgm:spPr/>
      <dgm:t>
        <a:bodyPr/>
        <a:lstStyle/>
        <a:p>
          <a:endParaRPr lang="en-US" noProof="0" dirty="0"/>
        </a:p>
      </dgm:t>
    </dgm:pt>
    <dgm:pt modelId="{3F4B26AD-1E5A-4F5D-A2C5-4FCE89A55D0A}">
      <dgm:prSet phldrT="[Text]"/>
      <dgm:spPr/>
      <dgm:t>
        <a:bodyPr/>
        <a:lstStyle/>
        <a:p>
          <a:r>
            <a:rPr lang="en-US" noProof="0" dirty="0" smtClean="0"/>
            <a:t>Time</a:t>
          </a:r>
          <a:endParaRPr lang="en-US" noProof="0" dirty="0"/>
        </a:p>
      </dgm:t>
    </dgm:pt>
    <dgm:pt modelId="{17D4D97B-9D08-47CD-BB86-0A300E1683B8}" type="parTrans" cxnId="{55763602-1D49-49EA-A9BB-35B41ADFEBED}">
      <dgm:prSet/>
      <dgm:spPr/>
      <dgm:t>
        <a:bodyPr/>
        <a:lstStyle/>
        <a:p>
          <a:endParaRPr lang="en-US" noProof="0" dirty="0"/>
        </a:p>
      </dgm:t>
    </dgm:pt>
    <dgm:pt modelId="{816C5755-BBE4-48F3-8E6A-DB0113AF9A2C}" type="sibTrans" cxnId="{55763602-1D49-49EA-A9BB-35B41ADFEBED}">
      <dgm:prSet/>
      <dgm:spPr/>
      <dgm:t>
        <a:bodyPr/>
        <a:lstStyle/>
        <a:p>
          <a:endParaRPr lang="en-US" noProof="0" dirty="0"/>
        </a:p>
      </dgm:t>
    </dgm:pt>
    <dgm:pt modelId="{70117D5C-D8E5-413C-95A9-04268C099CCA}">
      <dgm:prSet phldrT="[Text]"/>
      <dgm:spPr/>
      <dgm:t>
        <a:bodyPr/>
        <a:lstStyle/>
        <a:p>
          <a:r>
            <a:rPr lang="en-US" noProof="0" dirty="0" smtClean="0"/>
            <a:t>Quality</a:t>
          </a:r>
          <a:endParaRPr lang="en-US" noProof="0" dirty="0"/>
        </a:p>
      </dgm:t>
    </dgm:pt>
    <dgm:pt modelId="{06D7B3EF-C402-4C7B-989E-9D51D69FCBBE}" type="parTrans" cxnId="{1426E65D-F66C-4BBF-9048-E5ACEA719159}">
      <dgm:prSet/>
      <dgm:spPr/>
      <dgm:t>
        <a:bodyPr/>
        <a:lstStyle/>
        <a:p>
          <a:endParaRPr lang="en-US" noProof="0" dirty="0"/>
        </a:p>
      </dgm:t>
    </dgm:pt>
    <dgm:pt modelId="{9FB8E859-AC7D-4150-AE4B-70F97180C479}" type="sibTrans" cxnId="{1426E65D-F66C-4BBF-9048-E5ACEA719159}">
      <dgm:prSet/>
      <dgm:spPr/>
      <dgm:t>
        <a:bodyPr/>
        <a:lstStyle/>
        <a:p>
          <a:endParaRPr lang="en-US" noProof="0" dirty="0"/>
        </a:p>
      </dgm:t>
    </dgm:pt>
    <dgm:pt modelId="{EDF2920A-34A6-4644-B2C9-FFD0897EDD48}">
      <dgm:prSet phldrT="[Text]"/>
      <dgm:spPr/>
      <dgm:t>
        <a:bodyPr/>
        <a:lstStyle/>
        <a:p>
          <a:r>
            <a:rPr lang="en-US" noProof="0" dirty="0" smtClean="0"/>
            <a:t>Costs</a:t>
          </a:r>
          <a:endParaRPr lang="en-US" noProof="0" dirty="0"/>
        </a:p>
      </dgm:t>
    </dgm:pt>
    <dgm:pt modelId="{B1EBC94F-4D3A-4EBE-995C-DA26BBA40237}" type="parTrans" cxnId="{3015E028-3675-4CA5-9A88-7C9F92AA64BE}">
      <dgm:prSet/>
      <dgm:spPr/>
      <dgm:t>
        <a:bodyPr/>
        <a:lstStyle/>
        <a:p>
          <a:endParaRPr lang="en-US" noProof="0" dirty="0"/>
        </a:p>
      </dgm:t>
    </dgm:pt>
    <dgm:pt modelId="{B13960EE-5800-434A-BD52-19A6E6EA5463}" type="sibTrans" cxnId="{3015E028-3675-4CA5-9A88-7C9F92AA64BE}">
      <dgm:prSet/>
      <dgm:spPr/>
      <dgm:t>
        <a:bodyPr/>
        <a:lstStyle/>
        <a:p>
          <a:endParaRPr lang="en-US" noProof="0" dirty="0"/>
        </a:p>
      </dgm:t>
    </dgm:pt>
    <dgm:pt modelId="{71851B64-8F36-4966-8F95-5A1E09BB512E}">
      <dgm:prSet phldrT="[Text]"/>
      <dgm:spPr/>
      <dgm:t>
        <a:bodyPr/>
        <a:lstStyle/>
        <a:p>
          <a:r>
            <a:rPr lang="en-US" noProof="0" dirty="0" smtClean="0"/>
            <a:t>Place</a:t>
          </a:r>
          <a:endParaRPr lang="en-US" noProof="0" dirty="0"/>
        </a:p>
      </dgm:t>
    </dgm:pt>
    <dgm:pt modelId="{ECB069C2-5AFE-4C6F-8129-828148EE60E7}" type="parTrans" cxnId="{C56EBE2B-9A1B-4898-A1FD-DBC4003541DC}">
      <dgm:prSet/>
      <dgm:spPr/>
      <dgm:t>
        <a:bodyPr/>
        <a:lstStyle/>
        <a:p>
          <a:endParaRPr lang="en-US" noProof="0" dirty="0"/>
        </a:p>
      </dgm:t>
    </dgm:pt>
    <dgm:pt modelId="{65A78F6F-6661-483C-B12F-9EB38D8CD807}" type="sibTrans" cxnId="{C56EBE2B-9A1B-4898-A1FD-DBC4003541DC}">
      <dgm:prSet/>
      <dgm:spPr/>
      <dgm:t>
        <a:bodyPr/>
        <a:lstStyle/>
        <a:p>
          <a:endParaRPr lang="en-US" noProof="0" dirty="0"/>
        </a:p>
      </dgm:t>
    </dgm:pt>
    <dgm:pt modelId="{B40F376B-A3D3-4C19-B366-6A512CF2A934}" type="pres">
      <dgm:prSet presAssocID="{1A7AF90C-1A5B-4EDE-BF39-241F10CAEA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4C6FFC-C419-4750-AF46-8611E50F3DCF}" type="pres">
      <dgm:prSet presAssocID="{C1F096A7-179F-47E8-8174-849E7252A98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DB1C84-0860-4FA3-9769-84417471F754}" type="pres">
      <dgm:prSet presAssocID="{C1F096A7-179F-47E8-8174-849E7252A982}" presName="spNode" presStyleCnt="0"/>
      <dgm:spPr/>
      <dgm:t>
        <a:bodyPr/>
        <a:lstStyle/>
        <a:p>
          <a:endParaRPr lang="en-US"/>
        </a:p>
      </dgm:t>
    </dgm:pt>
    <dgm:pt modelId="{18BCC8F6-BB8A-4341-868C-08ECA96A5B23}" type="pres">
      <dgm:prSet presAssocID="{22163ECA-2C0A-4BF4-BE80-69DF632A35A0}" presName="sibTrans" presStyleLbl="sibTrans1D1" presStyleIdx="0" presStyleCnt="6"/>
      <dgm:spPr/>
      <dgm:t>
        <a:bodyPr/>
        <a:lstStyle/>
        <a:p>
          <a:endParaRPr lang="de-DE"/>
        </a:p>
      </dgm:t>
    </dgm:pt>
    <dgm:pt modelId="{A8B1E034-361B-4261-A761-8328FD7EE14C}" type="pres">
      <dgm:prSet presAssocID="{ED0D3982-4C76-4827-850B-BCF898FE7D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BFB46F-694F-4E61-B1CD-66666DE6203B}" type="pres">
      <dgm:prSet presAssocID="{ED0D3982-4C76-4827-850B-BCF898FE7D72}" presName="spNode" presStyleCnt="0"/>
      <dgm:spPr/>
      <dgm:t>
        <a:bodyPr/>
        <a:lstStyle/>
        <a:p>
          <a:endParaRPr lang="en-US"/>
        </a:p>
      </dgm:t>
    </dgm:pt>
    <dgm:pt modelId="{919F6B97-01DD-4B02-99C1-A06DB8D96E3C}" type="pres">
      <dgm:prSet presAssocID="{AB502B9A-03ED-4432-ADE2-42014458E235}" presName="sibTrans" presStyleLbl="sibTrans1D1" presStyleIdx="1" presStyleCnt="6"/>
      <dgm:spPr/>
      <dgm:t>
        <a:bodyPr/>
        <a:lstStyle/>
        <a:p>
          <a:endParaRPr lang="de-DE"/>
        </a:p>
      </dgm:t>
    </dgm:pt>
    <dgm:pt modelId="{0B076B44-B5DA-4FBF-BEB2-63EB27132FDE}" type="pres">
      <dgm:prSet presAssocID="{3F4B26AD-1E5A-4F5D-A2C5-4FCE89A55D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091ABE-A4A2-4567-93B8-D1D4F9111C47}" type="pres">
      <dgm:prSet presAssocID="{3F4B26AD-1E5A-4F5D-A2C5-4FCE89A55D0A}" presName="spNode" presStyleCnt="0"/>
      <dgm:spPr/>
      <dgm:t>
        <a:bodyPr/>
        <a:lstStyle/>
        <a:p>
          <a:endParaRPr lang="en-US"/>
        </a:p>
      </dgm:t>
    </dgm:pt>
    <dgm:pt modelId="{1E9BF33A-4C69-4F79-9A30-0F62A408946E}" type="pres">
      <dgm:prSet presAssocID="{816C5755-BBE4-48F3-8E6A-DB0113AF9A2C}" presName="sibTrans" presStyleLbl="sibTrans1D1" presStyleIdx="2" presStyleCnt="6"/>
      <dgm:spPr/>
      <dgm:t>
        <a:bodyPr/>
        <a:lstStyle/>
        <a:p>
          <a:endParaRPr lang="de-DE"/>
        </a:p>
      </dgm:t>
    </dgm:pt>
    <dgm:pt modelId="{47F8A2E4-CA0B-4561-87E3-43976A7F0BBA}" type="pres">
      <dgm:prSet presAssocID="{71851B64-8F36-4966-8F95-5A1E09BB51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04334D-9BA3-482D-8F8C-15DFE8EB2A3C}" type="pres">
      <dgm:prSet presAssocID="{71851B64-8F36-4966-8F95-5A1E09BB512E}" presName="spNode" presStyleCnt="0"/>
      <dgm:spPr/>
      <dgm:t>
        <a:bodyPr/>
        <a:lstStyle/>
        <a:p>
          <a:endParaRPr lang="en-US"/>
        </a:p>
      </dgm:t>
    </dgm:pt>
    <dgm:pt modelId="{BE92FFFE-C509-431F-A73B-9C5799B55FCC}" type="pres">
      <dgm:prSet presAssocID="{65A78F6F-6661-483C-B12F-9EB38D8CD807}" presName="sibTrans" presStyleLbl="sibTrans1D1" presStyleIdx="3" presStyleCnt="6"/>
      <dgm:spPr/>
      <dgm:t>
        <a:bodyPr/>
        <a:lstStyle/>
        <a:p>
          <a:endParaRPr lang="de-DE"/>
        </a:p>
      </dgm:t>
    </dgm:pt>
    <dgm:pt modelId="{FCCDA7FC-843A-4EB8-B4E1-5F981ED982D3}" type="pres">
      <dgm:prSet presAssocID="{70117D5C-D8E5-413C-95A9-04268C099C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18A888-63DC-40A5-8033-D78753E49CCA}" type="pres">
      <dgm:prSet presAssocID="{70117D5C-D8E5-413C-95A9-04268C099CCA}" presName="spNode" presStyleCnt="0"/>
      <dgm:spPr/>
      <dgm:t>
        <a:bodyPr/>
        <a:lstStyle/>
        <a:p>
          <a:endParaRPr lang="en-US"/>
        </a:p>
      </dgm:t>
    </dgm:pt>
    <dgm:pt modelId="{ED9DD621-9CB0-45B0-9332-C40F9D8EF4C5}" type="pres">
      <dgm:prSet presAssocID="{9FB8E859-AC7D-4150-AE4B-70F97180C479}" presName="sibTrans" presStyleLbl="sibTrans1D1" presStyleIdx="4" presStyleCnt="6"/>
      <dgm:spPr/>
      <dgm:t>
        <a:bodyPr/>
        <a:lstStyle/>
        <a:p>
          <a:endParaRPr lang="de-DE"/>
        </a:p>
      </dgm:t>
    </dgm:pt>
    <dgm:pt modelId="{30FD907F-BC8B-44F9-9EF4-6D65CCA7C110}" type="pres">
      <dgm:prSet presAssocID="{EDF2920A-34A6-4644-B2C9-FFD0897EDD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3798AB-C95E-4502-8C5D-EE95F0D5D34A}" type="pres">
      <dgm:prSet presAssocID="{EDF2920A-34A6-4644-B2C9-FFD0897EDD48}" presName="spNode" presStyleCnt="0"/>
      <dgm:spPr/>
      <dgm:t>
        <a:bodyPr/>
        <a:lstStyle/>
        <a:p>
          <a:endParaRPr lang="en-US"/>
        </a:p>
      </dgm:t>
    </dgm:pt>
    <dgm:pt modelId="{297A082C-ABB9-4BA6-92CA-008B2AAD1079}" type="pres">
      <dgm:prSet presAssocID="{B13960EE-5800-434A-BD52-19A6E6EA5463}" presName="sibTrans" presStyleLbl="sibTrans1D1" presStyleIdx="5" presStyleCnt="6"/>
      <dgm:spPr/>
      <dgm:t>
        <a:bodyPr/>
        <a:lstStyle/>
        <a:p>
          <a:endParaRPr lang="de-DE"/>
        </a:p>
      </dgm:t>
    </dgm:pt>
  </dgm:ptLst>
  <dgm:cxnLst>
    <dgm:cxn modelId="{D2398C3E-DD54-42BC-996D-DE7EA6664758}" type="presOf" srcId="{22163ECA-2C0A-4BF4-BE80-69DF632A35A0}" destId="{18BCC8F6-BB8A-4341-868C-08ECA96A5B23}" srcOrd="0" destOrd="0" presId="urn:microsoft.com/office/officeart/2005/8/layout/cycle6"/>
    <dgm:cxn modelId="{55763602-1D49-49EA-A9BB-35B41ADFEBED}" srcId="{1A7AF90C-1A5B-4EDE-BF39-241F10CAEA48}" destId="{3F4B26AD-1E5A-4F5D-A2C5-4FCE89A55D0A}" srcOrd="2" destOrd="0" parTransId="{17D4D97B-9D08-47CD-BB86-0A300E1683B8}" sibTransId="{816C5755-BBE4-48F3-8E6A-DB0113AF9A2C}"/>
    <dgm:cxn modelId="{6CE014C4-6E92-4FB6-969D-1E6730309E28}" type="presOf" srcId="{C1F096A7-179F-47E8-8174-849E7252A982}" destId="{854C6FFC-C419-4750-AF46-8611E50F3DCF}" srcOrd="0" destOrd="0" presId="urn:microsoft.com/office/officeart/2005/8/layout/cycle6"/>
    <dgm:cxn modelId="{9556385D-F102-4FEE-87B4-B27579DCECB1}" type="presOf" srcId="{1A7AF90C-1A5B-4EDE-BF39-241F10CAEA48}" destId="{B40F376B-A3D3-4C19-B366-6A512CF2A934}" srcOrd="0" destOrd="0" presId="urn:microsoft.com/office/officeart/2005/8/layout/cycle6"/>
    <dgm:cxn modelId="{EBB41853-10E8-4ADA-91D9-1FA501EB73B9}" type="presOf" srcId="{3F4B26AD-1E5A-4F5D-A2C5-4FCE89A55D0A}" destId="{0B076B44-B5DA-4FBF-BEB2-63EB27132FDE}" srcOrd="0" destOrd="0" presId="urn:microsoft.com/office/officeart/2005/8/layout/cycle6"/>
    <dgm:cxn modelId="{D3EDB2F8-148B-4770-A5B9-0FC3FB343270}" type="presOf" srcId="{EDF2920A-34A6-4644-B2C9-FFD0897EDD48}" destId="{30FD907F-BC8B-44F9-9EF4-6D65CCA7C110}" srcOrd="0" destOrd="0" presId="urn:microsoft.com/office/officeart/2005/8/layout/cycle6"/>
    <dgm:cxn modelId="{3015E028-3675-4CA5-9A88-7C9F92AA64BE}" srcId="{1A7AF90C-1A5B-4EDE-BF39-241F10CAEA48}" destId="{EDF2920A-34A6-4644-B2C9-FFD0897EDD48}" srcOrd="5" destOrd="0" parTransId="{B1EBC94F-4D3A-4EBE-995C-DA26BBA40237}" sibTransId="{B13960EE-5800-434A-BD52-19A6E6EA5463}"/>
    <dgm:cxn modelId="{1D51C7EF-33CF-41AE-8C30-30BBDB583201}" type="presOf" srcId="{B13960EE-5800-434A-BD52-19A6E6EA5463}" destId="{297A082C-ABB9-4BA6-92CA-008B2AAD1079}" srcOrd="0" destOrd="0" presId="urn:microsoft.com/office/officeart/2005/8/layout/cycle6"/>
    <dgm:cxn modelId="{AC55FAA0-D772-44C6-AADA-AC1EDB6BA9A6}" srcId="{1A7AF90C-1A5B-4EDE-BF39-241F10CAEA48}" destId="{C1F096A7-179F-47E8-8174-849E7252A982}" srcOrd="0" destOrd="0" parTransId="{C036F464-72E4-427B-B663-17AA0ADF5CE8}" sibTransId="{22163ECA-2C0A-4BF4-BE80-69DF632A35A0}"/>
    <dgm:cxn modelId="{1426E65D-F66C-4BBF-9048-E5ACEA719159}" srcId="{1A7AF90C-1A5B-4EDE-BF39-241F10CAEA48}" destId="{70117D5C-D8E5-413C-95A9-04268C099CCA}" srcOrd="4" destOrd="0" parTransId="{06D7B3EF-C402-4C7B-989E-9D51D69FCBBE}" sibTransId="{9FB8E859-AC7D-4150-AE4B-70F97180C479}"/>
    <dgm:cxn modelId="{4433547B-ACA9-44D1-978D-B1E677A2F2E1}" type="presOf" srcId="{9FB8E859-AC7D-4150-AE4B-70F97180C479}" destId="{ED9DD621-9CB0-45B0-9332-C40F9D8EF4C5}" srcOrd="0" destOrd="0" presId="urn:microsoft.com/office/officeart/2005/8/layout/cycle6"/>
    <dgm:cxn modelId="{11CCF939-2780-46DE-911C-D8958A8D1BA1}" type="presOf" srcId="{71851B64-8F36-4966-8F95-5A1E09BB512E}" destId="{47F8A2E4-CA0B-4561-87E3-43976A7F0BBA}" srcOrd="0" destOrd="0" presId="urn:microsoft.com/office/officeart/2005/8/layout/cycle6"/>
    <dgm:cxn modelId="{D9FD97F0-B51B-4A29-8FCD-999B6D1ACEF6}" type="presOf" srcId="{65A78F6F-6661-483C-B12F-9EB38D8CD807}" destId="{BE92FFFE-C509-431F-A73B-9C5799B55FCC}" srcOrd="0" destOrd="0" presId="urn:microsoft.com/office/officeart/2005/8/layout/cycle6"/>
    <dgm:cxn modelId="{9A550B68-E4C1-4450-8290-4E40DC71D801}" srcId="{1A7AF90C-1A5B-4EDE-BF39-241F10CAEA48}" destId="{ED0D3982-4C76-4827-850B-BCF898FE7D72}" srcOrd="1" destOrd="0" parTransId="{FD30C4E8-BDD8-4FBC-9A68-C07E0407AC5E}" sibTransId="{AB502B9A-03ED-4432-ADE2-42014458E235}"/>
    <dgm:cxn modelId="{6090DDF9-BB65-43CA-90E5-7C19B425DD5B}" type="presOf" srcId="{70117D5C-D8E5-413C-95A9-04268C099CCA}" destId="{FCCDA7FC-843A-4EB8-B4E1-5F981ED982D3}" srcOrd="0" destOrd="0" presId="urn:microsoft.com/office/officeart/2005/8/layout/cycle6"/>
    <dgm:cxn modelId="{A0FEEB78-24E8-43BB-A283-75EAC914A7CE}" type="presOf" srcId="{816C5755-BBE4-48F3-8E6A-DB0113AF9A2C}" destId="{1E9BF33A-4C69-4F79-9A30-0F62A408946E}" srcOrd="0" destOrd="0" presId="urn:microsoft.com/office/officeart/2005/8/layout/cycle6"/>
    <dgm:cxn modelId="{287C3413-0A0C-490D-A78D-7EFFB54191F5}" type="presOf" srcId="{ED0D3982-4C76-4827-850B-BCF898FE7D72}" destId="{A8B1E034-361B-4261-A761-8328FD7EE14C}" srcOrd="0" destOrd="0" presId="urn:microsoft.com/office/officeart/2005/8/layout/cycle6"/>
    <dgm:cxn modelId="{D6E056C1-6251-4FB4-813B-065211386D17}" type="presOf" srcId="{AB502B9A-03ED-4432-ADE2-42014458E235}" destId="{919F6B97-01DD-4B02-99C1-A06DB8D96E3C}" srcOrd="0" destOrd="0" presId="urn:microsoft.com/office/officeart/2005/8/layout/cycle6"/>
    <dgm:cxn modelId="{C56EBE2B-9A1B-4898-A1FD-DBC4003541DC}" srcId="{1A7AF90C-1A5B-4EDE-BF39-241F10CAEA48}" destId="{71851B64-8F36-4966-8F95-5A1E09BB512E}" srcOrd="3" destOrd="0" parTransId="{ECB069C2-5AFE-4C6F-8129-828148EE60E7}" sibTransId="{65A78F6F-6661-483C-B12F-9EB38D8CD807}"/>
    <dgm:cxn modelId="{28ED2F8D-A08F-48D6-B119-192F39FD3BB5}" type="presParOf" srcId="{B40F376B-A3D3-4C19-B366-6A512CF2A934}" destId="{854C6FFC-C419-4750-AF46-8611E50F3DCF}" srcOrd="0" destOrd="0" presId="urn:microsoft.com/office/officeart/2005/8/layout/cycle6"/>
    <dgm:cxn modelId="{D62245C9-1056-4CA2-B409-369C4E88DF0F}" type="presParOf" srcId="{B40F376B-A3D3-4C19-B366-6A512CF2A934}" destId="{69DB1C84-0860-4FA3-9769-84417471F754}" srcOrd="1" destOrd="0" presId="urn:microsoft.com/office/officeart/2005/8/layout/cycle6"/>
    <dgm:cxn modelId="{6CBF0959-5A8C-4BC8-91A8-467315A1E6FB}" type="presParOf" srcId="{B40F376B-A3D3-4C19-B366-6A512CF2A934}" destId="{18BCC8F6-BB8A-4341-868C-08ECA96A5B23}" srcOrd="2" destOrd="0" presId="urn:microsoft.com/office/officeart/2005/8/layout/cycle6"/>
    <dgm:cxn modelId="{228AF134-A0A7-476D-B0ED-E93B02AF60B8}" type="presParOf" srcId="{B40F376B-A3D3-4C19-B366-6A512CF2A934}" destId="{A8B1E034-361B-4261-A761-8328FD7EE14C}" srcOrd="3" destOrd="0" presId="urn:microsoft.com/office/officeart/2005/8/layout/cycle6"/>
    <dgm:cxn modelId="{29731893-24AB-43EA-8925-85A5FAE90A69}" type="presParOf" srcId="{B40F376B-A3D3-4C19-B366-6A512CF2A934}" destId="{9ABFB46F-694F-4E61-B1CD-66666DE6203B}" srcOrd="4" destOrd="0" presId="urn:microsoft.com/office/officeart/2005/8/layout/cycle6"/>
    <dgm:cxn modelId="{423F7797-CBAE-4DEC-A66D-1B5BECCB4D5C}" type="presParOf" srcId="{B40F376B-A3D3-4C19-B366-6A512CF2A934}" destId="{919F6B97-01DD-4B02-99C1-A06DB8D96E3C}" srcOrd="5" destOrd="0" presId="urn:microsoft.com/office/officeart/2005/8/layout/cycle6"/>
    <dgm:cxn modelId="{F9FB59B7-A707-403A-9F72-C9AA694CB13F}" type="presParOf" srcId="{B40F376B-A3D3-4C19-B366-6A512CF2A934}" destId="{0B076B44-B5DA-4FBF-BEB2-63EB27132FDE}" srcOrd="6" destOrd="0" presId="urn:microsoft.com/office/officeart/2005/8/layout/cycle6"/>
    <dgm:cxn modelId="{EDD61F41-1A06-42F8-8AAD-CA11AC39C0B2}" type="presParOf" srcId="{B40F376B-A3D3-4C19-B366-6A512CF2A934}" destId="{F8091ABE-A4A2-4567-93B8-D1D4F9111C47}" srcOrd="7" destOrd="0" presId="urn:microsoft.com/office/officeart/2005/8/layout/cycle6"/>
    <dgm:cxn modelId="{75A83B28-4D0A-42C1-9E9F-F63E6F55B35E}" type="presParOf" srcId="{B40F376B-A3D3-4C19-B366-6A512CF2A934}" destId="{1E9BF33A-4C69-4F79-9A30-0F62A408946E}" srcOrd="8" destOrd="0" presId="urn:microsoft.com/office/officeart/2005/8/layout/cycle6"/>
    <dgm:cxn modelId="{C7B6D4CE-9A9F-4E98-AE1E-2E122C7A8582}" type="presParOf" srcId="{B40F376B-A3D3-4C19-B366-6A512CF2A934}" destId="{47F8A2E4-CA0B-4561-87E3-43976A7F0BBA}" srcOrd="9" destOrd="0" presId="urn:microsoft.com/office/officeart/2005/8/layout/cycle6"/>
    <dgm:cxn modelId="{7E2E0DAF-5B80-4B3D-AF53-271CC1D4D1A1}" type="presParOf" srcId="{B40F376B-A3D3-4C19-B366-6A512CF2A934}" destId="{5D04334D-9BA3-482D-8F8C-15DFE8EB2A3C}" srcOrd="10" destOrd="0" presId="urn:microsoft.com/office/officeart/2005/8/layout/cycle6"/>
    <dgm:cxn modelId="{200A87ED-F29C-4459-BFAC-8874DD8E83D7}" type="presParOf" srcId="{B40F376B-A3D3-4C19-B366-6A512CF2A934}" destId="{BE92FFFE-C509-431F-A73B-9C5799B55FCC}" srcOrd="11" destOrd="0" presId="urn:microsoft.com/office/officeart/2005/8/layout/cycle6"/>
    <dgm:cxn modelId="{0CED6EDA-6F0F-4600-87D9-E129D9A9949F}" type="presParOf" srcId="{B40F376B-A3D3-4C19-B366-6A512CF2A934}" destId="{FCCDA7FC-843A-4EB8-B4E1-5F981ED982D3}" srcOrd="12" destOrd="0" presId="urn:microsoft.com/office/officeart/2005/8/layout/cycle6"/>
    <dgm:cxn modelId="{68F03451-1887-4FC5-9CC4-49595541246B}" type="presParOf" srcId="{B40F376B-A3D3-4C19-B366-6A512CF2A934}" destId="{B018A888-63DC-40A5-8033-D78753E49CCA}" srcOrd="13" destOrd="0" presId="urn:microsoft.com/office/officeart/2005/8/layout/cycle6"/>
    <dgm:cxn modelId="{D0EA960C-6676-41CB-8162-51F5AF5C8D0C}" type="presParOf" srcId="{B40F376B-A3D3-4C19-B366-6A512CF2A934}" destId="{ED9DD621-9CB0-45B0-9332-C40F9D8EF4C5}" srcOrd="14" destOrd="0" presId="urn:microsoft.com/office/officeart/2005/8/layout/cycle6"/>
    <dgm:cxn modelId="{64A2E072-8F50-4B9A-A7EF-19E8DFBD5648}" type="presParOf" srcId="{B40F376B-A3D3-4C19-B366-6A512CF2A934}" destId="{30FD907F-BC8B-44F9-9EF4-6D65CCA7C110}" srcOrd="15" destOrd="0" presId="urn:microsoft.com/office/officeart/2005/8/layout/cycle6"/>
    <dgm:cxn modelId="{27547A8C-DB37-4609-850D-F7F5489BDB47}" type="presParOf" srcId="{B40F376B-A3D3-4C19-B366-6A512CF2A934}" destId="{483798AB-C95E-4502-8C5D-EE95F0D5D34A}" srcOrd="16" destOrd="0" presId="urn:microsoft.com/office/officeart/2005/8/layout/cycle6"/>
    <dgm:cxn modelId="{13D83C65-C6DD-48A9-A66A-E11766014F7F}" type="presParOf" srcId="{B40F376B-A3D3-4C19-B366-6A512CF2A934}" destId="{297A082C-ABB9-4BA6-92CA-008B2AAD107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8B4E90-B5BF-4C01-90D6-4C1742C0A96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5C2D26C-2BCD-4B73-B7EB-9352D7080130}">
      <dgm:prSet phldrT="[Text]" custT="1"/>
      <dgm:spPr/>
      <dgm:t>
        <a:bodyPr/>
        <a:lstStyle/>
        <a:p>
          <a:r>
            <a:rPr lang="en-US" sz="2800" noProof="0" dirty="0" smtClean="0"/>
            <a:t>Key words indicating future developments</a:t>
          </a:r>
          <a:endParaRPr lang="en-US" sz="2800" noProof="0" dirty="0"/>
        </a:p>
      </dgm:t>
    </dgm:pt>
    <dgm:pt modelId="{64CB1CE0-3B99-400B-9F55-79C99953DC9B}" type="parTrans" cxnId="{F63F565A-D22E-4EAB-BEE0-51B8E925789C}">
      <dgm:prSet/>
      <dgm:spPr/>
      <dgm:t>
        <a:bodyPr/>
        <a:lstStyle/>
        <a:p>
          <a:endParaRPr lang="en-US" noProof="0" dirty="0"/>
        </a:p>
      </dgm:t>
    </dgm:pt>
    <dgm:pt modelId="{C2493D9F-DCE3-462C-AB7F-B5501D6872B5}" type="sibTrans" cxnId="{F63F565A-D22E-4EAB-BEE0-51B8E925789C}">
      <dgm:prSet/>
      <dgm:spPr/>
      <dgm:t>
        <a:bodyPr/>
        <a:lstStyle/>
        <a:p>
          <a:endParaRPr lang="en-US" noProof="0" dirty="0"/>
        </a:p>
      </dgm:t>
    </dgm:pt>
    <dgm:pt modelId="{6F26275D-F4B3-477B-B218-84E30FD0AD04}">
      <dgm:prSet phldrT="[Text]" custT="1"/>
      <dgm:spPr/>
      <dgm:t>
        <a:bodyPr/>
        <a:lstStyle/>
        <a:p>
          <a:r>
            <a:rPr lang="en-US" sz="2400" noProof="0" dirty="0" smtClean="0"/>
            <a:t>Post-growth economy (Nico </a:t>
          </a:r>
          <a:r>
            <a:rPr lang="en-US" sz="2400" noProof="0" dirty="0" err="1" smtClean="0"/>
            <a:t>Paech</a:t>
          </a:r>
          <a:r>
            <a:rPr lang="en-US" sz="2400" noProof="0" dirty="0" smtClean="0"/>
            <a:t>), de-growth</a:t>
          </a:r>
          <a:endParaRPr lang="en-US" sz="2400" noProof="0" dirty="0"/>
        </a:p>
      </dgm:t>
    </dgm:pt>
    <dgm:pt modelId="{C34A1A34-4C72-44A9-BA7A-AABB907058DF}" type="parTrans" cxnId="{2BD22745-2A10-4446-B1ED-EA1E2C5F75BC}">
      <dgm:prSet/>
      <dgm:spPr/>
      <dgm:t>
        <a:bodyPr/>
        <a:lstStyle/>
        <a:p>
          <a:endParaRPr lang="en-US" noProof="0" dirty="0"/>
        </a:p>
      </dgm:t>
    </dgm:pt>
    <dgm:pt modelId="{E37C5518-5F86-45CE-913F-1913FA441C3D}" type="sibTrans" cxnId="{2BD22745-2A10-4446-B1ED-EA1E2C5F75BC}">
      <dgm:prSet/>
      <dgm:spPr/>
      <dgm:t>
        <a:bodyPr/>
        <a:lstStyle/>
        <a:p>
          <a:endParaRPr lang="en-US" noProof="0" dirty="0"/>
        </a:p>
      </dgm:t>
    </dgm:pt>
    <dgm:pt modelId="{C877A0E8-5878-4B21-9552-D88C58B0F44A}">
      <dgm:prSet phldrT="[Text]" custT="1"/>
      <dgm:spPr/>
      <dgm:t>
        <a:bodyPr/>
        <a:lstStyle/>
        <a:p>
          <a:r>
            <a:rPr lang="en-US" sz="2400" noProof="0" dirty="0" smtClean="0"/>
            <a:t>Zero marginal cost economy (Jeremy Rifkin)</a:t>
          </a:r>
          <a:endParaRPr lang="en-US" sz="2400" noProof="0" dirty="0"/>
        </a:p>
      </dgm:t>
    </dgm:pt>
    <dgm:pt modelId="{B4A71A46-7623-4486-AD2F-722F8EA1FA2C}" type="parTrans" cxnId="{BA4C2B86-EFCB-445A-95F5-A05AB2938E87}">
      <dgm:prSet/>
      <dgm:spPr/>
      <dgm:t>
        <a:bodyPr/>
        <a:lstStyle/>
        <a:p>
          <a:endParaRPr lang="en-US" noProof="0" dirty="0"/>
        </a:p>
      </dgm:t>
    </dgm:pt>
    <dgm:pt modelId="{91690724-B1D3-4088-963C-B87F356AD3AA}" type="sibTrans" cxnId="{BA4C2B86-EFCB-445A-95F5-A05AB2938E87}">
      <dgm:prSet/>
      <dgm:spPr/>
      <dgm:t>
        <a:bodyPr/>
        <a:lstStyle/>
        <a:p>
          <a:endParaRPr lang="en-US" noProof="0" dirty="0"/>
        </a:p>
      </dgm:t>
    </dgm:pt>
    <dgm:pt modelId="{CCE63794-14EE-4B19-861B-D8E2D6DDF062}">
      <dgm:prSet phldrT="[Text]" custT="1"/>
      <dgm:spPr/>
      <dgm:t>
        <a:bodyPr/>
        <a:lstStyle/>
        <a:p>
          <a:r>
            <a:rPr lang="en-US" sz="2400" noProof="0" dirty="0" smtClean="0"/>
            <a:t>De-materialization</a:t>
          </a:r>
          <a:endParaRPr lang="en-US" sz="2400" noProof="0" dirty="0"/>
        </a:p>
      </dgm:t>
    </dgm:pt>
    <dgm:pt modelId="{96025F5D-F49C-473F-BFAB-1F3C8462A669}" type="parTrans" cxnId="{93E541D1-795D-4BFC-BA76-06A7657D7C36}">
      <dgm:prSet/>
      <dgm:spPr/>
      <dgm:t>
        <a:bodyPr/>
        <a:lstStyle/>
        <a:p>
          <a:endParaRPr lang="en-US" noProof="0" dirty="0"/>
        </a:p>
      </dgm:t>
    </dgm:pt>
    <dgm:pt modelId="{660571BC-E373-4392-B2F1-D2C1C3B1D87C}" type="sibTrans" cxnId="{93E541D1-795D-4BFC-BA76-06A7657D7C36}">
      <dgm:prSet/>
      <dgm:spPr/>
      <dgm:t>
        <a:bodyPr/>
        <a:lstStyle/>
        <a:p>
          <a:endParaRPr lang="en-US" noProof="0" dirty="0"/>
        </a:p>
      </dgm:t>
    </dgm:pt>
    <dgm:pt modelId="{7F05F188-BF12-4B5D-AEE2-2BE8F045730A}">
      <dgm:prSet phldrT="[Text]" custT="1"/>
      <dgm:spPr/>
      <dgm:t>
        <a:bodyPr/>
        <a:lstStyle/>
        <a:p>
          <a:r>
            <a:rPr lang="en-US" sz="2400" noProof="0" dirty="0" err="1" smtClean="0"/>
            <a:t>Glocalisation</a:t>
          </a:r>
          <a:endParaRPr lang="en-US" sz="2400" noProof="0" dirty="0"/>
        </a:p>
      </dgm:t>
    </dgm:pt>
    <dgm:pt modelId="{C5641D2E-D6BC-4855-9C8C-5F14FE280ED1}" type="parTrans" cxnId="{71F05D12-4263-4647-A4F6-AE8840344788}">
      <dgm:prSet/>
      <dgm:spPr/>
      <dgm:t>
        <a:bodyPr/>
        <a:lstStyle/>
        <a:p>
          <a:endParaRPr lang="en-US" noProof="0" dirty="0"/>
        </a:p>
      </dgm:t>
    </dgm:pt>
    <dgm:pt modelId="{7714852B-0B10-423B-A207-0EBDD0BF73C7}" type="sibTrans" cxnId="{71F05D12-4263-4647-A4F6-AE8840344788}">
      <dgm:prSet/>
      <dgm:spPr/>
      <dgm:t>
        <a:bodyPr/>
        <a:lstStyle/>
        <a:p>
          <a:endParaRPr lang="en-US" noProof="0" dirty="0"/>
        </a:p>
      </dgm:t>
    </dgm:pt>
    <dgm:pt modelId="{6DEFB9A7-1177-495B-BCD3-75780FD2C67B}">
      <dgm:prSet phldrT="[Text]" custT="1"/>
      <dgm:spPr/>
      <dgm:t>
        <a:bodyPr/>
        <a:lstStyle/>
        <a:p>
          <a:r>
            <a:rPr lang="en-US" sz="2400" noProof="0" dirty="0" smtClean="0"/>
            <a:t>Resilience and subsistence</a:t>
          </a:r>
          <a:endParaRPr lang="en-US" sz="2400" noProof="0" dirty="0"/>
        </a:p>
      </dgm:t>
    </dgm:pt>
    <dgm:pt modelId="{E5CD54CD-7BAF-42B2-8338-706D2D439812}" type="parTrans" cxnId="{54061EC6-DFCF-44EF-A967-32B4E173F441}">
      <dgm:prSet/>
      <dgm:spPr/>
      <dgm:t>
        <a:bodyPr/>
        <a:lstStyle/>
        <a:p>
          <a:endParaRPr lang="en-US" noProof="0" dirty="0"/>
        </a:p>
      </dgm:t>
    </dgm:pt>
    <dgm:pt modelId="{EC1DAE48-9BA2-4E60-85EB-F8C8AAD189B3}" type="sibTrans" cxnId="{54061EC6-DFCF-44EF-A967-32B4E173F441}">
      <dgm:prSet/>
      <dgm:spPr/>
      <dgm:t>
        <a:bodyPr/>
        <a:lstStyle/>
        <a:p>
          <a:endParaRPr lang="en-US" noProof="0" dirty="0"/>
        </a:p>
      </dgm:t>
    </dgm:pt>
    <dgm:pt modelId="{3E3E8472-00F1-4A03-9346-093278B0AE3B}" type="pres">
      <dgm:prSet presAssocID="{578B4E90-B5BF-4C01-90D6-4C1742C0A9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9C6A9-718F-48A9-AB6C-D8CA87B4560F}" type="pres">
      <dgm:prSet presAssocID="{D5C2D26C-2BCD-4B73-B7EB-9352D7080130}" presName="centerShape" presStyleLbl="node0" presStyleIdx="0" presStyleCnt="1" custScaleX="169127" custScaleY="145231"/>
      <dgm:spPr/>
      <dgm:t>
        <a:bodyPr/>
        <a:lstStyle/>
        <a:p>
          <a:endParaRPr lang="en-US"/>
        </a:p>
      </dgm:t>
    </dgm:pt>
    <dgm:pt modelId="{A7CBF4A4-4D25-44F6-B7C3-86079C064E03}" type="pres">
      <dgm:prSet presAssocID="{C5641D2E-D6BC-4855-9C8C-5F14FE280ED1}" presName="Name9" presStyleLbl="parChTrans1D2" presStyleIdx="0" presStyleCnt="5"/>
      <dgm:spPr/>
      <dgm:t>
        <a:bodyPr/>
        <a:lstStyle/>
        <a:p>
          <a:endParaRPr lang="en-US"/>
        </a:p>
      </dgm:t>
    </dgm:pt>
    <dgm:pt modelId="{52156DF2-F983-43D7-8F71-5D63F0669904}" type="pres">
      <dgm:prSet presAssocID="{C5641D2E-D6BC-4855-9C8C-5F14FE280ED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E7F472D-8AB0-4C9C-856E-560527A64028}" type="pres">
      <dgm:prSet presAssocID="{7F05F188-BF12-4B5D-AEE2-2BE8F045730A}" presName="node" presStyleLbl="node1" presStyleIdx="0" presStyleCnt="5" custScaleX="169127" custScaleY="145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11CD5-6297-48D5-B992-3D9E16D27BF7}" type="pres">
      <dgm:prSet presAssocID="{C34A1A34-4C72-44A9-BA7A-AABB907058DF}" presName="Name9" presStyleLbl="parChTrans1D2" presStyleIdx="1" presStyleCnt="5"/>
      <dgm:spPr/>
      <dgm:t>
        <a:bodyPr/>
        <a:lstStyle/>
        <a:p>
          <a:endParaRPr lang="en-US"/>
        </a:p>
      </dgm:t>
    </dgm:pt>
    <dgm:pt modelId="{55A4F20B-8E04-4D58-AC7A-A2423B059AC4}" type="pres">
      <dgm:prSet presAssocID="{C34A1A34-4C72-44A9-BA7A-AABB907058D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14CAAD5-61F7-4C29-8AA3-95DD5FF5719B}" type="pres">
      <dgm:prSet presAssocID="{6F26275D-F4B3-477B-B218-84E30FD0AD04}" presName="node" presStyleLbl="node1" presStyleIdx="1" presStyleCnt="5" custScaleX="169127" custScaleY="145231" custRadScaleRad="119776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02C3D-D25A-4990-ACCA-A602239FF2BC}" type="pres">
      <dgm:prSet presAssocID="{B4A71A46-7623-4486-AD2F-722F8EA1FA2C}" presName="Name9" presStyleLbl="parChTrans1D2" presStyleIdx="2" presStyleCnt="5"/>
      <dgm:spPr/>
      <dgm:t>
        <a:bodyPr/>
        <a:lstStyle/>
        <a:p>
          <a:endParaRPr lang="en-US"/>
        </a:p>
      </dgm:t>
    </dgm:pt>
    <dgm:pt modelId="{A48BA6DF-6020-4EED-B5D6-3C4346A340BC}" type="pres">
      <dgm:prSet presAssocID="{B4A71A46-7623-4486-AD2F-722F8EA1FA2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340C123-9EF1-4ECC-8F84-075DE9B1DAFD}" type="pres">
      <dgm:prSet presAssocID="{C877A0E8-5878-4B21-9552-D88C58B0F44A}" presName="node" presStyleLbl="node1" presStyleIdx="2" presStyleCnt="5" custScaleX="169127" custScaleY="145231" custRadScaleRad="110986" custRadScaleInc="-1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EA760-C1CD-4DD9-AA18-124C7191B603}" type="pres">
      <dgm:prSet presAssocID="{96025F5D-F49C-473F-BFAB-1F3C8462A669}" presName="Name9" presStyleLbl="parChTrans1D2" presStyleIdx="3" presStyleCnt="5"/>
      <dgm:spPr/>
      <dgm:t>
        <a:bodyPr/>
        <a:lstStyle/>
        <a:p>
          <a:endParaRPr lang="en-US"/>
        </a:p>
      </dgm:t>
    </dgm:pt>
    <dgm:pt modelId="{2F73F9C7-2AA0-4659-B7E3-8612C99E89DB}" type="pres">
      <dgm:prSet presAssocID="{96025F5D-F49C-473F-BFAB-1F3C8462A66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A09EC10-DDC0-42FE-9CF7-D3A4B09B590B}" type="pres">
      <dgm:prSet presAssocID="{CCE63794-14EE-4B19-861B-D8E2D6DDF062}" presName="node" presStyleLbl="node1" presStyleIdx="3" presStyleCnt="5" custScaleX="169127" custScaleY="145231" custRadScaleRad="118269" custRadScaleInc="38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91939-B1A3-4DFC-9320-483529F6961B}" type="pres">
      <dgm:prSet presAssocID="{E5CD54CD-7BAF-42B2-8338-706D2D439812}" presName="Name9" presStyleLbl="parChTrans1D2" presStyleIdx="4" presStyleCnt="5"/>
      <dgm:spPr/>
      <dgm:t>
        <a:bodyPr/>
        <a:lstStyle/>
        <a:p>
          <a:endParaRPr lang="en-US"/>
        </a:p>
      </dgm:t>
    </dgm:pt>
    <dgm:pt modelId="{3889306A-D136-4133-86C5-B1C378BCD434}" type="pres">
      <dgm:prSet presAssocID="{E5CD54CD-7BAF-42B2-8338-706D2D43981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6144AC1-C845-4256-A22F-96CEC581FC14}" type="pres">
      <dgm:prSet presAssocID="{6DEFB9A7-1177-495B-BCD3-75780FD2C67B}" presName="node" presStyleLbl="node1" presStyleIdx="4" presStyleCnt="5" custScaleX="169127" custScaleY="145231" custRadScaleRad="121090" custRadScaleInc="10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131E6-6A84-4E06-AA7A-1E628F35C99D}" type="presOf" srcId="{CCE63794-14EE-4B19-861B-D8E2D6DDF062}" destId="{1A09EC10-DDC0-42FE-9CF7-D3A4B09B590B}" srcOrd="0" destOrd="0" presId="urn:microsoft.com/office/officeart/2005/8/layout/radial1"/>
    <dgm:cxn modelId="{5C62D8DE-69B1-43F2-A219-0ADC73D007AF}" type="presOf" srcId="{C34A1A34-4C72-44A9-BA7A-AABB907058DF}" destId="{D8111CD5-6297-48D5-B992-3D9E16D27BF7}" srcOrd="0" destOrd="0" presId="urn:microsoft.com/office/officeart/2005/8/layout/radial1"/>
    <dgm:cxn modelId="{5A8DB3DB-EB2E-40AC-BF0F-47F5F7DD44CF}" type="presOf" srcId="{578B4E90-B5BF-4C01-90D6-4C1742C0A961}" destId="{3E3E8472-00F1-4A03-9346-093278B0AE3B}" srcOrd="0" destOrd="0" presId="urn:microsoft.com/office/officeart/2005/8/layout/radial1"/>
    <dgm:cxn modelId="{54061EC6-DFCF-44EF-A967-32B4E173F441}" srcId="{D5C2D26C-2BCD-4B73-B7EB-9352D7080130}" destId="{6DEFB9A7-1177-495B-BCD3-75780FD2C67B}" srcOrd="4" destOrd="0" parTransId="{E5CD54CD-7BAF-42B2-8338-706D2D439812}" sibTransId="{EC1DAE48-9BA2-4E60-85EB-F8C8AAD189B3}"/>
    <dgm:cxn modelId="{F63F565A-D22E-4EAB-BEE0-51B8E925789C}" srcId="{578B4E90-B5BF-4C01-90D6-4C1742C0A961}" destId="{D5C2D26C-2BCD-4B73-B7EB-9352D7080130}" srcOrd="0" destOrd="0" parTransId="{64CB1CE0-3B99-400B-9F55-79C99953DC9B}" sibTransId="{C2493D9F-DCE3-462C-AB7F-B5501D6872B5}"/>
    <dgm:cxn modelId="{058DFED3-46D4-4885-A242-4F88AD157E25}" type="presOf" srcId="{C5641D2E-D6BC-4855-9C8C-5F14FE280ED1}" destId="{A7CBF4A4-4D25-44F6-B7C3-86079C064E03}" srcOrd="0" destOrd="0" presId="urn:microsoft.com/office/officeart/2005/8/layout/radial1"/>
    <dgm:cxn modelId="{AF3B4F02-CAAA-4E23-A142-31BDFBBD56D7}" type="presOf" srcId="{C34A1A34-4C72-44A9-BA7A-AABB907058DF}" destId="{55A4F20B-8E04-4D58-AC7A-A2423B059AC4}" srcOrd="1" destOrd="0" presId="urn:microsoft.com/office/officeart/2005/8/layout/radial1"/>
    <dgm:cxn modelId="{9F43BDBF-2237-49C1-A63B-246EB2184BA7}" type="presOf" srcId="{D5C2D26C-2BCD-4B73-B7EB-9352D7080130}" destId="{9549C6A9-718F-48A9-AB6C-D8CA87B4560F}" srcOrd="0" destOrd="0" presId="urn:microsoft.com/office/officeart/2005/8/layout/radial1"/>
    <dgm:cxn modelId="{2BD22745-2A10-4446-B1ED-EA1E2C5F75BC}" srcId="{D5C2D26C-2BCD-4B73-B7EB-9352D7080130}" destId="{6F26275D-F4B3-477B-B218-84E30FD0AD04}" srcOrd="1" destOrd="0" parTransId="{C34A1A34-4C72-44A9-BA7A-AABB907058DF}" sibTransId="{E37C5518-5F86-45CE-913F-1913FA441C3D}"/>
    <dgm:cxn modelId="{8638CAEA-709F-4B39-AA82-A79B9F076FA3}" type="presOf" srcId="{B4A71A46-7623-4486-AD2F-722F8EA1FA2C}" destId="{A48BA6DF-6020-4EED-B5D6-3C4346A340BC}" srcOrd="1" destOrd="0" presId="urn:microsoft.com/office/officeart/2005/8/layout/radial1"/>
    <dgm:cxn modelId="{71F05D12-4263-4647-A4F6-AE8840344788}" srcId="{D5C2D26C-2BCD-4B73-B7EB-9352D7080130}" destId="{7F05F188-BF12-4B5D-AEE2-2BE8F045730A}" srcOrd="0" destOrd="0" parTransId="{C5641D2E-D6BC-4855-9C8C-5F14FE280ED1}" sibTransId="{7714852B-0B10-423B-A207-0EBDD0BF73C7}"/>
    <dgm:cxn modelId="{385D2B33-5726-40D2-8510-3A3C06EF24C3}" type="presOf" srcId="{96025F5D-F49C-473F-BFAB-1F3C8462A669}" destId="{2F73F9C7-2AA0-4659-B7E3-8612C99E89DB}" srcOrd="1" destOrd="0" presId="urn:microsoft.com/office/officeart/2005/8/layout/radial1"/>
    <dgm:cxn modelId="{EF43BE16-750F-4D5B-8437-39170D96E180}" type="presOf" srcId="{6F26275D-F4B3-477B-B218-84E30FD0AD04}" destId="{214CAAD5-61F7-4C29-8AA3-95DD5FF5719B}" srcOrd="0" destOrd="0" presId="urn:microsoft.com/office/officeart/2005/8/layout/radial1"/>
    <dgm:cxn modelId="{386555EC-9E64-4D40-A60C-D5C487F5CBEC}" type="presOf" srcId="{C877A0E8-5878-4B21-9552-D88C58B0F44A}" destId="{E340C123-9EF1-4ECC-8F84-075DE9B1DAFD}" srcOrd="0" destOrd="0" presId="urn:microsoft.com/office/officeart/2005/8/layout/radial1"/>
    <dgm:cxn modelId="{BA4C2B86-EFCB-445A-95F5-A05AB2938E87}" srcId="{D5C2D26C-2BCD-4B73-B7EB-9352D7080130}" destId="{C877A0E8-5878-4B21-9552-D88C58B0F44A}" srcOrd="2" destOrd="0" parTransId="{B4A71A46-7623-4486-AD2F-722F8EA1FA2C}" sibTransId="{91690724-B1D3-4088-963C-B87F356AD3AA}"/>
    <dgm:cxn modelId="{BF06D23A-59D5-4C4D-A315-1A02CB1904F1}" type="presOf" srcId="{C5641D2E-D6BC-4855-9C8C-5F14FE280ED1}" destId="{52156DF2-F983-43D7-8F71-5D63F0669904}" srcOrd="1" destOrd="0" presId="urn:microsoft.com/office/officeart/2005/8/layout/radial1"/>
    <dgm:cxn modelId="{A5F8EA87-4DE0-4F1C-95E1-E70AAB80462F}" type="presOf" srcId="{6DEFB9A7-1177-495B-BCD3-75780FD2C67B}" destId="{D6144AC1-C845-4256-A22F-96CEC581FC14}" srcOrd="0" destOrd="0" presId="urn:microsoft.com/office/officeart/2005/8/layout/radial1"/>
    <dgm:cxn modelId="{7A6FDDBA-1408-41EA-8AB6-E1197C1413A1}" type="presOf" srcId="{E5CD54CD-7BAF-42B2-8338-706D2D439812}" destId="{DB591939-B1A3-4DFC-9320-483529F6961B}" srcOrd="0" destOrd="0" presId="urn:microsoft.com/office/officeart/2005/8/layout/radial1"/>
    <dgm:cxn modelId="{349E3E18-A889-4E44-9DC7-4FB12D81CD7E}" type="presOf" srcId="{96025F5D-F49C-473F-BFAB-1F3C8462A669}" destId="{D53EA760-C1CD-4DD9-AA18-124C7191B603}" srcOrd="0" destOrd="0" presId="urn:microsoft.com/office/officeart/2005/8/layout/radial1"/>
    <dgm:cxn modelId="{47741229-660A-466B-ACF1-88FAF2A9E5C5}" type="presOf" srcId="{7F05F188-BF12-4B5D-AEE2-2BE8F045730A}" destId="{8E7F472D-8AB0-4C9C-856E-560527A64028}" srcOrd="0" destOrd="0" presId="urn:microsoft.com/office/officeart/2005/8/layout/radial1"/>
    <dgm:cxn modelId="{93E541D1-795D-4BFC-BA76-06A7657D7C36}" srcId="{D5C2D26C-2BCD-4B73-B7EB-9352D7080130}" destId="{CCE63794-14EE-4B19-861B-D8E2D6DDF062}" srcOrd="3" destOrd="0" parTransId="{96025F5D-F49C-473F-BFAB-1F3C8462A669}" sibTransId="{660571BC-E373-4392-B2F1-D2C1C3B1D87C}"/>
    <dgm:cxn modelId="{F0ADD8E8-E7D5-46EC-B2BA-1D388302CDDE}" type="presOf" srcId="{E5CD54CD-7BAF-42B2-8338-706D2D439812}" destId="{3889306A-D136-4133-86C5-B1C378BCD434}" srcOrd="1" destOrd="0" presId="urn:microsoft.com/office/officeart/2005/8/layout/radial1"/>
    <dgm:cxn modelId="{9DF254C2-705D-4C0C-9248-AFEF8A96CE2A}" type="presOf" srcId="{B4A71A46-7623-4486-AD2F-722F8EA1FA2C}" destId="{86C02C3D-D25A-4990-ACCA-A602239FF2BC}" srcOrd="0" destOrd="0" presId="urn:microsoft.com/office/officeart/2005/8/layout/radial1"/>
    <dgm:cxn modelId="{1EFD099D-B64A-48E6-AE40-B95AD99AB81E}" type="presParOf" srcId="{3E3E8472-00F1-4A03-9346-093278B0AE3B}" destId="{9549C6A9-718F-48A9-AB6C-D8CA87B4560F}" srcOrd="0" destOrd="0" presId="urn:microsoft.com/office/officeart/2005/8/layout/radial1"/>
    <dgm:cxn modelId="{E7097A6C-4480-4C9E-9721-0088914260FB}" type="presParOf" srcId="{3E3E8472-00F1-4A03-9346-093278B0AE3B}" destId="{A7CBF4A4-4D25-44F6-B7C3-86079C064E03}" srcOrd="1" destOrd="0" presId="urn:microsoft.com/office/officeart/2005/8/layout/radial1"/>
    <dgm:cxn modelId="{10AFEAD0-CF8C-4C95-8C0D-72DB904455A8}" type="presParOf" srcId="{A7CBF4A4-4D25-44F6-B7C3-86079C064E03}" destId="{52156DF2-F983-43D7-8F71-5D63F0669904}" srcOrd="0" destOrd="0" presId="urn:microsoft.com/office/officeart/2005/8/layout/radial1"/>
    <dgm:cxn modelId="{5F3C455B-1210-45E4-A6ED-6350E7D0CDF0}" type="presParOf" srcId="{3E3E8472-00F1-4A03-9346-093278B0AE3B}" destId="{8E7F472D-8AB0-4C9C-856E-560527A64028}" srcOrd="2" destOrd="0" presId="urn:microsoft.com/office/officeart/2005/8/layout/radial1"/>
    <dgm:cxn modelId="{CCE9FDE4-C096-4CEA-AF49-60A729E9DDB2}" type="presParOf" srcId="{3E3E8472-00F1-4A03-9346-093278B0AE3B}" destId="{D8111CD5-6297-48D5-B992-3D9E16D27BF7}" srcOrd="3" destOrd="0" presId="urn:microsoft.com/office/officeart/2005/8/layout/radial1"/>
    <dgm:cxn modelId="{A050CCC0-05C2-4BDE-AEAF-567FB508235C}" type="presParOf" srcId="{D8111CD5-6297-48D5-B992-3D9E16D27BF7}" destId="{55A4F20B-8E04-4D58-AC7A-A2423B059AC4}" srcOrd="0" destOrd="0" presId="urn:microsoft.com/office/officeart/2005/8/layout/radial1"/>
    <dgm:cxn modelId="{B5F1BD1B-996F-447D-80A5-41B1AF87FD91}" type="presParOf" srcId="{3E3E8472-00F1-4A03-9346-093278B0AE3B}" destId="{214CAAD5-61F7-4C29-8AA3-95DD5FF5719B}" srcOrd="4" destOrd="0" presId="urn:microsoft.com/office/officeart/2005/8/layout/radial1"/>
    <dgm:cxn modelId="{99B86890-6AA8-43EB-846B-B34A5E866F97}" type="presParOf" srcId="{3E3E8472-00F1-4A03-9346-093278B0AE3B}" destId="{86C02C3D-D25A-4990-ACCA-A602239FF2BC}" srcOrd="5" destOrd="0" presId="urn:microsoft.com/office/officeart/2005/8/layout/radial1"/>
    <dgm:cxn modelId="{EE068104-FEEB-40F4-843E-D0EF4E7FBF18}" type="presParOf" srcId="{86C02C3D-D25A-4990-ACCA-A602239FF2BC}" destId="{A48BA6DF-6020-4EED-B5D6-3C4346A340BC}" srcOrd="0" destOrd="0" presId="urn:microsoft.com/office/officeart/2005/8/layout/radial1"/>
    <dgm:cxn modelId="{04F2B6F2-9918-4702-8194-AC5E0ABA7160}" type="presParOf" srcId="{3E3E8472-00F1-4A03-9346-093278B0AE3B}" destId="{E340C123-9EF1-4ECC-8F84-075DE9B1DAFD}" srcOrd="6" destOrd="0" presId="urn:microsoft.com/office/officeart/2005/8/layout/radial1"/>
    <dgm:cxn modelId="{37CD95C6-98CC-4531-81C1-40972F9ACF08}" type="presParOf" srcId="{3E3E8472-00F1-4A03-9346-093278B0AE3B}" destId="{D53EA760-C1CD-4DD9-AA18-124C7191B603}" srcOrd="7" destOrd="0" presId="urn:microsoft.com/office/officeart/2005/8/layout/radial1"/>
    <dgm:cxn modelId="{712225B4-CD58-4921-9874-1C3C4353513D}" type="presParOf" srcId="{D53EA760-C1CD-4DD9-AA18-124C7191B603}" destId="{2F73F9C7-2AA0-4659-B7E3-8612C99E89DB}" srcOrd="0" destOrd="0" presId="urn:microsoft.com/office/officeart/2005/8/layout/radial1"/>
    <dgm:cxn modelId="{6719081B-0651-4E9A-A2C6-F597AD05C57E}" type="presParOf" srcId="{3E3E8472-00F1-4A03-9346-093278B0AE3B}" destId="{1A09EC10-DDC0-42FE-9CF7-D3A4B09B590B}" srcOrd="8" destOrd="0" presId="urn:microsoft.com/office/officeart/2005/8/layout/radial1"/>
    <dgm:cxn modelId="{16BA374F-3560-4271-A736-6AEFCD338B12}" type="presParOf" srcId="{3E3E8472-00F1-4A03-9346-093278B0AE3B}" destId="{DB591939-B1A3-4DFC-9320-483529F6961B}" srcOrd="9" destOrd="0" presId="urn:microsoft.com/office/officeart/2005/8/layout/radial1"/>
    <dgm:cxn modelId="{4A6395FE-6EA0-4EEA-81A3-E9A6BA092A2E}" type="presParOf" srcId="{DB591939-B1A3-4DFC-9320-483529F6961B}" destId="{3889306A-D136-4133-86C5-B1C378BCD434}" srcOrd="0" destOrd="0" presId="urn:microsoft.com/office/officeart/2005/8/layout/radial1"/>
    <dgm:cxn modelId="{6AD73C9F-A363-45FE-8D34-2F12F30D3ECC}" type="presParOf" srcId="{3E3E8472-00F1-4A03-9346-093278B0AE3B}" destId="{D6144AC1-C845-4256-A22F-96CEC581FC1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414508-7A93-4AF7-9585-3687DD53F14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756260-B8D5-4350-9E8E-1578767C5AEC}">
      <dgm:prSet phldrT="[Text]" custT="1"/>
      <dgm:spPr/>
      <dgm:t>
        <a:bodyPr/>
        <a:lstStyle/>
        <a:p>
          <a:r>
            <a:rPr lang="en-US" sz="3200" noProof="0" dirty="0" smtClean="0"/>
            <a:t>Efficiency and growth (conventional)</a:t>
          </a:r>
          <a:endParaRPr lang="en-US" sz="3200" noProof="0" dirty="0"/>
        </a:p>
      </dgm:t>
    </dgm:pt>
    <dgm:pt modelId="{A1EEC850-D32B-4C3E-B543-2FF07F28FA2F}" type="parTrans" cxnId="{C6E35848-9705-4E96-9AB3-2C835C83A23D}">
      <dgm:prSet/>
      <dgm:spPr/>
      <dgm:t>
        <a:bodyPr/>
        <a:lstStyle/>
        <a:p>
          <a:endParaRPr lang="de-DE"/>
        </a:p>
      </dgm:t>
    </dgm:pt>
    <dgm:pt modelId="{F2B846BF-FAA8-4430-B1F2-F8AC2D80C70D}" type="sibTrans" cxnId="{C6E35848-9705-4E96-9AB3-2C835C83A23D}">
      <dgm:prSet/>
      <dgm:spPr/>
      <dgm:t>
        <a:bodyPr/>
        <a:lstStyle/>
        <a:p>
          <a:endParaRPr lang="de-DE"/>
        </a:p>
      </dgm:t>
    </dgm:pt>
    <dgm:pt modelId="{DC81B6E2-D1BC-41D7-8F83-B697D5950CBF}">
      <dgm:prSet phldrT="[Text]" custT="1"/>
      <dgm:spPr/>
      <dgm:t>
        <a:bodyPr/>
        <a:lstStyle/>
        <a:p>
          <a:r>
            <a:rPr lang="en-US" sz="3200" noProof="0" dirty="0" smtClean="0"/>
            <a:t>Subsistence (existence and survival</a:t>
          </a:r>
          <a:r>
            <a:rPr lang="de-DE" sz="3200" dirty="0" smtClean="0"/>
            <a:t>)</a:t>
          </a:r>
          <a:endParaRPr lang="de-DE" sz="3200" dirty="0"/>
        </a:p>
      </dgm:t>
    </dgm:pt>
    <dgm:pt modelId="{FBA5B820-10B1-4336-AD6B-3A298EA156F7}" type="parTrans" cxnId="{E931C308-8309-4996-85AB-EB599A1A05F8}">
      <dgm:prSet/>
      <dgm:spPr/>
      <dgm:t>
        <a:bodyPr/>
        <a:lstStyle/>
        <a:p>
          <a:endParaRPr lang="de-DE"/>
        </a:p>
      </dgm:t>
    </dgm:pt>
    <dgm:pt modelId="{A06B5C6C-2E55-434B-BB32-828C30CFB15C}" type="sibTrans" cxnId="{E931C308-8309-4996-85AB-EB599A1A05F8}">
      <dgm:prSet/>
      <dgm:spPr/>
      <dgm:t>
        <a:bodyPr/>
        <a:lstStyle/>
        <a:p>
          <a:endParaRPr lang="de-DE"/>
        </a:p>
      </dgm:t>
    </dgm:pt>
    <dgm:pt modelId="{0E6D5270-AC4F-48A3-B0D9-BE6137C06BCD}">
      <dgm:prSet phldrT="[Text]" custT="1"/>
      <dgm:spPr/>
      <dgm:t>
        <a:bodyPr/>
        <a:lstStyle/>
        <a:p>
          <a:r>
            <a:rPr lang="en-US" sz="3200" noProof="0" dirty="0" smtClean="0"/>
            <a:t>Sufficiency and de-growth </a:t>
          </a:r>
          <a:endParaRPr lang="en-US" sz="3200" noProof="0" dirty="0"/>
        </a:p>
      </dgm:t>
    </dgm:pt>
    <dgm:pt modelId="{EC32DA53-ED7D-4979-8726-60853CCBD8D9}" type="sibTrans" cxnId="{E72A0E4D-EC3C-4B77-912F-DE4064FFB5D7}">
      <dgm:prSet/>
      <dgm:spPr/>
      <dgm:t>
        <a:bodyPr/>
        <a:lstStyle/>
        <a:p>
          <a:endParaRPr lang="de-DE"/>
        </a:p>
      </dgm:t>
    </dgm:pt>
    <dgm:pt modelId="{7A1152DD-A36C-42D0-A9DF-A5BA5DF08EDC}" type="parTrans" cxnId="{E72A0E4D-EC3C-4B77-912F-DE4064FFB5D7}">
      <dgm:prSet/>
      <dgm:spPr/>
      <dgm:t>
        <a:bodyPr/>
        <a:lstStyle/>
        <a:p>
          <a:endParaRPr lang="de-DE"/>
        </a:p>
      </dgm:t>
    </dgm:pt>
    <dgm:pt modelId="{5B5FCA7A-ACBA-4646-9C77-2B78F685C8CC}">
      <dgm:prSet phldrT="[Text]" custT="1"/>
      <dgm:spPr/>
      <dgm:t>
        <a:bodyPr/>
        <a:lstStyle/>
        <a:p>
          <a:r>
            <a:rPr lang="en-US" sz="3200" noProof="0" dirty="0" smtClean="0"/>
            <a:t>Efficiency and growth (climate-neutral)</a:t>
          </a:r>
          <a:endParaRPr lang="en-US" sz="3200" noProof="0" dirty="0"/>
        </a:p>
      </dgm:t>
    </dgm:pt>
    <dgm:pt modelId="{AACC086F-583A-452F-B9C2-6694D0E65690}" type="parTrans" cxnId="{A065B0BF-8251-4139-8882-646BE6B9A361}">
      <dgm:prSet/>
      <dgm:spPr/>
      <dgm:t>
        <a:bodyPr/>
        <a:lstStyle/>
        <a:p>
          <a:endParaRPr lang="en-US"/>
        </a:p>
      </dgm:t>
    </dgm:pt>
    <dgm:pt modelId="{24AFDD18-4296-4547-81AB-9C824AA498D0}" type="sibTrans" cxnId="{A065B0BF-8251-4139-8882-646BE6B9A361}">
      <dgm:prSet/>
      <dgm:spPr/>
      <dgm:t>
        <a:bodyPr/>
        <a:lstStyle/>
        <a:p>
          <a:endParaRPr lang="en-US"/>
        </a:p>
      </dgm:t>
    </dgm:pt>
    <dgm:pt modelId="{5B836FF7-5591-473D-8F77-D93430D873B6}" type="pres">
      <dgm:prSet presAssocID="{DD414508-7A93-4AF7-9585-3687DD53F1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A5658-5725-4728-B912-EC7BECE12D90}" type="pres">
      <dgm:prSet presAssocID="{A2756260-B8D5-4350-9E8E-1578767C5AEC}" presName="circle1" presStyleLbl="node1" presStyleIdx="0" presStyleCnt="4"/>
      <dgm:spPr/>
    </dgm:pt>
    <dgm:pt modelId="{235CF256-767C-4D42-8FDE-BB3582833B33}" type="pres">
      <dgm:prSet presAssocID="{A2756260-B8D5-4350-9E8E-1578767C5AEC}" presName="space" presStyleCnt="0"/>
      <dgm:spPr/>
    </dgm:pt>
    <dgm:pt modelId="{985F78C4-676D-4BFC-A212-EF826305BFB5}" type="pres">
      <dgm:prSet presAssocID="{A2756260-B8D5-4350-9E8E-1578767C5AEC}" presName="rect1" presStyleLbl="alignAcc1" presStyleIdx="0" presStyleCnt="4"/>
      <dgm:spPr/>
      <dgm:t>
        <a:bodyPr/>
        <a:lstStyle/>
        <a:p>
          <a:endParaRPr lang="de-DE"/>
        </a:p>
      </dgm:t>
    </dgm:pt>
    <dgm:pt modelId="{F8A72985-098F-43A0-A2F9-0FA6B1BA7AAB}" type="pres">
      <dgm:prSet presAssocID="{5B5FCA7A-ACBA-4646-9C77-2B78F685C8CC}" presName="vertSpace2" presStyleLbl="node1" presStyleIdx="0" presStyleCnt="4"/>
      <dgm:spPr/>
    </dgm:pt>
    <dgm:pt modelId="{2628AC36-BF88-4D06-9664-85EF237B8891}" type="pres">
      <dgm:prSet presAssocID="{5B5FCA7A-ACBA-4646-9C77-2B78F685C8CC}" presName="circle2" presStyleLbl="node1" presStyleIdx="1" presStyleCnt="4"/>
      <dgm:spPr/>
    </dgm:pt>
    <dgm:pt modelId="{9DE6EEC5-356C-4E3E-BE64-6B7E1013DB45}" type="pres">
      <dgm:prSet presAssocID="{5B5FCA7A-ACBA-4646-9C77-2B78F685C8CC}" presName="rect2" presStyleLbl="alignAcc1" presStyleIdx="1" presStyleCnt="4"/>
      <dgm:spPr/>
      <dgm:t>
        <a:bodyPr/>
        <a:lstStyle/>
        <a:p>
          <a:endParaRPr lang="en-US"/>
        </a:p>
      </dgm:t>
    </dgm:pt>
    <dgm:pt modelId="{0BDA3118-6308-4B25-A7D9-B25B4355DF32}" type="pres">
      <dgm:prSet presAssocID="{0E6D5270-AC4F-48A3-B0D9-BE6137C06BCD}" presName="vertSpace3" presStyleLbl="node1" presStyleIdx="1" presStyleCnt="4"/>
      <dgm:spPr/>
    </dgm:pt>
    <dgm:pt modelId="{3EF73EDC-8B87-4EEA-B26E-CCFBD9CC49DC}" type="pres">
      <dgm:prSet presAssocID="{0E6D5270-AC4F-48A3-B0D9-BE6137C06BCD}" presName="circle3" presStyleLbl="node1" presStyleIdx="2" presStyleCnt="4"/>
      <dgm:spPr/>
    </dgm:pt>
    <dgm:pt modelId="{53F0723C-E574-4E8D-8D73-59931F5D298D}" type="pres">
      <dgm:prSet presAssocID="{0E6D5270-AC4F-48A3-B0D9-BE6137C06BCD}" presName="rect3" presStyleLbl="alignAcc1" presStyleIdx="2" presStyleCnt="4"/>
      <dgm:spPr/>
      <dgm:t>
        <a:bodyPr/>
        <a:lstStyle/>
        <a:p>
          <a:endParaRPr lang="en-US"/>
        </a:p>
      </dgm:t>
    </dgm:pt>
    <dgm:pt modelId="{F09C1DB4-907C-4206-A8A6-A84F7A38F613}" type="pres">
      <dgm:prSet presAssocID="{DC81B6E2-D1BC-41D7-8F83-B697D5950CBF}" presName="vertSpace4" presStyleLbl="node1" presStyleIdx="2" presStyleCnt="4"/>
      <dgm:spPr/>
    </dgm:pt>
    <dgm:pt modelId="{AC5CA6AA-3C4A-4E4F-B01A-7F649F594F87}" type="pres">
      <dgm:prSet presAssocID="{DC81B6E2-D1BC-41D7-8F83-B697D5950CBF}" presName="circle4" presStyleLbl="node1" presStyleIdx="3" presStyleCnt="4"/>
      <dgm:spPr/>
    </dgm:pt>
    <dgm:pt modelId="{9C398D01-152A-49F2-8C14-BCC50A340BA5}" type="pres">
      <dgm:prSet presAssocID="{DC81B6E2-D1BC-41D7-8F83-B697D5950CBF}" presName="rect4" presStyleLbl="alignAcc1" presStyleIdx="3" presStyleCnt="4"/>
      <dgm:spPr/>
      <dgm:t>
        <a:bodyPr/>
        <a:lstStyle/>
        <a:p>
          <a:endParaRPr lang="en-US"/>
        </a:p>
      </dgm:t>
    </dgm:pt>
    <dgm:pt modelId="{A004B1E8-495A-4180-A812-CFEFE4781989}" type="pres">
      <dgm:prSet presAssocID="{A2756260-B8D5-4350-9E8E-1578767C5AE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6117CC-1465-479D-B2DD-9A7F6FB6B410}" type="pres">
      <dgm:prSet presAssocID="{5B5FCA7A-ACBA-4646-9C77-2B78F685C8C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6988A-CEC9-48D0-83FD-2F0B9E5AB4E9}" type="pres">
      <dgm:prSet presAssocID="{0E6D5270-AC4F-48A3-B0D9-BE6137C06BC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8AEE3-F7B0-4161-9E21-760A9B30F513}" type="pres">
      <dgm:prSet presAssocID="{DC81B6E2-D1BC-41D7-8F83-B697D5950CB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50CD3-E8FF-4608-9B0A-252218F660B1}" type="presOf" srcId="{5B5FCA7A-ACBA-4646-9C77-2B78F685C8CC}" destId="{9DE6EEC5-356C-4E3E-BE64-6B7E1013DB45}" srcOrd="0" destOrd="0" presId="urn:microsoft.com/office/officeart/2005/8/layout/target3"/>
    <dgm:cxn modelId="{E72A0E4D-EC3C-4B77-912F-DE4064FFB5D7}" srcId="{DD414508-7A93-4AF7-9585-3687DD53F143}" destId="{0E6D5270-AC4F-48A3-B0D9-BE6137C06BCD}" srcOrd="2" destOrd="0" parTransId="{7A1152DD-A36C-42D0-A9DF-A5BA5DF08EDC}" sibTransId="{EC32DA53-ED7D-4979-8726-60853CCBD8D9}"/>
    <dgm:cxn modelId="{8C2AF6A1-D43A-4FAF-AFB2-D28431817619}" type="presOf" srcId="{A2756260-B8D5-4350-9E8E-1578767C5AEC}" destId="{985F78C4-676D-4BFC-A212-EF826305BFB5}" srcOrd="0" destOrd="0" presId="urn:microsoft.com/office/officeart/2005/8/layout/target3"/>
    <dgm:cxn modelId="{C648163C-90FC-455E-8AB2-46A74CBCE62B}" type="presOf" srcId="{DC81B6E2-D1BC-41D7-8F83-B697D5950CBF}" destId="{1FF8AEE3-F7B0-4161-9E21-760A9B30F513}" srcOrd="1" destOrd="0" presId="urn:microsoft.com/office/officeart/2005/8/layout/target3"/>
    <dgm:cxn modelId="{E931C308-8309-4996-85AB-EB599A1A05F8}" srcId="{DD414508-7A93-4AF7-9585-3687DD53F143}" destId="{DC81B6E2-D1BC-41D7-8F83-B697D5950CBF}" srcOrd="3" destOrd="0" parTransId="{FBA5B820-10B1-4336-AD6B-3A298EA156F7}" sibTransId="{A06B5C6C-2E55-434B-BB32-828C30CFB15C}"/>
    <dgm:cxn modelId="{1498F261-18C4-46E4-B5B9-B447D2C635F1}" type="presOf" srcId="{5B5FCA7A-ACBA-4646-9C77-2B78F685C8CC}" destId="{E86117CC-1465-479D-B2DD-9A7F6FB6B410}" srcOrd="1" destOrd="0" presId="urn:microsoft.com/office/officeart/2005/8/layout/target3"/>
    <dgm:cxn modelId="{0263BA37-D175-4703-9530-10AF95336B58}" type="presOf" srcId="{A2756260-B8D5-4350-9E8E-1578767C5AEC}" destId="{A004B1E8-495A-4180-A812-CFEFE4781989}" srcOrd="1" destOrd="0" presId="urn:microsoft.com/office/officeart/2005/8/layout/target3"/>
    <dgm:cxn modelId="{B8DCD139-7100-4C22-AE59-C2A1C749F7AF}" type="presOf" srcId="{0E6D5270-AC4F-48A3-B0D9-BE6137C06BCD}" destId="{53F0723C-E574-4E8D-8D73-59931F5D298D}" srcOrd="0" destOrd="0" presId="urn:microsoft.com/office/officeart/2005/8/layout/target3"/>
    <dgm:cxn modelId="{C6E35848-9705-4E96-9AB3-2C835C83A23D}" srcId="{DD414508-7A93-4AF7-9585-3687DD53F143}" destId="{A2756260-B8D5-4350-9E8E-1578767C5AEC}" srcOrd="0" destOrd="0" parTransId="{A1EEC850-D32B-4C3E-B543-2FF07F28FA2F}" sibTransId="{F2B846BF-FAA8-4430-B1F2-F8AC2D80C70D}"/>
    <dgm:cxn modelId="{C4F63986-E9B9-4A83-BC1A-E353FD83E1C3}" type="presOf" srcId="{DD414508-7A93-4AF7-9585-3687DD53F143}" destId="{5B836FF7-5591-473D-8F77-D93430D873B6}" srcOrd="0" destOrd="0" presId="urn:microsoft.com/office/officeart/2005/8/layout/target3"/>
    <dgm:cxn modelId="{A065B0BF-8251-4139-8882-646BE6B9A361}" srcId="{DD414508-7A93-4AF7-9585-3687DD53F143}" destId="{5B5FCA7A-ACBA-4646-9C77-2B78F685C8CC}" srcOrd="1" destOrd="0" parTransId="{AACC086F-583A-452F-B9C2-6694D0E65690}" sibTransId="{24AFDD18-4296-4547-81AB-9C824AA498D0}"/>
    <dgm:cxn modelId="{5B310ED5-0B27-4907-9A16-B007A5A2D8A4}" type="presOf" srcId="{DC81B6E2-D1BC-41D7-8F83-B697D5950CBF}" destId="{9C398D01-152A-49F2-8C14-BCC50A340BA5}" srcOrd="0" destOrd="0" presId="urn:microsoft.com/office/officeart/2005/8/layout/target3"/>
    <dgm:cxn modelId="{46912000-444A-436A-8886-A1FE8CD9E636}" type="presOf" srcId="{0E6D5270-AC4F-48A3-B0D9-BE6137C06BCD}" destId="{EF86988A-CEC9-48D0-83FD-2F0B9E5AB4E9}" srcOrd="1" destOrd="0" presId="urn:microsoft.com/office/officeart/2005/8/layout/target3"/>
    <dgm:cxn modelId="{98459510-AE57-41EC-85B2-F16383D25D71}" type="presParOf" srcId="{5B836FF7-5591-473D-8F77-D93430D873B6}" destId="{93AA5658-5725-4728-B912-EC7BECE12D90}" srcOrd="0" destOrd="0" presId="urn:microsoft.com/office/officeart/2005/8/layout/target3"/>
    <dgm:cxn modelId="{8F32EC68-E3CE-40A6-B10B-077C982D9A1B}" type="presParOf" srcId="{5B836FF7-5591-473D-8F77-D93430D873B6}" destId="{235CF256-767C-4D42-8FDE-BB3582833B33}" srcOrd="1" destOrd="0" presId="urn:microsoft.com/office/officeart/2005/8/layout/target3"/>
    <dgm:cxn modelId="{F08E8C90-1BC4-4A69-852C-6F0BA48F1C50}" type="presParOf" srcId="{5B836FF7-5591-473D-8F77-D93430D873B6}" destId="{985F78C4-676D-4BFC-A212-EF826305BFB5}" srcOrd="2" destOrd="0" presId="urn:microsoft.com/office/officeart/2005/8/layout/target3"/>
    <dgm:cxn modelId="{47028434-AEC8-4C8A-8F30-2387BFC3A930}" type="presParOf" srcId="{5B836FF7-5591-473D-8F77-D93430D873B6}" destId="{F8A72985-098F-43A0-A2F9-0FA6B1BA7AAB}" srcOrd="3" destOrd="0" presId="urn:microsoft.com/office/officeart/2005/8/layout/target3"/>
    <dgm:cxn modelId="{9EB798E5-735F-4BC7-8B98-EEB5F268D3DE}" type="presParOf" srcId="{5B836FF7-5591-473D-8F77-D93430D873B6}" destId="{2628AC36-BF88-4D06-9664-85EF237B8891}" srcOrd="4" destOrd="0" presId="urn:microsoft.com/office/officeart/2005/8/layout/target3"/>
    <dgm:cxn modelId="{B94471AA-4CB3-40B9-8F07-5B413401C852}" type="presParOf" srcId="{5B836FF7-5591-473D-8F77-D93430D873B6}" destId="{9DE6EEC5-356C-4E3E-BE64-6B7E1013DB45}" srcOrd="5" destOrd="0" presId="urn:microsoft.com/office/officeart/2005/8/layout/target3"/>
    <dgm:cxn modelId="{0E86BAEF-C734-49AA-BD7E-C19400335014}" type="presParOf" srcId="{5B836FF7-5591-473D-8F77-D93430D873B6}" destId="{0BDA3118-6308-4B25-A7D9-B25B4355DF32}" srcOrd="6" destOrd="0" presId="urn:microsoft.com/office/officeart/2005/8/layout/target3"/>
    <dgm:cxn modelId="{C4E084B5-5E05-4FE6-9ECE-2B38AB6C40A7}" type="presParOf" srcId="{5B836FF7-5591-473D-8F77-D93430D873B6}" destId="{3EF73EDC-8B87-4EEA-B26E-CCFBD9CC49DC}" srcOrd="7" destOrd="0" presId="urn:microsoft.com/office/officeart/2005/8/layout/target3"/>
    <dgm:cxn modelId="{DD353655-A6E7-40B3-8B1B-67215F26324F}" type="presParOf" srcId="{5B836FF7-5591-473D-8F77-D93430D873B6}" destId="{53F0723C-E574-4E8D-8D73-59931F5D298D}" srcOrd="8" destOrd="0" presId="urn:microsoft.com/office/officeart/2005/8/layout/target3"/>
    <dgm:cxn modelId="{A2BA86B6-0508-4291-A06E-5B689419577C}" type="presParOf" srcId="{5B836FF7-5591-473D-8F77-D93430D873B6}" destId="{F09C1DB4-907C-4206-A8A6-A84F7A38F613}" srcOrd="9" destOrd="0" presId="urn:microsoft.com/office/officeart/2005/8/layout/target3"/>
    <dgm:cxn modelId="{10C106E0-EC27-4E59-88E3-CE7C4D47816D}" type="presParOf" srcId="{5B836FF7-5591-473D-8F77-D93430D873B6}" destId="{AC5CA6AA-3C4A-4E4F-B01A-7F649F594F87}" srcOrd="10" destOrd="0" presId="urn:microsoft.com/office/officeart/2005/8/layout/target3"/>
    <dgm:cxn modelId="{ABB5AA87-5CB8-4744-A404-578E8FCFF9D4}" type="presParOf" srcId="{5B836FF7-5591-473D-8F77-D93430D873B6}" destId="{9C398D01-152A-49F2-8C14-BCC50A340BA5}" srcOrd="11" destOrd="0" presId="urn:microsoft.com/office/officeart/2005/8/layout/target3"/>
    <dgm:cxn modelId="{8A2C1124-9481-4F3F-A1F8-26E8BECFCAE7}" type="presParOf" srcId="{5B836FF7-5591-473D-8F77-D93430D873B6}" destId="{A004B1E8-495A-4180-A812-CFEFE4781989}" srcOrd="12" destOrd="0" presId="urn:microsoft.com/office/officeart/2005/8/layout/target3"/>
    <dgm:cxn modelId="{3AEBA31A-636B-441B-AC56-A1F6E96EA41E}" type="presParOf" srcId="{5B836FF7-5591-473D-8F77-D93430D873B6}" destId="{E86117CC-1465-479D-B2DD-9A7F6FB6B410}" srcOrd="13" destOrd="0" presId="urn:microsoft.com/office/officeart/2005/8/layout/target3"/>
    <dgm:cxn modelId="{12C63FE4-4031-45BA-865B-3843E8F17796}" type="presParOf" srcId="{5B836FF7-5591-473D-8F77-D93430D873B6}" destId="{EF86988A-CEC9-48D0-83FD-2F0B9E5AB4E9}" srcOrd="14" destOrd="0" presId="urn:microsoft.com/office/officeart/2005/8/layout/target3"/>
    <dgm:cxn modelId="{CB461FF2-70D6-434D-8B8A-47A78BB4C075}" type="presParOf" srcId="{5B836FF7-5591-473D-8F77-D93430D873B6}" destId="{1FF8AEE3-F7B0-4161-9E21-760A9B30F51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E5B79-D7B7-4952-93C2-92B99E22A882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0C30C-48F7-42A1-81F5-C046358EAA91}">
      <dgm:prSet phldrT="[Text]" custT="1"/>
      <dgm:spPr/>
      <dgm:t>
        <a:bodyPr/>
        <a:lstStyle/>
        <a:p>
          <a:r>
            <a:rPr lang="en-US" sz="2400" b="0" noProof="0" dirty="0" smtClean="0"/>
            <a:t>Disposition</a:t>
          </a:r>
          <a:endParaRPr lang="en-US" sz="2400" b="0" noProof="0" dirty="0"/>
        </a:p>
      </dgm:t>
    </dgm:pt>
    <dgm:pt modelId="{2A6AED86-2881-4153-B7CE-B9A1049EB1AD}" type="parTrans" cxnId="{171E1353-D703-44C8-B17F-6A22DDFF00E1}">
      <dgm:prSet/>
      <dgm:spPr/>
      <dgm:t>
        <a:bodyPr/>
        <a:lstStyle/>
        <a:p>
          <a:endParaRPr lang="en-US" b="1" noProof="0" dirty="0"/>
        </a:p>
      </dgm:t>
    </dgm:pt>
    <dgm:pt modelId="{7FC92F5D-0344-476E-97DE-276B8F71BBD4}" type="sibTrans" cxnId="{171E1353-D703-44C8-B17F-6A22DDFF00E1}">
      <dgm:prSet/>
      <dgm:spPr/>
      <dgm:t>
        <a:bodyPr/>
        <a:lstStyle/>
        <a:p>
          <a:endParaRPr lang="en-US" b="1" noProof="0" dirty="0"/>
        </a:p>
      </dgm:t>
    </dgm:pt>
    <dgm:pt modelId="{C75FD0E7-539B-4ACA-8F48-3CB44F2B566A}">
      <dgm:prSet phldrT="[Text]" custT="1"/>
      <dgm:spPr/>
      <dgm:t>
        <a:bodyPr/>
        <a:lstStyle/>
        <a:p>
          <a:r>
            <a:rPr lang="en-US" sz="2400" b="0" noProof="0" dirty="0" smtClean="0"/>
            <a:t>Purchasing, procurement, sourcing</a:t>
          </a:r>
          <a:endParaRPr lang="en-US" sz="2400" b="0" noProof="0" dirty="0"/>
        </a:p>
      </dgm:t>
    </dgm:pt>
    <dgm:pt modelId="{80C5CAEC-E182-4318-9B8E-6F5AD1EF74A1}" type="parTrans" cxnId="{99ED1B77-B8A4-49A1-80A0-1CDA3D50E25C}">
      <dgm:prSet/>
      <dgm:spPr/>
      <dgm:t>
        <a:bodyPr/>
        <a:lstStyle/>
        <a:p>
          <a:endParaRPr lang="en-US" b="1" noProof="0" dirty="0"/>
        </a:p>
      </dgm:t>
    </dgm:pt>
    <dgm:pt modelId="{CAFF8796-255C-443A-A89C-92D95981CBF5}" type="sibTrans" cxnId="{99ED1B77-B8A4-49A1-80A0-1CDA3D50E25C}">
      <dgm:prSet/>
      <dgm:spPr/>
      <dgm:t>
        <a:bodyPr/>
        <a:lstStyle/>
        <a:p>
          <a:endParaRPr lang="en-US" b="1" noProof="0" dirty="0"/>
        </a:p>
      </dgm:t>
    </dgm:pt>
    <dgm:pt modelId="{4C859DBA-8CBF-4CB3-B7E0-4C0BD6364F47}">
      <dgm:prSet phldrT="[Text]" custT="1"/>
      <dgm:spPr/>
      <dgm:t>
        <a:bodyPr/>
        <a:lstStyle/>
        <a:p>
          <a:r>
            <a:rPr lang="en-US" sz="2400" b="0" noProof="0" dirty="0" smtClean="0"/>
            <a:t>Operations</a:t>
          </a:r>
          <a:endParaRPr lang="en-US" sz="2400" b="0" noProof="0" dirty="0"/>
        </a:p>
      </dgm:t>
    </dgm:pt>
    <dgm:pt modelId="{BCA81F11-D081-43A8-9647-B965BA3DEF2D}" type="parTrans" cxnId="{C0ABE3AF-5715-4D43-8337-95EF057B2440}">
      <dgm:prSet/>
      <dgm:spPr/>
      <dgm:t>
        <a:bodyPr/>
        <a:lstStyle/>
        <a:p>
          <a:endParaRPr lang="en-US" b="1" noProof="0" dirty="0"/>
        </a:p>
      </dgm:t>
    </dgm:pt>
    <dgm:pt modelId="{31F423A5-AB76-48F0-BE7E-828709F787A3}" type="sibTrans" cxnId="{C0ABE3AF-5715-4D43-8337-95EF057B2440}">
      <dgm:prSet/>
      <dgm:spPr/>
      <dgm:t>
        <a:bodyPr/>
        <a:lstStyle/>
        <a:p>
          <a:endParaRPr lang="en-US" b="1" noProof="0" dirty="0"/>
        </a:p>
      </dgm:t>
    </dgm:pt>
    <dgm:pt modelId="{849A996F-7C42-4054-9F66-B9572B9BB497}">
      <dgm:prSet phldrT="[Text]" custT="1"/>
      <dgm:spPr/>
      <dgm:t>
        <a:bodyPr/>
        <a:lstStyle/>
        <a:p>
          <a:r>
            <a:rPr lang="en-US" sz="2400" b="0" noProof="0" dirty="0" smtClean="0"/>
            <a:t>Internal Transport</a:t>
          </a:r>
          <a:endParaRPr lang="en-US" sz="2400" b="0" noProof="0" dirty="0"/>
        </a:p>
      </dgm:t>
    </dgm:pt>
    <dgm:pt modelId="{4881D04A-FC2D-4F39-B7D2-F9A703C7D2A3}" type="parTrans" cxnId="{A03B7453-275B-4A83-A6CC-7280AFC8F146}">
      <dgm:prSet/>
      <dgm:spPr/>
      <dgm:t>
        <a:bodyPr/>
        <a:lstStyle/>
        <a:p>
          <a:endParaRPr lang="en-US" b="1" noProof="0" dirty="0"/>
        </a:p>
      </dgm:t>
    </dgm:pt>
    <dgm:pt modelId="{86C411D3-F7F9-4A7C-BFEE-EAEC6866F2A7}" type="sibTrans" cxnId="{A03B7453-275B-4A83-A6CC-7280AFC8F146}">
      <dgm:prSet/>
      <dgm:spPr/>
      <dgm:t>
        <a:bodyPr/>
        <a:lstStyle/>
        <a:p>
          <a:endParaRPr lang="en-US" b="1" noProof="0" dirty="0"/>
        </a:p>
      </dgm:t>
    </dgm:pt>
    <dgm:pt modelId="{0727C121-C8F2-4369-9757-C2E931DDD386}">
      <dgm:prSet phldrT="[Text]" custT="1"/>
      <dgm:spPr/>
      <dgm:t>
        <a:bodyPr/>
        <a:lstStyle/>
        <a:p>
          <a:r>
            <a:rPr lang="en-US" sz="2400" b="0" noProof="0" dirty="0" smtClean="0"/>
            <a:t>Facility Management</a:t>
          </a:r>
          <a:endParaRPr lang="en-US" sz="2400" b="0" noProof="0" dirty="0"/>
        </a:p>
      </dgm:t>
    </dgm:pt>
    <dgm:pt modelId="{CE322314-2C82-4E51-AAC0-10277B1D8A89}" type="parTrans" cxnId="{4302BB70-0209-40C0-B32D-A9F3E4139F7E}">
      <dgm:prSet/>
      <dgm:spPr/>
      <dgm:t>
        <a:bodyPr/>
        <a:lstStyle/>
        <a:p>
          <a:endParaRPr lang="en-US" b="1" noProof="0" dirty="0"/>
        </a:p>
      </dgm:t>
    </dgm:pt>
    <dgm:pt modelId="{6C3F0BC5-9FEC-4BE1-8675-728A5BB2445C}" type="sibTrans" cxnId="{4302BB70-0209-40C0-B32D-A9F3E4139F7E}">
      <dgm:prSet/>
      <dgm:spPr/>
      <dgm:t>
        <a:bodyPr/>
        <a:lstStyle/>
        <a:p>
          <a:endParaRPr lang="en-US" b="1" noProof="0" dirty="0"/>
        </a:p>
      </dgm:t>
    </dgm:pt>
    <dgm:pt modelId="{A4CAB9DC-3FBA-4E2A-93E3-7B53D6CC9A2D}">
      <dgm:prSet phldrT="[Text]" custT="1"/>
      <dgm:spPr/>
      <dgm:t>
        <a:bodyPr/>
        <a:lstStyle/>
        <a:p>
          <a:r>
            <a:rPr lang="en-US" sz="2400" b="0" noProof="0" dirty="0" smtClean="0"/>
            <a:t>Maintenance</a:t>
          </a:r>
          <a:endParaRPr lang="en-US" sz="2400" b="0" noProof="0" dirty="0"/>
        </a:p>
      </dgm:t>
    </dgm:pt>
    <dgm:pt modelId="{6825BD01-FD47-4954-BFBF-4260455B0A6A}" type="parTrans" cxnId="{2E78E088-08A7-4E30-96FA-10D2CFD9616C}">
      <dgm:prSet/>
      <dgm:spPr/>
      <dgm:t>
        <a:bodyPr/>
        <a:lstStyle/>
        <a:p>
          <a:endParaRPr lang="en-US" b="1" noProof="0" dirty="0"/>
        </a:p>
      </dgm:t>
    </dgm:pt>
    <dgm:pt modelId="{90A41497-2B33-4F2C-84AE-FA5C258F3A86}" type="sibTrans" cxnId="{2E78E088-08A7-4E30-96FA-10D2CFD9616C}">
      <dgm:prSet/>
      <dgm:spPr/>
      <dgm:t>
        <a:bodyPr/>
        <a:lstStyle/>
        <a:p>
          <a:endParaRPr lang="en-US" b="1" noProof="0" dirty="0"/>
        </a:p>
      </dgm:t>
    </dgm:pt>
    <dgm:pt modelId="{DEA77C0C-88E3-40E6-9800-0ED849DA3719}">
      <dgm:prSet phldrT="[Text]" custT="1"/>
      <dgm:spPr/>
      <dgm:t>
        <a:bodyPr/>
        <a:lstStyle/>
        <a:p>
          <a:r>
            <a:rPr lang="en-US" sz="2400" b="0" noProof="0" dirty="0" smtClean="0"/>
            <a:t>Warehouse </a:t>
          </a:r>
          <a:endParaRPr lang="en-US" sz="2400" b="0" noProof="0" dirty="0"/>
        </a:p>
      </dgm:t>
    </dgm:pt>
    <dgm:pt modelId="{645AE0CF-A12D-4B8E-94E1-6A4B48F42815}" type="parTrans" cxnId="{C9321614-107F-47C8-9679-6EF501BECB70}">
      <dgm:prSet/>
      <dgm:spPr/>
      <dgm:t>
        <a:bodyPr/>
        <a:lstStyle/>
        <a:p>
          <a:endParaRPr lang="en-US" b="1" noProof="0" dirty="0"/>
        </a:p>
      </dgm:t>
    </dgm:pt>
    <dgm:pt modelId="{ADB3075E-ACFC-42D2-A370-D782275FD045}" type="sibTrans" cxnId="{C9321614-107F-47C8-9679-6EF501BECB70}">
      <dgm:prSet/>
      <dgm:spPr/>
      <dgm:t>
        <a:bodyPr/>
        <a:lstStyle/>
        <a:p>
          <a:endParaRPr lang="en-US" b="1" noProof="0" dirty="0"/>
        </a:p>
      </dgm:t>
    </dgm:pt>
    <dgm:pt modelId="{475E25D3-951C-4453-B8FC-82328B159966}">
      <dgm:prSet phldrT="[Text]" custT="1"/>
      <dgm:spPr/>
      <dgm:t>
        <a:bodyPr/>
        <a:lstStyle/>
        <a:p>
          <a:r>
            <a:rPr lang="en-US" sz="2400" b="0" noProof="0" dirty="0" smtClean="0"/>
            <a:t>Etc.</a:t>
          </a:r>
          <a:endParaRPr lang="en-US" sz="2400" b="0" noProof="0" dirty="0"/>
        </a:p>
      </dgm:t>
    </dgm:pt>
    <dgm:pt modelId="{B3733159-80E4-460A-B885-8F5BB92AC21F}" type="parTrans" cxnId="{0852852C-0DD3-47C6-80F9-BB08EE4FC079}">
      <dgm:prSet/>
      <dgm:spPr/>
      <dgm:t>
        <a:bodyPr/>
        <a:lstStyle/>
        <a:p>
          <a:endParaRPr lang="en-US" b="1" noProof="0" dirty="0"/>
        </a:p>
      </dgm:t>
    </dgm:pt>
    <dgm:pt modelId="{BFE62077-4933-41D6-998B-6DB706140835}" type="sibTrans" cxnId="{0852852C-0DD3-47C6-80F9-BB08EE4FC079}">
      <dgm:prSet/>
      <dgm:spPr/>
      <dgm:t>
        <a:bodyPr/>
        <a:lstStyle/>
        <a:p>
          <a:endParaRPr lang="en-US" b="1" noProof="0" dirty="0"/>
        </a:p>
      </dgm:t>
    </dgm:pt>
    <dgm:pt modelId="{F7DF7267-EFDF-40A1-81C0-AE4626545958}">
      <dgm:prSet phldrT="[Text]" custT="1"/>
      <dgm:spPr/>
      <dgm:t>
        <a:bodyPr/>
        <a:lstStyle/>
        <a:p>
          <a:r>
            <a:rPr lang="en-US" sz="2400" b="0" noProof="0" dirty="0" smtClean="0"/>
            <a:t>Operations scheduling</a:t>
          </a:r>
          <a:endParaRPr lang="en-US" sz="2400" b="0" noProof="0" dirty="0"/>
        </a:p>
      </dgm:t>
    </dgm:pt>
    <dgm:pt modelId="{3C3BAC31-011E-48D7-8C53-54535FE49F77}" type="parTrans" cxnId="{0285CBCB-CCF2-4D6C-B211-0506CBF2232B}">
      <dgm:prSet/>
      <dgm:spPr/>
      <dgm:t>
        <a:bodyPr/>
        <a:lstStyle/>
        <a:p>
          <a:endParaRPr lang="en-US" noProof="0" dirty="0"/>
        </a:p>
      </dgm:t>
    </dgm:pt>
    <dgm:pt modelId="{B987CA69-B84B-412E-98A1-3AF2A5A86B76}" type="sibTrans" cxnId="{0285CBCB-CCF2-4D6C-B211-0506CBF2232B}">
      <dgm:prSet/>
      <dgm:spPr/>
      <dgm:t>
        <a:bodyPr/>
        <a:lstStyle/>
        <a:p>
          <a:endParaRPr lang="en-US" noProof="0" dirty="0"/>
        </a:p>
      </dgm:t>
    </dgm:pt>
    <dgm:pt modelId="{33D66D2F-36D7-44D1-8208-989DA9CC96FE}">
      <dgm:prSet phldrT="[Text]" custT="1"/>
      <dgm:spPr/>
      <dgm:t>
        <a:bodyPr/>
        <a:lstStyle/>
        <a:p>
          <a:r>
            <a:rPr lang="en-US" sz="2400" b="0" noProof="0" dirty="0" smtClean="0"/>
            <a:t>Marketing and distribution</a:t>
          </a:r>
          <a:endParaRPr lang="en-US" sz="2400" b="0" noProof="0" dirty="0"/>
        </a:p>
      </dgm:t>
    </dgm:pt>
    <dgm:pt modelId="{35CCC976-CDFC-4A38-9E6B-D847E8CC423E}" type="parTrans" cxnId="{A43F5293-0238-4986-BBA1-B1E5CF382581}">
      <dgm:prSet/>
      <dgm:spPr/>
      <dgm:t>
        <a:bodyPr/>
        <a:lstStyle/>
        <a:p>
          <a:endParaRPr lang="en-US" noProof="0" dirty="0"/>
        </a:p>
      </dgm:t>
    </dgm:pt>
    <dgm:pt modelId="{65E538D4-C5E6-44A4-BC13-75B155311EDE}" type="sibTrans" cxnId="{A43F5293-0238-4986-BBA1-B1E5CF382581}">
      <dgm:prSet/>
      <dgm:spPr/>
      <dgm:t>
        <a:bodyPr/>
        <a:lstStyle/>
        <a:p>
          <a:endParaRPr lang="en-US" noProof="0" dirty="0"/>
        </a:p>
      </dgm:t>
    </dgm:pt>
    <dgm:pt modelId="{857CE4AD-8D33-4BF8-92B0-19AFFE884D21}">
      <dgm:prSet phldrT="[Text]" custT="1"/>
      <dgm:spPr/>
      <dgm:t>
        <a:bodyPr/>
        <a:lstStyle/>
        <a:p>
          <a:r>
            <a:rPr lang="en-US" sz="2400" b="0" noProof="0" dirty="0" smtClean="0"/>
            <a:t>Import-/ export</a:t>
          </a:r>
          <a:endParaRPr lang="en-US" sz="2400" b="0" noProof="0" dirty="0"/>
        </a:p>
      </dgm:t>
    </dgm:pt>
    <dgm:pt modelId="{7038CA7C-2154-4846-BDFC-5C3E355CC082}" type="parTrans" cxnId="{BB67748F-8F6A-46D6-ABFD-C0A29A15F8C3}">
      <dgm:prSet/>
      <dgm:spPr/>
      <dgm:t>
        <a:bodyPr/>
        <a:lstStyle/>
        <a:p>
          <a:endParaRPr lang="en-US" noProof="0" dirty="0"/>
        </a:p>
      </dgm:t>
    </dgm:pt>
    <dgm:pt modelId="{A81EE08C-A7FF-4108-87F5-5274B733D99E}" type="sibTrans" cxnId="{BB67748F-8F6A-46D6-ABFD-C0A29A15F8C3}">
      <dgm:prSet/>
      <dgm:spPr/>
      <dgm:t>
        <a:bodyPr/>
        <a:lstStyle/>
        <a:p>
          <a:endParaRPr lang="en-US" noProof="0" dirty="0"/>
        </a:p>
      </dgm:t>
    </dgm:pt>
    <dgm:pt modelId="{4069E1E9-DF3E-481F-A1A6-314552282F9A}">
      <dgm:prSet phldrT="[Text]" custT="1"/>
      <dgm:spPr/>
      <dgm:t>
        <a:bodyPr/>
        <a:lstStyle/>
        <a:p>
          <a:r>
            <a:rPr lang="en-US" sz="2400" b="0" noProof="0" dirty="0" smtClean="0"/>
            <a:t>Truck and car fleet</a:t>
          </a:r>
          <a:endParaRPr lang="en-US" sz="2400" b="0" noProof="0" dirty="0"/>
        </a:p>
      </dgm:t>
    </dgm:pt>
    <dgm:pt modelId="{D7CD1B6A-FAE3-4031-87D0-E52CDB7DD8E5}" type="parTrans" cxnId="{8F59BB7D-813D-4AB7-AA15-52340016D16A}">
      <dgm:prSet/>
      <dgm:spPr/>
      <dgm:t>
        <a:bodyPr/>
        <a:lstStyle/>
        <a:p>
          <a:endParaRPr lang="en-US" noProof="0" dirty="0"/>
        </a:p>
      </dgm:t>
    </dgm:pt>
    <dgm:pt modelId="{5296F5BC-E2F0-416C-9BFB-D3B201EB0C06}" type="sibTrans" cxnId="{8F59BB7D-813D-4AB7-AA15-52340016D16A}">
      <dgm:prSet/>
      <dgm:spPr/>
      <dgm:t>
        <a:bodyPr/>
        <a:lstStyle/>
        <a:p>
          <a:endParaRPr lang="en-US" noProof="0" dirty="0"/>
        </a:p>
      </dgm:t>
    </dgm:pt>
    <dgm:pt modelId="{BA987536-3514-41A5-9CE6-5A1E19B36C1A}">
      <dgm:prSet phldrT="[Text]" custT="1"/>
      <dgm:spPr/>
      <dgm:t>
        <a:bodyPr/>
        <a:lstStyle/>
        <a:p>
          <a:r>
            <a:rPr lang="en-US" sz="2400" b="0" noProof="0" dirty="0" smtClean="0"/>
            <a:t>Industrial Engineering</a:t>
          </a:r>
          <a:endParaRPr lang="en-US" sz="2400" b="0" noProof="0" dirty="0"/>
        </a:p>
      </dgm:t>
    </dgm:pt>
    <dgm:pt modelId="{39F749F0-1A1B-480A-9C6D-4DBD4D65889C}" type="parTrans" cxnId="{71228281-3344-4C52-B8F8-451ECB9B2950}">
      <dgm:prSet/>
      <dgm:spPr/>
      <dgm:t>
        <a:bodyPr/>
        <a:lstStyle/>
        <a:p>
          <a:endParaRPr lang="en-US" noProof="0" dirty="0"/>
        </a:p>
      </dgm:t>
    </dgm:pt>
    <dgm:pt modelId="{8B37AE6A-8313-4540-86C6-411696C3FBEB}" type="sibTrans" cxnId="{71228281-3344-4C52-B8F8-451ECB9B2950}">
      <dgm:prSet/>
      <dgm:spPr/>
      <dgm:t>
        <a:bodyPr/>
        <a:lstStyle/>
        <a:p>
          <a:endParaRPr lang="en-US" noProof="0" dirty="0"/>
        </a:p>
      </dgm:t>
    </dgm:pt>
    <dgm:pt modelId="{571D9CC8-8489-4C23-B2C1-857D3801B08B}">
      <dgm:prSet phldrT="[Text]" custT="1"/>
      <dgm:spPr/>
      <dgm:t>
        <a:bodyPr/>
        <a:lstStyle/>
        <a:p>
          <a:r>
            <a:rPr lang="en-US" sz="2400" b="0" noProof="0" dirty="0" smtClean="0"/>
            <a:t>IT</a:t>
          </a:r>
          <a:endParaRPr lang="en-US" sz="2400" b="0" noProof="0" dirty="0"/>
        </a:p>
      </dgm:t>
    </dgm:pt>
    <dgm:pt modelId="{F8CC7587-233A-435F-AA72-DF7ACF1F98E8}" type="parTrans" cxnId="{4FAD6A97-68C7-4FB8-BBF6-445DE7A8FD99}">
      <dgm:prSet/>
      <dgm:spPr/>
      <dgm:t>
        <a:bodyPr/>
        <a:lstStyle/>
        <a:p>
          <a:endParaRPr lang="en-US" noProof="0" dirty="0"/>
        </a:p>
      </dgm:t>
    </dgm:pt>
    <dgm:pt modelId="{EA236C5E-DAC2-462A-AE36-FF2E3FAD2C14}" type="sibTrans" cxnId="{4FAD6A97-68C7-4FB8-BBF6-445DE7A8FD99}">
      <dgm:prSet/>
      <dgm:spPr/>
      <dgm:t>
        <a:bodyPr/>
        <a:lstStyle/>
        <a:p>
          <a:endParaRPr lang="en-US" noProof="0" dirty="0"/>
        </a:p>
      </dgm:t>
    </dgm:pt>
    <dgm:pt modelId="{FBACBEBC-FDA9-467A-9942-6FBC133D49E4}">
      <dgm:prSet phldrT="[Text]" custT="1"/>
      <dgm:spPr/>
      <dgm:t>
        <a:bodyPr/>
        <a:lstStyle/>
        <a:p>
          <a:r>
            <a:rPr lang="en-US" sz="2400" b="0" noProof="0" dirty="0" smtClean="0"/>
            <a:t>Law department</a:t>
          </a:r>
          <a:endParaRPr lang="en-US" sz="2400" b="0" noProof="0" dirty="0"/>
        </a:p>
      </dgm:t>
    </dgm:pt>
    <dgm:pt modelId="{B4FDA8B4-906B-439A-9CD9-3F35E4CA5DC7}" type="parTrans" cxnId="{E5F1924C-67B0-4D5B-9BB6-FEB09996544F}">
      <dgm:prSet/>
      <dgm:spPr/>
      <dgm:t>
        <a:bodyPr/>
        <a:lstStyle/>
        <a:p>
          <a:endParaRPr lang="en-US" noProof="0" dirty="0"/>
        </a:p>
      </dgm:t>
    </dgm:pt>
    <dgm:pt modelId="{A794E3EE-C454-48A4-8BFF-AC6711C86A29}" type="sibTrans" cxnId="{E5F1924C-67B0-4D5B-9BB6-FEB09996544F}">
      <dgm:prSet/>
      <dgm:spPr/>
      <dgm:t>
        <a:bodyPr/>
        <a:lstStyle/>
        <a:p>
          <a:endParaRPr lang="en-US" noProof="0" dirty="0"/>
        </a:p>
      </dgm:t>
    </dgm:pt>
    <dgm:pt modelId="{D174851C-B2F6-4F5E-96E7-5CCEED2139EE}">
      <dgm:prSet phldrT="[Text]" custT="1"/>
      <dgm:spPr/>
      <dgm:t>
        <a:bodyPr/>
        <a:lstStyle/>
        <a:p>
          <a:r>
            <a:rPr lang="en-US" sz="2400" b="0" noProof="0" dirty="0" smtClean="0"/>
            <a:t>Management Accounting</a:t>
          </a:r>
          <a:endParaRPr lang="en-US" sz="2400" b="0" noProof="0" dirty="0"/>
        </a:p>
      </dgm:t>
    </dgm:pt>
    <dgm:pt modelId="{58B95F22-4A2B-4B6F-A953-DF6CA969EEB4}" type="parTrans" cxnId="{B929F500-358C-405F-B27B-AA24441604C4}">
      <dgm:prSet/>
      <dgm:spPr/>
      <dgm:t>
        <a:bodyPr/>
        <a:lstStyle/>
        <a:p>
          <a:endParaRPr lang="en-US" noProof="0" dirty="0"/>
        </a:p>
      </dgm:t>
    </dgm:pt>
    <dgm:pt modelId="{4D2ACB20-5339-4AA8-8546-9354591B74C8}" type="sibTrans" cxnId="{B929F500-358C-405F-B27B-AA24441604C4}">
      <dgm:prSet/>
      <dgm:spPr/>
      <dgm:t>
        <a:bodyPr/>
        <a:lstStyle/>
        <a:p>
          <a:endParaRPr lang="en-US" noProof="0" dirty="0"/>
        </a:p>
      </dgm:t>
    </dgm:pt>
    <dgm:pt modelId="{A49F1456-4171-4B84-BAB9-29E04C537D52}" type="pres">
      <dgm:prSet presAssocID="{6F1E5B79-D7B7-4952-93C2-92B99E22A8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B376B-317A-4395-BD6D-8207E3387A5B}" type="pres">
      <dgm:prSet presAssocID="{8BA0C30C-48F7-42A1-81F5-C046358EAA91}" presName="node" presStyleLbl="node1" presStyleIdx="0" presStyleCnt="16" custScaleX="107505" custLinFactNeighborX="1200" custLinFactNeighborY="-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F9309-1029-4D5A-ADF2-E37B703BD142}" type="pres">
      <dgm:prSet presAssocID="{7FC92F5D-0344-476E-97DE-276B8F71BBD4}" presName="sibTrans" presStyleCnt="0"/>
      <dgm:spPr/>
    </dgm:pt>
    <dgm:pt modelId="{8AC50625-2A67-4E2C-A887-5868F9555E1F}" type="pres">
      <dgm:prSet presAssocID="{C75FD0E7-539B-4ACA-8F48-3CB44F2B566A}" presName="node" presStyleLbl="node1" presStyleIdx="1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0B33F-6E1F-479A-9C54-CBA709C27F05}" type="pres">
      <dgm:prSet presAssocID="{CAFF8796-255C-443A-A89C-92D95981CBF5}" presName="sibTrans" presStyleCnt="0"/>
      <dgm:spPr/>
    </dgm:pt>
    <dgm:pt modelId="{5BFAF4BE-0791-4BC9-B389-8D9E52B62C06}" type="pres">
      <dgm:prSet presAssocID="{F7DF7267-EFDF-40A1-81C0-AE4626545958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4922C7-3871-4996-B00B-C5556D666FF4}" type="pres">
      <dgm:prSet presAssocID="{B987CA69-B84B-412E-98A1-3AF2A5A86B76}" presName="sibTrans" presStyleCnt="0"/>
      <dgm:spPr/>
    </dgm:pt>
    <dgm:pt modelId="{1241AF9F-3BA2-4547-8D8D-E8F681C80A30}" type="pres">
      <dgm:prSet presAssocID="{4C859DBA-8CBF-4CB3-B7E0-4C0BD6364F47}" presName="node" presStyleLbl="node1" presStyleIdx="3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8CCE8-2985-49C1-8E5F-5E223571D7B2}" type="pres">
      <dgm:prSet presAssocID="{31F423A5-AB76-48F0-BE7E-828709F787A3}" presName="sibTrans" presStyleCnt="0"/>
      <dgm:spPr/>
    </dgm:pt>
    <dgm:pt modelId="{5AAE9330-B336-4F57-A0CB-5858BDBFA69A}" type="pres">
      <dgm:prSet presAssocID="{849A996F-7C42-4054-9F66-B9572B9BB497}" presName="node" presStyleLbl="node1" presStyleIdx="4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190A0-8A89-4906-9963-3D6C61E8A8A1}" type="pres">
      <dgm:prSet presAssocID="{86C411D3-F7F9-4A7C-BFEE-EAEC6866F2A7}" presName="sibTrans" presStyleCnt="0"/>
      <dgm:spPr/>
    </dgm:pt>
    <dgm:pt modelId="{3A365B4D-530A-44AC-A738-94FF28F8A8CE}" type="pres">
      <dgm:prSet presAssocID="{4069E1E9-DF3E-481F-A1A6-314552282F9A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9F33EA-3095-4D47-901B-F4C77DFF1581}" type="pres">
      <dgm:prSet presAssocID="{5296F5BC-E2F0-416C-9BFB-D3B201EB0C06}" presName="sibTrans" presStyleCnt="0"/>
      <dgm:spPr/>
    </dgm:pt>
    <dgm:pt modelId="{C7D09F99-213E-42F9-AEE0-AD1BA0CB72F4}" type="pres">
      <dgm:prSet presAssocID="{0727C121-C8F2-4369-9757-C2E931DDD386}" presName="node" presStyleLbl="node1" presStyleIdx="6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98829-35BB-4C80-B97E-2A009DF4DBE8}" type="pres">
      <dgm:prSet presAssocID="{6C3F0BC5-9FEC-4BE1-8675-728A5BB2445C}" presName="sibTrans" presStyleCnt="0"/>
      <dgm:spPr/>
    </dgm:pt>
    <dgm:pt modelId="{6273AF82-94DC-415D-BAE9-FB3481BC3450}" type="pres">
      <dgm:prSet presAssocID="{BA987536-3514-41A5-9CE6-5A1E19B36C1A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8B2E-55D9-4700-8A7D-39547E5CF308}" type="pres">
      <dgm:prSet presAssocID="{8B37AE6A-8313-4540-86C6-411696C3FBEB}" presName="sibTrans" presStyleCnt="0"/>
      <dgm:spPr/>
    </dgm:pt>
    <dgm:pt modelId="{EA4A76D8-0FF3-4A5B-802A-E687D15A8CCC}" type="pres">
      <dgm:prSet presAssocID="{A4CAB9DC-3FBA-4E2A-93E3-7B53D6CC9A2D}" presName="node" presStyleLbl="node1" presStyleIdx="8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25BB4-3A4C-4D23-92E9-11E6BF4054F0}" type="pres">
      <dgm:prSet presAssocID="{90A41497-2B33-4F2C-84AE-FA5C258F3A86}" presName="sibTrans" presStyleCnt="0"/>
      <dgm:spPr/>
    </dgm:pt>
    <dgm:pt modelId="{9FDBC1EE-3C2B-4F27-A00A-A1ABDD4F8E1A}" type="pres">
      <dgm:prSet presAssocID="{DEA77C0C-88E3-40E6-9800-0ED849DA3719}" presName="node" presStyleLbl="node1" presStyleIdx="9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31AFB-4538-497D-A2F2-5D53F27139FB}" type="pres">
      <dgm:prSet presAssocID="{ADB3075E-ACFC-42D2-A370-D782275FD045}" presName="sibTrans" presStyleCnt="0"/>
      <dgm:spPr/>
    </dgm:pt>
    <dgm:pt modelId="{41BE77C5-2939-479D-9408-5E606A7FC264}" type="pres">
      <dgm:prSet presAssocID="{33D66D2F-36D7-44D1-8208-989DA9CC96FE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FDBE18-3FCB-4770-8BD5-DD2694FD7C23}" type="pres">
      <dgm:prSet presAssocID="{65E538D4-C5E6-44A4-BC13-75B155311EDE}" presName="sibTrans" presStyleCnt="0"/>
      <dgm:spPr/>
    </dgm:pt>
    <dgm:pt modelId="{AE0387A7-EA7C-4C59-8BA2-E9E5E5F8F02F}" type="pres">
      <dgm:prSet presAssocID="{857CE4AD-8D33-4BF8-92B0-19AFFE884D21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E61AF8-EEE3-451A-8691-26293198EA7E}" type="pres">
      <dgm:prSet presAssocID="{A81EE08C-A7FF-4108-87F5-5274B733D99E}" presName="sibTrans" presStyleCnt="0"/>
      <dgm:spPr/>
    </dgm:pt>
    <dgm:pt modelId="{F4C32DED-205E-42FC-92F9-167A4B5040FD}" type="pres">
      <dgm:prSet presAssocID="{571D9CC8-8489-4C23-B2C1-857D3801B08B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19681-88A8-48E8-8BE1-50FF644A2325}" type="pres">
      <dgm:prSet presAssocID="{EA236C5E-DAC2-462A-AE36-FF2E3FAD2C14}" presName="sibTrans" presStyleCnt="0"/>
      <dgm:spPr/>
    </dgm:pt>
    <dgm:pt modelId="{E2E492CF-2B2D-425F-A20D-D8F4A14A222D}" type="pres">
      <dgm:prSet presAssocID="{D174851C-B2F6-4F5E-96E7-5CCEED2139EE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1D53F-CF1F-4A16-8772-713EDF35CA7C}" type="pres">
      <dgm:prSet presAssocID="{4D2ACB20-5339-4AA8-8546-9354591B74C8}" presName="sibTrans" presStyleCnt="0"/>
      <dgm:spPr/>
    </dgm:pt>
    <dgm:pt modelId="{971F3E65-C457-4F92-A036-BF79A6651C39}" type="pres">
      <dgm:prSet presAssocID="{FBACBEBC-FDA9-467A-9942-6FBC133D49E4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4BE5B-0490-4B68-A0A7-420F0055B142}" type="pres">
      <dgm:prSet presAssocID="{A794E3EE-C454-48A4-8BFF-AC6711C86A29}" presName="sibTrans" presStyleCnt="0"/>
      <dgm:spPr/>
    </dgm:pt>
    <dgm:pt modelId="{49051821-659D-4394-8E86-4C2269DDE346}" type="pres">
      <dgm:prSet presAssocID="{475E25D3-951C-4453-B8FC-82328B159966}" presName="node" presStyleLbl="node1" presStyleIdx="15" presStyleCnt="16" custScaleX="10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BE3AF-5715-4D43-8337-95EF057B2440}" srcId="{6F1E5B79-D7B7-4952-93C2-92B99E22A882}" destId="{4C859DBA-8CBF-4CB3-B7E0-4C0BD6364F47}" srcOrd="3" destOrd="0" parTransId="{BCA81F11-D081-43A8-9647-B965BA3DEF2D}" sibTransId="{31F423A5-AB76-48F0-BE7E-828709F787A3}"/>
    <dgm:cxn modelId="{99ED1B77-B8A4-49A1-80A0-1CDA3D50E25C}" srcId="{6F1E5B79-D7B7-4952-93C2-92B99E22A882}" destId="{C75FD0E7-539B-4ACA-8F48-3CB44F2B566A}" srcOrd="1" destOrd="0" parTransId="{80C5CAEC-E182-4318-9B8E-6F5AD1EF74A1}" sibTransId="{CAFF8796-255C-443A-A89C-92D95981CBF5}"/>
    <dgm:cxn modelId="{0285CBCB-CCF2-4D6C-B211-0506CBF2232B}" srcId="{6F1E5B79-D7B7-4952-93C2-92B99E22A882}" destId="{F7DF7267-EFDF-40A1-81C0-AE4626545958}" srcOrd="2" destOrd="0" parTransId="{3C3BAC31-011E-48D7-8C53-54535FE49F77}" sibTransId="{B987CA69-B84B-412E-98A1-3AF2A5A86B76}"/>
    <dgm:cxn modelId="{76CA774C-26DF-4739-8E60-7D138A56ACB9}" type="presOf" srcId="{6F1E5B79-D7B7-4952-93C2-92B99E22A882}" destId="{A49F1456-4171-4B84-BAB9-29E04C537D52}" srcOrd="0" destOrd="0" presId="urn:microsoft.com/office/officeart/2005/8/layout/default#5"/>
    <dgm:cxn modelId="{0C909D52-184B-48D8-AA2E-45DD8347D8BF}" type="presOf" srcId="{F7DF7267-EFDF-40A1-81C0-AE4626545958}" destId="{5BFAF4BE-0791-4BC9-B389-8D9E52B62C06}" srcOrd="0" destOrd="0" presId="urn:microsoft.com/office/officeart/2005/8/layout/default#5"/>
    <dgm:cxn modelId="{BB70D3CB-D8A3-4264-B72F-215E5A13015E}" type="presOf" srcId="{4C859DBA-8CBF-4CB3-B7E0-4C0BD6364F47}" destId="{1241AF9F-3BA2-4547-8D8D-E8F681C80A30}" srcOrd="0" destOrd="0" presId="urn:microsoft.com/office/officeart/2005/8/layout/default#5"/>
    <dgm:cxn modelId="{7AF7AA94-E11C-4FC9-AEA4-8B639C1B80DE}" type="presOf" srcId="{849A996F-7C42-4054-9F66-B9572B9BB497}" destId="{5AAE9330-B336-4F57-A0CB-5858BDBFA69A}" srcOrd="0" destOrd="0" presId="urn:microsoft.com/office/officeart/2005/8/layout/default#5"/>
    <dgm:cxn modelId="{4FAD6A97-68C7-4FB8-BBF6-445DE7A8FD99}" srcId="{6F1E5B79-D7B7-4952-93C2-92B99E22A882}" destId="{571D9CC8-8489-4C23-B2C1-857D3801B08B}" srcOrd="12" destOrd="0" parTransId="{F8CC7587-233A-435F-AA72-DF7ACF1F98E8}" sibTransId="{EA236C5E-DAC2-462A-AE36-FF2E3FAD2C14}"/>
    <dgm:cxn modelId="{0852852C-0DD3-47C6-80F9-BB08EE4FC079}" srcId="{6F1E5B79-D7B7-4952-93C2-92B99E22A882}" destId="{475E25D3-951C-4453-B8FC-82328B159966}" srcOrd="15" destOrd="0" parTransId="{B3733159-80E4-460A-B885-8F5BB92AC21F}" sibTransId="{BFE62077-4933-41D6-998B-6DB706140835}"/>
    <dgm:cxn modelId="{2E78E088-08A7-4E30-96FA-10D2CFD9616C}" srcId="{6F1E5B79-D7B7-4952-93C2-92B99E22A882}" destId="{A4CAB9DC-3FBA-4E2A-93E3-7B53D6CC9A2D}" srcOrd="8" destOrd="0" parTransId="{6825BD01-FD47-4954-BFBF-4260455B0A6A}" sibTransId="{90A41497-2B33-4F2C-84AE-FA5C258F3A86}"/>
    <dgm:cxn modelId="{B929F500-358C-405F-B27B-AA24441604C4}" srcId="{6F1E5B79-D7B7-4952-93C2-92B99E22A882}" destId="{D174851C-B2F6-4F5E-96E7-5CCEED2139EE}" srcOrd="13" destOrd="0" parTransId="{58B95F22-4A2B-4B6F-A953-DF6CA969EEB4}" sibTransId="{4D2ACB20-5339-4AA8-8546-9354591B74C8}"/>
    <dgm:cxn modelId="{71228281-3344-4C52-B8F8-451ECB9B2950}" srcId="{6F1E5B79-D7B7-4952-93C2-92B99E22A882}" destId="{BA987536-3514-41A5-9CE6-5A1E19B36C1A}" srcOrd="7" destOrd="0" parTransId="{39F749F0-1A1B-480A-9C6D-4DBD4D65889C}" sibTransId="{8B37AE6A-8313-4540-86C6-411696C3FBEB}"/>
    <dgm:cxn modelId="{A43F5293-0238-4986-BBA1-B1E5CF382581}" srcId="{6F1E5B79-D7B7-4952-93C2-92B99E22A882}" destId="{33D66D2F-36D7-44D1-8208-989DA9CC96FE}" srcOrd="10" destOrd="0" parTransId="{35CCC976-CDFC-4A38-9E6B-D847E8CC423E}" sibTransId="{65E538D4-C5E6-44A4-BC13-75B155311EDE}"/>
    <dgm:cxn modelId="{BB67748F-8F6A-46D6-ABFD-C0A29A15F8C3}" srcId="{6F1E5B79-D7B7-4952-93C2-92B99E22A882}" destId="{857CE4AD-8D33-4BF8-92B0-19AFFE884D21}" srcOrd="11" destOrd="0" parTransId="{7038CA7C-2154-4846-BDFC-5C3E355CC082}" sibTransId="{A81EE08C-A7FF-4108-87F5-5274B733D99E}"/>
    <dgm:cxn modelId="{53DF7638-0028-481F-895E-0597512B0D43}" type="presOf" srcId="{8BA0C30C-48F7-42A1-81F5-C046358EAA91}" destId="{E17B376B-317A-4395-BD6D-8207E3387A5B}" srcOrd="0" destOrd="0" presId="urn:microsoft.com/office/officeart/2005/8/layout/default#5"/>
    <dgm:cxn modelId="{A1E5BD3A-670A-4E10-B265-FA3D28DBF19C}" type="presOf" srcId="{A4CAB9DC-3FBA-4E2A-93E3-7B53D6CC9A2D}" destId="{EA4A76D8-0FF3-4A5B-802A-E687D15A8CCC}" srcOrd="0" destOrd="0" presId="urn:microsoft.com/office/officeart/2005/8/layout/default#5"/>
    <dgm:cxn modelId="{9A86840B-1EE0-4C64-B99E-2C9D85323E96}" type="presOf" srcId="{FBACBEBC-FDA9-467A-9942-6FBC133D49E4}" destId="{971F3E65-C457-4F92-A036-BF79A6651C39}" srcOrd="0" destOrd="0" presId="urn:microsoft.com/office/officeart/2005/8/layout/default#5"/>
    <dgm:cxn modelId="{8F59BB7D-813D-4AB7-AA15-52340016D16A}" srcId="{6F1E5B79-D7B7-4952-93C2-92B99E22A882}" destId="{4069E1E9-DF3E-481F-A1A6-314552282F9A}" srcOrd="5" destOrd="0" parTransId="{D7CD1B6A-FAE3-4031-87D0-E52CDB7DD8E5}" sibTransId="{5296F5BC-E2F0-416C-9BFB-D3B201EB0C06}"/>
    <dgm:cxn modelId="{A03B7453-275B-4A83-A6CC-7280AFC8F146}" srcId="{6F1E5B79-D7B7-4952-93C2-92B99E22A882}" destId="{849A996F-7C42-4054-9F66-B9572B9BB497}" srcOrd="4" destOrd="0" parTransId="{4881D04A-FC2D-4F39-B7D2-F9A703C7D2A3}" sibTransId="{86C411D3-F7F9-4A7C-BFEE-EAEC6866F2A7}"/>
    <dgm:cxn modelId="{4302BB70-0209-40C0-B32D-A9F3E4139F7E}" srcId="{6F1E5B79-D7B7-4952-93C2-92B99E22A882}" destId="{0727C121-C8F2-4369-9757-C2E931DDD386}" srcOrd="6" destOrd="0" parTransId="{CE322314-2C82-4E51-AAC0-10277B1D8A89}" sibTransId="{6C3F0BC5-9FEC-4BE1-8675-728A5BB2445C}"/>
    <dgm:cxn modelId="{5A839CDE-4A69-49FB-A670-2ADF2D29E3D7}" type="presOf" srcId="{C75FD0E7-539B-4ACA-8F48-3CB44F2B566A}" destId="{8AC50625-2A67-4E2C-A887-5868F9555E1F}" srcOrd="0" destOrd="0" presId="urn:microsoft.com/office/officeart/2005/8/layout/default#5"/>
    <dgm:cxn modelId="{B1526F62-C2B7-495D-B3C9-FFACE0C6CAD4}" type="presOf" srcId="{0727C121-C8F2-4369-9757-C2E931DDD386}" destId="{C7D09F99-213E-42F9-AEE0-AD1BA0CB72F4}" srcOrd="0" destOrd="0" presId="urn:microsoft.com/office/officeart/2005/8/layout/default#5"/>
    <dgm:cxn modelId="{353E0CF9-4DD8-47E4-876D-5E1F067908E7}" type="presOf" srcId="{475E25D3-951C-4453-B8FC-82328B159966}" destId="{49051821-659D-4394-8E86-4C2269DDE346}" srcOrd="0" destOrd="0" presId="urn:microsoft.com/office/officeart/2005/8/layout/default#5"/>
    <dgm:cxn modelId="{BC6309B3-5123-4B18-9C0E-54C07EDB19D9}" type="presOf" srcId="{4069E1E9-DF3E-481F-A1A6-314552282F9A}" destId="{3A365B4D-530A-44AC-A738-94FF28F8A8CE}" srcOrd="0" destOrd="0" presId="urn:microsoft.com/office/officeart/2005/8/layout/default#5"/>
    <dgm:cxn modelId="{171E1353-D703-44C8-B17F-6A22DDFF00E1}" srcId="{6F1E5B79-D7B7-4952-93C2-92B99E22A882}" destId="{8BA0C30C-48F7-42A1-81F5-C046358EAA91}" srcOrd="0" destOrd="0" parTransId="{2A6AED86-2881-4153-B7CE-B9A1049EB1AD}" sibTransId="{7FC92F5D-0344-476E-97DE-276B8F71BBD4}"/>
    <dgm:cxn modelId="{E5F1924C-67B0-4D5B-9BB6-FEB09996544F}" srcId="{6F1E5B79-D7B7-4952-93C2-92B99E22A882}" destId="{FBACBEBC-FDA9-467A-9942-6FBC133D49E4}" srcOrd="14" destOrd="0" parTransId="{B4FDA8B4-906B-439A-9CD9-3F35E4CA5DC7}" sibTransId="{A794E3EE-C454-48A4-8BFF-AC6711C86A29}"/>
    <dgm:cxn modelId="{B0D3F607-177A-4B58-A141-2DFB04BD1884}" type="presOf" srcId="{D174851C-B2F6-4F5E-96E7-5CCEED2139EE}" destId="{E2E492CF-2B2D-425F-A20D-D8F4A14A222D}" srcOrd="0" destOrd="0" presId="urn:microsoft.com/office/officeart/2005/8/layout/default#5"/>
    <dgm:cxn modelId="{C9321614-107F-47C8-9679-6EF501BECB70}" srcId="{6F1E5B79-D7B7-4952-93C2-92B99E22A882}" destId="{DEA77C0C-88E3-40E6-9800-0ED849DA3719}" srcOrd="9" destOrd="0" parTransId="{645AE0CF-A12D-4B8E-94E1-6A4B48F42815}" sibTransId="{ADB3075E-ACFC-42D2-A370-D782275FD045}"/>
    <dgm:cxn modelId="{AAB3C5E2-A5FD-4C8F-A701-60382525B4A3}" type="presOf" srcId="{BA987536-3514-41A5-9CE6-5A1E19B36C1A}" destId="{6273AF82-94DC-415D-BAE9-FB3481BC3450}" srcOrd="0" destOrd="0" presId="urn:microsoft.com/office/officeart/2005/8/layout/default#5"/>
    <dgm:cxn modelId="{BA3999D0-7E26-45C8-8E3E-0B04AEA96AD6}" type="presOf" srcId="{857CE4AD-8D33-4BF8-92B0-19AFFE884D21}" destId="{AE0387A7-EA7C-4C59-8BA2-E9E5E5F8F02F}" srcOrd="0" destOrd="0" presId="urn:microsoft.com/office/officeart/2005/8/layout/default#5"/>
    <dgm:cxn modelId="{A28D4231-8EAA-42A9-9822-98444D3FB404}" type="presOf" srcId="{33D66D2F-36D7-44D1-8208-989DA9CC96FE}" destId="{41BE77C5-2939-479D-9408-5E606A7FC264}" srcOrd="0" destOrd="0" presId="urn:microsoft.com/office/officeart/2005/8/layout/default#5"/>
    <dgm:cxn modelId="{E5628202-50BF-41F7-9512-929448B10624}" type="presOf" srcId="{DEA77C0C-88E3-40E6-9800-0ED849DA3719}" destId="{9FDBC1EE-3C2B-4F27-A00A-A1ABDD4F8E1A}" srcOrd="0" destOrd="0" presId="urn:microsoft.com/office/officeart/2005/8/layout/default#5"/>
    <dgm:cxn modelId="{BC735504-9142-4D4C-87E0-607F387F7239}" type="presOf" srcId="{571D9CC8-8489-4C23-B2C1-857D3801B08B}" destId="{F4C32DED-205E-42FC-92F9-167A4B5040FD}" srcOrd="0" destOrd="0" presId="urn:microsoft.com/office/officeart/2005/8/layout/default#5"/>
    <dgm:cxn modelId="{B71BD9FF-F32E-4664-A06E-19EA3BEEBFB6}" type="presParOf" srcId="{A49F1456-4171-4B84-BAB9-29E04C537D52}" destId="{E17B376B-317A-4395-BD6D-8207E3387A5B}" srcOrd="0" destOrd="0" presId="urn:microsoft.com/office/officeart/2005/8/layout/default#5"/>
    <dgm:cxn modelId="{AC3DEB9D-2E90-4FCF-9C38-DC1E3DB4D807}" type="presParOf" srcId="{A49F1456-4171-4B84-BAB9-29E04C537D52}" destId="{A27F9309-1029-4D5A-ADF2-E37B703BD142}" srcOrd="1" destOrd="0" presId="urn:microsoft.com/office/officeart/2005/8/layout/default#5"/>
    <dgm:cxn modelId="{A43480D1-5A71-4276-8C6D-6432F6FCA959}" type="presParOf" srcId="{A49F1456-4171-4B84-BAB9-29E04C537D52}" destId="{8AC50625-2A67-4E2C-A887-5868F9555E1F}" srcOrd="2" destOrd="0" presId="urn:microsoft.com/office/officeart/2005/8/layout/default#5"/>
    <dgm:cxn modelId="{4CFD9F5A-B9E2-40F3-8AAB-65FB47540C77}" type="presParOf" srcId="{A49F1456-4171-4B84-BAB9-29E04C537D52}" destId="{A0C0B33F-6E1F-479A-9C54-CBA709C27F05}" srcOrd="3" destOrd="0" presId="urn:microsoft.com/office/officeart/2005/8/layout/default#5"/>
    <dgm:cxn modelId="{1FD2343C-8209-4669-B5C7-6A08A6EFB3AE}" type="presParOf" srcId="{A49F1456-4171-4B84-BAB9-29E04C537D52}" destId="{5BFAF4BE-0791-4BC9-B389-8D9E52B62C06}" srcOrd="4" destOrd="0" presId="urn:microsoft.com/office/officeart/2005/8/layout/default#5"/>
    <dgm:cxn modelId="{7E4A8F1B-4FF8-430A-88CA-29FF16E3D635}" type="presParOf" srcId="{A49F1456-4171-4B84-BAB9-29E04C537D52}" destId="{B74922C7-3871-4996-B00B-C5556D666FF4}" srcOrd="5" destOrd="0" presId="urn:microsoft.com/office/officeart/2005/8/layout/default#5"/>
    <dgm:cxn modelId="{5AA664B9-45D0-4876-91BD-78E7D7AE3462}" type="presParOf" srcId="{A49F1456-4171-4B84-BAB9-29E04C537D52}" destId="{1241AF9F-3BA2-4547-8D8D-E8F681C80A30}" srcOrd="6" destOrd="0" presId="urn:microsoft.com/office/officeart/2005/8/layout/default#5"/>
    <dgm:cxn modelId="{883D575B-8BC9-4208-B3AE-BB6E72C8957D}" type="presParOf" srcId="{A49F1456-4171-4B84-BAB9-29E04C537D52}" destId="{6C08CCE8-2985-49C1-8E5F-5E223571D7B2}" srcOrd="7" destOrd="0" presId="urn:microsoft.com/office/officeart/2005/8/layout/default#5"/>
    <dgm:cxn modelId="{B52D25BA-626E-4A47-A005-E9BFCF4F3CFB}" type="presParOf" srcId="{A49F1456-4171-4B84-BAB9-29E04C537D52}" destId="{5AAE9330-B336-4F57-A0CB-5858BDBFA69A}" srcOrd="8" destOrd="0" presId="urn:microsoft.com/office/officeart/2005/8/layout/default#5"/>
    <dgm:cxn modelId="{4BE271AE-CAC3-4DA2-AC54-F989F79FA8D6}" type="presParOf" srcId="{A49F1456-4171-4B84-BAB9-29E04C537D52}" destId="{5C2190A0-8A89-4906-9963-3D6C61E8A8A1}" srcOrd="9" destOrd="0" presId="urn:microsoft.com/office/officeart/2005/8/layout/default#5"/>
    <dgm:cxn modelId="{E3B6BC5C-CC11-4CFD-BD26-6B2AFDD9E695}" type="presParOf" srcId="{A49F1456-4171-4B84-BAB9-29E04C537D52}" destId="{3A365B4D-530A-44AC-A738-94FF28F8A8CE}" srcOrd="10" destOrd="0" presId="urn:microsoft.com/office/officeart/2005/8/layout/default#5"/>
    <dgm:cxn modelId="{0FA2F725-0B4B-4C33-A2EE-E3D890C3277D}" type="presParOf" srcId="{A49F1456-4171-4B84-BAB9-29E04C537D52}" destId="{FC9F33EA-3095-4D47-901B-F4C77DFF1581}" srcOrd="11" destOrd="0" presId="urn:microsoft.com/office/officeart/2005/8/layout/default#5"/>
    <dgm:cxn modelId="{3F11D312-8BD3-41D5-8848-5D9CAA11E524}" type="presParOf" srcId="{A49F1456-4171-4B84-BAB9-29E04C537D52}" destId="{C7D09F99-213E-42F9-AEE0-AD1BA0CB72F4}" srcOrd="12" destOrd="0" presId="urn:microsoft.com/office/officeart/2005/8/layout/default#5"/>
    <dgm:cxn modelId="{0CE22317-3BE8-49DF-ADA3-DA0CC2A16559}" type="presParOf" srcId="{A49F1456-4171-4B84-BAB9-29E04C537D52}" destId="{3C198829-35BB-4C80-B97E-2A009DF4DBE8}" srcOrd="13" destOrd="0" presId="urn:microsoft.com/office/officeart/2005/8/layout/default#5"/>
    <dgm:cxn modelId="{3E04BB84-D4B7-43DD-B87C-FAF157168F0E}" type="presParOf" srcId="{A49F1456-4171-4B84-BAB9-29E04C537D52}" destId="{6273AF82-94DC-415D-BAE9-FB3481BC3450}" srcOrd="14" destOrd="0" presId="urn:microsoft.com/office/officeart/2005/8/layout/default#5"/>
    <dgm:cxn modelId="{6554B2CC-7708-4058-A3DA-8218C6720D2D}" type="presParOf" srcId="{A49F1456-4171-4B84-BAB9-29E04C537D52}" destId="{3C268B2E-55D9-4700-8A7D-39547E5CF308}" srcOrd="15" destOrd="0" presId="urn:microsoft.com/office/officeart/2005/8/layout/default#5"/>
    <dgm:cxn modelId="{6266DE6A-83A0-4CFC-9F1E-BE372504BC61}" type="presParOf" srcId="{A49F1456-4171-4B84-BAB9-29E04C537D52}" destId="{EA4A76D8-0FF3-4A5B-802A-E687D15A8CCC}" srcOrd="16" destOrd="0" presId="urn:microsoft.com/office/officeart/2005/8/layout/default#5"/>
    <dgm:cxn modelId="{4C9208A8-6272-432D-9CC8-809E84BF49A2}" type="presParOf" srcId="{A49F1456-4171-4B84-BAB9-29E04C537D52}" destId="{DA325BB4-3A4C-4D23-92E9-11E6BF4054F0}" srcOrd="17" destOrd="0" presId="urn:microsoft.com/office/officeart/2005/8/layout/default#5"/>
    <dgm:cxn modelId="{8B6CD502-7359-44BF-A658-FAFA76900089}" type="presParOf" srcId="{A49F1456-4171-4B84-BAB9-29E04C537D52}" destId="{9FDBC1EE-3C2B-4F27-A00A-A1ABDD4F8E1A}" srcOrd="18" destOrd="0" presId="urn:microsoft.com/office/officeart/2005/8/layout/default#5"/>
    <dgm:cxn modelId="{E05A41C0-BB11-4089-97B4-0B3439A24CB2}" type="presParOf" srcId="{A49F1456-4171-4B84-BAB9-29E04C537D52}" destId="{E1131AFB-4538-497D-A2F2-5D53F27139FB}" srcOrd="19" destOrd="0" presId="urn:microsoft.com/office/officeart/2005/8/layout/default#5"/>
    <dgm:cxn modelId="{DA356315-C07E-408A-80AE-C8B702B0A168}" type="presParOf" srcId="{A49F1456-4171-4B84-BAB9-29E04C537D52}" destId="{41BE77C5-2939-479D-9408-5E606A7FC264}" srcOrd="20" destOrd="0" presId="urn:microsoft.com/office/officeart/2005/8/layout/default#5"/>
    <dgm:cxn modelId="{2E12E990-D73E-4D6D-9A69-902A91D7AA2C}" type="presParOf" srcId="{A49F1456-4171-4B84-BAB9-29E04C537D52}" destId="{B8FDBE18-3FCB-4770-8BD5-DD2694FD7C23}" srcOrd="21" destOrd="0" presId="urn:microsoft.com/office/officeart/2005/8/layout/default#5"/>
    <dgm:cxn modelId="{16DAD3AD-DDAC-47D4-9BEA-B61A64FD2C21}" type="presParOf" srcId="{A49F1456-4171-4B84-BAB9-29E04C537D52}" destId="{AE0387A7-EA7C-4C59-8BA2-E9E5E5F8F02F}" srcOrd="22" destOrd="0" presId="urn:microsoft.com/office/officeart/2005/8/layout/default#5"/>
    <dgm:cxn modelId="{F6597EDD-3F8F-45C8-BF96-D8AB83424DDC}" type="presParOf" srcId="{A49F1456-4171-4B84-BAB9-29E04C537D52}" destId="{5CE61AF8-EEE3-451A-8691-26293198EA7E}" srcOrd="23" destOrd="0" presId="urn:microsoft.com/office/officeart/2005/8/layout/default#5"/>
    <dgm:cxn modelId="{CAF37E2F-FA62-4716-92E3-DF3A9BB1BBC4}" type="presParOf" srcId="{A49F1456-4171-4B84-BAB9-29E04C537D52}" destId="{F4C32DED-205E-42FC-92F9-167A4B5040FD}" srcOrd="24" destOrd="0" presId="urn:microsoft.com/office/officeart/2005/8/layout/default#5"/>
    <dgm:cxn modelId="{0702123B-7E3C-4E62-8CAF-F438248DBA58}" type="presParOf" srcId="{A49F1456-4171-4B84-BAB9-29E04C537D52}" destId="{49C19681-88A8-48E8-8BE1-50FF644A2325}" srcOrd="25" destOrd="0" presId="urn:microsoft.com/office/officeart/2005/8/layout/default#5"/>
    <dgm:cxn modelId="{165D9ED7-EF06-4730-BF85-FF5B11C9AFA4}" type="presParOf" srcId="{A49F1456-4171-4B84-BAB9-29E04C537D52}" destId="{E2E492CF-2B2D-425F-A20D-D8F4A14A222D}" srcOrd="26" destOrd="0" presId="urn:microsoft.com/office/officeart/2005/8/layout/default#5"/>
    <dgm:cxn modelId="{F464144A-4AED-449B-825C-8946C015508B}" type="presParOf" srcId="{A49F1456-4171-4B84-BAB9-29E04C537D52}" destId="{ED11D53F-CF1F-4A16-8772-713EDF35CA7C}" srcOrd="27" destOrd="0" presId="urn:microsoft.com/office/officeart/2005/8/layout/default#5"/>
    <dgm:cxn modelId="{51791BF2-9300-4F5E-A04F-9E3BFB115895}" type="presParOf" srcId="{A49F1456-4171-4B84-BAB9-29E04C537D52}" destId="{971F3E65-C457-4F92-A036-BF79A6651C39}" srcOrd="28" destOrd="0" presId="urn:microsoft.com/office/officeart/2005/8/layout/default#5"/>
    <dgm:cxn modelId="{B3D636C6-72BA-4935-A969-0C7828692C9C}" type="presParOf" srcId="{A49F1456-4171-4B84-BAB9-29E04C537D52}" destId="{5604BE5B-0490-4B68-A0A7-420F0055B142}" srcOrd="29" destOrd="0" presId="urn:microsoft.com/office/officeart/2005/8/layout/default#5"/>
    <dgm:cxn modelId="{882557DE-4DAF-4D17-860D-AC513414955A}" type="presParOf" srcId="{A49F1456-4171-4B84-BAB9-29E04C537D52}" destId="{49051821-659D-4394-8E86-4C2269DDE346}" srcOrd="3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FC1AE-7375-4639-BE39-BC00A8D6102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08546FA-8C44-47AF-B88A-EC46F74A8D4D}">
      <dgm:prSet phldrT="[Text]"/>
      <dgm:spPr/>
      <dgm:t>
        <a:bodyPr/>
        <a:lstStyle/>
        <a:p>
          <a:r>
            <a:rPr lang="en-US" noProof="0" dirty="0" smtClean="0"/>
            <a:t>Value creation networks towards a circular economy</a:t>
          </a:r>
          <a:endParaRPr lang="en-US" noProof="0" dirty="0"/>
        </a:p>
      </dgm:t>
    </dgm:pt>
    <dgm:pt modelId="{469A4422-65AB-4DC8-A385-E83008B03E9C}" type="parTrans" cxnId="{B57A5E6D-DE0B-4126-A922-96DE32544A91}">
      <dgm:prSet/>
      <dgm:spPr/>
      <dgm:t>
        <a:bodyPr/>
        <a:lstStyle/>
        <a:p>
          <a:endParaRPr lang="en-US" noProof="0" dirty="0"/>
        </a:p>
      </dgm:t>
    </dgm:pt>
    <dgm:pt modelId="{D47FE958-D5B1-467D-AE23-B940D723B239}" type="sibTrans" cxnId="{B57A5E6D-DE0B-4126-A922-96DE32544A91}">
      <dgm:prSet/>
      <dgm:spPr/>
      <dgm:t>
        <a:bodyPr/>
        <a:lstStyle/>
        <a:p>
          <a:endParaRPr lang="en-US" noProof="0" dirty="0"/>
        </a:p>
      </dgm:t>
    </dgm:pt>
    <dgm:pt modelId="{D97F4992-141E-4846-96A8-3B8302DD4F17}">
      <dgm:prSet phldrT="[Text]"/>
      <dgm:spPr/>
      <dgm:t>
        <a:bodyPr/>
        <a:lstStyle/>
        <a:p>
          <a:r>
            <a:rPr lang="en-US" noProof="0" dirty="0" smtClean="0"/>
            <a:t>Supply-Chain Management (SCM) as cross-company optimization of logistics (next chart)</a:t>
          </a:r>
          <a:endParaRPr lang="en-US" noProof="0" dirty="0"/>
        </a:p>
      </dgm:t>
    </dgm:pt>
    <dgm:pt modelId="{1FDC6AFA-C017-4B17-B028-A533B00C5129}" type="parTrans" cxnId="{41FDEF9B-9171-4C71-85C7-88856F13FB34}">
      <dgm:prSet/>
      <dgm:spPr/>
      <dgm:t>
        <a:bodyPr/>
        <a:lstStyle/>
        <a:p>
          <a:endParaRPr lang="en-US" noProof="0" dirty="0"/>
        </a:p>
      </dgm:t>
    </dgm:pt>
    <dgm:pt modelId="{461DFA83-65B8-4426-98DF-6341BD743FD4}" type="sibTrans" cxnId="{41FDEF9B-9171-4C71-85C7-88856F13FB34}">
      <dgm:prSet/>
      <dgm:spPr/>
      <dgm:t>
        <a:bodyPr/>
        <a:lstStyle/>
        <a:p>
          <a:endParaRPr lang="en-US" noProof="0" dirty="0"/>
        </a:p>
      </dgm:t>
    </dgm:pt>
    <dgm:pt modelId="{0FC76CB6-93AB-4393-9337-C9BB64DC8549}">
      <dgm:prSet phldrT="[Text]"/>
      <dgm:spPr/>
      <dgm:t>
        <a:bodyPr/>
        <a:lstStyle/>
        <a:p>
          <a:r>
            <a:rPr lang="en-US" noProof="0" dirty="0" smtClean="0"/>
            <a:t>Logistics defined as „six R“</a:t>
          </a:r>
          <a:endParaRPr lang="en-US" noProof="0" dirty="0"/>
        </a:p>
      </dgm:t>
    </dgm:pt>
    <dgm:pt modelId="{3BA4FE7F-EC01-4466-9C86-E2D21EE0C9E9}" type="parTrans" cxnId="{D2688610-20F0-4EEF-95EF-B6A846E86EF7}">
      <dgm:prSet/>
      <dgm:spPr/>
      <dgm:t>
        <a:bodyPr/>
        <a:lstStyle/>
        <a:p>
          <a:endParaRPr lang="en-US" noProof="0" dirty="0"/>
        </a:p>
      </dgm:t>
    </dgm:pt>
    <dgm:pt modelId="{8FECEBF2-3558-437E-B0F6-BB0A74E5CB5B}" type="sibTrans" cxnId="{D2688610-20F0-4EEF-95EF-B6A846E86EF7}">
      <dgm:prSet/>
      <dgm:spPr/>
      <dgm:t>
        <a:bodyPr/>
        <a:lstStyle/>
        <a:p>
          <a:endParaRPr lang="en-US" noProof="0" dirty="0"/>
        </a:p>
      </dgm:t>
    </dgm:pt>
    <dgm:pt modelId="{2D6F03F6-7F5E-4CF0-A6BC-8C185000391D}">
      <dgm:prSet phldrT="[Text]"/>
      <dgm:spPr/>
      <dgm:t>
        <a:bodyPr/>
        <a:lstStyle/>
        <a:p>
          <a:r>
            <a:rPr lang="en-US" noProof="0" dirty="0" smtClean="0"/>
            <a:t>Logistics branch as carrier, fright forwarder, shipper, haulage contractor</a:t>
          </a:r>
          <a:endParaRPr lang="en-US" noProof="0" dirty="0"/>
        </a:p>
      </dgm:t>
    </dgm:pt>
    <dgm:pt modelId="{0378EB7F-7C99-4B12-822F-F49B1D1EF49A}" type="parTrans" cxnId="{A2BD7116-E1CF-4443-BD8B-E9BCDB7F29AD}">
      <dgm:prSet/>
      <dgm:spPr/>
      <dgm:t>
        <a:bodyPr/>
        <a:lstStyle/>
        <a:p>
          <a:endParaRPr lang="en-US" noProof="0" dirty="0"/>
        </a:p>
      </dgm:t>
    </dgm:pt>
    <dgm:pt modelId="{F8ACDDBC-7F31-4286-8D4F-494EC5F79799}" type="sibTrans" cxnId="{A2BD7116-E1CF-4443-BD8B-E9BCDB7F29AD}">
      <dgm:prSet/>
      <dgm:spPr/>
      <dgm:t>
        <a:bodyPr/>
        <a:lstStyle/>
        <a:p>
          <a:endParaRPr lang="en-US" noProof="0" dirty="0"/>
        </a:p>
      </dgm:t>
    </dgm:pt>
    <dgm:pt modelId="{D41CAB80-1F10-4880-B732-AD6C8EFF22C6}" type="pres">
      <dgm:prSet presAssocID="{90DFC1AE-7375-4639-BE39-BC00A8D610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47257B9-9634-471A-936A-22E27A94F6DC}" type="pres">
      <dgm:prSet presAssocID="{D08546FA-8C44-47AF-B88A-EC46F74A8D4D}" presName="circle1" presStyleLbl="node1" presStyleIdx="0" presStyleCnt="4"/>
      <dgm:spPr/>
    </dgm:pt>
    <dgm:pt modelId="{343CA910-5977-48A9-B67C-AB88B81501D1}" type="pres">
      <dgm:prSet presAssocID="{D08546FA-8C44-47AF-B88A-EC46F74A8D4D}" presName="space" presStyleCnt="0"/>
      <dgm:spPr/>
    </dgm:pt>
    <dgm:pt modelId="{48FDE2D8-5FC5-4733-A4E6-6A01B2C22445}" type="pres">
      <dgm:prSet presAssocID="{D08546FA-8C44-47AF-B88A-EC46F74A8D4D}" presName="rect1" presStyleLbl="alignAcc1" presStyleIdx="0" presStyleCnt="4"/>
      <dgm:spPr/>
      <dgm:t>
        <a:bodyPr/>
        <a:lstStyle/>
        <a:p>
          <a:endParaRPr lang="de-DE"/>
        </a:p>
      </dgm:t>
    </dgm:pt>
    <dgm:pt modelId="{E21F598D-04D9-438E-84E4-3F0A8C8866CE}" type="pres">
      <dgm:prSet presAssocID="{D97F4992-141E-4846-96A8-3B8302DD4F17}" presName="vertSpace2" presStyleLbl="node1" presStyleIdx="0" presStyleCnt="4"/>
      <dgm:spPr/>
    </dgm:pt>
    <dgm:pt modelId="{54254BBF-78E9-4B6D-933F-D400ADE023BC}" type="pres">
      <dgm:prSet presAssocID="{D97F4992-141E-4846-96A8-3B8302DD4F17}" presName="circle2" presStyleLbl="node1" presStyleIdx="1" presStyleCnt="4"/>
      <dgm:spPr/>
    </dgm:pt>
    <dgm:pt modelId="{B9BA3355-EA8D-4024-BFA4-358491E217C6}" type="pres">
      <dgm:prSet presAssocID="{D97F4992-141E-4846-96A8-3B8302DD4F17}" presName="rect2" presStyleLbl="alignAcc1" presStyleIdx="1" presStyleCnt="4"/>
      <dgm:spPr/>
      <dgm:t>
        <a:bodyPr/>
        <a:lstStyle/>
        <a:p>
          <a:endParaRPr lang="de-DE"/>
        </a:p>
      </dgm:t>
    </dgm:pt>
    <dgm:pt modelId="{008CE004-87CC-4B21-9189-E883D87D0619}" type="pres">
      <dgm:prSet presAssocID="{0FC76CB6-93AB-4393-9337-C9BB64DC8549}" presName="vertSpace3" presStyleLbl="node1" presStyleIdx="1" presStyleCnt="4"/>
      <dgm:spPr/>
    </dgm:pt>
    <dgm:pt modelId="{35D2B7D3-09E7-42BC-A0DA-756E2FB19225}" type="pres">
      <dgm:prSet presAssocID="{0FC76CB6-93AB-4393-9337-C9BB64DC8549}" presName="circle3" presStyleLbl="node1" presStyleIdx="2" presStyleCnt="4"/>
      <dgm:spPr/>
    </dgm:pt>
    <dgm:pt modelId="{22B5FBA7-D347-4A51-A6C8-5D3B60D86D18}" type="pres">
      <dgm:prSet presAssocID="{0FC76CB6-93AB-4393-9337-C9BB64DC8549}" presName="rect3" presStyleLbl="alignAcc1" presStyleIdx="2" presStyleCnt="4" custLinFactNeighborX="100" custLinFactNeighborY="-159"/>
      <dgm:spPr/>
      <dgm:t>
        <a:bodyPr/>
        <a:lstStyle/>
        <a:p>
          <a:endParaRPr lang="de-DE"/>
        </a:p>
      </dgm:t>
    </dgm:pt>
    <dgm:pt modelId="{DD8F77BC-3FEE-4284-9C90-F19C7C778113}" type="pres">
      <dgm:prSet presAssocID="{2D6F03F6-7F5E-4CF0-A6BC-8C185000391D}" presName="vertSpace4" presStyleLbl="node1" presStyleIdx="2" presStyleCnt="4"/>
      <dgm:spPr/>
    </dgm:pt>
    <dgm:pt modelId="{9A181F1B-B66B-4561-89B4-9D0C055490B5}" type="pres">
      <dgm:prSet presAssocID="{2D6F03F6-7F5E-4CF0-A6BC-8C185000391D}" presName="circle4" presStyleLbl="node1" presStyleIdx="3" presStyleCnt="4"/>
      <dgm:spPr/>
    </dgm:pt>
    <dgm:pt modelId="{0C4FA285-0671-4497-B4B0-8C08567FC816}" type="pres">
      <dgm:prSet presAssocID="{2D6F03F6-7F5E-4CF0-A6BC-8C185000391D}" presName="rect4" presStyleLbl="alignAcc1" presStyleIdx="3" presStyleCnt="4"/>
      <dgm:spPr/>
      <dgm:t>
        <a:bodyPr/>
        <a:lstStyle/>
        <a:p>
          <a:endParaRPr lang="de-DE"/>
        </a:p>
      </dgm:t>
    </dgm:pt>
    <dgm:pt modelId="{BFB9042E-EE7A-4DF3-A0A0-230288EA0058}" type="pres">
      <dgm:prSet presAssocID="{D08546FA-8C44-47AF-B88A-EC46F74A8D4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7A6DD8-0ECD-4DAF-8111-7088C6459131}" type="pres">
      <dgm:prSet presAssocID="{D97F4992-141E-4846-96A8-3B8302DD4F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C7492A-8CBE-421C-A48A-F5F907DB4D8E}" type="pres">
      <dgm:prSet presAssocID="{0FC76CB6-93AB-4393-9337-C9BB64DC854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FCF6A7-052A-4F0A-A75E-956B10644AE1}" type="pres">
      <dgm:prSet presAssocID="{2D6F03F6-7F5E-4CF0-A6BC-8C185000391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92A2C8-CE28-4F71-A2DD-E6D476E3F6AB}" type="presOf" srcId="{D08546FA-8C44-47AF-B88A-EC46F74A8D4D}" destId="{48FDE2D8-5FC5-4733-A4E6-6A01B2C22445}" srcOrd="0" destOrd="0" presId="urn:microsoft.com/office/officeart/2005/8/layout/target3"/>
    <dgm:cxn modelId="{78E38873-0025-4325-9113-894840FE4AA4}" type="presOf" srcId="{2D6F03F6-7F5E-4CF0-A6BC-8C185000391D}" destId="{0C4FA285-0671-4497-B4B0-8C08567FC816}" srcOrd="0" destOrd="0" presId="urn:microsoft.com/office/officeart/2005/8/layout/target3"/>
    <dgm:cxn modelId="{710AA176-6080-40A6-A869-51BF203D5C97}" type="presOf" srcId="{0FC76CB6-93AB-4393-9337-C9BB64DC8549}" destId="{14C7492A-8CBE-421C-A48A-F5F907DB4D8E}" srcOrd="1" destOrd="0" presId="urn:microsoft.com/office/officeart/2005/8/layout/target3"/>
    <dgm:cxn modelId="{B33AE39E-C120-41B0-93FE-079FEC56843D}" type="presOf" srcId="{D97F4992-141E-4846-96A8-3B8302DD4F17}" destId="{9D7A6DD8-0ECD-4DAF-8111-7088C6459131}" srcOrd="1" destOrd="0" presId="urn:microsoft.com/office/officeart/2005/8/layout/target3"/>
    <dgm:cxn modelId="{98BAB776-5AD9-4330-9005-07E1B3B91203}" type="presOf" srcId="{0FC76CB6-93AB-4393-9337-C9BB64DC8549}" destId="{22B5FBA7-D347-4A51-A6C8-5D3B60D86D18}" srcOrd="0" destOrd="0" presId="urn:microsoft.com/office/officeart/2005/8/layout/target3"/>
    <dgm:cxn modelId="{B461CD68-E65A-45CB-92B9-0A264217D98A}" type="presOf" srcId="{90DFC1AE-7375-4639-BE39-BC00A8D61021}" destId="{D41CAB80-1F10-4880-B732-AD6C8EFF22C6}" srcOrd="0" destOrd="0" presId="urn:microsoft.com/office/officeart/2005/8/layout/target3"/>
    <dgm:cxn modelId="{5DEAE010-FBBD-456D-B247-0DA83DE04562}" type="presOf" srcId="{D08546FA-8C44-47AF-B88A-EC46F74A8D4D}" destId="{BFB9042E-EE7A-4DF3-A0A0-230288EA0058}" srcOrd="1" destOrd="0" presId="urn:microsoft.com/office/officeart/2005/8/layout/target3"/>
    <dgm:cxn modelId="{A2BD7116-E1CF-4443-BD8B-E9BCDB7F29AD}" srcId="{90DFC1AE-7375-4639-BE39-BC00A8D61021}" destId="{2D6F03F6-7F5E-4CF0-A6BC-8C185000391D}" srcOrd="3" destOrd="0" parTransId="{0378EB7F-7C99-4B12-822F-F49B1D1EF49A}" sibTransId="{F8ACDDBC-7F31-4286-8D4F-494EC5F79799}"/>
    <dgm:cxn modelId="{D2688610-20F0-4EEF-95EF-B6A846E86EF7}" srcId="{90DFC1AE-7375-4639-BE39-BC00A8D61021}" destId="{0FC76CB6-93AB-4393-9337-C9BB64DC8549}" srcOrd="2" destOrd="0" parTransId="{3BA4FE7F-EC01-4466-9C86-E2D21EE0C9E9}" sibTransId="{8FECEBF2-3558-437E-B0F6-BB0A74E5CB5B}"/>
    <dgm:cxn modelId="{B57A5E6D-DE0B-4126-A922-96DE32544A91}" srcId="{90DFC1AE-7375-4639-BE39-BC00A8D61021}" destId="{D08546FA-8C44-47AF-B88A-EC46F74A8D4D}" srcOrd="0" destOrd="0" parTransId="{469A4422-65AB-4DC8-A385-E83008B03E9C}" sibTransId="{D47FE958-D5B1-467D-AE23-B940D723B239}"/>
    <dgm:cxn modelId="{41FDEF9B-9171-4C71-85C7-88856F13FB34}" srcId="{90DFC1AE-7375-4639-BE39-BC00A8D61021}" destId="{D97F4992-141E-4846-96A8-3B8302DD4F17}" srcOrd="1" destOrd="0" parTransId="{1FDC6AFA-C017-4B17-B028-A533B00C5129}" sibTransId="{461DFA83-65B8-4426-98DF-6341BD743FD4}"/>
    <dgm:cxn modelId="{B73FC9ED-A50D-48EF-AB9A-A75E8FCA8A66}" type="presOf" srcId="{D97F4992-141E-4846-96A8-3B8302DD4F17}" destId="{B9BA3355-EA8D-4024-BFA4-358491E217C6}" srcOrd="0" destOrd="0" presId="urn:microsoft.com/office/officeart/2005/8/layout/target3"/>
    <dgm:cxn modelId="{427FEE97-6498-4EA9-91F1-236B9BA3E223}" type="presOf" srcId="{2D6F03F6-7F5E-4CF0-A6BC-8C185000391D}" destId="{18FCF6A7-052A-4F0A-A75E-956B10644AE1}" srcOrd="1" destOrd="0" presId="urn:microsoft.com/office/officeart/2005/8/layout/target3"/>
    <dgm:cxn modelId="{8248C486-FD00-4FDD-A687-EB0A044B90EB}" type="presParOf" srcId="{D41CAB80-1F10-4880-B732-AD6C8EFF22C6}" destId="{447257B9-9634-471A-936A-22E27A94F6DC}" srcOrd="0" destOrd="0" presId="urn:microsoft.com/office/officeart/2005/8/layout/target3"/>
    <dgm:cxn modelId="{C74F2BE9-1CBA-4774-8E70-C9B5D258AF69}" type="presParOf" srcId="{D41CAB80-1F10-4880-B732-AD6C8EFF22C6}" destId="{343CA910-5977-48A9-B67C-AB88B81501D1}" srcOrd="1" destOrd="0" presId="urn:microsoft.com/office/officeart/2005/8/layout/target3"/>
    <dgm:cxn modelId="{7240D13E-440A-4D52-89CC-5E77E8378BBB}" type="presParOf" srcId="{D41CAB80-1F10-4880-B732-AD6C8EFF22C6}" destId="{48FDE2D8-5FC5-4733-A4E6-6A01B2C22445}" srcOrd="2" destOrd="0" presId="urn:microsoft.com/office/officeart/2005/8/layout/target3"/>
    <dgm:cxn modelId="{901CB75B-8031-40DE-9163-E3DEB3B50482}" type="presParOf" srcId="{D41CAB80-1F10-4880-B732-AD6C8EFF22C6}" destId="{E21F598D-04D9-438E-84E4-3F0A8C8866CE}" srcOrd="3" destOrd="0" presId="urn:microsoft.com/office/officeart/2005/8/layout/target3"/>
    <dgm:cxn modelId="{FA3A7164-7594-4856-857C-1BB7FE2F7639}" type="presParOf" srcId="{D41CAB80-1F10-4880-B732-AD6C8EFF22C6}" destId="{54254BBF-78E9-4B6D-933F-D400ADE023BC}" srcOrd="4" destOrd="0" presId="urn:microsoft.com/office/officeart/2005/8/layout/target3"/>
    <dgm:cxn modelId="{B58A12C2-4677-42F5-9743-91A518CD8DBC}" type="presParOf" srcId="{D41CAB80-1F10-4880-B732-AD6C8EFF22C6}" destId="{B9BA3355-EA8D-4024-BFA4-358491E217C6}" srcOrd="5" destOrd="0" presId="urn:microsoft.com/office/officeart/2005/8/layout/target3"/>
    <dgm:cxn modelId="{AA7CC22F-4E8F-402A-889B-EE044ED86998}" type="presParOf" srcId="{D41CAB80-1F10-4880-B732-AD6C8EFF22C6}" destId="{008CE004-87CC-4B21-9189-E883D87D0619}" srcOrd="6" destOrd="0" presId="urn:microsoft.com/office/officeart/2005/8/layout/target3"/>
    <dgm:cxn modelId="{6EE1E0A1-BBA4-4E56-BAAD-C583635A0461}" type="presParOf" srcId="{D41CAB80-1F10-4880-B732-AD6C8EFF22C6}" destId="{35D2B7D3-09E7-42BC-A0DA-756E2FB19225}" srcOrd="7" destOrd="0" presId="urn:microsoft.com/office/officeart/2005/8/layout/target3"/>
    <dgm:cxn modelId="{E9EC84BC-3A58-45FA-B75C-5EBC5920AF41}" type="presParOf" srcId="{D41CAB80-1F10-4880-B732-AD6C8EFF22C6}" destId="{22B5FBA7-D347-4A51-A6C8-5D3B60D86D18}" srcOrd="8" destOrd="0" presId="urn:microsoft.com/office/officeart/2005/8/layout/target3"/>
    <dgm:cxn modelId="{630862FD-3E17-449B-8405-B61B3250212C}" type="presParOf" srcId="{D41CAB80-1F10-4880-B732-AD6C8EFF22C6}" destId="{DD8F77BC-3FEE-4284-9C90-F19C7C778113}" srcOrd="9" destOrd="0" presId="urn:microsoft.com/office/officeart/2005/8/layout/target3"/>
    <dgm:cxn modelId="{8EC83871-F5FF-44F9-8F69-32C4E310188E}" type="presParOf" srcId="{D41CAB80-1F10-4880-B732-AD6C8EFF22C6}" destId="{9A181F1B-B66B-4561-89B4-9D0C055490B5}" srcOrd="10" destOrd="0" presId="urn:microsoft.com/office/officeart/2005/8/layout/target3"/>
    <dgm:cxn modelId="{1DE87AAC-3574-4111-9D64-E327FC3DCA91}" type="presParOf" srcId="{D41CAB80-1F10-4880-B732-AD6C8EFF22C6}" destId="{0C4FA285-0671-4497-B4B0-8C08567FC816}" srcOrd="11" destOrd="0" presId="urn:microsoft.com/office/officeart/2005/8/layout/target3"/>
    <dgm:cxn modelId="{E97054DF-8500-4062-89F7-6F9C4F2CC0BA}" type="presParOf" srcId="{D41CAB80-1F10-4880-B732-AD6C8EFF22C6}" destId="{BFB9042E-EE7A-4DF3-A0A0-230288EA0058}" srcOrd="12" destOrd="0" presId="urn:microsoft.com/office/officeart/2005/8/layout/target3"/>
    <dgm:cxn modelId="{27DE2757-59BF-44C7-8522-4047A4B209DD}" type="presParOf" srcId="{D41CAB80-1F10-4880-B732-AD6C8EFF22C6}" destId="{9D7A6DD8-0ECD-4DAF-8111-7088C6459131}" srcOrd="13" destOrd="0" presId="urn:microsoft.com/office/officeart/2005/8/layout/target3"/>
    <dgm:cxn modelId="{A7FEAF53-FD9A-4E22-A419-B535AD7B706B}" type="presParOf" srcId="{D41CAB80-1F10-4880-B732-AD6C8EFF22C6}" destId="{14C7492A-8CBE-421C-A48A-F5F907DB4D8E}" srcOrd="14" destOrd="0" presId="urn:microsoft.com/office/officeart/2005/8/layout/target3"/>
    <dgm:cxn modelId="{2A6A1A72-1BDD-4FF8-9E92-D2338CC5D6DB}" type="presParOf" srcId="{D41CAB80-1F10-4880-B732-AD6C8EFF22C6}" destId="{18FCF6A7-052A-4F0A-A75E-956B10644AE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2BAFF-4D88-4CED-BA09-AE9824F360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36AE30-389B-4185-901D-D0603B3E1308}">
      <dgm:prSet phldrT="[Text]"/>
      <dgm:spPr/>
      <dgm:t>
        <a:bodyPr/>
        <a:lstStyle/>
        <a:p>
          <a:r>
            <a:rPr lang="en-US" noProof="0" dirty="0" smtClean="0"/>
            <a:t>Logistics focuses on materials including energy and persons</a:t>
          </a:r>
          <a:endParaRPr lang="en-US" noProof="0" dirty="0" smtClean="0"/>
        </a:p>
      </dgm:t>
    </dgm:pt>
    <dgm:pt modelId="{51E515B8-C840-46A9-8FF3-8123EEDDDB7C}" type="parTrans" cxnId="{BECEADED-4893-4940-AD1B-5C3DC547E83A}">
      <dgm:prSet/>
      <dgm:spPr/>
      <dgm:t>
        <a:bodyPr/>
        <a:lstStyle/>
        <a:p>
          <a:endParaRPr lang="en-US" noProof="0" dirty="0"/>
        </a:p>
      </dgm:t>
    </dgm:pt>
    <dgm:pt modelId="{70CA26E6-D064-4DDF-BC14-7BD6E99CB7A1}" type="sibTrans" cxnId="{BECEADED-4893-4940-AD1B-5C3DC547E83A}">
      <dgm:prSet/>
      <dgm:spPr/>
      <dgm:t>
        <a:bodyPr/>
        <a:lstStyle/>
        <a:p>
          <a:endParaRPr lang="en-US" noProof="0" dirty="0"/>
        </a:p>
      </dgm:t>
    </dgm:pt>
    <dgm:pt modelId="{BC2E7A53-8E5B-4D8E-9F1D-A087C981D489}">
      <dgm:prSet phldrT="[Text]"/>
      <dgm:spPr/>
      <dgm:t>
        <a:bodyPr/>
        <a:lstStyle/>
        <a:p>
          <a:r>
            <a:rPr lang="en-US" noProof="0" dirty="0" smtClean="0"/>
            <a:t>Not capital or information</a:t>
          </a:r>
          <a:endParaRPr lang="en-US" noProof="0" dirty="0"/>
        </a:p>
      </dgm:t>
    </dgm:pt>
    <dgm:pt modelId="{242326C4-B79E-4537-8AF2-1300EB39CA38}" type="parTrans" cxnId="{336204DD-9362-48FC-80ED-188DB04864C6}">
      <dgm:prSet/>
      <dgm:spPr/>
      <dgm:t>
        <a:bodyPr/>
        <a:lstStyle/>
        <a:p>
          <a:endParaRPr lang="en-US" noProof="0" dirty="0"/>
        </a:p>
      </dgm:t>
    </dgm:pt>
    <dgm:pt modelId="{45430934-592E-4E92-BC9B-C775DE577367}" type="sibTrans" cxnId="{336204DD-9362-48FC-80ED-188DB04864C6}">
      <dgm:prSet/>
      <dgm:spPr/>
      <dgm:t>
        <a:bodyPr/>
        <a:lstStyle/>
        <a:p>
          <a:endParaRPr lang="en-US" noProof="0" dirty="0"/>
        </a:p>
      </dgm:t>
    </dgm:pt>
    <dgm:pt modelId="{24DD3CBD-876B-4DFC-86A4-CF62E64842E9}" type="pres">
      <dgm:prSet presAssocID="{57F2BAFF-4D88-4CED-BA09-AE9824F360BF}" presName="compositeShape" presStyleCnt="0">
        <dgm:presLayoutVars>
          <dgm:chMax val="7"/>
          <dgm:dir/>
          <dgm:resizeHandles val="exact"/>
        </dgm:presLayoutVars>
      </dgm:prSet>
      <dgm:spPr/>
    </dgm:pt>
    <dgm:pt modelId="{FFC7C70E-212A-4C22-B38D-B6151D376286}" type="pres">
      <dgm:prSet presAssocID="{1D36AE30-389B-4185-901D-D0603B3E1308}" presName="circ1" presStyleLbl="vennNode1" presStyleIdx="0" presStyleCnt="2" custLinFactNeighborX="842" custLinFactNeighborY="23"/>
      <dgm:spPr/>
      <dgm:t>
        <a:bodyPr/>
        <a:lstStyle/>
        <a:p>
          <a:endParaRPr lang="de-DE"/>
        </a:p>
      </dgm:t>
    </dgm:pt>
    <dgm:pt modelId="{ADE721DC-E3AC-4B47-A05E-BC3911733D52}" type="pres">
      <dgm:prSet presAssocID="{1D36AE30-389B-4185-901D-D0603B3E13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BAB225-B8CD-48CC-BE84-A103FB24BC53}" type="pres">
      <dgm:prSet presAssocID="{BC2E7A53-8E5B-4D8E-9F1D-A087C981D489}" presName="circ2" presStyleLbl="vennNode1" presStyleIdx="1" presStyleCnt="2"/>
      <dgm:spPr/>
      <dgm:t>
        <a:bodyPr/>
        <a:lstStyle/>
        <a:p>
          <a:endParaRPr lang="de-DE"/>
        </a:p>
      </dgm:t>
    </dgm:pt>
    <dgm:pt modelId="{D053E72F-8E7E-4A26-9446-FAA0C2BF7BA2}" type="pres">
      <dgm:prSet presAssocID="{BC2E7A53-8E5B-4D8E-9F1D-A087C981D4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AB45D37-97B7-4A7E-91B3-7B82403BBE74}" type="presOf" srcId="{1D36AE30-389B-4185-901D-D0603B3E1308}" destId="{ADE721DC-E3AC-4B47-A05E-BC3911733D52}" srcOrd="1" destOrd="0" presId="urn:microsoft.com/office/officeart/2005/8/layout/venn1"/>
    <dgm:cxn modelId="{7F81D12C-95CD-430D-AAE1-7258D0C4B674}" type="presOf" srcId="{1D36AE30-389B-4185-901D-D0603B3E1308}" destId="{FFC7C70E-212A-4C22-B38D-B6151D376286}" srcOrd="0" destOrd="0" presId="urn:microsoft.com/office/officeart/2005/8/layout/venn1"/>
    <dgm:cxn modelId="{19A04A8F-8BA6-4DCC-A976-B50991DDD556}" type="presOf" srcId="{57F2BAFF-4D88-4CED-BA09-AE9824F360BF}" destId="{24DD3CBD-876B-4DFC-86A4-CF62E64842E9}" srcOrd="0" destOrd="0" presId="urn:microsoft.com/office/officeart/2005/8/layout/venn1"/>
    <dgm:cxn modelId="{8953B9D5-BB11-4474-B3E0-6C9B7C572814}" type="presOf" srcId="{BC2E7A53-8E5B-4D8E-9F1D-A087C981D489}" destId="{D053E72F-8E7E-4A26-9446-FAA0C2BF7BA2}" srcOrd="1" destOrd="0" presId="urn:microsoft.com/office/officeart/2005/8/layout/venn1"/>
    <dgm:cxn modelId="{336204DD-9362-48FC-80ED-188DB04864C6}" srcId="{57F2BAFF-4D88-4CED-BA09-AE9824F360BF}" destId="{BC2E7A53-8E5B-4D8E-9F1D-A087C981D489}" srcOrd="1" destOrd="0" parTransId="{242326C4-B79E-4537-8AF2-1300EB39CA38}" sibTransId="{45430934-592E-4E92-BC9B-C775DE577367}"/>
    <dgm:cxn modelId="{6E476D0D-D28C-439F-9FE0-BA090BF24209}" type="presOf" srcId="{BC2E7A53-8E5B-4D8E-9F1D-A087C981D489}" destId="{66BAB225-B8CD-48CC-BE84-A103FB24BC53}" srcOrd="0" destOrd="0" presId="urn:microsoft.com/office/officeart/2005/8/layout/venn1"/>
    <dgm:cxn modelId="{BECEADED-4893-4940-AD1B-5C3DC547E83A}" srcId="{57F2BAFF-4D88-4CED-BA09-AE9824F360BF}" destId="{1D36AE30-389B-4185-901D-D0603B3E1308}" srcOrd="0" destOrd="0" parTransId="{51E515B8-C840-46A9-8FF3-8123EEDDDB7C}" sibTransId="{70CA26E6-D064-4DDF-BC14-7BD6E99CB7A1}"/>
    <dgm:cxn modelId="{8FA30303-4374-40E8-8ACB-73F89FFA61BD}" type="presParOf" srcId="{24DD3CBD-876B-4DFC-86A4-CF62E64842E9}" destId="{FFC7C70E-212A-4C22-B38D-B6151D376286}" srcOrd="0" destOrd="0" presId="urn:microsoft.com/office/officeart/2005/8/layout/venn1"/>
    <dgm:cxn modelId="{AD437311-9E81-4298-BFE3-4D50827B7E0D}" type="presParOf" srcId="{24DD3CBD-876B-4DFC-86A4-CF62E64842E9}" destId="{ADE721DC-E3AC-4B47-A05E-BC3911733D52}" srcOrd="1" destOrd="0" presId="urn:microsoft.com/office/officeart/2005/8/layout/venn1"/>
    <dgm:cxn modelId="{6A395B44-6DB3-4EDD-A4AC-1ED93AB171A2}" type="presParOf" srcId="{24DD3CBD-876B-4DFC-86A4-CF62E64842E9}" destId="{66BAB225-B8CD-48CC-BE84-A103FB24BC53}" srcOrd="2" destOrd="0" presId="urn:microsoft.com/office/officeart/2005/8/layout/venn1"/>
    <dgm:cxn modelId="{E0DA066F-FCFC-4739-A83E-1789945E65B1}" type="presParOf" srcId="{24DD3CBD-876B-4DFC-86A4-CF62E64842E9}" destId="{D053E72F-8E7E-4A26-9446-FAA0C2BF7B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1F284-F50C-4E15-BDD9-BC8BDD805E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27288F1-C0C7-43B8-A665-AF279577AD44}">
      <dgm:prSet phldrT="[Text]" custT="1"/>
      <dgm:spPr/>
      <dgm:t>
        <a:bodyPr/>
        <a:lstStyle/>
        <a:p>
          <a:r>
            <a:rPr lang="en-US" sz="2800" b="1" noProof="0" dirty="0" smtClean="0"/>
            <a:t>Energy logistics comprises three fields:</a:t>
          </a:r>
          <a:endParaRPr lang="en-US" sz="2800" b="1" noProof="0" dirty="0"/>
        </a:p>
      </dgm:t>
    </dgm:pt>
    <dgm:pt modelId="{D479D5A2-D681-4AB0-9C36-85F5CA35897C}" type="parTrans" cxnId="{62C7436A-7766-4A23-AE76-D72051739960}">
      <dgm:prSet/>
      <dgm:spPr/>
      <dgm:t>
        <a:bodyPr/>
        <a:lstStyle/>
        <a:p>
          <a:endParaRPr lang="en-US" noProof="0" dirty="0"/>
        </a:p>
      </dgm:t>
    </dgm:pt>
    <dgm:pt modelId="{7811F7E7-A4E6-45B4-B482-379D51962A20}" type="sibTrans" cxnId="{62C7436A-7766-4A23-AE76-D72051739960}">
      <dgm:prSet/>
      <dgm:spPr/>
      <dgm:t>
        <a:bodyPr/>
        <a:lstStyle/>
        <a:p>
          <a:endParaRPr lang="en-US" noProof="0" dirty="0"/>
        </a:p>
      </dgm:t>
    </dgm:pt>
    <dgm:pt modelId="{04384730-DEEC-4A15-BD55-364D8FCC9A9E}">
      <dgm:prSet phldrT="[Text]" custT="1"/>
      <dgm:spPr/>
      <dgm:t>
        <a:bodyPr/>
        <a:lstStyle/>
        <a:p>
          <a:r>
            <a:rPr lang="en-US" sz="2800" noProof="0" dirty="0" smtClean="0"/>
            <a:t>Its part of green logistics ( core idea: improving environmental efficiency of transports)</a:t>
          </a:r>
          <a:endParaRPr lang="en-US" sz="2800" noProof="0" dirty="0"/>
        </a:p>
      </dgm:t>
    </dgm:pt>
    <dgm:pt modelId="{1277177C-D2E0-4574-8889-6F433C8FE25F}" type="parTrans" cxnId="{AB690640-B933-45B5-A180-6D7AB7F2F68E}">
      <dgm:prSet/>
      <dgm:spPr/>
      <dgm:t>
        <a:bodyPr/>
        <a:lstStyle/>
        <a:p>
          <a:endParaRPr lang="en-US" noProof="0" dirty="0"/>
        </a:p>
      </dgm:t>
    </dgm:pt>
    <dgm:pt modelId="{5C462823-1882-4DAA-81D4-D385504D6C92}" type="sibTrans" cxnId="{AB690640-B933-45B5-A180-6D7AB7F2F68E}">
      <dgm:prSet/>
      <dgm:spPr/>
      <dgm:t>
        <a:bodyPr/>
        <a:lstStyle/>
        <a:p>
          <a:endParaRPr lang="en-US" noProof="0" dirty="0"/>
        </a:p>
      </dgm:t>
    </dgm:pt>
    <dgm:pt modelId="{1C50565C-83CB-4E26-A4F7-8222DB2F46EF}">
      <dgm:prSet phldrT="[Text]" custT="1"/>
      <dgm:spPr/>
      <dgm:t>
        <a:bodyPr/>
        <a:lstStyle/>
        <a:p>
          <a:r>
            <a:rPr lang="en-US" sz="2800" noProof="0" dirty="0" smtClean="0"/>
            <a:t>Energy for logistics: procurement of energy and choice of energy carriers for transportation </a:t>
          </a:r>
          <a:endParaRPr lang="en-US" sz="2800" noProof="0" dirty="0"/>
        </a:p>
      </dgm:t>
    </dgm:pt>
    <dgm:pt modelId="{90B9EF2E-78AD-455C-A48F-B3B7D4F31A34}" type="parTrans" cxnId="{F838344D-8F7A-4653-849E-A62E9DE468ED}">
      <dgm:prSet/>
      <dgm:spPr/>
      <dgm:t>
        <a:bodyPr/>
        <a:lstStyle/>
        <a:p>
          <a:endParaRPr lang="en-US" noProof="0" dirty="0"/>
        </a:p>
      </dgm:t>
    </dgm:pt>
    <dgm:pt modelId="{CE43F373-730D-4C5D-8BB0-936DD521DD58}" type="sibTrans" cxnId="{F838344D-8F7A-4653-849E-A62E9DE468ED}">
      <dgm:prSet/>
      <dgm:spPr/>
      <dgm:t>
        <a:bodyPr/>
        <a:lstStyle/>
        <a:p>
          <a:endParaRPr lang="en-US" noProof="0" dirty="0"/>
        </a:p>
      </dgm:t>
    </dgm:pt>
    <dgm:pt modelId="{E3726DF2-2044-4965-97B9-9ECC09127089}">
      <dgm:prSet phldrT="[Text]" custT="1"/>
      <dgm:spPr/>
      <dgm:t>
        <a:bodyPr/>
        <a:lstStyle/>
        <a:p>
          <a:r>
            <a:rPr lang="en-US" sz="2800" noProof="0" dirty="0" smtClean="0"/>
            <a:t>Logistics of energy: energy supply chains are becoming more complex  through smart grids, </a:t>
          </a:r>
          <a:r>
            <a:rPr lang="en-US" sz="2800" noProof="0" dirty="0" err="1" smtClean="0"/>
            <a:t>prosuming</a:t>
          </a:r>
          <a:r>
            <a:rPr lang="en-US" sz="2800" noProof="0" dirty="0" smtClean="0"/>
            <a:t>, load management etc. </a:t>
          </a:r>
          <a:endParaRPr lang="en-US" sz="2800" noProof="0" dirty="0"/>
        </a:p>
      </dgm:t>
    </dgm:pt>
    <dgm:pt modelId="{27AAFE44-0137-4D84-A955-61CBA6D6CE43}" type="parTrans" cxnId="{8A40004A-CB92-4E6D-9EA6-497DDEC70EDA}">
      <dgm:prSet/>
      <dgm:spPr/>
      <dgm:t>
        <a:bodyPr/>
        <a:lstStyle/>
        <a:p>
          <a:endParaRPr lang="en-US" noProof="0" dirty="0"/>
        </a:p>
      </dgm:t>
    </dgm:pt>
    <dgm:pt modelId="{4F617E41-F6AC-461E-9902-84A9B74FFBB5}" type="sibTrans" cxnId="{8A40004A-CB92-4E6D-9EA6-497DDEC70EDA}">
      <dgm:prSet/>
      <dgm:spPr/>
      <dgm:t>
        <a:bodyPr/>
        <a:lstStyle/>
        <a:p>
          <a:endParaRPr lang="en-US" noProof="0" dirty="0"/>
        </a:p>
      </dgm:t>
    </dgm:pt>
    <dgm:pt modelId="{60101A83-711C-4314-BB12-9D2D09ED1527}" type="pres">
      <dgm:prSet presAssocID="{CD11F284-F50C-4E15-BDD9-BC8BDD805E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A6F367B-E342-4C82-B5D0-41124DAB25F9}" type="pres">
      <dgm:prSet presAssocID="{827288F1-C0C7-43B8-A665-AF279577AD44}" presName="hierRoot1" presStyleCnt="0">
        <dgm:presLayoutVars>
          <dgm:hierBranch val="init"/>
        </dgm:presLayoutVars>
      </dgm:prSet>
      <dgm:spPr/>
    </dgm:pt>
    <dgm:pt modelId="{7EA2EA08-2246-4D0A-899F-E4A04D4BEEB8}" type="pres">
      <dgm:prSet presAssocID="{827288F1-C0C7-43B8-A665-AF279577AD44}" presName="rootComposite1" presStyleCnt="0"/>
      <dgm:spPr/>
    </dgm:pt>
    <dgm:pt modelId="{C7384D2C-9B63-440A-B192-B94B83511FEA}" type="pres">
      <dgm:prSet presAssocID="{827288F1-C0C7-43B8-A665-AF279577AD44}" presName="rootText1" presStyleLbl="node0" presStyleIdx="0" presStyleCnt="1" custScaleX="111110" custScaleY="132508" custLinFactNeighborX="1763" custLinFactNeighborY="-44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1FFB81-E1A4-4C1B-8284-E052188AEE68}" type="pres">
      <dgm:prSet presAssocID="{827288F1-C0C7-43B8-A665-AF279577AD44}" presName="rootConnector1" presStyleLbl="node1" presStyleIdx="0" presStyleCnt="0"/>
      <dgm:spPr/>
      <dgm:t>
        <a:bodyPr/>
        <a:lstStyle/>
        <a:p>
          <a:endParaRPr lang="de-DE"/>
        </a:p>
      </dgm:t>
    </dgm:pt>
    <dgm:pt modelId="{C65198C8-C82D-4599-89B4-3F32FE1C6D9A}" type="pres">
      <dgm:prSet presAssocID="{827288F1-C0C7-43B8-A665-AF279577AD44}" presName="hierChild2" presStyleCnt="0"/>
      <dgm:spPr/>
    </dgm:pt>
    <dgm:pt modelId="{17DDAC2E-7D4B-4634-92F3-A5879CB0D214}" type="pres">
      <dgm:prSet presAssocID="{1277177C-D2E0-4574-8889-6F433C8FE25F}" presName="Name37" presStyleLbl="parChTrans1D2" presStyleIdx="0" presStyleCnt="3"/>
      <dgm:spPr/>
      <dgm:t>
        <a:bodyPr/>
        <a:lstStyle/>
        <a:p>
          <a:endParaRPr lang="de-DE"/>
        </a:p>
      </dgm:t>
    </dgm:pt>
    <dgm:pt modelId="{EE806677-94F2-4484-BD8F-0CEC28FDFE54}" type="pres">
      <dgm:prSet presAssocID="{04384730-DEEC-4A15-BD55-364D8FCC9A9E}" presName="hierRoot2" presStyleCnt="0">
        <dgm:presLayoutVars>
          <dgm:hierBranch val="init"/>
        </dgm:presLayoutVars>
      </dgm:prSet>
      <dgm:spPr/>
    </dgm:pt>
    <dgm:pt modelId="{53B81AF9-F49D-44B9-A355-8AF9F8AE146B}" type="pres">
      <dgm:prSet presAssocID="{04384730-DEEC-4A15-BD55-364D8FCC9A9E}" presName="rootComposite" presStyleCnt="0"/>
      <dgm:spPr/>
    </dgm:pt>
    <dgm:pt modelId="{CE6CB37D-78E4-4B9A-93F1-FEC90C31C869}" type="pres">
      <dgm:prSet presAssocID="{04384730-DEEC-4A15-BD55-364D8FCC9A9E}" presName="rootText" presStyleLbl="node2" presStyleIdx="0" presStyleCnt="3" custScaleX="111110" custScaleY="197452" custLinFactNeighborX="1763" custLinFactNeighborY="-44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AC1FFA7-4F15-4433-B667-6A087D476F31}" type="pres">
      <dgm:prSet presAssocID="{04384730-DEEC-4A15-BD55-364D8FCC9A9E}" presName="rootConnector" presStyleLbl="node2" presStyleIdx="0" presStyleCnt="3"/>
      <dgm:spPr/>
      <dgm:t>
        <a:bodyPr/>
        <a:lstStyle/>
        <a:p>
          <a:endParaRPr lang="de-DE"/>
        </a:p>
      </dgm:t>
    </dgm:pt>
    <dgm:pt modelId="{7BD80B8F-FC14-4CDE-951C-39B6C916D593}" type="pres">
      <dgm:prSet presAssocID="{04384730-DEEC-4A15-BD55-364D8FCC9A9E}" presName="hierChild4" presStyleCnt="0"/>
      <dgm:spPr/>
    </dgm:pt>
    <dgm:pt modelId="{CC82717C-D990-4885-A5B0-BE9AD5BE94B2}" type="pres">
      <dgm:prSet presAssocID="{04384730-DEEC-4A15-BD55-364D8FCC9A9E}" presName="hierChild5" presStyleCnt="0"/>
      <dgm:spPr/>
    </dgm:pt>
    <dgm:pt modelId="{FBFBCF7D-5B86-4521-B15B-3B5C710C4683}" type="pres">
      <dgm:prSet presAssocID="{90B9EF2E-78AD-455C-A48F-B3B7D4F31A34}" presName="Name37" presStyleLbl="parChTrans1D2" presStyleIdx="1" presStyleCnt="3"/>
      <dgm:spPr/>
      <dgm:t>
        <a:bodyPr/>
        <a:lstStyle/>
        <a:p>
          <a:endParaRPr lang="de-DE"/>
        </a:p>
      </dgm:t>
    </dgm:pt>
    <dgm:pt modelId="{53DCA8A2-BC98-47B4-BA44-A60E3C8EC91E}" type="pres">
      <dgm:prSet presAssocID="{1C50565C-83CB-4E26-A4F7-8222DB2F46EF}" presName="hierRoot2" presStyleCnt="0">
        <dgm:presLayoutVars>
          <dgm:hierBranch val="init"/>
        </dgm:presLayoutVars>
      </dgm:prSet>
      <dgm:spPr/>
    </dgm:pt>
    <dgm:pt modelId="{82C449E5-F8BF-4F43-8636-5EC50E95EF28}" type="pres">
      <dgm:prSet presAssocID="{1C50565C-83CB-4E26-A4F7-8222DB2F46EF}" presName="rootComposite" presStyleCnt="0"/>
      <dgm:spPr/>
    </dgm:pt>
    <dgm:pt modelId="{2C688D7A-0E70-4F44-A948-6E262340AB8C}" type="pres">
      <dgm:prSet presAssocID="{1C50565C-83CB-4E26-A4F7-8222DB2F46EF}" presName="rootText" presStyleLbl="node2" presStyleIdx="1" presStyleCnt="3" custScaleX="111110" custScaleY="197452" custLinFactNeighborX="1763" custLinFactNeighborY="-44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76A840-DDF8-425C-BB01-A598899B47B3}" type="pres">
      <dgm:prSet presAssocID="{1C50565C-83CB-4E26-A4F7-8222DB2F46EF}" presName="rootConnector" presStyleLbl="node2" presStyleIdx="1" presStyleCnt="3"/>
      <dgm:spPr/>
      <dgm:t>
        <a:bodyPr/>
        <a:lstStyle/>
        <a:p>
          <a:endParaRPr lang="de-DE"/>
        </a:p>
      </dgm:t>
    </dgm:pt>
    <dgm:pt modelId="{55DD8F0A-A61B-4B06-A4CC-33243A7E6299}" type="pres">
      <dgm:prSet presAssocID="{1C50565C-83CB-4E26-A4F7-8222DB2F46EF}" presName="hierChild4" presStyleCnt="0"/>
      <dgm:spPr/>
    </dgm:pt>
    <dgm:pt modelId="{EA2CE393-B49A-4B5F-99AB-58E4815F6754}" type="pres">
      <dgm:prSet presAssocID="{1C50565C-83CB-4E26-A4F7-8222DB2F46EF}" presName="hierChild5" presStyleCnt="0"/>
      <dgm:spPr/>
    </dgm:pt>
    <dgm:pt modelId="{C0A610C2-50A4-48C3-B5A9-7C8FCF85869A}" type="pres">
      <dgm:prSet presAssocID="{27AAFE44-0137-4D84-A955-61CBA6D6CE43}" presName="Name37" presStyleLbl="parChTrans1D2" presStyleIdx="2" presStyleCnt="3"/>
      <dgm:spPr/>
      <dgm:t>
        <a:bodyPr/>
        <a:lstStyle/>
        <a:p>
          <a:endParaRPr lang="de-DE"/>
        </a:p>
      </dgm:t>
    </dgm:pt>
    <dgm:pt modelId="{48EA92CF-DD2E-4CA9-A1C7-EBDD0AB0CF13}" type="pres">
      <dgm:prSet presAssocID="{E3726DF2-2044-4965-97B9-9ECC09127089}" presName="hierRoot2" presStyleCnt="0">
        <dgm:presLayoutVars>
          <dgm:hierBranch val="init"/>
        </dgm:presLayoutVars>
      </dgm:prSet>
      <dgm:spPr/>
    </dgm:pt>
    <dgm:pt modelId="{F29099F1-29EE-43DF-9EDA-68AE3ECBE2D3}" type="pres">
      <dgm:prSet presAssocID="{E3726DF2-2044-4965-97B9-9ECC09127089}" presName="rootComposite" presStyleCnt="0"/>
      <dgm:spPr/>
    </dgm:pt>
    <dgm:pt modelId="{A8965F5B-09AC-431A-A2D1-87A2DCA63886}" type="pres">
      <dgm:prSet presAssocID="{E3726DF2-2044-4965-97B9-9ECC09127089}" presName="rootText" presStyleLbl="node2" presStyleIdx="2" presStyleCnt="3" custScaleX="111110" custScaleY="197452" custLinFactNeighborX="1763" custLinFactNeighborY="-44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4D56A82-5BE5-488A-A4AC-CE49AEF064DF}" type="pres">
      <dgm:prSet presAssocID="{E3726DF2-2044-4965-97B9-9ECC09127089}" presName="rootConnector" presStyleLbl="node2" presStyleIdx="2" presStyleCnt="3"/>
      <dgm:spPr/>
      <dgm:t>
        <a:bodyPr/>
        <a:lstStyle/>
        <a:p>
          <a:endParaRPr lang="de-DE"/>
        </a:p>
      </dgm:t>
    </dgm:pt>
    <dgm:pt modelId="{C445B690-30C7-497E-82AA-E3C971BB0A44}" type="pres">
      <dgm:prSet presAssocID="{E3726DF2-2044-4965-97B9-9ECC09127089}" presName="hierChild4" presStyleCnt="0"/>
      <dgm:spPr/>
    </dgm:pt>
    <dgm:pt modelId="{5DCE807A-93D6-41E3-A565-8220EB0F265F}" type="pres">
      <dgm:prSet presAssocID="{E3726DF2-2044-4965-97B9-9ECC09127089}" presName="hierChild5" presStyleCnt="0"/>
      <dgm:spPr/>
    </dgm:pt>
    <dgm:pt modelId="{D77C6F45-0D08-4BAE-A787-2BEEE92E4379}" type="pres">
      <dgm:prSet presAssocID="{827288F1-C0C7-43B8-A665-AF279577AD44}" presName="hierChild3" presStyleCnt="0"/>
      <dgm:spPr/>
    </dgm:pt>
  </dgm:ptLst>
  <dgm:cxnLst>
    <dgm:cxn modelId="{8A40004A-CB92-4E6D-9EA6-497DDEC70EDA}" srcId="{827288F1-C0C7-43B8-A665-AF279577AD44}" destId="{E3726DF2-2044-4965-97B9-9ECC09127089}" srcOrd="2" destOrd="0" parTransId="{27AAFE44-0137-4D84-A955-61CBA6D6CE43}" sibTransId="{4F617E41-F6AC-461E-9902-84A9B74FFBB5}"/>
    <dgm:cxn modelId="{158A64CD-6735-4F74-BC69-5EC9BEA236F8}" type="presOf" srcId="{1C50565C-83CB-4E26-A4F7-8222DB2F46EF}" destId="{2C688D7A-0E70-4F44-A948-6E262340AB8C}" srcOrd="0" destOrd="0" presId="urn:microsoft.com/office/officeart/2005/8/layout/orgChart1"/>
    <dgm:cxn modelId="{AB690640-B933-45B5-A180-6D7AB7F2F68E}" srcId="{827288F1-C0C7-43B8-A665-AF279577AD44}" destId="{04384730-DEEC-4A15-BD55-364D8FCC9A9E}" srcOrd="0" destOrd="0" parTransId="{1277177C-D2E0-4574-8889-6F433C8FE25F}" sibTransId="{5C462823-1882-4DAA-81D4-D385504D6C92}"/>
    <dgm:cxn modelId="{A133309C-AC1A-4B88-8F00-5424B0D90882}" type="presOf" srcId="{04384730-DEEC-4A15-BD55-364D8FCC9A9E}" destId="{8AC1FFA7-4F15-4433-B667-6A087D476F31}" srcOrd="1" destOrd="0" presId="urn:microsoft.com/office/officeart/2005/8/layout/orgChart1"/>
    <dgm:cxn modelId="{9080802D-EFCC-42C7-9CBA-D9523AA09525}" type="presOf" srcId="{1277177C-D2E0-4574-8889-6F433C8FE25F}" destId="{17DDAC2E-7D4B-4634-92F3-A5879CB0D214}" srcOrd="0" destOrd="0" presId="urn:microsoft.com/office/officeart/2005/8/layout/orgChart1"/>
    <dgm:cxn modelId="{E8FD6B25-33E6-4F19-BF48-3BD3BC6CFF27}" type="presOf" srcId="{27AAFE44-0137-4D84-A955-61CBA6D6CE43}" destId="{C0A610C2-50A4-48C3-B5A9-7C8FCF85869A}" srcOrd="0" destOrd="0" presId="urn:microsoft.com/office/officeart/2005/8/layout/orgChart1"/>
    <dgm:cxn modelId="{1C2B6489-34BD-4420-A529-20DFF8668513}" type="presOf" srcId="{827288F1-C0C7-43B8-A665-AF279577AD44}" destId="{C7384D2C-9B63-440A-B192-B94B83511FEA}" srcOrd="0" destOrd="0" presId="urn:microsoft.com/office/officeart/2005/8/layout/orgChart1"/>
    <dgm:cxn modelId="{151987B5-B2A1-4E0A-865A-C8E5CBB4F07B}" type="presOf" srcId="{1C50565C-83CB-4E26-A4F7-8222DB2F46EF}" destId="{B276A840-DDF8-425C-BB01-A598899B47B3}" srcOrd="1" destOrd="0" presId="urn:microsoft.com/office/officeart/2005/8/layout/orgChart1"/>
    <dgm:cxn modelId="{3841AE4F-90E5-4F6C-BCA7-F4F03C96B7B3}" type="presOf" srcId="{90B9EF2E-78AD-455C-A48F-B3B7D4F31A34}" destId="{FBFBCF7D-5B86-4521-B15B-3B5C710C4683}" srcOrd="0" destOrd="0" presId="urn:microsoft.com/office/officeart/2005/8/layout/orgChart1"/>
    <dgm:cxn modelId="{29B721EE-589E-4235-B83A-40F7BF6B1471}" type="presOf" srcId="{E3726DF2-2044-4965-97B9-9ECC09127089}" destId="{A8965F5B-09AC-431A-A2D1-87A2DCA63886}" srcOrd="0" destOrd="0" presId="urn:microsoft.com/office/officeart/2005/8/layout/orgChart1"/>
    <dgm:cxn modelId="{D1291EA7-CD26-4F47-A71B-273F95348B1E}" type="presOf" srcId="{E3726DF2-2044-4965-97B9-9ECC09127089}" destId="{C4D56A82-5BE5-488A-A4AC-CE49AEF064DF}" srcOrd="1" destOrd="0" presId="urn:microsoft.com/office/officeart/2005/8/layout/orgChart1"/>
    <dgm:cxn modelId="{F838344D-8F7A-4653-849E-A62E9DE468ED}" srcId="{827288F1-C0C7-43B8-A665-AF279577AD44}" destId="{1C50565C-83CB-4E26-A4F7-8222DB2F46EF}" srcOrd="1" destOrd="0" parTransId="{90B9EF2E-78AD-455C-A48F-B3B7D4F31A34}" sibTransId="{CE43F373-730D-4C5D-8BB0-936DD521DD58}"/>
    <dgm:cxn modelId="{95F3C526-AD0B-4AAE-897C-C54492EF752B}" type="presOf" srcId="{04384730-DEEC-4A15-BD55-364D8FCC9A9E}" destId="{CE6CB37D-78E4-4B9A-93F1-FEC90C31C869}" srcOrd="0" destOrd="0" presId="urn:microsoft.com/office/officeart/2005/8/layout/orgChart1"/>
    <dgm:cxn modelId="{62C7436A-7766-4A23-AE76-D72051739960}" srcId="{CD11F284-F50C-4E15-BDD9-BC8BDD805ECC}" destId="{827288F1-C0C7-43B8-A665-AF279577AD44}" srcOrd="0" destOrd="0" parTransId="{D479D5A2-D681-4AB0-9C36-85F5CA35897C}" sibTransId="{7811F7E7-A4E6-45B4-B482-379D51962A20}"/>
    <dgm:cxn modelId="{D3284C7D-0681-486F-A060-1669E6134C32}" type="presOf" srcId="{CD11F284-F50C-4E15-BDD9-BC8BDD805ECC}" destId="{60101A83-711C-4314-BB12-9D2D09ED1527}" srcOrd="0" destOrd="0" presId="urn:microsoft.com/office/officeart/2005/8/layout/orgChart1"/>
    <dgm:cxn modelId="{C1C05CDE-255D-4F9E-BFDB-E21CF748522D}" type="presOf" srcId="{827288F1-C0C7-43B8-A665-AF279577AD44}" destId="{801FFB81-E1A4-4C1B-8284-E052188AEE68}" srcOrd="1" destOrd="0" presId="urn:microsoft.com/office/officeart/2005/8/layout/orgChart1"/>
    <dgm:cxn modelId="{A1121CDD-A573-4E01-B517-FB34974AED79}" type="presParOf" srcId="{60101A83-711C-4314-BB12-9D2D09ED1527}" destId="{DA6F367B-E342-4C82-B5D0-41124DAB25F9}" srcOrd="0" destOrd="0" presId="urn:microsoft.com/office/officeart/2005/8/layout/orgChart1"/>
    <dgm:cxn modelId="{4424AC96-4629-405E-B7E3-6EA74E8232F5}" type="presParOf" srcId="{DA6F367B-E342-4C82-B5D0-41124DAB25F9}" destId="{7EA2EA08-2246-4D0A-899F-E4A04D4BEEB8}" srcOrd="0" destOrd="0" presId="urn:microsoft.com/office/officeart/2005/8/layout/orgChart1"/>
    <dgm:cxn modelId="{62F842EE-F203-45DB-A570-48F2EB5E6325}" type="presParOf" srcId="{7EA2EA08-2246-4D0A-899F-E4A04D4BEEB8}" destId="{C7384D2C-9B63-440A-B192-B94B83511FEA}" srcOrd="0" destOrd="0" presId="urn:microsoft.com/office/officeart/2005/8/layout/orgChart1"/>
    <dgm:cxn modelId="{36FAF567-4A01-40F8-B9A6-A5BC040C8205}" type="presParOf" srcId="{7EA2EA08-2246-4D0A-899F-E4A04D4BEEB8}" destId="{801FFB81-E1A4-4C1B-8284-E052188AEE68}" srcOrd="1" destOrd="0" presId="urn:microsoft.com/office/officeart/2005/8/layout/orgChart1"/>
    <dgm:cxn modelId="{2516B87E-48F5-448F-8871-7AD2D0012549}" type="presParOf" srcId="{DA6F367B-E342-4C82-B5D0-41124DAB25F9}" destId="{C65198C8-C82D-4599-89B4-3F32FE1C6D9A}" srcOrd="1" destOrd="0" presId="urn:microsoft.com/office/officeart/2005/8/layout/orgChart1"/>
    <dgm:cxn modelId="{171AC2AD-2429-4CAC-9C28-3698FE97CE72}" type="presParOf" srcId="{C65198C8-C82D-4599-89B4-3F32FE1C6D9A}" destId="{17DDAC2E-7D4B-4634-92F3-A5879CB0D214}" srcOrd="0" destOrd="0" presId="urn:microsoft.com/office/officeart/2005/8/layout/orgChart1"/>
    <dgm:cxn modelId="{C7165D78-5422-4D39-911E-3F83D9C4ACCD}" type="presParOf" srcId="{C65198C8-C82D-4599-89B4-3F32FE1C6D9A}" destId="{EE806677-94F2-4484-BD8F-0CEC28FDFE54}" srcOrd="1" destOrd="0" presId="urn:microsoft.com/office/officeart/2005/8/layout/orgChart1"/>
    <dgm:cxn modelId="{FB8B7B31-2372-49DE-8C49-E7A7459F446A}" type="presParOf" srcId="{EE806677-94F2-4484-BD8F-0CEC28FDFE54}" destId="{53B81AF9-F49D-44B9-A355-8AF9F8AE146B}" srcOrd="0" destOrd="0" presId="urn:microsoft.com/office/officeart/2005/8/layout/orgChart1"/>
    <dgm:cxn modelId="{A9DC257E-ED0C-43D2-A407-8EFAE948BBFA}" type="presParOf" srcId="{53B81AF9-F49D-44B9-A355-8AF9F8AE146B}" destId="{CE6CB37D-78E4-4B9A-93F1-FEC90C31C869}" srcOrd="0" destOrd="0" presId="urn:microsoft.com/office/officeart/2005/8/layout/orgChart1"/>
    <dgm:cxn modelId="{599837D6-C6AB-4086-929B-71771B4D6D94}" type="presParOf" srcId="{53B81AF9-F49D-44B9-A355-8AF9F8AE146B}" destId="{8AC1FFA7-4F15-4433-B667-6A087D476F31}" srcOrd="1" destOrd="0" presId="urn:microsoft.com/office/officeart/2005/8/layout/orgChart1"/>
    <dgm:cxn modelId="{6E38AF6C-2E84-4C98-B696-1A14AF767F86}" type="presParOf" srcId="{EE806677-94F2-4484-BD8F-0CEC28FDFE54}" destId="{7BD80B8F-FC14-4CDE-951C-39B6C916D593}" srcOrd="1" destOrd="0" presId="urn:microsoft.com/office/officeart/2005/8/layout/orgChart1"/>
    <dgm:cxn modelId="{09253254-D1CA-4A04-AE7E-44F805E328B5}" type="presParOf" srcId="{EE806677-94F2-4484-BD8F-0CEC28FDFE54}" destId="{CC82717C-D990-4885-A5B0-BE9AD5BE94B2}" srcOrd="2" destOrd="0" presId="urn:microsoft.com/office/officeart/2005/8/layout/orgChart1"/>
    <dgm:cxn modelId="{10ED0B12-1958-4B77-8378-6B6DCC63162F}" type="presParOf" srcId="{C65198C8-C82D-4599-89B4-3F32FE1C6D9A}" destId="{FBFBCF7D-5B86-4521-B15B-3B5C710C4683}" srcOrd="2" destOrd="0" presId="urn:microsoft.com/office/officeart/2005/8/layout/orgChart1"/>
    <dgm:cxn modelId="{FBE99700-B9C9-4FB0-A71E-64E5B026E1F5}" type="presParOf" srcId="{C65198C8-C82D-4599-89B4-3F32FE1C6D9A}" destId="{53DCA8A2-BC98-47B4-BA44-A60E3C8EC91E}" srcOrd="3" destOrd="0" presId="urn:microsoft.com/office/officeart/2005/8/layout/orgChart1"/>
    <dgm:cxn modelId="{BA379679-A802-4555-8133-A5EAC2FFDE43}" type="presParOf" srcId="{53DCA8A2-BC98-47B4-BA44-A60E3C8EC91E}" destId="{82C449E5-F8BF-4F43-8636-5EC50E95EF28}" srcOrd="0" destOrd="0" presId="urn:microsoft.com/office/officeart/2005/8/layout/orgChart1"/>
    <dgm:cxn modelId="{6EC6BF53-8884-4939-9820-BBB1AECEF579}" type="presParOf" srcId="{82C449E5-F8BF-4F43-8636-5EC50E95EF28}" destId="{2C688D7A-0E70-4F44-A948-6E262340AB8C}" srcOrd="0" destOrd="0" presId="urn:microsoft.com/office/officeart/2005/8/layout/orgChart1"/>
    <dgm:cxn modelId="{1A563BA1-9424-4422-B6CA-800A927AFEF0}" type="presParOf" srcId="{82C449E5-F8BF-4F43-8636-5EC50E95EF28}" destId="{B276A840-DDF8-425C-BB01-A598899B47B3}" srcOrd="1" destOrd="0" presId="urn:microsoft.com/office/officeart/2005/8/layout/orgChart1"/>
    <dgm:cxn modelId="{99F3EB5A-1C94-42AB-877A-3791692D24A3}" type="presParOf" srcId="{53DCA8A2-BC98-47B4-BA44-A60E3C8EC91E}" destId="{55DD8F0A-A61B-4B06-A4CC-33243A7E6299}" srcOrd="1" destOrd="0" presId="urn:microsoft.com/office/officeart/2005/8/layout/orgChart1"/>
    <dgm:cxn modelId="{439C5DD2-474A-4AE8-BF52-782888BDAD2B}" type="presParOf" srcId="{53DCA8A2-BC98-47B4-BA44-A60E3C8EC91E}" destId="{EA2CE393-B49A-4B5F-99AB-58E4815F6754}" srcOrd="2" destOrd="0" presId="urn:microsoft.com/office/officeart/2005/8/layout/orgChart1"/>
    <dgm:cxn modelId="{C715FAE6-4412-4D99-A318-C2C104B41551}" type="presParOf" srcId="{C65198C8-C82D-4599-89B4-3F32FE1C6D9A}" destId="{C0A610C2-50A4-48C3-B5A9-7C8FCF85869A}" srcOrd="4" destOrd="0" presId="urn:microsoft.com/office/officeart/2005/8/layout/orgChart1"/>
    <dgm:cxn modelId="{9A297DF0-64BA-4EA8-88E1-F481D744BC81}" type="presParOf" srcId="{C65198C8-C82D-4599-89B4-3F32FE1C6D9A}" destId="{48EA92CF-DD2E-4CA9-A1C7-EBDD0AB0CF13}" srcOrd="5" destOrd="0" presId="urn:microsoft.com/office/officeart/2005/8/layout/orgChart1"/>
    <dgm:cxn modelId="{B791EB54-727F-41EF-BCE2-C3CA61E1ED85}" type="presParOf" srcId="{48EA92CF-DD2E-4CA9-A1C7-EBDD0AB0CF13}" destId="{F29099F1-29EE-43DF-9EDA-68AE3ECBE2D3}" srcOrd="0" destOrd="0" presId="urn:microsoft.com/office/officeart/2005/8/layout/orgChart1"/>
    <dgm:cxn modelId="{E113DF81-EB9C-488D-A961-36022CCE3148}" type="presParOf" srcId="{F29099F1-29EE-43DF-9EDA-68AE3ECBE2D3}" destId="{A8965F5B-09AC-431A-A2D1-87A2DCA63886}" srcOrd="0" destOrd="0" presId="urn:microsoft.com/office/officeart/2005/8/layout/orgChart1"/>
    <dgm:cxn modelId="{DFF691B9-137A-48DB-8EAC-B5A98311F919}" type="presParOf" srcId="{F29099F1-29EE-43DF-9EDA-68AE3ECBE2D3}" destId="{C4D56A82-5BE5-488A-A4AC-CE49AEF064DF}" srcOrd="1" destOrd="0" presId="urn:microsoft.com/office/officeart/2005/8/layout/orgChart1"/>
    <dgm:cxn modelId="{B828C1B6-78CC-475A-83D9-3DD33CE801A2}" type="presParOf" srcId="{48EA92CF-DD2E-4CA9-A1C7-EBDD0AB0CF13}" destId="{C445B690-30C7-497E-82AA-E3C971BB0A44}" srcOrd="1" destOrd="0" presId="urn:microsoft.com/office/officeart/2005/8/layout/orgChart1"/>
    <dgm:cxn modelId="{89C0CCD9-4DA2-427C-B9A4-6EBC3CA47D1C}" type="presParOf" srcId="{48EA92CF-DD2E-4CA9-A1C7-EBDD0AB0CF13}" destId="{5DCE807A-93D6-41E3-A565-8220EB0F265F}" srcOrd="2" destOrd="0" presId="urn:microsoft.com/office/officeart/2005/8/layout/orgChart1"/>
    <dgm:cxn modelId="{D976D459-9AF4-4CF4-B621-65221638C02E}" type="presParOf" srcId="{DA6F367B-E342-4C82-B5D0-41124DAB25F9}" destId="{D77C6F45-0D08-4BAE-A787-2BEEE92E43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EAF06F-3BC3-492D-B840-DAF110531A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87CB3E3-94AC-4D56-9F06-C2F689DF1EAC}">
      <dgm:prSet phldrT="[Text]" custT="1"/>
      <dgm:spPr/>
      <dgm:t>
        <a:bodyPr/>
        <a:lstStyle/>
        <a:p>
          <a:r>
            <a:rPr lang="en-US" sz="2800" noProof="0" dirty="0" smtClean="0"/>
            <a:t>Avoiding transportation</a:t>
          </a:r>
          <a:endParaRPr lang="en-US" sz="2800" noProof="0" dirty="0"/>
        </a:p>
      </dgm:t>
    </dgm:pt>
    <dgm:pt modelId="{78ED0FED-8904-4802-B78B-2D7B0428A19A}" type="parTrans" cxnId="{7C8EF902-31DD-4EBD-8363-9F39E67639AE}">
      <dgm:prSet/>
      <dgm:spPr/>
      <dgm:t>
        <a:bodyPr/>
        <a:lstStyle/>
        <a:p>
          <a:endParaRPr lang="en-US" noProof="0" dirty="0"/>
        </a:p>
      </dgm:t>
    </dgm:pt>
    <dgm:pt modelId="{19A2F95D-DC3A-49D6-A44B-61E4CAC5F065}" type="sibTrans" cxnId="{7C8EF902-31DD-4EBD-8363-9F39E67639AE}">
      <dgm:prSet/>
      <dgm:spPr/>
      <dgm:t>
        <a:bodyPr/>
        <a:lstStyle/>
        <a:p>
          <a:endParaRPr lang="en-US" noProof="0" dirty="0"/>
        </a:p>
      </dgm:t>
    </dgm:pt>
    <dgm:pt modelId="{0457EB3D-78BA-42CE-8309-AB2E8FCBF148}">
      <dgm:prSet phldrT="[Text]" custT="1"/>
      <dgm:spPr/>
      <dgm:t>
        <a:bodyPr/>
        <a:lstStyle/>
        <a:p>
          <a:r>
            <a:rPr lang="en-US" sz="2800" noProof="0" dirty="0" smtClean="0"/>
            <a:t>Reduction of distance </a:t>
          </a:r>
          <a:endParaRPr lang="en-US" sz="2800" noProof="0" dirty="0"/>
        </a:p>
      </dgm:t>
    </dgm:pt>
    <dgm:pt modelId="{333EF521-9CB5-4C75-B13B-4B415202DE44}" type="parTrans" cxnId="{03A92726-45C9-4F6A-B409-AB1ECDD0A519}">
      <dgm:prSet/>
      <dgm:spPr/>
      <dgm:t>
        <a:bodyPr/>
        <a:lstStyle/>
        <a:p>
          <a:endParaRPr lang="en-US" noProof="0" dirty="0"/>
        </a:p>
      </dgm:t>
    </dgm:pt>
    <dgm:pt modelId="{FA7916F8-80AA-4211-9ECB-C1191A8306F6}" type="sibTrans" cxnId="{03A92726-45C9-4F6A-B409-AB1ECDD0A519}">
      <dgm:prSet/>
      <dgm:spPr/>
      <dgm:t>
        <a:bodyPr/>
        <a:lstStyle/>
        <a:p>
          <a:endParaRPr lang="en-US" noProof="0" dirty="0"/>
        </a:p>
      </dgm:t>
    </dgm:pt>
    <dgm:pt modelId="{30CAE471-5729-4E81-80F2-8143055F6E2B}">
      <dgm:prSet phldrT="[Text]" custT="1"/>
      <dgm:spPr/>
      <dgm:t>
        <a:bodyPr/>
        <a:lstStyle/>
        <a:p>
          <a:r>
            <a:rPr lang="en-US" sz="2400" noProof="0" dirty="0" smtClean="0"/>
            <a:t>Example: local sourcing (apple instead of mango) </a:t>
          </a:r>
          <a:endParaRPr lang="en-US" sz="2400" noProof="0" dirty="0"/>
        </a:p>
      </dgm:t>
    </dgm:pt>
    <dgm:pt modelId="{18479967-5774-4F75-8AE2-EB3865567554}" type="parTrans" cxnId="{6A19CE73-B83F-4C11-B677-43E466DDB717}">
      <dgm:prSet/>
      <dgm:spPr/>
      <dgm:t>
        <a:bodyPr/>
        <a:lstStyle/>
        <a:p>
          <a:endParaRPr lang="en-US" noProof="0" dirty="0"/>
        </a:p>
      </dgm:t>
    </dgm:pt>
    <dgm:pt modelId="{379CAE18-5FB8-430D-AE52-CC4119A87484}" type="sibTrans" cxnId="{6A19CE73-B83F-4C11-B677-43E466DDB717}">
      <dgm:prSet/>
      <dgm:spPr/>
      <dgm:t>
        <a:bodyPr/>
        <a:lstStyle/>
        <a:p>
          <a:endParaRPr lang="en-US" noProof="0" dirty="0"/>
        </a:p>
      </dgm:t>
    </dgm:pt>
    <dgm:pt modelId="{281AAD42-7757-4DCB-85EF-E4B461362720}">
      <dgm:prSet phldrT="[Text]" custT="1"/>
      <dgm:spPr/>
      <dgm:t>
        <a:bodyPr/>
        <a:lstStyle/>
        <a:p>
          <a:r>
            <a:rPr lang="en-US" sz="2800" noProof="0" dirty="0" smtClean="0"/>
            <a:t>Choice of means of transportation </a:t>
          </a:r>
          <a:endParaRPr lang="en-US" sz="2800" noProof="0" dirty="0"/>
        </a:p>
      </dgm:t>
    </dgm:pt>
    <dgm:pt modelId="{CCF8849B-BA93-4348-BFED-493B0648BD54}" type="parTrans" cxnId="{9ED113C7-5F4C-4A56-BCE8-F6B5FC3787BA}">
      <dgm:prSet/>
      <dgm:spPr/>
      <dgm:t>
        <a:bodyPr/>
        <a:lstStyle/>
        <a:p>
          <a:endParaRPr lang="en-US" noProof="0" dirty="0"/>
        </a:p>
      </dgm:t>
    </dgm:pt>
    <dgm:pt modelId="{F108A490-1795-4F8E-9B16-14FB9254F15D}" type="sibTrans" cxnId="{9ED113C7-5F4C-4A56-BCE8-F6B5FC3787BA}">
      <dgm:prSet/>
      <dgm:spPr/>
      <dgm:t>
        <a:bodyPr/>
        <a:lstStyle/>
        <a:p>
          <a:endParaRPr lang="en-US" noProof="0" dirty="0"/>
        </a:p>
      </dgm:t>
    </dgm:pt>
    <dgm:pt modelId="{43887B05-B4FB-4183-A055-3F8E9C0F7CEC}">
      <dgm:prSet phldrT="[Text]" custT="1"/>
      <dgm:spPr/>
      <dgm:t>
        <a:bodyPr/>
        <a:lstStyle/>
        <a:p>
          <a:r>
            <a:rPr lang="en-US" sz="2400" noProof="0" dirty="0" smtClean="0"/>
            <a:t>Example:</a:t>
          </a:r>
          <a:br>
            <a:rPr lang="en-US" sz="2400" noProof="0" dirty="0" smtClean="0"/>
          </a:br>
          <a:r>
            <a:rPr lang="en-US" sz="2400" noProof="0" dirty="0" smtClean="0"/>
            <a:t>train </a:t>
          </a:r>
          <a:br>
            <a:rPr lang="en-US" sz="2400" noProof="0" dirty="0" smtClean="0"/>
          </a:br>
          <a:r>
            <a:rPr lang="en-US" sz="2400" noProof="0" dirty="0" smtClean="0"/>
            <a:t>better than truck better than plane</a:t>
          </a:r>
          <a:endParaRPr lang="en-US" sz="2400" noProof="0" dirty="0"/>
        </a:p>
      </dgm:t>
    </dgm:pt>
    <dgm:pt modelId="{1DE6921E-5237-49E4-A0B8-4E4EB82312C7}" type="parTrans" cxnId="{8F460A5B-2930-4A0F-BCF6-B2D5734F1AA6}">
      <dgm:prSet/>
      <dgm:spPr/>
      <dgm:t>
        <a:bodyPr/>
        <a:lstStyle/>
        <a:p>
          <a:endParaRPr lang="en-US" noProof="0" dirty="0"/>
        </a:p>
      </dgm:t>
    </dgm:pt>
    <dgm:pt modelId="{1F979B4F-25F4-43EA-BD5E-CC6FD8ED779B}" type="sibTrans" cxnId="{8F460A5B-2930-4A0F-BCF6-B2D5734F1AA6}">
      <dgm:prSet/>
      <dgm:spPr/>
      <dgm:t>
        <a:bodyPr/>
        <a:lstStyle/>
        <a:p>
          <a:endParaRPr lang="en-US" noProof="0" dirty="0"/>
        </a:p>
      </dgm:t>
    </dgm:pt>
    <dgm:pt modelId="{3D26D880-9490-443E-A6F1-66006C8DD8DE}">
      <dgm:prSet phldrT="[Text]" custT="1"/>
      <dgm:spPr/>
      <dgm:t>
        <a:bodyPr/>
        <a:lstStyle/>
        <a:p>
          <a:r>
            <a:rPr lang="en-US" sz="2400" noProof="0" dirty="0" smtClean="0"/>
            <a:t>Example: video conferencing instead of business trip</a:t>
          </a:r>
          <a:endParaRPr lang="en-US" sz="2400" noProof="0" dirty="0"/>
        </a:p>
      </dgm:t>
    </dgm:pt>
    <dgm:pt modelId="{CC4EBDDA-7985-44D9-B244-91E055B12604}" type="parTrans" cxnId="{51BCE6EC-9E95-4C26-8425-EE58FC12EC92}">
      <dgm:prSet/>
      <dgm:spPr/>
      <dgm:t>
        <a:bodyPr/>
        <a:lstStyle/>
        <a:p>
          <a:endParaRPr lang="en-US" noProof="0" dirty="0"/>
        </a:p>
      </dgm:t>
    </dgm:pt>
    <dgm:pt modelId="{3FCF0181-EFAF-4671-9918-82ACADBE8B81}" type="sibTrans" cxnId="{51BCE6EC-9E95-4C26-8425-EE58FC12EC92}">
      <dgm:prSet/>
      <dgm:spPr/>
      <dgm:t>
        <a:bodyPr/>
        <a:lstStyle/>
        <a:p>
          <a:endParaRPr lang="en-US" noProof="0" dirty="0"/>
        </a:p>
      </dgm:t>
    </dgm:pt>
    <dgm:pt modelId="{6B2AC76B-67FC-4FCA-B079-6B314C4C3252}" type="pres">
      <dgm:prSet presAssocID="{2DEAF06F-3BC3-492D-B840-DAF110531A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F305EB2-FB14-4B4A-B508-CAFDC006C21C}" type="pres">
      <dgm:prSet presAssocID="{487CB3E3-94AC-4D56-9F06-C2F689DF1EAC}" presName="composite" presStyleCnt="0"/>
      <dgm:spPr/>
    </dgm:pt>
    <dgm:pt modelId="{9833CCA6-9976-4B87-8629-CD2F875988BC}" type="pres">
      <dgm:prSet presAssocID="{487CB3E3-94AC-4D56-9F06-C2F689DF1EAC}" presName="bentUpArrow1" presStyleLbl="alignImgPlace1" presStyleIdx="0" presStyleCnt="2"/>
      <dgm:spPr/>
    </dgm:pt>
    <dgm:pt modelId="{5BFD4A70-5D4C-4BF8-A000-4552BABF9E9D}" type="pres">
      <dgm:prSet presAssocID="{487CB3E3-94AC-4D56-9F06-C2F689DF1EAC}" presName="ParentText" presStyleLbl="node1" presStyleIdx="0" presStyleCnt="3" custScaleX="156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E82FC1-F21C-4192-ABD3-5A4D9DF78CC7}" type="pres">
      <dgm:prSet presAssocID="{487CB3E3-94AC-4D56-9F06-C2F689DF1EAC}" presName="ChildText" presStyleLbl="revTx" presStyleIdx="0" presStyleCnt="3" custScaleX="206587" custLinFactX="6232" custLinFactNeighborX="100000" custLinFactNeighborY="-5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3FE9B-583E-4036-819A-DE2B1C7EEB4A}" type="pres">
      <dgm:prSet presAssocID="{19A2F95D-DC3A-49D6-A44B-61E4CAC5F065}" presName="sibTrans" presStyleCnt="0"/>
      <dgm:spPr/>
    </dgm:pt>
    <dgm:pt modelId="{2EDA168B-F7A7-4BB0-AEE2-BBF000912F82}" type="pres">
      <dgm:prSet presAssocID="{0457EB3D-78BA-42CE-8309-AB2E8FCBF148}" presName="composite" presStyleCnt="0"/>
      <dgm:spPr/>
    </dgm:pt>
    <dgm:pt modelId="{0BA92864-6F6E-4E86-8FE2-9925FB28452E}" type="pres">
      <dgm:prSet presAssocID="{0457EB3D-78BA-42CE-8309-AB2E8FCBF148}" presName="bentUpArrow1" presStyleLbl="alignImgPlace1" presStyleIdx="1" presStyleCnt="2"/>
      <dgm:spPr/>
    </dgm:pt>
    <dgm:pt modelId="{86A21F6C-0EDC-41BF-89A0-6BCDEABAD695}" type="pres">
      <dgm:prSet presAssocID="{0457EB3D-78BA-42CE-8309-AB2E8FCBF148}" presName="ParentText" presStyleLbl="node1" presStyleIdx="1" presStyleCnt="3" custScaleX="156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D9C9B-1C2D-4D03-921C-445EED1F80B0}" type="pres">
      <dgm:prSet presAssocID="{0457EB3D-78BA-42CE-8309-AB2E8FCBF148}" presName="ChildText" presStyleLbl="revTx" presStyleIdx="1" presStyleCnt="3" custScaleX="222647" custLinFactX="5006" custLinFactNeighborX="100000" custLinFactNeighborY="-5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EEB153-BB7F-4EEC-B874-E4F978E3B01F}" type="pres">
      <dgm:prSet presAssocID="{FA7916F8-80AA-4211-9ECB-C1191A8306F6}" presName="sibTrans" presStyleCnt="0"/>
      <dgm:spPr/>
    </dgm:pt>
    <dgm:pt modelId="{2B5AE190-7F3A-46CE-BA33-3C995D3C5F9C}" type="pres">
      <dgm:prSet presAssocID="{281AAD42-7757-4DCB-85EF-E4B461362720}" presName="composite" presStyleCnt="0"/>
      <dgm:spPr/>
    </dgm:pt>
    <dgm:pt modelId="{59CBC17A-21DF-4BE3-890B-2D135026C384}" type="pres">
      <dgm:prSet presAssocID="{281AAD42-7757-4DCB-85EF-E4B461362720}" presName="ParentText" presStyleLbl="node1" presStyleIdx="2" presStyleCnt="3" custScaleX="156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1B36E4-F455-4F6C-8EE7-65A2CA705334}" type="pres">
      <dgm:prSet presAssocID="{281AAD42-7757-4DCB-85EF-E4B461362720}" presName="FinalChildText" presStyleLbl="revTx" presStyleIdx="2" presStyleCnt="3" custScaleX="163594" custLinFactNeighborX="68650" custLinFactNeighborY="-2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EFAA600-21EE-41A0-9687-F2C86E54CCFB}" type="presOf" srcId="{30CAE471-5729-4E81-80F2-8143055F6E2B}" destId="{89BD9C9B-1C2D-4D03-921C-445EED1F80B0}" srcOrd="0" destOrd="0" presId="urn:microsoft.com/office/officeart/2005/8/layout/StepDownProcess"/>
    <dgm:cxn modelId="{51BCE6EC-9E95-4C26-8425-EE58FC12EC92}" srcId="{487CB3E3-94AC-4D56-9F06-C2F689DF1EAC}" destId="{3D26D880-9490-443E-A6F1-66006C8DD8DE}" srcOrd="0" destOrd="0" parTransId="{CC4EBDDA-7985-44D9-B244-91E055B12604}" sibTransId="{3FCF0181-EFAF-4671-9918-82ACADBE8B81}"/>
    <dgm:cxn modelId="{03A92726-45C9-4F6A-B409-AB1ECDD0A519}" srcId="{2DEAF06F-3BC3-492D-B840-DAF110531A88}" destId="{0457EB3D-78BA-42CE-8309-AB2E8FCBF148}" srcOrd="1" destOrd="0" parTransId="{333EF521-9CB5-4C75-B13B-4B415202DE44}" sibTransId="{FA7916F8-80AA-4211-9ECB-C1191A8306F6}"/>
    <dgm:cxn modelId="{4C36A605-25A0-451B-9AA1-813FCF3BA6A9}" type="presOf" srcId="{43887B05-B4FB-4183-A055-3F8E9C0F7CEC}" destId="{CC1B36E4-F455-4F6C-8EE7-65A2CA705334}" srcOrd="0" destOrd="0" presId="urn:microsoft.com/office/officeart/2005/8/layout/StepDownProcess"/>
    <dgm:cxn modelId="{B93BCBD0-435B-4C98-9460-82F4489B08CC}" type="presOf" srcId="{281AAD42-7757-4DCB-85EF-E4B461362720}" destId="{59CBC17A-21DF-4BE3-890B-2D135026C384}" srcOrd="0" destOrd="0" presId="urn:microsoft.com/office/officeart/2005/8/layout/StepDownProcess"/>
    <dgm:cxn modelId="{580C1A2B-9CD2-4359-A3B3-C3ADDBFF07E5}" type="presOf" srcId="{2DEAF06F-3BC3-492D-B840-DAF110531A88}" destId="{6B2AC76B-67FC-4FCA-B079-6B314C4C3252}" srcOrd="0" destOrd="0" presId="urn:microsoft.com/office/officeart/2005/8/layout/StepDownProcess"/>
    <dgm:cxn modelId="{8F460A5B-2930-4A0F-BCF6-B2D5734F1AA6}" srcId="{281AAD42-7757-4DCB-85EF-E4B461362720}" destId="{43887B05-B4FB-4183-A055-3F8E9C0F7CEC}" srcOrd="0" destOrd="0" parTransId="{1DE6921E-5237-49E4-A0B8-4E4EB82312C7}" sibTransId="{1F979B4F-25F4-43EA-BD5E-CC6FD8ED779B}"/>
    <dgm:cxn modelId="{F8D0627E-B8B0-4B94-9D26-D361FCC9E3C1}" type="presOf" srcId="{0457EB3D-78BA-42CE-8309-AB2E8FCBF148}" destId="{86A21F6C-0EDC-41BF-89A0-6BCDEABAD695}" srcOrd="0" destOrd="0" presId="urn:microsoft.com/office/officeart/2005/8/layout/StepDownProcess"/>
    <dgm:cxn modelId="{7C8EF902-31DD-4EBD-8363-9F39E67639AE}" srcId="{2DEAF06F-3BC3-492D-B840-DAF110531A88}" destId="{487CB3E3-94AC-4D56-9F06-C2F689DF1EAC}" srcOrd="0" destOrd="0" parTransId="{78ED0FED-8904-4802-B78B-2D7B0428A19A}" sibTransId="{19A2F95D-DC3A-49D6-A44B-61E4CAC5F065}"/>
    <dgm:cxn modelId="{81B76463-DAD1-468A-822F-E2C0343E51D9}" type="presOf" srcId="{487CB3E3-94AC-4D56-9F06-C2F689DF1EAC}" destId="{5BFD4A70-5D4C-4BF8-A000-4552BABF9E9D}" srcOrd="0" destOrd="0" presId="urn:microsoft.com/office/officeart/2005/8/layout/StepDownProcess"/>
    <dgm:cxn modelId="{6A19CE73-B83F-4C11-B677-43E466DDB717}" srcId="{0457EB3D-78BA-42CE-8309-AB2E8FCBF148}" destId="{30CAE471-5729-4E81-80F2-8143055F6E2B}" srcOrd="0" destOrd="0" parTransId="{18479967-5774-4F75-8AE2-EB3865567554}" sibTransId="{379CAE18-5FB8-430D-AE52-CC4119A87484}"/>
    <dgm:cxn modelId="{9ED113C7-5F4C-4A56-BCE8-F6B5FC3787BA}" srcId="{2DEAF06F-3BC3-492D-B840-DAF110531A88}" destId="{281AAD42-7757-4DCB-85EF-E4B461362720}" srcOrd="2" destOrd="0" parTransId="{CCF8849B-BA93-4348-BFED-493B0648BD54}" sibTransId="{F108A490-1795-4F8E-9B16-14FB9254F15D}"/>
    <dgm:cxn modelId="{EE95583B-2682-428E-A335-9665AF249684}" type="presOf" srcId="{3D26D880-9490-443E-A6F1-66006C8DD8DE}" destId="{A0E82FC1-F21C-4192-ABD3-5A4D9DF78CC7}" srcOrd="0" destOrd="0" presId="urn:microsoft.com/office/officeart/2005/8/layout/StepDownProcess"/>
    <dgm:cxn modelId="{31DC14DB-FC36-4EB2-9B46-63088F008973}" type="presParOf" srcId="{6B2AC76B-67FC-4FCA-B079-6B314C4C3252}" destId="{0F305EB2-FB14-4B4A-B508-CAFDC006C21C}" srcOrd="0" destOrd="0" presId="urn:microsoft.com/office/officeart/2005/8/layout/StepDownProcess"/>
    <dgm:cxn modelId="{AE435A43-36DC-4B77-B040-679DBFF8AB6C}" type="presParOf" srcId="{0F305EB2-FB14-4B4A-B508-CAFDC006C21C}" destId="{9833CCA6-9976-4B87-8629-CD2F875988BC}" srcOrd="0" destOrd="0" presId="urn:microsoft.com/office/officeart/2005/8/layout/StepDownProcess"/>
    <dgm:cxn modelId="{E1772206-FCFA-4B2B-A748-C8E58B928477}" type="presParOf" srcId="{0F305EB2-FB14-4B4A-B508-CAFDC006C21C}" destId="{5BFD4A70-5D4C-4BF8-A000-4552BABF9E9D}" srcOrd="1" destOrd="0" presId="urn:microsoft.com/office/officeart/2005/8/layout/StepDownProcess"/>
    <dgm:cxn modelId="{68212C52-2595-495F-AD46-D5CB8F70260D}" type="presParOf" srcId="{0F305EB2-FB14-4B4A-B508-CAFDC006C21C}" destId="{A0E82FC1-F21C-4192-ABD3-5A4D9DF78CC7}" srcOrd="2" destOrd="0" presId="urn:microsoft.com/office/officeart/2005/8/layout/StepDownProcess"/>
    <dgm:cxn modelId="{9F43F629-F1AC-4F05-A671-B3AB9B536838}" type="presParOf" srcId="{6B2AC76B-67FC-4FCA-B079-6B314C4C3252}" destId="{9903FE9B-583E-4036-819A-DE2B1C7EEB4A}" srcOrd="1" destOrd="0" presId="urn:microsoft.com/office/officeart/2005/8/layout/StepDownProcess"/>
    <dgm:cxn modelId="{CB5B66E9-6B27-4001-B681-A56A0442B52B}" type="presParOf" srcId="{6B2AC76B-67FC-4FCA-B079-6B314C4C3252}" destId="{2EDA168B-F7A7-4BB0-AEE2-BBF000912F82}" srcOrd="2" destOrd="0" presId="urn:microsoft.com/office/officeart/2005/8/layout/StepDownProcess"/>
    <dgm:cxn modelId="{969BA581-4E98-42F4-808F-7CEDCA2BB2DF}" type="presParOf" srcId="{2EDA168B-F7A7-4BB0-AEE2-BBF000912F82}" destId="{0BA92864-6F6E-4E86-8FE2-9925FB28452E}" srcOrd="0" destOrd="0" presId="urn:microsoft.com/office/officeart/2005/8/layout/StepDownProcess"/>
    <dgm:cxn modelId="{10DF14E9-507B-4C93-90F4-B879D2A7C31A}" type="presParOf" srcId="{2EDA168B-F7A7-4BB0-AEE2-BBF000912F82}" destId="{86A21F6C-0EDC-41BF-89A0-6BCDEABAD695}" srcOrd="1" destOrd="0" presId="urn:microsoft.com/office/officeart/2005/8/layout/StepDownProcess"/>
    <dgm:cxn modelId="{C091051C-0113-4C5E-A49E-18BD656ACEED}" type="presParOf" srcId="{2EDA168B-F7A7-4BB0-AEE2-BBF000912F82}" destId="{89BD9C9B-1C2D-4D03-921C-445EED1F80B0}" srcOrd="2" destOrd="0" presId="urn:microsoft.com/office/officeart/2005/8/layout/StepDownProcess"/>
    <dgm:cxn modelId="{3C821D2D-42C2-4863-9800-896D5A83926D}" type="presParOf" srcId="{6B2AC76B-67FC-4FCA-B079-6B314C4C3252}" destId="{C0EEB153-BB7F-4EEC-B874-E4F978E3B01F}" srcOrd="3" destOrd="0" presId="urn:microsoft.com/office/officeart/2005/8/layout/StepDownProcess"/>
    <dgm:cxn modelId="{25F4143D-2194-4CBC-95BF-0F440C3DD26B}" type="presParOf" srcId="{6B2AC76B-67FC-4FCA-B079-6B314C4C3252}" destId="{2B5AE190-7F3A-46CE-BA33-3C995D3C5F9C}" srcOrd="4" destOrd="0" presId="urn:microsoft.com/office/officeart/2005/8/layout/StepDownProcess"/>
    <dgm:cxn modelId="{07F489D0-C375-4A34-852D-24E71E4509E8}" type="presParOf" srcId="{2B5AE190-7F3A-46CE-BA33-3C995D3C5F9C}" destId="{59CBC17A-21DF-4BE3-890B-2D135026C384}" srcOrd="0" destOrd="0" presId="urn:microsoft.com/office/officeart/2005/8/layout/StepDownProcess"/>
    <dgm:cxn modelId="{A850D233-05BE-455F-8C09-6B17BF523120}" type="presParOf" srcId="{2B5AE190-7F3A-46CE-BA33-3C995D3C5F9C}" destId="{CC1B36E4-F455-4F6C-8EE7-65A2CA70533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E2F659-8B56-40EF-BFAF-8860084B5D2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3A1683D-7C89-4466-B56D-86EDA0545E14}">
      <dgm:prSet phldrT="[Text]" custT="1"/>
      <dgm:spPr/>
      <dgm:t>
        <a:bodyPr/>
        <a:lstStyle/>
        <a:p>
          <a:r>
            <a:rPr lang="en-US" sz="2000" b="1" noProof="0" dirty="0" smtClean="0"/>
            <a:t>Costs</a:t>
          </a:r>
          <a:endParaRPr lang="en-US" sz="2000" b="1" noProof="0" dirty="0"/>
        </a:p>
      </dgm:t>
    </dgm:pt>
    <dgm:pt modelId="{75EB8B55-1541-4718-8DD3-D37C6F299808}" type="parTrans" cxnId="{41822CB9-DA12-4ACF-9B32-94D8E137625C}">
      <dgm:prSet/>
      <dgm:spPr/>
      <dgm:t>
        <a:bodyPr/>
        <a:lstStyle/>
        <a:p>
          <a:endParaRPr lang="en-US" sz="4400" noProof="0" dirty="0"/>
        </a:p>
      </dgm:t>
    </dgm:pt>
    <dgm:pt modelId="{AF0AF459-76B4-424E-B58A-05F16A3D63C2}" type="sibTrans" cxnId="{41822CB9-DA12-4ACF-9B32-94D8E137625C}">
      <dgm:prSet/>
      <dgm:spPr/>
      <dgm:t>
        <a:bodyPr/>
        <a:lstStyle/>
        <a:p>
          <a:endParaRPr lang="en-US" sz="4400" noProof="0" dirty="0"/>
        </a:p>
      </dgm:t>
    </dgm:pt>
    <dgm:pt modelId="{79143EAE-DC8E-4A7E-AC60-EBF09BD3766E}">
      <dgm:prSet phldrT="[Text]" custT="1"/>
      <dgm:spPr/>
      <dgm:t>
        <a:bodyPr/>
        <a:lstStyle/>
        <a:p>
          <a:r>
            <a:rPr lang="en-US" sz="2000" b="1" noProof="0" dirty="0" smtClean="0"/>
            <a:t>Energy consumption</a:t>
          </a:r>
          <a:endParaRPr lang="en-US" sz="2000" b="1" noProof="0" dirty="0"/>
        </a:p>
      </dgm:t>
    </dgm:pt>
    <dgm:pt modelId="{4AB18B3D-2136-4DF6-BF3B-5DB6B55EABFC}" type="parTrans" cxnId="{C4C1C92A-BC8C-4949-966D-15D79196443D}">
      <dgm:prSet/>
      <dgm:spPr/>
      <dgm:t>
        <a:bodyPr/>
        <a:lstStyle/>
        <a:p>
          <a:endParaRPr lang="en-US" sz="4400" noProof="0" dirty="0"/>
        </a:p>
      </dgm:t>
    </dgm:pt>
    <dgm:pt modelId="{C6DD19D7-93CF-4052-8D5D-526148CFF892}" type="sibTrans" cxnId="{C4C1C92A-BC8C-4949-966D-15D79196443D}">
      <dgm:prSet/>
      <dgm:spPr/>
      <dgm:t>
        <a:bodyPr/>
        <a:lstStyle/>
        <a:p>
          <a:endParaRPr lang="en-US" sz="4400" noProof="0" dirty="0"/>
        </a:p>
      </dgm:t>
    </dgm:pt>
    <dgm:pt modelId="{48FE5E85-62CF-4DAB-B55D-E13227B16E5E}">
      <dgm:prSet phldrT="[Text]" custT="1"/>
      <dgm:spPr/>
      <dgm:t>
        <a:bodyPr/>
        <a:lstStyle/>
        <a:p>
          <a:r>
            <a:rPr lang="en-US" sz="2000" noProof="0" dirty="0" smtClean="0"/>
            <a:t>CO2-Emissions</a:t>
          </a:r>
          <a:endParaRPr lang="en-US" sz="1800" noProof="0" dirty="0"/>
        </a:p>
      </dgm:t>
    </dgm:pt>
    <dgm:pt modelId="{6AE413C4-DDB1-424E-BE49-12A76DE46728}" type="parTrans" cxnId="{4EE708A8-8F2D-4D96-AE9B-BB9267AC8BAC}">
      <dgm:prSet/>
      <dgm:spPr/>
      <dgm:t>
        <a:bodyPr/>
        <a:lstStyle/>
        <a:p>
          <a:endParaRPr lang="en-US" sz="4400" noProof="0" dirty="0"/>
        </a:p>
      </dgm:t>
    </dgm:pt>
    <dgm:pt modelId="{D51D6642-5B63-4F69-8208-B8F5E97658A7}" type="sibTrans" cxnId="{4EE708A8-8F2D-4D96-AE9B-BB9267AC8BAC}">
      <dgm:prSet/>
      <dgm:spPr/>
      <dgm:t>
        <a:bodyPr/>
        <a:lstStyle/>
        <a:p>
          <a:endParaRPr lang="en-US" sz="4400" noProof="0" dirty="0"/>
        </a:p>
      </dgm:t>
    </dgm:pt>
    <dgm:pt modelId="{F20D8A59-8B4E-45E8-8BBD-C1DAD6CB5B1C}">
      <dgm:prSet phldrT="[Text]" custT="1"/>
      <dgm:spPr/>
      <dgm:t>
        <a:bodyPr/>
        <a:lstStyle/>
        <a:p>
          <a:r>
            <a:rPr lang="en-US" sz="3200" b="0" noProof="0" dirty="0" smtClean="0"/>
            <a:t>Comprehensive evaluation of meeting</a:t>
          </a:r>
          <a:endParaRPr lang="en-US" sz="3200" b="0" noProof="0" dirty="0"/>
        </a:p>
      </dgm:t>
    </dgm:pt>
    <dgm:pt modelId="{CEDCC9BC-4F8F-4B1E-90C5-4EDA403F53AA}" type="parTrans" cxnId="{7F9F30B1-CDDB-414D-9093-9501E67A8D86}">
      <dgm:prSet/>
      <dgm:spPr/>
      <dgm:t>
        <a:bodyPr/>
        <a:lstStyle/>
        <a:p>
          <a:endParaRPr lang="en-US" sz="4400" noProof="0" dirty="0"/>
        </a:p>
      </dgm:t>
    </dgm:pt>
    <dgm:pt modelId="{E602EAEA-B77E-46BB-9FF9-1039345D12CC}" type="sibTrans" cxnId="{7F9F30B1-CDDB-414D-9093-9501E67A8D86}">
      <dgm:prSet/>
      <dgm:spPr/>
      <dgm:t>
        <a:bodyPr/>
        <a:lstStyle/>
        <a:p>
          <a:endParaRPr lang="en-US" sz="4400" noProof="0" dirty="0"/>
        </a:p>
      </dgm:t>
    </dgm:pt>
    <dgm:pt modelId="{17CB0FE8-47A2-4F67-BA88-917081ECDCDE}" type="pres">
      <dgm:prSet presAssocID="{9EE2F659-8B56-40EF-BFAF-8860084B5D2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A48C799-DE51-4BBD-A6D1-408ED74841D1}" type="pres">
      <dgm:prSet presAssocID="{9EE2F659-8B56-40EF-BFAF-8860084B5D23}" presName="ellipse" presStyleLbl="trBgShp" presStyleIdx="0" presStyleCnt="1"/>
      <dgm:spPr/>
    </dgm:pt>
    <dgm:pt modelId="{C2DE1DC8-3EC0-459D-BE4D-8E2388A9236E}" type="pres">
      <dgm:prSet presAssocID="{9EE2F659-8B56-40EF-BFAF-8860084B5D23}" presName="arrow1" presStyleLbl="fgShp" presStyleIdx="0" presStyleCnt="1"/>
      <dgm:spPr/>
    </dgm:pt>
    <dgm:pt modelId="{4DBD6B74-D551-4223-80FA-92D5357AB82E}" type="pres">
      <dgm:prSet presAssocID="{9EE2F659-8B56-40EF-BFAF-8860084B5D23}" presName="rectangle" presStyleLbl="revTx" presStyleIdx="0" presStyleCnt="1" custScaleX="153844" custLinFactNeighborY="33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8DFEA2-773C-4FDD-9527-5551C0139409}" type="pres">
      <dgm:prSet presAssocID="{79143EAE-DC8E-4A7E-AC60-EBF09BD3766E}" presName="item1" presStyleLbl="node1" presStyleIdx="0" presStyleCnt="3" custScaleX="133435" custScaleY="1096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0B4A77-F7D6-49FC-8DB8-670F1B4E1AE1}" type="pres">
      <dgm:prSet presAssocID="{48FE5E85-62CF-4DAB-B55D-E13227B16E5E}" presName="item2" presStyleLbl="node1" presStyleIdx="1" presStyleCnt="3" custScaleX="117401" custScaleY="1096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47D44F-25CF-4BD5-BA90-951DBC6721E0}" type="pres">
      <dgm:prSet presAssocID="{F20D8A59-8B4E-45E8-8BBD-C1DAD6CB5B1C}" presName="item3" presStyleLbl="node1" presStyleIdx="2" presStyleCnt="3" custScaleX="117401" custScaleY="1096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FDD1ED-EFAD-4829-988A-0B86A8E45393}" type="pres">
      <dgm:prSet presAssocID="{9EE2F659-8B56-40EF-BFAF-8860084B5D23}" presName="funnel" presStyleLbl="trAlignAcc1" presStyleIdx="0" presStyleCnt="1" custScaleX="135031" custScaleY="111850"/>
      <dgm:spPr/>
      <dgm:t>
        <a:bodyPr/>
        <a:lstStyle/>
        <a:p>
          <a:endParaRPr lang="de-DE"/>
        </a:p>
      </dgm:t>
    </dgm:pt>
  </dgm:ptLst>
  <dgm:cxnLst>
    <dgm:cxn modelId="{EBE147D2-D902-4F59-969A-0E922B5A8A54}" type="presOf" srcId="{F20D8A59-8B4E-45E8-8BBD-C1DAD6CB5B1C}" destId="{4DBD6B74-D551-4223-80FA-92D5357AB82E}" srcOrd="0" destOrd="0" presId="urn:microsoft.com/office/officeart/2005/8/layout/funnel1"/>
    <dgm:cxn modelId="{C4C1C92A-BC8C-4949-966D-15D79196443D}" srcId="{9EE2F659-8B56-40EF-BFAF-8860084B5D23}" destId="{79143EAE-DC8E-4A7E-AC60-EBF09BD3766E}" srcOrd="1" destOrd="0" parTransId="{4AB18B3D-2136-4DF6-BF3B-5DB6B55EABFC}" sibTransId="{C6DD19D7-93CF-4052-8D5D-526148CFF892}"/>
    <dgm:cxn modelId="{4EE708A8-8F2D-4D96-AE9B-BB9267AC8BAC}" srcId="{9EE2F659-8B56-40EF-BFAF-8860084B5D23}" destId="{48FE5E85-62CF-4DAB-B55D-E13227B16E5E}" srcOrd="2" destOrd="0" parTransId="{6AE413C4-DDB1-424E-BE49-12A76DE46728}" sibTransId="{D51D6642-5B63-4F69-8208-B8F5E97658A7}"/>
    <dgm:cxn modelId="{E9681223-AE21-4DFA-849E-3E184D536D70}" type="presOf" srcId="{9EE2F659-8B56-40EF-BFAF-8860084B5D23}" destId="{17CB0FE8-47A2-4F67-BA88-917081ECDCDE}" srcOrd="0" destOrd="0" presId="urn:microsoft.com/office/officeart/2005/8/layout/funnel1"/>
    <dgm:cxn modelId="{7F9F30B1-CDDB-414D-9093-9501E67A8D86}" srcId="{9EE2F659-8B56-40EF-BFAF-8860084B5D23}" destId="{F20D8A59-8B4E-45E8-8BBD-C1DAD6CB5B1C}" srcOrd="3" destOrd="0" parTransId="{CEDCC9BC-4F8F-4B1E-90C5-4EDA403F53AA}" sibTransId="{E602EAEA-B77E-46BB-9FF9-1039345D12CC}"/>
    <dgm:cxn modelId="{7EB88282-66DC-44FA-B2BE-AC76A666B3BF}" type="presOf" srcId="{48FE5E85-62CF-4DAB-B55D-E13227B16E5E}" destId="{268DFEA2-773C-4FDD-9527-5551C0139409}" srcOrd="0" destOrd="0" presId="urn:microsoft.com/office/officeart/2005/8/layout/funnel1"/>
    <dgm:cxn modelId="{41822CB9-DA12-4ACF-9B32-94D8E137625C}" srcId="{9EE2F659-8B56-40EF-BFAF-8860084B5D23}" destId="{73A1683D-7C89-4466-B56D-86EDA0545E14}" srcOrd="0" destOrd="0" parTransId="{75EB8B55-1541-4718-8DD3-D37C6F299808}" sibTransId="{AF0AF459-76B4-424E-B58A-05F16A3D63C2}"/>
    <dgm:cxn modelId="{523863E6-8F94-4626-A1A7-725C39B05F9D}" type="presOf" srcId="{73A1683D-7C89-4466-B56D-86EDA0545E14}" destId="{0847D44F-25CF-4BD5-BA90-951DBC6721E0}" srcOrd="0" destOrd="0" presId="urn:microsoft.com/office/officeart/2005/8/layout/funnel1"/>
    <dgm:cxn modelId="{44D0EAEA-FC10-4B3E-B441-51782C13586A}" type="presOf" srcId="{79143EAE-DC8E-4A7E-AC60-EBF09BD3766E}" destId="{CB0B4A77-F7D6-49FC-8DB8-670F1B4E1AE1}" srcOrd="0" destOrd="0" presId="urn:microsoft.com/office/officeart/2005/8/layout/funnel1"/>
    <dgm:cxn modelId="{418B6874-7CCB-4441-A439-E9ECA274F144}" type="presParOf" srcId="{17CB0FE8-47A2-4F67-BA88-917081ECDCDE}" destId="{EA48C799-DE51-4BBD-A6D1-408ED74841D1}" srcOrd="0" destOrd="0" presId="urn:microsoft.com/office/officeart/2005/8/layout/funnel1"/>
    <dgm:cxn modelId="{B8832761-238C-40CC-A0DE-F56A6BE160B8}" type="presParOf" srcId="{17CB0FE8-47A2-4F67-BA88-917081ECDCDE}" destId="{C2DE1DC8-3EC0-459D-BE4D-8E2388A9236E}" srcOrd="1" destOrd="0" presId="urn:microsoft.com/office/officeart/2005/8/layout/funnel1"/>
    <dgm:cxn modelId="{211A7307-9CE3-4618-9D5E-59EBA938E24A}" type="presParOf" srcId="{17CB0FE8-47A2-4F67-BA88-917081ECDCDE}" destId="{4DBD6B74-D551-4223-80FA-92D5357AB82E}" srcOrd="2" destOrd="0" presId="urn:microsoft.com/office/officeart/2005/8/layout/funnel1"/>
    <dgm:cxn modelId="{FFCED0E7-AABD-4926-B1D1-6C87EC783274}" type="presParOf" srcId="{17CB0FE8-47A2-4F67-BA88-917081ECDCDE}" destId="{268DFEA2-773C-4FDD-9527-5551C0139409}" srcOrd="3" destOrd="0" presId="urn:microsoft.com/office/officeart/2005/8/layout/funnel1"/>
    <dgm:cxn modelId="{4DD455B5-6329-425B-A17C-30E1F575CB75}" type="presParOf" srcId="{17CB0FE8-47A2-4F67-BA88-917081ECDCDE}" destId="{CB0B4A77-F7D6-49FC-8DB8-670F1B4E1AE1}" srcOrd="4" destOrd="0" presId="urn:microsoft.com/office/officeart/2005/8/layout/funnel1"/>
    <dgm:cxn modelId="{2B1E475A-2072-4253-82BF-FB15665E124F}" type="presParOf" srcId="{17CB0FE8-47A2-4F67-BA88-917081ECDCDE}" destId="{0847D44F-25CF-4BD5-BA90-951DBC6721E0}" srcOrd="5" destOrd="0" presId="urn:microsoft.com/office/officeart/2005/8/layout/funnel1"/>
    <dgm:cxn modelId="{4A9507C0-3287-4DA7-A3A7-D29AFFCF8C46}" type="presParOf" srcId="{17CB0FE8-47A2-4F67-BA88-917081ECDCDE}" destId="{25FDD1ED-EFAD-4829-988A-0B86A8E453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D0F521-28EB-4596-821E-ECB76F97EF56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44C45B-58BF-4B93-A6BB-0D2052D8B9EF}">
      <dgm:prSet phldrT="[Text]"/>
      <dgm:spPr/>
      <dgm:t>
        <a:bodyPr/>
        <a:lstStyle/>
        <a:p>
          <a:pPr algn="ctr"/>
          <a:r>
            <a:rPr lang="en-US" noProof="0" dirty="0" smtClean="0"/>
            <a:t>Video conference: </a:t>
          </a:r>
        </a:p>
        <a:p>
          <a:pPr algn="ctr"/>
          <a:r>
            <a:rPr lang="en-US" noProof="0" dirty="0" smtClean="0"/>
            <a:t>No travel expenses, </a:t>
          </a:r>
        </a:p>
        <a:p>
          <a:pPr algn="ctr"/>
          <a:r>
            <a:rPr lang="en-US" noProof="0" dirty="0" smtClean="0"/>
            <a:t>Almost no consumption of energy, </a:t>
          </a:r>
        </a:p>
        <a:p>
          <a:pPr algn="ctr"/>
          <a:r>
            <a:rPr lang="en-US" noProof="0" dirty="0" smtClean="0"/>
            <a:t>Almost no carbon emissions</a:t>
          </a:r>
          <a:endParaRPr lang="en-US" noProof="0" dirty="0"/>
        </a:p>
      </dgm:t>
    </dgm:pt>
    <dgm:pt modelId="{E1A0668A-9FC1-4A7F-A8F2-D54FF1347E8F}" type="parTrans" cxnId="{FFD22059-91F1-4753-BB22-2D698560D67A}">
      <dgm:prSet/>
      <dgm:spPr/>
      <dgm:t>
        <a:bodyPr/>
        <a:lstStyle/>
        <a:p>
          <a:endParaRPr lang="de-DE"/>
        </a:p>
      </dgm:t>
    </dgm:pt>
    <dgm:pt modelId="{F50D9401-7EB2-4127-BD5C-B078EF44109C}" type="sibTrans" cxnId="{FFD22059-91F1-4753-BB22-2D698560D67A}">
      <dgm:prSet/>
      <dgm:spPr/>
      <dgm:t>
        <a:bodyPr/>
        <a:lstStyle/>
        <a:p>
          <a:endParaRPr lang="de-DE"/>
        </a:p>
      </dgm:t>
    </dgm:pt>
    <dgm:pt modelId="{0520D254-AA34-444C-A76D-4C4081C36BB2}">
      <dgm:prSet phldrT="[Text]"/>
      <dgm:spPr/>
      <dgm:t>
        <a:bodyPr/>
        <a:lstStyle/>
        <a:p>
          <a:pPr algn="ctr"/>
          <a:r>
            <a:rPr lang="en-US" noProof="0" dirty="0" smtClean="0"/>
            <a:t>Meeting in person: </a:t>
          </a:r>
        </a:p>
        <a:p>
          <a:pPr algn="ctr"/>
          <a:r>
            <a:rPr lang="en-US" noProof="0" dirty="0" smtClean="0"/>
            <a:t>1.525 euro travel costs, </a:t>
          </a:r>
        </a:p>
        <a:p>
          <a:pPr algn="ctr"/>
          <a:r>
            <a:rPr lang="en-US" noProof="0" dirty="0" smtClean="0"/>
            <a:t>100 Liter fuel and 40 kWh power, </a:t>
          </a:r>
        </a:p>
        <a:p>
          <a:pPr algn="ctr"/>
          <a:r>
            <a:rPr lang="en-US" noProof="0" dirty="0" smtClean="0"/>
            <a:t>275 to 525 kg carbon dioxide emissions</a:t>
          </a:r>
          <a:endParaRPr lang="en-US" noProof="0" dirty="0"/>
        </a:p>
      </dgm:t>
    </dgm:pt>
    <dgm:pt modelId="{3B4A305A-F23B-4F68-836D-F03078FC5CA2}" type="parTrans" cxnId="{E0763ED6-12EB-4E0A-ACD9-ACDDEBA9ACBF}">
      <dgm:prSet/>
      <dgm:spPr/>
      <dgm:t>
        <a:bodyPr/>
        <a:lstStyle/>
        <a:p>
          <a:endParaRPr lang="de-DE"/>
        </a:p>
      </dgm:t>
    </dgm:pt>
    <dgm:pt modelId="{20F5AA8B-2173-4A88-992D-D51BE1A3687C}" type="sibTrans" cxnId="{E0763ED6-12EB-4E0A-ACD9-ACDDEBA9ACBF}">
      <dgm:prSet/>
      <dgm:spPr/>
      <dgm:t>
        <a:bodyPr/>
        <a:lstStyle/>
        <a:p>
          <a:endParaRPr lang="de-DE"/>
        </a:p>
      </dgm:t>
    </dgm:pt>
    <dgm:pt modelId="{F219E272-992C-44E3-96C8-76A2802F5A1D}" type="pres">
      <dgm:prSet presAssocID="{95D0F521-28EB-4596-821E-ECB76F97EF5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5AE3EE5-E270-474B-B4B9-9B645F79210F}" type="pres">
      <dgm:prSet presAssocID="{4344C45B-58BF-4B93-A6BB-0D2052D8B9EF}" presName="upArrow" presStyleLbl="node1" presStyleIdx="0" presStyleCnt="2"/>
      <dgm:spPr/>
    </dgm:pt>
    <dgm:pt modelId="{F9B11D35-E229-4B0B-A6C3-89D07D87F308}" type="pres">
      <dgm:prSet presAssocID="{4344C45B-58BF-4B93-A6BB-0D2052D8B9E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CF2BFA-3FA6-479F-B7E2-6A60D811F490}" type="pres">
      <dgm:prSet presAssocID="{0520D254-AA34-444C-A76D-4C4081C36BB2}" presName="downArrow" presStyleLbl="node1" presStyleIdx="1" presStyleCnt="2"/>
      <dgm:spPr/>
    </dgm:pt>
    <dgm:pt modelId="{907E23DC-E271-4A2D-A9BB-A75BE8D3C33E}" type="pres">
      <dgm:prSet presAssocID="{0520D254-AA34-444C-A76D-4C4081C36BB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EF80B23-0B98-4C02-B98C-BB92AEB08EF2}" type="presOf" srcId="{95D0F521-28EB-4596-821E-ECB76F97EF56}" destId="{F219E272-992C-44E3-96C8-76A2802F5A1D}" srcOrd="0" destOrd="0" presId="urn:microsoft.com/office/officeart/2005/8/layout/arrow4"/>
    <dgm:cxn modelId="{1A448CAF-33A2-4376-A9DB-AFB20B61AE52}" type="presOf" srcId="{4344C45B-58BF-4B93-A6BB-0D2052D8B9EF}" destId="{F9B11D35-E229-4B0B-A6C3-89D07D87F308}" srcOrd="0" destOrd="0" presId="urn:microsoft.com/office/officeart/2005/8/layout/arrow4"/>
    <dgm:cxn modelId="{E7A1197E-422D-4C04-BCB9-63E168201BD1}" type="presOf" srcId="{0520D254-AA34-444C-A76D-4C4081C36BB2}" destId="{907E23DC-E271-4A2D-A9BB-A75BE8D3C33E}" srcOrd="0" destOrd="0" presId="urn:microsoft.com/office/officeart/2005/8/layout/arrow4"/>
    <dgm:cxn modelId="{FFD22059-91F1-4753-BB22-2D698560D67A}" srcId="{95D0F521-28EB-4596-821E-ECB76F97EF56}" destId="{4344C45B-58BF-4B93-A6BB-0D2052D8B9EF}" srcOrd="0" destOrd="0" parTransId="{E1A0668A-9FC1-4A7F-A8F2-D54FF1347E8F}" sibTransId="{F50D9401-7EB2-4127-BD5C-B078EF44109C}"/>
    <dgm:cxn modelId="{E0763ED6-12EB-4E0A-ACD9-ACDDEBA9ACBF}" srcId="{95D0F521-28EB-4596-821E-ECB76F97EF56}" destId="{0520D254-AA34-444C-A76D-4C4081C36BB2}" srcOrd="1" destOrd="0" parTransId="{3B4A305A-F23B-4F68-836D-F03078FC5CA2}" sibTransId="{20F5AA8B-2173-4A88-992D-D51BE1A3687C}"/>
    <dgm:cxn modelId="{DF8CAD13-8ACA-43E3-8046-6237B5AD4C7E}" type="presParOf" srcId="{F219E272-992C-44E3-96C8-76A2802F5A1D}" destId="{B5AE3EE5-E270-474B-B4B9-9B645F79210F}" srcOrd="0" destOrd="0" presId="urn:microsoft.com/office/officeart/2005/8/layout/arrow4"/>
    <dgm:cxn modelId="{5129BE79-1DA5-41FA-9A94-61889B116683}" type="presParOf" srcId="{F219E272-992C-44E3-96C8-76A2802F5A1D}" destId="{F9B11D35-E229-4B0B-A6C3-89D07D87F308}" srcOrd="1" destOrd="0" presId="urn:microsoft.com/office/officeart/2005/8/layout/arrow4"/>
    <dgm:cxn modelId="{741B15DA-4E4E-436C-9224-38AEFCDEFF9C}" type="presParOf" srcId="{F219E272-992C-44E3-96C8-76A2802F5A1D}" destId="{0DCF2BFA-3FA6-479F-B7E2-6A60D811F490}" srcOrd="2" destOrd="0" presId="urn:microsoft.com/office/officeart/2005/8/layout/arrow4"/>
    <dgm:cxn modelId="{69FB7B15-6EDE-4728-BDA4-2CAF620699E7}" type="presParOf" srcId="{F219E272-992C-44E3-96C8-76A2802F5A1D}" destId="{907E23DC-E271-4A2D-A9BB-A75BE8D3C33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CCD5F-5E04-4D74-9F16-7DC44693F5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E1C2F3-47DF-4BE2-BD0B-4A77891717C1}">
      <dgm:prSet phldrT="[Text]" custT="1"/>
      <dgm:spPr/>
      <dgm:t>
        <a:bodyPr/>
        <a:lstStyle/>
        <a:p>
          <a:r>
            <a:rPr lang="en-US" altLang="de-DE" sz="2800" noProof="0" dirty="0" smtClean="0">
              <a:latin typeface="+mj-lt"/>
            </a:rPr>
            <a:t>Presentation on IAA in Frankfort in 2009</a:t>
          </a:r>
          <a:endParaRPr lang="en-US" sz="2800" noProof="0" dirty="0"/>
        </a:p>
      </dgm:t>
    </dgm:pt>
    <dgm:pt modelId="{E3BED6F6-337E-46A6-991F-DB1DCE474BF8}" type="parTrans" cxnId="{47BC43FA-A442-41CD-8281-695C3D35194C}">
      <dgm:prSet/>
      <dgm:spPr/>
      <dgm:t>
        <a:bodyPr/>
        <a:lstStyle/>
        <a:p>
          <a:endParaRPr lang="en-US" noProof="0" dirty="0"/>
        </a:p>
      </dgm:t>
    </dgm:pt>
    <dgm:pt modelId="{0BDAD5AC-4AB7-4654-8D86-D2721970CA51}" type="sibTrans" cxnId="{47BC43FA-A442-41CD-8281-695C3D35194C}">
      <dgm:prSet/>
      <dgm:spPr/>
      <dgm:t>
        <a:bodyPr/>
        <a:lstStyle/>
        <a:p>
          <a:endParaRPr lang="en-US" sz="1600" noProof="0" dirty="0"/>
        </a:p>
      </dgm:t>
    </dgm:pt>
    <dgm:pt modelId="{F3B65DAD-BC52-4A05-B4D8-14A341033301}">
      <dgm:prSet phldrT="[Text]" custT="1"/>
      <dgm:spPr/>
      <dgm:t>
        <a:bodyPr/>
        <a:lstStyle/>
        <a:p>
          <a:r>
            <a:rPr lang="en-US" altLang="de-DE" sz="2800" noProof="0" dirty="0" smtClean="0">
              <a:latin typeface="+mj-lt"/>
            </a:rPr>
            <a:t>Predecessor model 2002!</a:t>
          </a:r>
          <a:endParaRPr lang="en-US" sz="2800" noProof="0" dirty="0"/>
        </a:p>
      </dgm:t>
    </dgm:pt>
    <dgm:pt modelId="{22A791DE-6BE2-44D5-B253-6ED9416A5464}" type="parTrans" cxnId="{8C9C9816-3E69-4540-9C55-D99C55F0F092}">
      <dgm:prSet/>
      <dgm:spPr/>
      <dgm:t>
        <a:bodyPr/>
        <a:lstStyle/>
        <a:p>
          <a:endParaRPr lang="en-US" noProof="0" dirty="0"/>
        </a:p>
      </dgm:t>
    </dgm:pt>
    <dgm:pt modelId="{F3C76DCF-709F-4766-ADD9-DEFE512A6859}" type="sibTrans" cxnId="{8C9C9816-3E69-4540-9C55-D99C55F0F092}">
      <dgm:prSet/>
      <dgm:spPr/>
      <dgm:t>
        <a:bodyPr/>
        <a:lstStyle/>
        <a:p>
          <a:endParaRPr lang="en-US" noProof="0" dirty="0"/>
        </a:p>
      </dgm:t>
    </dgm:pt>
    <dgm:pt modelId="{135BED4D-AB67-494C-8180-003ECE62AE48}">
      <dgm:prSet phldrT="[Text]" custT="1"/>
      <dgm:spPr/>
      <dgm:t>
        <a:bodyPr/>
        <a:lstStyle/>
        <a:p>
          <a:r>
            <a:rPr lang="en-US" altLang="de-DE" sz="2800" noProof="0" dirty="0" smtClean="0">
              <a:latin typeface="+mj-lt"/>
            </a:rPr>
            <a:t>Never built in series</a:t>
          </a:r>
          <a:endParaRPr lang="en-US" sz="2800" noProof="0" dirty="0"/>
        </a:p>
      </dgm:t>
    </dgm:pt>
    <dgm:pt modelId="{42335C60-B2B4-47C2-974F-69D74BE7D160}" type="parTrans" cxnId="{46543BA7-43F4-4CB7-8FC2-9FB358220EEF}">
      <dgm:prSet/>
      <dgm:spPr/>
      <dgm:t>
        <a:bodyPr/>
        <a:lstStyle/>
        <a:p>
          <a:endParaRPr lang="en-US" noProof="0" dirty="0"/>
        </a:p>
      </dgm:t>
    </dgm:pt>
    <dgm:pt modelId="{E773BDC7-35EC-4FB8-8AF7-297A45F763BF}" type="sibTrans" cxnId="{46543BA7-43F4-4CB7-8FC2-9FB358220EEF}">
      <dgm:prSet/>
      <dgm:spPr/>
      <dgm:t>
        <a:bodyPr/>
        <a:lstStyle/>
        <a:p>
          <a:endParaRPr lang="en-US" noProof="0" dirty="0"/>
        </a:p>
      </dgm:t>
    </dgm:pt>
    <dgm:pt modelId="{DBBD285C-BAE6-4BAD-AEE2-A180489FB8BD}" type="pres">
      <dgm:prSet presAssocID="{963CCD5F-5E04-4D74-9F16-7DC44693F5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288B80-E089-485A-B696-99587BDA7671}" type="pres">
      <dgm:prSet presAssocID="{35E1C2F3-47DF-4BE2-BD0B-4A77891717C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BD723B-620A-4DA4-959D-956D4F243F17}" type="pres">
      <dgm:prSet presAssocID="{0BDAD5AC-4AB7-4654-8D86-D2721970CA51}" presName="parTxOnlySpace" presStyleCnt="0"/>
      <dgm:spPr/>
    </dgm:pt>
    <dgm:pt modelId="{037408E1-7863-44AB-A736-E2A51E426E0D}" type="pres">
      <dgm:prSet presAssocID="{F3B65DAD-BC52-4A05-B4D8-14A34103330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3F2F5-19FA-4DDD-9E16-E4BB621A4042}" type="pres">
      <dgm:prSet presAssocID="{F3C76DCF-709F-4766-ADD9-DEFE512A6859}" presName="parTxOnlySpace" presStyleCnt="0"/>
      <dgm:spPr/>
    </dgm:pt>
    <dgm:pt modelId="{D9A19230-DE03-4E9D-9CE0-F01E44F75F89}" type="pres">
      <dgm:prSet presAssocID="{135BED4D-AB67-494C-8180-003ECE62AE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7BC43FA-A442-41CD-8281-695C3D35194C}" srcId="{963CCD5F-5E04-4D74-9F16-7DC44693F5A0}" destId="{35E1C2F3-47DF-4BE2-BD0B-4A77891717C1}" srcOrd="0" destOrd="0" parTransId="{E3BED6F6-337E-46A6-991F-DB1DCE474BF8}" sibTransId="{0BDAD5AC-4AB7-4654-8D86-D2721970CA51}"/>
    <dgm:cxn modelId="{A69A25B8-E44C-4B53-8D43-357DA2FADFE1}" type="presOf" srcId="{963CCD5F-5E04-4D74-9F16-7DC44693F5A0}" destId="{DBBD285C-BAE6-4BAD-AEE2-A180489FB8BD}" srcOrd="0" destOrd="0" presId="urn:microsoft.com/office/officeart/2005/8/layout/chevron1"/>
    <dgm:cxn modelId="{891B512A-2AB3-47D8-B2D0-672D4B53AC3A}" type="presOf" srcId="{F3B65DAD-BC52-4A05-B4D8-14A341033301}" destId="{037408E1-7863-44AB-A736-E2A51E426E0D}" srcOrd="0" destOrd="0" presId="urn:microsoft.com/office/officeart/2005/8/layout/chevron1"/>
    <dgm:cxn modelId="{404238AB-1D27-4F70-A97C-7A02A9C0005A}" type="presOf" srcId="{35E1C2F3-47DF-4BE2-BD0B-4A77891717C1}" destId="{10288B80-E089-485A-B696-99587BDA7671}" srcOrd="0" destOrd="0" presId="urn:microsoft.com/office/officeart/2005/8/layout/chevron1"/>
    <dgm:cxn modelId="{46543BA7-43F4-4CB7-8FC2-9FB358220EEF}" srcId="{963CCD5F-5E04-4D74-9F16-7DC44693F5A0}" destId="{135BED4D-AB67-494C-8180-003ECE62AE48}" srcOrd="2" destOrd="0" parTransId="{42335C60-B2B4-47C2-974F-69D74BE7D160}" sibTransId="{E773BDC7-35EC-4FB8-8AF7-297A45F763BF}"/>
    <dgm:cxn modelId="{7B5E6606-2643-4088-8906-1B42F7353C43}" type="presOf" srcId="{135BED4D-AB67-494C-8180-003ECE62AE48}" destId="{D9A19230-DE03-4E9D-9CE0-F01E44F75F89}" srcOrd="0" destOrd="0" presId="urn:microsoft.com/office/officeart/2005/8/layout/chevron1"/>
    <dgm:cxn modelId="{8C9C9816-3E69-4540-9C55-D99C55F0F092}" srcId="{963CCD5F-5E04-4D74-9F16-7DC44693F5A0}" destId="{F3B65DAD-BC52-4A05-B4D8-14A341033301}" srcOrd="1" destOrd="0" parTransId="{22A791DE-6BE2-44D5-B253-6ED9416A5464}" sibTransId="{F3C76DCF-709F-4766-ADD9-DEFE512A6859}"/>
    <dgm:cxn modelId="{D2B328D0-C3FA-476E-884C-86FD2ED42FFA}" type="presParOf" srcId="{DBBD285C-BAE6-4BAD-AEE2-A180489FB8BD}" destId="{10288B80-E089-485A-B696-99587BDA7671}" srcOrd="0" destOrd="0" presId="urn:microsoft.com/office/officeart/2005/8/layout/chevron1"/>
    <dgm:cxn modelId="{714EF07F-B4CA-4A79-BC0E-6D8C54B3D10C}" type="presParOf" srcId="{DBBD285C-BAE6-4BAD-AEE2-A180489FB8BD}" destId="{06BD723B-620A-4DA4-959D-956D4F243F17}" srcOrd="1" destOrd="0" presId="urn:microsoft.com/office/officeart/2005/8/layout/chevron1"/>
    <dgm:cxn modelId="{D3126EEC-CFF6-4113-B16C-C1C9CC6A1AEA}" type="presParOf" srcId="{DBBD285C-BAE6-4BAD-AEE2-A180489FB8BD}" destId="{037408E1-7863-44AB-A736-E2A51E426E0D}" srcOrd="2" destOrd="0" presId="urn:microsoft.com/office/officeart/2005/8/layout/chevron1"/>
    <dgm:cxn modelId="{3B1AAAD7-1F99-4EF7-84CD-41D7C571C021}" type="presParOf" srcId="{DBBD285C-BAE6-4BAD-AEE2-A180489FB8BD}" destId="{A363F2F5-19FA-4DDD-9E16-E4BB621A4042}" srcOrd="3" destOrd="0" presId="urn:microsoft.com/office/officeart/2005/8/layout/chevron1"/>
    <dgm:cxn modelId="{46A8EDCD-2050-4269-BC25-8F22871701D5}" type="presParOf" srcId="{DBBD285C-BAE6-4BAD-AEE2-A180489FB8BD}" destId="{D9A19230-DE03-4E9D-9CE0-F01E44F75F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C6FFC-C419-4750-AF46-8611E50F3DCF}">
      <dsp:nvSpPr>
        <dsp:cNvPr id="0" name=""/>
        <dsp:cNvSpPr/>
      </dsp:nvSpPr>
      <dsp:spPr>
        <a:xfrm>
          <a:off x="4293828" y="1537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Quantity</a:t>
          </a:r>
          <a:endParaRPr lang="en-US" sz="3000" kern="1200" noProof="0" dirty="0"/>
        </a:p>
      </dsp:txBody>
      <dsp:txXfrm>
        <a:off x="4348071" y="55780"/>
        <a:ext cx="1601000" cy="1002680"/>
      </dsp:txXfrm>
    </dsp:sp>
    <dsp:sp modelId="{18BCC8F6-BB8A-4341-868C-08ECA96A5B23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3483409" y="147277"/>
              </a:moveTo>
              <a:arcTo wR="2617742" hR="2617742" stAng="17358647" swAng="150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1E034-361B-4261-A761-8328FD7EE14C}">
      <dsp:nvSpPr>
        <dsp:cNvPr id="0" name=""/>
        <dsp:cNvSpPr/>
      </dsp:nvSpPr>
      <dsp:spPr>
        <a:xfrm>
          <a:off x="6560860" y="1310409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Object</a:t>
          </a:r>
          <a:endParaRPr lang="en-US" sz="3000" kern="1200" noProof="0" dirty="0"/>
        </a:p>
      </dsp:txBody>
      <dsp:txXfrm>
        <a:off x="6615103" y="1364652"/>
        <a:ext cx="1601000" cy="1002680"/>
      </dsp:txXfrm>
    </dsp:sp>
    <dsp:sp modelId="{919F6B97-01DD-4B02-99C1-A06DB8D96E3C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5129053" y="1878895"/>
              </a:moveTo>
              <a:arcTo wR="2617742" hR="2617742" stAng="20616342" swAng="196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76B44-B5DA-4FBF-BEB2-63EB27132FDE}">
      <dsp:nvSpPr>
        <dsp:cNvPr id="0" name=""/>
        <dsp:cNvSpPr/>
      </dsp:nvSpPr>
      <dsp:spPr>
        <a:xfrm>
          <a:off x="6560860" y="3928151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Time</a:t>
          </a:r>
          <a:endParaRPr lang="en-US" sz="3000" kern="1200" noProof="0" dirty="0"/>
        </a:p>
      </dsp:txBody>
      <dsp:txXfrm>
        <a:off x="6615103" y="3982394"/>
        <a:ext cx="1601000" cy="1002680"/>
      </dsp:txXfrm>
    </dsp:sp>
    <dsp:sp modelId="{1E9BF33A-4C69-4F79-9A30-0F62A408946E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4446981" y="4490297"/>
              </a:moveTo>
              <a:arcTo wR="2617742" hR="2617742" stAng="2740224" swAng="150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8A2E4-CA0B-4561-87E3-43976A7F0BBA}">
      <dsp:nvSpPr>
        <dsp:cNvPr id="0" name=""/>
        <dsp:cNvSpPr/>
      </dsp:nvSpPr>
      <dsp:spPr>
        <a:xfrm>
          <a:off x="4293828" y="5237022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Place</a:t>
          </a:r>
          <a:endParaRPr lang="en-US" sz="3000" kern="1200" noProof="0" dirty="0"/>
        </a:p>
      </dsp:txBody>
      <dsp:txXfrm>
        <a:off x="4348071" y="5291265"/>
        <a:ext cx="1601000" cy="1002680"/>
      </dsp:txXfrm>
    </dsp:sp>
    <dsp:sp modelId="{BE92FFFE-C509-431F-A73B-9C5799B55FCC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1752075" y="5088207"/>
              </a:moveTo>
              <a:arcTo wR="2617742" hR="2617742" stAng="6558647" swAng="150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DA7FC-843A-4EB8-B4E1-5F981ED982D3}">
      <dsp:nvSpPr>
        <dsp:cNvPr id="0" name=""/>
        <dsp:cNvSpPr/>
      </dsp:nvSpPr>
      <dsp:spPr>
        <a:xfrm>
          <a:off x="2026797" y="3928151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Quality</a:t>
          </a:r>
          <a:endParaRPr lang="en-US" sz="3000" kern="1200" noProof="0" dirty="0"/>
        </a:p>
      </dsp:txBody>
      <dsp:txXfrm>
        <a:off x="2081040" y="3982394"/>
        <a:ext cx="1601000" cy="1002680"/>
      </dsp:txXfrm>
    </dsp:sp>
    <dsp:sp modelId="{ED9DD621-9CB0-45B0-9332-C40F9D8EF4C5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106431" y="3356589"/>
              </a:moveTo>
              <a:arcTo wR="2617742" hR="2617742" stAng="9816342" swAng="196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907F-BC8B-44F9-9EF4-6D65CCA7C110}">
      <dsp:nvSpPr>
        <dsp:cNvPr id="0" name=""/>
        <dsp:cNvSpPr/>
      </dsp:nvSpPr>
      <dsp:spPr>
        <a:xfrm>
          <a:off x="2026797" y="1310409"/>
          <a:ext cx="1709486" cy="11111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Costs</a:t>
          </a:r>
          <a:endParaRPr lang="en-US" sz="3000" kern="1200" noProof="0" dirty="0"/>
        </a:p>
      </dsp:txBody>
      <dsp:txXfrm>
        <a:off x="2081040" y="1364652"/>
        <a:ext cx="1601000" cy="1002680"/>
      </dsp:txXfrm>
    </dsp:sp>
    <dsp:sp modelId="{297A082C-ABB9-4BA6-92CA-008B2AAD1079}">
      <dsp:nvSpPr>
        <dsp:cNvPr id="0" name=""/>
        <dsp:cNvSpPr/>
      </dsp:nvSpPr>
      <dsp:spPr>
        <a:xfrm>
          <a:off x="2530829" y="557121"/>
          <a:ext cx="5235484" cy="5235484"/>
        </a:xfrm>
        <a:custGeom>
          <a:avLst/>
          <a:gdLst/>
          <a:ahLst/>
          <a:cxnLst/>
          <a:rect l="0" t="0" r="0" b="0"/>
          <a:pathLst>
            <a:path>
              <a:moveTo>
                <a:pt x="788503" y="745187"/>
              </a:moveTo>
              <a:arcTo wR="2617742" hR="2617742" stAng="13540224" swAng="150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C6A9-718F-48A9-AB6C-D8CA87B4560F}">
      <dsp:nvSpPr>
        <dsp:cNvPr id="0" name=""/>
        <dsp:cNvSpPr/>
      </dsp:nvSpPr>
      <dsp:spPr>
        <a:xfrm>
          <a:off x="4271086" y="2150096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Key words indicating future developments</a:t>
          </a:r>
          <a:endParaRPr lang="en-US" sz="2800" kern="1200" noProof="0" dirty="0"/>
        </a:p>
      </dsp:txBody>
      <dsp:txXfrm>
        <a:off x="4760093" y="2570011"/>
        <a:ext cx="2361133" cy="2027528"/>
      </dsp:txXfrm>
    </dsp:sp>
    <dsp:sp modelId="{A7CBF4A4-4D25-44F6-B7C3-86079C064E03}">
      <dsp:nvSpPr>
        <dsp:cNvPr id="0" name=""/>
        <dsp:cNvSpPr/>
      </dsp:nvSpPr>
      <dsp:spPr>
        <a:xfrm rot="5400000">
          <a:off x="5791645" y="2284154"/>
          <a:ext cx="298028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298028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5933209" y="2291659"/>
        <a:ext cx="14901" cy="14901"/>
      </dsp:txXfrm>
    </dsp:sp>
    <dsp:sp modelId="{8E7F472D-8AB0-4C9C-856E-560527A64028}">
      <dsp:nvSpPr>
        <dsp:cNvPr id="0" name=""/>
        <dsp:cNvSpPr/>
      </dsp:nvSpPr>
      <dsp:spPr>
        <a:xfrm>
          <a:off x="4271086" y="-419233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err="1" smtClean="0"/>
            <a:t>Glocalisation</a:t>
          </a:r>
          <a:endParaRPr lang="en-US" sz="2400" kern="1200" noProof="0" dirty="0"/>
        </a:p>
      </dsp:txBody>
      <dsp:txXfrm>
        <a:off x="4760093" y="682"/>
        <a:ext cx="2361133" cy="2027528"/>
      </dsp:txXfrm>
    </dsp:sp>
    <dsp:sp modelId="{D8111CD5-6297-48D5-B992-3D9E16D27BF7}">
      <dsp:nvSpPr>
        <dsp:cNvPr id="0" name=""/>
        <dsp:cNvSpPr/>
      </dsp:nvSpPr>
      <dsp:spPr>
        <a:xfrm rot="9493049">
          <a:off x="7278154" y="2997824"/>
          <a:ext cx="182719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182719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 rot="10800000">
        <a:off x="7364946" y="3008211"/>
        <a:ext cx="9135" cy="9135"/>
      </dsp:txXfrm>
    </dsp:sp>
    <dsp:sp modelId="{214CAAD5-61F7-4C29-8AA3-95DD5FF5719B}">
      <dsp:nvSpPr>
        <dsp:cNvPr id="0" name=""/>
        <dsp:cNvSpPr/>
      </dsp:nvSpPr>
      <dsp:spPr>
        <a:xfrm>
          <a:off x="7128795" y="1008105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Post-growth economy (Nico </a:t>
          </a:r>
          <a:r>
            <a:rPr lang="en-US" sz="2400" kern="1200" noProof="0" dirty="0" err="1" smtClean="0"/>
            <a:t>Paech</a:t>
          </a:r>
          <a:r>
            <a:rPr lang="en-US" sz="2400" kern="1200" noProof="0" dirty="0" smtClean="0"/>
            <a:t>), de-growth</a:t>
          </a:r>
          <a:endParaRPr lang="en-US" sz="2400" kern="1200" noProof="0" dirty="0"/>
        </a:p>
      </dsp:txBody>
      <dsp:txXfrm>
        <a:off x="7617802" y="1428020"/>
        <a:ext cx="2361133" cy="2027528"/>
      </dsp:txXfrm>
    </dsp:sp>
    <dsp:sp modelId="{86C02C3D-D25A-4990-ACCA-A602239FF2BC}">
      <dsp:nvSpPr>
        <dsp:cNvPr id="0" name=""/>
        <dsp:cNvSpPr/>
      </dsp:nvSpPr>
      <dsp:spPr>
        <a:xfrm rot="13700215">
          <a:off x="6731764" y="4608135"/>
          <a:ext cx="267383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267383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 rot="10800000">
        <a:off x="6858771" y="4616406"/>
        <a:ext cx="13369" cy="13369"/>
      </dsp:txXfrm>
    </dsp:sp>
    <dsp:sp modelId="{E340C123-9EF1-4ECC-8F84-075DE9B1DAFD}">
      <dsp:nvSpPr>
        <dsp:cNvPr id="0" name=""/>
        <dsp:cNvSpPr/>
      </dsp:nvSpPr>
      <dsp:spPr>
        <a:xfrm>
          <a:off x="6120678" y="4228727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Zero marginal cost economy (Jeremy Rifkin)</a:t>
          </a:r>
          <a:endParaRPr lang="en-US" sz="2400" kern="1200" noProof="0" dirty="0"/>
        </a:p>
      </dsp:txBody>
      <dsp:txXfrm>
        <a:off x="6609685" y="4648642"/>
        <a:ext cx="2361133" cy="2027528"/>
      </dsp:txXfrm>
    </dsp:sp>
    <dsp:sp modelId="{D53EA760-C1CD-4DD9-AA18-124C7191B603}">
      <dsp:nvSpPr>
        <dsp:cNvPr id="0" name=""/>
        <dsp:cNvSpPr/>
      </dsp:nvSpPr>
      <dsp:spPr>
        <a:xfrm rot="19198361">
          <a:off x="4737885" y="4546000"/>
          <a:ext cx="78685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78685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775261" y="4558988"/>
        <a:ext cx="3934" cy="3934"/>
      </dsp:txXfrm>
    </dsp:sp>
    <dsp:sp modelId="{1A09EC10-DDC0-42FE-9CF7-D3A4B09B590B}">
      <dsp:nvSpPr>
        <dsp:cNvPr id="0" name=""/>
        <dsp:cNvSpPr/>
      </dsp:nvSpPr>
      <dsp:spPr>
        <a:xfrm>
          <a:off x="1944222" y="4104458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De-materialization</a:t>
          </a:r>
          <a:endParaRPr lang="en-US" sz="2400" kern="1200" noProof="0" dirty="0"/>
        </a:p>
      </dsp:txBody>
      <dsp:txXfrm>
        <a:off x="2433229" y="4524373"/>
        <a:ext cx="2361133" cy="2027528"/>
      </dsp:txXfrm>
    </dsp:sp>
    <dsp:sp modelId="{DB591939-B1A3-4DFC-9320-483529F6961B}">
      <dsp:nvSpPr>
        <dsp:cNvPr id="0" name=""/>
        <dsp:cNvSpPr/>
      </dsp:nvSpPr>
      <dsp:spPr>
        <a:xfrm rot="1305979">
          <a:off x="4421434" y="2991968"/>
          <a:ext cx="149066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149066" y="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492240" y="3003197"/>
        <a:ext cx="7453" cy="7453"/>
      </dsp:txXfrm>
    </dsp:sp>
    <dsp:sp modelId="{D6144AC1-C845-4256-A22F-96CEC581FC14}">
      <dsp:nvSpPr>
        <dsp:cNvPr id="0" name=""/>
        <dsp:cNvSpPr/>
      </dsp:nvSpPr>
      <dsp:spPr>
        <a:xfrm>
          <a:off x="1381701" y="996394"/>
          <a:ext cx="3339147" cy="2867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Resilience and subsistence</a:t>
          </a:r>
          <a:endParaRPr lang="en-US" sz="2400" kern="1200" noProof="0" dirty="0"/>
        </a:p>
      </dsp:txBody>
      <dsp:txXfrm>
        <a:off x="1870708" y="1416309"/>
        <a:ext cx="2361133" cy="20275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A5658-5725-4728-B912-EC7BECE12D90}">
      <dsp:nvSpPr>
        <dsp:cNvPr id="0" name=""/>
        <dsp:cNvSpPr/>
      </dsp:nvSpPr>
      <dsp:spPr>
        <a:xfrm>
          <a:off x="0" y="70659"/>
          <a:ext cx="5592350" cy="55923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F78C4-676D-4BFC-A212-EF826305BFB5}">
      <dsp:nvSpPr>
        <dsp:cNvPr id="0" name=""/>
        <dsp:cNvSpPr/>
      </dsp:nvSpPr>
      <dsp:spPr>
        <a:xfrm>
          <a:off x="2796175" y="70659"/>
          <a:ext cx="6524408" cy="559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Efficiency and growth (conventional)</a:t>
          </a:r>
          <a:endParaRPr lang="en-US" sz="3200" kern="1200" noProof="0" dirty="0"/>
        </a:p>
      </dsp:txBody>
      <dsp:txXfrm>
        <a:off x="2796175" y="70659"/>
        <a:ext cx="6524408" cy="1188374"/>
      </dsp:txXfrm>
    </dsp:sp>
    <dsp:sp modelId="{2628AC36-BF88-4D06-9664-85EF237B8891}">
      <dsp:nvSpPr>
        <dsp:cNvPr id="0" name=""/>
        <dsp:cNvSpPr/>
      </dsp:nvSpPr>
      <dsp:spPr>
        <a:xfrm>
          <a:off x="733995" y="1259033"/>
          <a:ext cx="4124358" cy="4124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6EEC5-356C-4E3E-BE64-6B7E1013DB45}">
      <dsp:nvSpPr>
        <dsp:cNvPr id="0" name=""/>
        <dsp:cNvSpPr/>
      </dsp:nvSpPr>
      <dsp:spPr>
        <a:xfrm>
          <a:off x="2796175" y="1259033"/>
          <a:ext cx="6524408" cy="4124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Efficiency and growth (climate-neutral)</a:t>
          </a:r>
          <a:endParaRPr lang="en-US" sz="3200" kern="1200" noProof="0" dirty="0"/>
        </a:p>
      </dsp:txBody>
      <dsp:txXfrm>
        <a:off x="2796175" y="1259033"/>
        <a:ext cx="6524408" cy="1188374"/>
      </dsp:txXfrm>
    </dsp:sp>
    <dsp:sp modelId="{3EF73EDC-8B87-4EEA-B26E-CCFBD9CC49DC}">
      <dsp:nvSpPr>
        <dsp:cNvPr id="0" name=""/>
        <dsp:cNvSpPr/>
      </dsp:nvSpPr>
      <dsp:spPr>
        <a:xfrm>
          <a:off x="1467991" y="2447408"/>
          <a:ext cx="2656366" cy="2656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0723C-E574-4E8D-8D73-59931F5D298D}">
      <dsp:nvSpPr>
        <dsp:cNvPr id="0" name=""/>
        <dsp:cNvSpPr/>
      </dsp:nvSpPr>
      <dsp:spPr>
        <a:xfrm>
          <a:off x="2796175" y="2447408"/>
          <a:ext cx="6524408" cy="2656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Sufficiency and de-growth </a:t>
          </a:r>
          <a:endParaRPr lang="en-US" sz="3200" kern="1200" noProof="0" dirty="0"/>
        </a:p>
      </dsp:txBody>
      <dsp:txXfrm>
        <a:off x="2796175" y="2447408"/>
        <a:ext cx="6524408" cy="1188374"/>
      </dsp:txXfrm>
    </dsp:sp>
    <dsp:sp modelId="{AC5CA6AA-3C4A-4E4F-B01A-7F649F594F87}">
      <dsp:nvSpPr>
        <dsp:cNvPr id="0" name=""/>
        <dsp:cNvSpPr/>
      </dsp:nvSpPr>
      <dsp:spPr>
        <a:xfrm>
          <a:off x="2201987" y="3635782"/>
          <a:ext cx="1188374" cy="11883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98D01-152A-49F2-8C14-BCC50A340BA5}">
      <dsp:nvSpPr>
        <dsp:cNvPr id="0" name=""/>
        <dsp:cNvSpPr/>
      </dsp:nvSpPr>
      <dsp:spPr>
        <a:xfrm>
          <a:off x="2796175" y="3635782"/>
          <a:ext cx="6524408" cy="11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Subsistence (existence and survival</a:t>
          </a:r>
          <a:r>
            <a:rPr lang="de-DE" sz="3200" kern="1200" dirty="0" smtClean="0"/>
            <a:t>)</a:t>
          </a:r>
          <a:endParaRPr lang="de-DE" sz="3200" kern="1200" dirty="0"/>
        </a:p>
      </dsp:txBody>
      <dsp:txXfrm>
        <a:off x="2796175" y="3635782"/>
        <a:ext cx="6524408" cy="1188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B376B-317A-4395-BD6D-8207E3387A5B}">
      <dsp:nvSpPr>
        <dsp:cNvPr id="0" name=""/>
        <dsp:cNvSpPr/>
      </dsp:nvSpPr>
      <dsp:spPr>
        <a:xfrm>
          <a:off x="502938" y="117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Disposition</a:t>
          </a:r>
          <a:endParaRPr lang="en-US" sz="2400" b="0" kern="1200" noProof="0" dirty="0"/>
        </a:p>
      </dsp:txBody>
      <dsp:txXfrm>
        <a:off x="502938" y="117"/>
        <a:ext cx="2005214" cy="1119137"/>
      </dsp:txXfrm>
    </dsp:sp>
    <dsp:sp modelId="{8AC50625-2A67-4E2C-A887-5868F9555E1F}">
      <dsp:nvSpPr>
        <dsp:cNvPr id="0" name=""/>
        <dsp:cNvSpPr/>
      </dsp:nvSpPr>
      <dsp:spPr>
        <a:xfrm>
          <a:off x="2672292" y="222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Purchasing, procurement, sourcing</a:t>
          </a:r>
          <a:endParaRPr lang="en-US" sz="2400" b="0" kern="1200" noProof="0" dirty="0"/>
        </a:p>
      </dsp:txBody>
      <dsp:txXfrm>
        <a:off x="2672292" y="2221"/>
        <a:ext cx="2005214" cy="1119137"/>
      </dsp:txXfrm>
    </dsp:sp>
    <dsp:sp modelId="{5BFAF4BE-0791-4BC9-B389-8D9E52B62C06}">
      <dsp:nvSpPr>
        <dsp:cNvPr id="0" name=""/>
        <dsp:cNvSpPr/>
      </dsp:nvSpPr>
      <dsp:spPr>
        <a:xfrm>
          <a:off x="4864029" y="222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Operations scheduling</a:t>
          </a:r>
          <a:endParaRPr lang="en-US" sz="2400" b="0" kern="1200" noProof="0" dirty="0"/>
        </a:p>
      </dsp:txBody>
      <dsp:txXfrm>
        <a:off x="4864029" y="2221"/>
        <a:ext cx="1865228" cy="1119137"/>
      </dsp:txXfrm>
    </dsp:sp>
    <dsp:sp modelId="{1241AF9F-3BA2-4547-8D8D-E8F681C80A30}">
      <dsp:nvSpPr>
        <dsp:cNvPr id="0" name=""/>
        <dsp:cNvSpPr/>
      </dsp:nvSpPr>
      <dsp:spPr>
        <a:xfrm>
          <a:off x="6915781" y="222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Operations</a:t>
          </a:r>
          <a:endParaRPr lang="en-US" sz="2400" b="0" kern="1200" noProof="0" dirty="0"/>
        </a:p>
      </dsp:txBody>
      <dsp:txXfrm>
        <a:off x="6915781" y="2221"/>
        <a:ext cx="2005214" cy="1119137"/>
      </dsp:txXfrm>
    </dsp:sp>
    <dsp:sp modelId="{5AAE9330-B336-4F57-A0CB-5858BDBFA69A}">
      <dsp:nvSpPr>
        <dsp:cNvPr id="0" name=""/>
        <dsp:cNvSpPr/>
      </dsp:nvSpPr>
      <dsp:spPr>
        <a:xfrm>
          <a:off x="9107518" y="222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Internal Transport</a:t>
          </a:r>
          <a:endParaRPr lang="en-US" sz="2400" b="0" kern="1200" noProof="0" dirty="0"/>
        </a:p>
      </dsp:txBody>
      <dsp:txXfrm>
        <a:off x="9107518" y="2221"/>
        <a:ext cx="2005214" cy="1119137"/>
      </dsp:txXfrm>
    </dsp:sp>
    <dsp:sp modelId="{3A365B4D-530A-44AC-A738-94FF28F8A8CE}">
      <dsp:nvSpPr>
        <dsp:cNvPr id="0" name=""/>
        <dsp:cNvSpPr/>
      </dsp:nvSpPr>
      <dsp:spPr>
        <a:xfrm>
          <a:off x="550548" y="130788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Truck and car fleet</a:t>
          </a:r>
          <a:endParaRPr lang="en-US" sz="2400" b="0" kern="1200" noProof="0" dirty="0"/>
        </a:p>
      </dsp:txBody>
      <dsp:txXfrm>
        <a:off x="550548" y="1307881"/>
        <a:ext cx="1865228" cy="1119137"/>
      </dsp:txXfrm>
    </dsp:sp>
    <dsp:sp modelId="{C7D09F99-213E-42F9-AEE0-AD1BA0CB72F4}">
      <dsp:nvSpPr>
        <dsp:cNvPr id="0" name=""/>
        <dsp:cNvSpPr/>
      </dsp:nvSpPr>
      <dsp:spPr>
        <a:xfrm>
          <a:off x="2602299" y="130788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Facility Management</a:t>
          </a:r>
          <a:endParaRPr lang="en-US" sz="2400" b="0" kern="1200" noProof="0" dirty="0"/>
        </a:p>
      </dsp:txBody>
      <dsp:txXfrm>
        <a:off x="2602299" y="1307881"/>
        <a:ext cx="2005214" cy="1119137"/>
      </dsp:txXfrm>
    </dsp:sp>
    <dsp:sp modelId="{6273AF82-94DC-415D-BAE9-FB3481BC3450}">
      <dsp:nvSpPr>
        <dsp:cNvPr id="0" name=""/>
        <dsp:cNvSpPr/>
      </dsp:nvSpPr>
      <dsp:spPr>
        <a:xfrm>
          <a:off x="4794036" y="130788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Industrial Engineering</a:t>
          </a:r>
          <a:endParaRPr lang="en-US" sz="2400" b="0" kern="1200" noProof="0" dirty="0"/>
        </a:p>
      </dsp:txBody>
      <dsp:txXfrm>
        <a:off x="4794036" y="1307881"/>
        <a:ext cx="1865228" cy="1119137"/>
      </dsp:txXfrm>
    </dsp:sp>
    <dsp:sp modelId="{EA4A76D8-0FF3-4A5B-802A-E687D15A8CCC}">
      <dsp:nvSpPr>
        <dsp:cNvPr id="0" name=""/>
        <dsp:cNvSpPr/>
      </dsp:nvSpPr>
      <dsp:spPr>
        <a:xfrm>
          <a:off x="6845788" y="130788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Maintenance</a:t>
          </a:r>
          <a:endParaRPr lang="en-US" sz="2400" b="0" kern="1200" noProof="0" dirty="0"/>
        </a:p>
      </dsp:txBody>
      <dsp:txXfrm>
        <a:off x="6845788" y="1307881"/>
        <a:ext cx="2005214" cy="1119137"/>
      </dsp:txXfrm>
    </dsp:sp>
    <dsp:sp modelId="{9FDBC1EE-3C2B-4F27-A00A-A1ABDD4F8E1A}">
      <dsp:nvSpPr>
        <dsp:cNvPr id="0" name=""/>
        <dsp:cNvSpPr/>
      </dsp:nvSpPr>
      <dsp:spPr>
        <a:xfrm>
          <a:off x="9037525" y="130788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Warehouse </a:t>
          </a:r>
          <a:endParaRPr lang="en-US" sz="2400" b="0" kern="1200" noProof="0" dirty="0"/>
        </a:p>
      </dsp:txBody>
      <dsp:txXfrm>
        <a:off x="9037525" y="1307881"/>
        <a:ext cx="2005214" cy="1119137"/>
      </dsp:txXfrm>
    </dsp:sp>
    <dsp:sp modelId="{41BE77C5-2939-479D-9408-5E606A7FC264}">
      <dsp:nvSpPr>
        <dsp:cNvPr id="0" name=""/>
        <dsp:cNvSpPr/>
      </dsp:nvSpPr>
      <dsp:spPr>
        <a:xfrm>
          <a:off x="760526" y="261354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Marketing and distribution</a:t>
          </a:r>
          <a:endParaRPr lang="en-US" sz="2400" b="0" kern="1200" noProof="0" dirty="0"/>
        </a:p>
      </dsp:txBody>
      <dsp:txXfrm>
        <a:off x="760526" y="2613541"/>
        <a:ext cx="1865228" cy="1119137"/>
      </dsp:txXfrm>
    </dsp:sp>
    <dsp:sp modelId="{AE0387A7-EA7C-4C59-8BA2-E9E5E5F8F02F}">
      <dsp:nvSpPr>
        <dsp:cNvPr id="0" name=""/>
        <dsp:cNvSpPr/>
      </dsp:nvSpPr>
      <dsp:spPr>
        <a:xfrm>
          <a:off x="2812278" y="261354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Import-/ export</a:t>
          </a:r>
          <a:endParaRPr lang="en-US" sz="2400" b="0" kern="1200" noProof="0" dirty="0"/>
        </a:p>
      </dsp:txBody>
      <dsp:txXfrm>
        <a:off x="2812278" y="2613541"/>
        <a:ext cx="1865228" cy="1119137"/>
      </dsp:txXfrm>
    </dsp:sp>
    <dsp:sp modelId="{F4C32DED-205E-42FC-92F9-167A4B5040FD}">
      <dsp:nvSpPr>
        <dsp:cNvPr id="0" name=""/>
        <dsp:cNvSpPr/>
      </dsp:nvSpPr>
      <dsp:spPr>
        <a:xfrm>
          <a:off x="4864029" y="261354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IT</a:t>
          </a:r>
          <a:endParaRPr lang="en-US" sz="2400" b="0" kern="1200" noProof="0" dirty="0"/>
        </a:p>
      </dsp:txBody>
      <dsp:txXfrm>
        <a:off x="4864029" y="2613541"/>
        <a:ext cx="1865228" cy="1119137"/>
      </dsp:txXfrm>
    </dsp:sp>
    <dsp:sp modelId="{E2E492CF-2B2D-425F-A20D-D8F4A14A222D}">
      <dsp:nvSpPr>
        <dsp:cNvPr id="0" name=""/>
        <dsp:cNvSpPr/>
      </dsp:nvSpPr>
      <dsp:spPr>
        <a:xfrm>
          <a:off x="6915781" y="261354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Management Accounting</a:t>
          </a:r>
          <a:endParaRPr lang="en-US" sz="2400" b="0" kern="1200" noProof="0" dirty="0"/>
        </a:p>
      </dsp:txBody>
      <dsp:txXfrm>
        <a:off x="6915781" y="2613541"/>
        <a:ext cx="1865228" cy="1119137"/>
      </dsp:txXfrm>
    </dsp:sp>
    <dsp:sp modelId="{971F3E65-C457-4F92-A036-BF79A6651C39}">
      <dsp:nvSpPr>
        <dsp:cNvPr id="0" name=""/>
        <dsp:cNvSpPr/>
      </dsp:nvSpPr>
      <dsp:spPr>
        <a:xfrm>
          <a:off x="8967532" y="2613541"/>
          <a:ext cx="1865228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Law department</a:t>
          </a:r>
          <a:endParaRPr lang="en-US" sz="2400" b="0" kern="1200" noProof="0" dirty="0"/>
        </a:p>
      </dsp:txBody>
      <dsp:txXfrm>
        <a:off x="8967532" y="2613541"/>
        <a:ext cx="1865228" cy="1119137"/>
      </dsp:txXfrm>
    </dsp:sp>
    <dsp:sp modelId="{49051821-659D-4394-8E86-4C2269DDE346}">
      <dsp:nvSpPr>
        <dsp:cNvPr id="0" name=""/>
        <dsp:cNvSpPr/>
      </dsp:nvSpPr>
      <dsp:spPr>
        <a:xfrm>
          <a:off x="4794036" y="3919201"/>
          <a:ext cx="2005214" cy="111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Etc.</a:t>
          </a:r>
          <a:endParaRPr lang="en-US" sz="2400" b="0" kern="1200" noProof="0" dirty="0"/>
        </a:p>
      </dsp:txBody>
      <dsp:txXfrm>
        <a:off x="4794036" y="3919201"/>
        <a:ext cx="2005214" cy="1119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57B9-9634-471A-936A-22E27A94F6DC}">
      <dsp:nvSpPr>
        <dsp:cNvPr id="0" name=""/>
        <dsp:cNvSpPr/>
      </dsp:nvSpPr>
      <dsp:spPr>
        <a:xfrm>
          <a:off x="0" y="0"/>
          <a:ext cx="6181114" cy="61811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DE2D8-5FC5-4733-A4E6-6A01B2C22445}">
      <dsp:nvSpPr>
        <dsp:cNvPr id="0" name=""/>
        <dsp:cNvSpPr/>
      </dsp:nvSpPr>
      <dsp:spPr>
        <a:xfrm>
          <a:off x="3090557" y="0"/>
          <a:ext cx="8142691" cy="6181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Value creation networks towards a circular economy</a:t>
          </a:r>
          <a:endParaRPr lang="en-US" sz="3200" kern="1200" noProof="0" dirty="0"/>
        </a:p>
      </dsp:txBody>
      <dsp:txXfrm>
        <a:off x="3090557" y="0"/>
        <a:ext cx="8142691" cy="1313486"/>
      </dsp:txXfrm>
    </dsp:sp>
    <dsp:sp modelId="{54254BBF-78E9-4B6D-933F-D400ADE023BC}">
      <dsp:nvSpPr>
        <dsp:cNvPr id="0" name=""/>
        <dsp:cNvSpPr/>
      </dsp:nvSpPr>
      <dsp:spPr>
        <a:xfrm>
          <a:off x="811271" y="1313486"/>
          <a:ext cx="4558571" cy="45585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A3355-EA8D-4024-BFA4-358491E217C6}">
      <dsp:nvSpPr>
        <dsp:cNvPr id="0" name=""/>
        <dsp:cNvSpPr/>
      </dsp:nvSpPr>
      <dsp:spPr>
        <a:xfrm>
          <a:off x="3090557" y="1313486"/>
          <a:ext cx="8142691" cy="45585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Supply-Chain Management (SCM) as cross-company optimization of logistics (next chart)</a:t>
          </a:r>
          <a:endParaRPr lang="en-US" sz="3200" kern="1200" noProof="0" dirty="0"/>
        </a:p>
      </dsp:txBody>
      <dsp:txXfrm>
        <a:off x="3090557" y="1313486"/>
        <a:ext cx="8142691" cy="1313486"/>
      </dsp:txXfrm>
    </dsp:sp>
    <dsp:sp modelId="{35D2B7D3-09E7-42BC-A0DA-756E2FB19225}">
      <dsp:nvSpPr>
        <dsp:cNvPr id="0" name=""/>
        <dsp:cNvSpPr/>
      </dsp:nvSpPr>
      <dsp:spPr>
        <a:xfrm>
          <a:off x="1622542" y="2626973"/>
          <a:ext cx="2936029" cy="29360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5FBA7-D347-4A51-A6C8-5D3B60D86D18}">
      <dsp:nvSpPr>
        <dsp:cNvPr id="0" name=""/>
        <dsp:cNvSpPr/>
      </dsp:nvSpPr>
      <dsp:spPr>
        <a:xfrm>
          <a:off x="3090557" y="2622305"/>
          <a:ext cx="8142691" cy="29360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Logistics defined as „six R“</a:t>
          </a:r>
          <a:endParaRPr lang="en-US" sz="3200" kern="1200" noProof="0" dirty="0"/>
        </a:p>
      </dsp:txBody>
      <dsp:txXfrm>
        <a:off x="3090557" y="2622305"/>
        <a:ext cx="8142691" cy="1313486"/>
      </dsp:txXfrm>
    </dsp:sp>
    <dsp:sp modelId="{9A181F1B-B66B-4561-89B4-9D0C055490B5}">
      <dsp:nvSpPr>
        <dsp:cNvPr id="0" name=""/>
        <dsp:cNvSpPr/>
      </dsp:nvSpPr>
      <dsp:spPr>
        <a:xfrm>
          <a:off x="2433813" y="3940460"/>
          <a:ext cx="1313486" cy="13134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FA285-0671-4497-B4B0-8C08567FC816}">
      <dsp:nvSpPr>
        <dsp:cNvPr id="0" name=""/>
        <dsp:cNvSpPr/>
      </dsp:nvSpPr>
      <dsp:spPr>
        <a:xfrm>
          <a:off x="3090557" y="3940460"/>
          <a:ext cx="8142691" cy="1313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Logistics branch as carrier, fright forwarder, shipper, haulage contractor</a:t>
          </a:r>
          <a:endParaRPr lang="en-US" sz="3200" kern="1200" noProof="0" dirty="0"/>
        </a:p>
      </dsp:txBody>
      <dsp:txXfrm>
        <a:off x="3090557" y="3940460"/>
        <a:ext cx="8142691" cy="1313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7C70E-212A-4C22-B38D-B6151D376286}">
      <dsp:nvSpPr>
        <dsp:cNvPr id="0" name=""/>
        <dsp:cNvSpPr/>
      </dsp:nvSpPr>
      <dsp:spPr>
        <a:xfrm>
          <a:off x="288006" y="71986"/>
          <a:ext cx="5882427" cy="5882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noProof="0" dirty="0" smtClean="0"/>
            <a:t>Logistics focuses on materials including energy and persons</a:t>
          </a:r>
          <a:endParaRPr lang="en-US" sz="5300" kern="1200" noProof="0" dirty="0" smtClean="0"/>
        </a:p>
      </dsp:txBody>
      <dsp:txXfrm>
        <a:off x="1109426" y="765651"/>
        <a:ext cx="3391669" cy="4495098"/>
      </dsp:txXfrm>
    </dsp:sp>
    <dsp:sp modelId="{66BAB225-B8CD-48CC-BE84-A103FB24BC53}">
      <dsp:nvSpPr>
        <dsp:cNvPr id="0" name=""/>
        <dsp:cNvSpPr/>
      </dsp:nvSpPr>
      <dsp:spPr>
        <a:xfrm>
          <a:off x="4478063" y="70633"/>
          <a:ext cx="5882427" cy="5882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noProof="0" dirty="0" smtClean="0"/>
            <a:t>Not capital or information</a:t>
          </a:r>
          <a:endParaRPr lang="en-US" sz="5300" kern="1200" noProof="0" dirty="0"/>
        </a:p>
      </dsp:txBody>
      <dsp:txXfrm>
        <a:off x="6147401" y="764298"/>
        <a:ext cx="3391669" cy="4495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610C2-50A4-48C3-B5A9-7C8FCF85869A}">
      <dsp:nvSpPr>
        <dsp:cNvPr id="0" name=""/>
        <dsp:cNvSpPr/>
      </dsp:nvSpPr>
      <dsp:spPr>
        <a:xfrm>
          <a:off x="5705728" y="1995523"/>
          <a:ext cx="3926250" cy="35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61"/>
              </a:lnTo>
              <a:lnTo>
                <a:pt x="3926250" y="43261"/>
              </a:lnTo>
              <a:lnTo>
                <a:pt x="3926250" y="359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BCF7D-5B86-4521-B15B-3B5C710C4683}">
      <dsp:nvSpPr>
        <dsp:cNvPr id="0" name=""/>
        <dsp:cNvSpPr/>
      </dsp:nvSpPr>
      <dsp:spPr>
        <a:xfrm>
          <a:off x="5660008" y="1995523"/>
          <a:ext cx="91440" cy="359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AC2E-7D4B-4634-92F3-A5879CB0D214}">
      <dsp:nvSpPr>
        <dsp:cNvPr id="0" name=""/>
        <dsp:cNvSpPr/>
      </dsp:nvSpPr>
      <dsp:spPr>
        <a:xfrm>
          <a:off x="1726669" y="1995523"/>
          <a:ext cx="3979059" cy="359513"/>
        </a:xfrm>
        <a:custGeom>
          <a:avLst/>
          <a:gdLst/>
          <a:ahLst/>
          <a:cxnLst/>
          <a:rect l="0" t="0" r="0" b="0"/>
          <a:pathLst>
            <a:path>
              <a:moveTo>
                <a:pt x="3979059" y="0"/>
              </a:moveTo>
              <a:lnTo>
                <a:pt x="3979059" y="43261"/>
              </a:lnTo>
              <a:lnTo>
                <a:pt x="0" y="43261"/>
              </a:lnTo>
              <a:lnTo>
                <a:pt x="0" y="359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84D2C-9B63-440A-B192-B94B83511FEA}">
      <dsp:nvSpPr>
        <dsp:cNvPr id="0" name=""/>
        <dsp:cNvSpPr/>
      </dsp:nvSpPr>
      <dsp:spPr>
        <a:xfrm>
          <a:off x="4032451" y="0"/>
          <a:ext cx="3346554" cy="1995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Energy logistics comprises three fields:</a:t>
          </a:r>
          <a:endParaRPr lang="en-US" sz="2800" b="1" kern="1200" noProof="0" dirty="0"/>
        </a:p>
      </dsp:txBody>
      <dsp:txXfrm>
        <a:off x="4032451" y="0"/>
        <a:ext cx="3346554" cy="1995523"/>
      </dsp:txXfrm>
    </dsp:sp>
    <dsp:sp modelId="{CE6CB37D-78E4-4B9A-93F1-FEC90C31C869}">
      <dsp:nvSpPr>
        <dsp:cNvPr id="0" name=""/>
        <dsp:cNvSpPr/>
      </dsp:nvSpPr>
      <dsp:spPr>
        <a:xfrm>
          <a:off x="53392" y="2355037"/>
          <a:ext cx="3346554" cy="297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Its part of green logistics ( core idea: improving environmental efficiency of transports)</a:t>
          </a:r>
          <a:endParaRPr lang="en-US" sz="2800" kern="1200" noProof="0" dirty="0"/>
        </a:p>
      </dsp:txBody>
      <dsp:txXfrm>
        <a:off x="53392" y="2355037"/>
        <a:ext cx="3346554" cy="2973556"/>
      </dsp:txXfrm>
    </dsp:sp>
    <dsp:sp modelId="{2C688D7A-0E70-4F44-A948-6E262340AB8C}">
      <dsp:nvSpPr>
        <dsp:cNvPr id="0" name=""/>
        <dsp:cNvSpPr/>
      </dsp:nvSpPr>
      <dsp:spPr>
        <a:xfrm>
          <a:off x="4032451" y="2355037"/>
          <a:ext cx="3346554" cy="297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Energy for logistics: procurement of energy and choice of energy carriers for transportation </a:t>
          </a:r>
          <a:endParaRPr lang="en-US" sz="2800" kern="1200" noProof="0" dirty="0"/>
        </a:p>
      </dsp:txBody>
      <dsp:txXfrm>
        <a:off x="4032451" y="2355037"/>
        <a:ext cx="3346554" cy="2973556"/>
      </dsp:txXfrm>
    </dsp:sp>
    <dsp:sp modelId="{A8965F5B-09AC-431A-A2D1-87A2DCA63886}">
      <dsp:nvSpPr>
        <dsp:cNvPr id="0" name=""/>
        <dsp:cNvSpPr/>
      </dsp:nvSpPr>
      <dsp:spPr>
        <a:xfrm>
          <a:off x="7958701" y="2355037"/>
          <a:ext cx="3346554" cy="2973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Logistics of energy: energy supply chains are becoming more complex  through smart grids, </a:t>
          </a:r>
          <a:r>
            <a:rPr lang="en-US" sz="2800" kern="1200" noProof="0" dirty="0" err="1" smtClean="0"/>
            <a:t>prosuming</a:t>
          </a:r>
          <a:r>
            <a:rPr lang="en-US" sz="2800" kern="1200" noProof="0" dirty="0" smtClean="0"/>
            <a:t>, load management etc. </a:t>
          </a:r>
          <a:endParaRPr lang="en-US" sz="2800" kern="1200" noProof="0" dirty="0"/>
        </a:p>
      </dsp:txBody>
      <dsp:txXfrm>
        <a:off x="7958701" y="2355037"/>
        <a:ext cx="3346554" cy="2973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CCA6-9976-4B87-8629-CD2F875988BC}">
      <dsp:nvSpPr>
        <dsp:cNvPr id="0" name=""/>
        <dsp:cNvSpPr/>
      </dsp:nvSpPr>
      <dsp:spPr>
        <a:xfrm rot="5400000">
          <a:off x="2517659" y="1479877"/>
          <a:ext cx="1308824" cy="149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4A70-5D4C-4BF8-A000-4552BABF9E9D}">
      <dsp:nvSpPr>
        <dsp:cNvPr id="0" name=""/>
        <dsp:cNvSpPr/>
      </dsp:nvSpPr>
      <dsp:spPr>
        <a:xfrm>
          <a:off x="1545794" y="29019"/>
          <a:ext cx="3453502" cy="1542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Avoiding transportation</a:t>
          </a:r>
          <a:endParaRPr lang="en-US" sz="2800" kern="1200" noProof="0" dirty="0"/>
        </a:p>
      </dsp:txBody>
      <dsp:txXfrm>
        <a:off x="1621093" y="104318"/>
        <a:ext cx="3302904" cy="1391633"/>
      </dsp:txXfrm>
    </dsp:sp>
    <dsp:sp modelId="{A0E82FC1-F21C-4192-ABD3-5A4D9DF78CC7}">
      <dsp:nvSpPr>
        <dsp:cNvPr id="0" name=""/>
        <dsp:cNvSpPr/>
      </dsp:nvSpPr>
      <dsp:spPr>
        <a:xfrm>
          <a:off x="5222510" y="106290"/>
          <a:ext cx="3310480" cy="124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Example: video conferencing instead of business trip</a:t>
          </a:r>
          <a:endParaRPr lang="en-US" sz="2400" kern="1200" noProof="0" dirty="0"/>
        </a:p>
      </dsp:txBody>
      <dsp:txXfrm>
        <a:off x="5222510" y="106290"/>
        <a:ext cx="3310480" cy="1246499"/>
      </dsp:txXfrm>
    </dsp:sp>
    <dsp:sp modelId="{0BA92864-6F6E-4E86-8FE2-9925FB28452E}">
      <dsp:nvSpPr>
        <dsp:cNvPr id="0" name=""/>
        <dsp:cNvSpPr/>
      </dsp:nvSpPr>
      <dsp:spPr>
        <a:xfrm rot="5400000">
          <a:off x="5054396" y="3212312"/>
          <a:ext cx="1308824" cy="1490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21F6C-0EDC-41BF-89A0-6BCDEABAD695}">
      <dsp:nvSpPr>
        <dsp:cNvPr id="0" name=""/>
        <dsp:cNvSpPr/>
      </dsp:nvSpPr>
      <dsp:spPr>
        <a:xfrm>
          <a:off x="4082531" y="1761454"/>
          <a:ext cx="3453502" cy="1542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Reduction of distance </a:t>
          </a:r>
          <a:endParaRPr lang="en-US" sz="2800" kern="1200" noProof="0" dirty="0"/>
        </a:p>
      </dsp:txBody>
      <dsp:txXfrm>
        <a:off x="4157830" y="1836753"/>
        <a:ext cx="3302904" cy="1391633"/>
      </dsp:txXfrm>
    </dsp:sp>
    <dsp:sp modelId="{89BD9C9B-1C2D-4D03-921C-445EED1F80B0}">
      <dsp:nvSpPr>
        <dsp:cNvPr id="0" name=""/>
        <dsp:cNvSpPr/>
      </dsp:nvSpPr>
      <dsp:spPr>
        <a:xfrm>
          <a:off x="7610922" y="1843311"/>
          <a:ext cx="3567835" cy="124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Example: local sourcing (apple instead of mango) </a:t>
          </a:r>
          <a:endParaRPr lang="en-US" sz="2400" kern="1200" noProof="0" dirty="0"/>
        </a:p>
      </dsp:txBody>
      <dsp:txXfrm>
        <a:off x="7610922" y="1843311"/>
        <a:ext cx="3567835" cy="1246499"/>
      </dsp:txXfrm>
    </dsp:sp>
    <dsp:sp modelId="{59CBC17A-21DF-4BE3-890B-2D135026C384}">
      <dsp:nvSpPr>
        <dsp:cNvPr id="0" name=""/>
        <dsp:cNvSpPr/>
      </dsp:nvSpPr>
      <dsp:spPr>
        <a:xfrm>
          <a:off x="6619267" y="3493888"/>
          <a:ext cx="3453502" cy="1542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Choice of means of transportation </a:t>
          </a:r>
          <a:endParaRPr lang="en-US" sz="2800" kern="1200" noProof="0" dirty="0"/>
        </a:p>
      </dsp:txBody>
      <dsp:txXfrm>
        <a:off x="6694566" y="3569187"/>
        <a:ext cx="3302904" cy="1391633"/>
      </dsp:txXfrm>
    </dsp:sp>
    <dsp:sp modelId="{CC1B36E4-F455-4F6C-8EE7-65A2CA705334}">
      <dsp:nvSpPr>
        <dsp:cNvPr id="0" name=""/>
        <dsp:cNvSpPr/>
      </dsp:nvSpPr>
      <dsp:spPr>
        <a:xfrm>
          <a:off x="10038218" y="3611508"/>
          <a:ext cx="2621533" cy="124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Example:</a:t>
          </a:r>
          <a:br>
            <a:rPr lang="en-US" sz="2400" kern="1200" noProof="0" dirty="0" smtClean="0"/>
          </a:br>
          <a:r>
            <a:rPr lang="en-US" sz="2400" kern="1200" noProof="0" dirty="0" smtClean="0"/>
            <a:t>train </a:t>
          </a:r>
          <a:br>
            <a:rPr lang="en-US" sz="2400" kern="1200" noProof="0" dirty="0" smtClean="0"/>
          </a:br>
          <a:r>
            <a:rPr lang="en-US" sz="2400" kern="1200" noProof="0" dirty="0" smtClean="0"/>
            <a:t>better than truck better than plane</a:t>
          </a:r>
          <a:endParaRPr lang="en-US" sz="2400" kern="1200" noProof="0" dirty="0"/>
        </a:p>
      </dsp:txBody>
      <dsp:txXfrm>
        <a:off x="10038218" y="3611508"/>
        <a:ext cx="2621533" cy="12464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C799-DE51-4BBD-A6D1-408ED74841D1}">
      <dsp:nvSpPr>
        <dsp:cNvPr id="0" name=""/>
        <dsp:cNvSpPr/>
      </dsp:nvSpPr>
      <dsp:spPr>
        <a:xfrm>
          <a:off x="1329319" y="319106"/>
          <a:ext cx="4192783" cy="145609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1DC8-3EC0-459D-BE4D-8E2388A9236E}">
      <dsp:nvSpPr>
        <dsp:cNvPr id="0" name=""/>
        <dsp:cNvSpPr/>
      </dsp:nvSpPr>
      <dsp:spPr>
        <a:xfrm>
          <a:off x="3025934" y="3884597"/>
          <a:ext cx="812555" cy="5200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6B74-D551-4223-80FA-92D5357AB82E}">
      <dsp:nvSpPr>
        <dsp:cNvPr id="0" name=""/>
        <dsp:cNvSpPr/>
      </dsp:nvSpPr>
      <dsp:spPr>
        <a:xfrm>
          <a:off x="432050" y="4300626"/>
          <a:ext cx="6000322" cy="9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noProof="0" dirty="0" smtClean="0"/>
            <a:t>Comprehensive evaluation of meeting</a:t>
          </a:r>
          <a:endParaRPr lang="en-US" sz="3200" b="0" kern="1200" noProof="0" dirty="0"/>
        </a:p>
      </dsp:txBody>
      <dsp:txXfrm>
        <a:off x="432050" y="4300626"/>
        <a:ext cx="6000322" cy="975066"/>
      </dsp:txXfrm>
    </dsp:sp>
    <dsp:sp modelId="{268DFEA2-773C-4FDD-9527-5551C0139409}">
      <dsp:nvSpPr>
        <dsp:cNvPr id="0" name=""/>
        <dsp:cNvSpPr/>
      </dsp:nvSpPr>
      <dsp:spPr>
        <a:xfrm>
          <a:off x="2609162" y="1817355"/>
          <a:ext cx="1951618" cy="1603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CO2-Emissions</a:t>
          </a:r>
          <a:endParaRPr lang="en-US" sz="1800" kern="1200" noProof="0" dirty="0"/>
        </a:p>
      </dsp:txBody>
      <dsp:txXfrm>
        <a:off x="2894970" y="2052140"/>
        <a:ext cx="1380002" cy="1133643"/>
      </dsp:txXfrm>
    </dsp:sp>
    <dsp:sp modelId="{CB0B4A77-F7D6-49FC-8DB8-670F1B4E1AE1}">
      <dsp:nvSpPr>
        <dsp:cNvPr id="0" name=""/>
        <dsp:cNvSpPr/>
      </dsp:nvSpPr>
      <dsp:spPr>
        <a:xfrm>
          <a:off x="1679848" y="720081"/>
          <a:ext cx="1717105" cy="1603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Energy consumption</a:t>
          </a:r>
          <a:endParaRPr lang="en-US" sz="2000" b="1" kern="1200" noProof="0" dirty="0"/>
        </a:p>
      </dsp:txBody>
      <dsp:txXfrm>
        <a:off x="1931312" y="954866"/>
        <a:ext cx="1214177" cy="1133643"/>
      </dsp:txXfrm>
    </dsp:sp>
    <dsp:sp modelId="{0847D44F-25CF-4BD5-BA90-951DBC6721E0}">
      <dsp:nvSpPr>
        <dsp:cNvPr id="0" name=""/>
        <dsp:cNvSpPr/>
      </dsp:nvSpPr>
      <dsp:spPr>
        <a:xfrm>
          <a:off x="3174949" y="366457"/>
          <a:ext cx="1717105" cy="1603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Costs</a:t>
          </a:r>
          <a:endParaRPr lang="en-US" sz="2000" b="1" kern="1200" noProof="0" dirty="0"/>
        </a:p>
      </dsp:txBody>
      <dsp:txXfrm>
        <a:off x="3426413" y="601242"/>
        <a:ext cx="1214177" cy="1133643"/>
      </dsp:txXfrm>
    </dsp:sp>
    <dsp:sp modelId="{25FDD1ED-EFAD-4829-988A-0B86A8E45393}">
      <dsp:nvSpPr>
        <dsp:cNvPr id="0" name=""/>
        <dsp:cNvSpPr/>
      </dsp:nvSpPr>
      <dsp:spPr>
        <a:xfrm>
          <a:off x="360048" y="-75340"/>
          <a:ext cx="6144326" cy="40716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3EE5-E270-474B-B4B9-9B645F79210F}">
      <dsp:nvSpPr>
        <dsp:cNvPr id="0" name=""/>
        <dsp:cNvSpPr/>
      </dsp:nvSpPr>
      <dsp:spPr>
        <a:xfrm>
          <a:off x="6217" y="0"/>
          <a:ext cx="3730734" cy="299506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11D35-E229-4B0B-A6C3-89D07D87F308}">
      <dsp:nvSpPr>
        <dsp:cNvPr id="0" name=""/>
        <dsp:cNvSpPr/>
      </dsp:nvSpPr>
      <dsp:spPr>
        <a:xfrm>
          <a:off x="3848874" y="0"/>
          <a:ext cx="6330943" cy="299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Video conference: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No travel expenses,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Almost no consumption of energy,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Almost no carbon emissions</a:t>
          </a:r>
          <a:endParaRPr lang="en-US" sz="3200" kern="1200" noProof="0" dirty="0"/>
        </a:p>
      </dsp:txBody>
      <dsp:txXfrm>
        <a:off x="3848874" y="0"/>
        <a:ext cx="6330943" cy="2995065"/>
      </dsp:txXfrm>
    </dsp:sp>
    <dsp:sp modelId="{0DCF2BFA-3FA6-479F-B7E2-6A60D811F490}">
      <dsp:nvSpPr>
        <dsp:cNvPr id="0" name=""/>
        <dsp:cNvSpPr/>
      </dsp:nvSpPr>
      <dsp:spPr>
        <a:xfrm>
          <a:off x="1125438" y="3244653"/>
          <a:ext cx="3730734" cy="299506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E23DC-E271-4A2D-A9BB-A75BE8D3C33E}">
      <dsp:nvSpPr>
        <dsp:cNvPr id="0" name=""/>
        <dsp:cNvSpPr/>
      </dsp:nvSpPr>
      <dsp:spPr>
        <a:xfrm>
          <a:off x="4968094" y="3244653"/>
          <a:ext cx="6330943" cy="299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Meeting in person: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1.525 euro travel costs,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100 Liter fuel and 40 kWh power,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275 to 525 kg carbon dioxide emissions</a:t>
          </a:r>
          <a:endParaRPr lang="en-US" sz="3200" kern="1200" noProof="0" dirty="0"/>
        </a:p>
      </dsp:txBody>
      <dsp:txXfrm>
        <a:off x="4968094" y="3244653"/>
        <a:ext cx="6330943" cy="2995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88B80-E089-485A-B696-99587BDA7671}">
      <dsp:nvSpPr>
        <dsp:cNvPr id="0" name=""/>
        <dsp:cNvSpPr/>
      </dsp:nvSpPr>
      <dsp:spPr>
        <a:xfrm>
          <a:off x="3312" y="309078"/>
          <a:ext cx="4035225" cy="161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sz="2800" kern="1200" noProof="0" dirty="0" smtClean="0">
              <a:latin typeface="+mj-lt"/>
            </a:rPr>
            <a:t>Presentation on IAA in Frankfort in 2009</a:t>
          </a:r>
          <a:endParaRPr lang="en-US" sz="2800" kern="1200" noProof="0" dirty="0"/>
        </a:p>
      </dsp:txBody>
      <dsp:txXfrm>
        <a:off x="810357" y="309078"/>
        <a:ext cx="2421135" cy="1614090"/>
      </dsp:txXfrm>
    </dsp:sp>
    <dsp:sp modelId="{037408E1-7863-44AB-A736-E2A51E426E0D}">
      <dsp:nvSpPr>
        <dsp:cNvPr id="0" name=""/>
        <dsp:cNvSpPr/>
      </dsp:nvSpPr>
      <dsp:spPr>
        <a:xfrm>
          <a:off x="3635015" y="309078"/>
          <a:ext cx="4035225" cy="161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sz="2800" kern="1200" noProof="0" dirty="0" smtClean="0">
              <a:latin typeface="+mj-lt"/>
            </a:rPr>
            <a:t>Predecessor model 2002!</a:t>
          </a:r>
          <a:endParaRPr lang="en-US" sz="2800" kern="1200" noProof="0" dirty="0"/>
        </a:p>
      </dsp:txBody>
      <dsp:txXfrm>
        <a:off x="4442060" y="309078"/>
        <a:ext cx="2421135" cy="1614090"/>
      </dsp:txXfrm>
    </dsp:sp>
    <dsp:sp modelId="{D9A19230-DE03-4E9D-9CE0-F01E44F75F89}">
      <dsp:nvSpPr>
        <dsp:cNvPr id="0" name=""/>
        <dsp:cNvSpPr/>
      </dsp:nvSpPr>
      <dsp:spPr>
        <a:xfrm>
          <a:off x="7266718" y="309078"/>
          <a:ext cx="4035225" cy="161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sz="2800" kern="1200" noProof="0" dirty="0" smtClean="0">
              <a:latin typeface="+mj-lt"/>
            </a:rPr>
            <a:t>Never built in series</a:t>
          </a:r>
          <a:endParaRPr lang="en-US" sz="2800" kern="1200" noProof="0" dirty="0"/>
        </a:p>
      </dsp:txBody>
      <dsp:txXfrm>
        <a:off x="8073763" y="309078"/>
        <a:ext cx="2421135" cy="161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B6907C-46B7-43E9-B2D8-56807C7A445D}" type="datetimeFigureOut">
              <a:rPr lang="de-DE" smtClean="0"/>
              <a:pPr/>
              <a:t>21.08.2018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1DD326-8DC7-4A23-AE08-9C89E1703C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5D28-BE0B-423F-B10B-207F250FC4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82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EcoTransIT.org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23.1: Evaluation of sample means of transport.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figure compares</a:t>
            </a:r>
            <a:r>
              <a:rPr lang="en-US" baseline="0" dirty="0" smtClean="0"/>
              <a:t> the primary energy consumption in Kwh and carbon emission in tons. The lower shade represent grey energy or carbon, while the upper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Part shows the consumption of transport itself.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E470-B321-4760-A944-64FFB82427E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3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Beispiel</a:t>
            </a:r>
            <a:r>
              <a:rPr lang="de-DE" baseline="0" dirty="0" smtClean="0"/>
              <a:t> soll zeigen, wie hoch die Kosten, der Energieverbrauch und die CO2 Emissionen für ein Meeting von 6 Personen sind, die aus unterschiedlichen Standorten anreisen. </a:t>
            </a:r>
          </a:p>
          <a:p>
            <a:r>
              <a:rPr lang="de-DE" baseline="0" dirty="0" smtClean="0"/>
              <a:t>Überlegungen zu Kosteneinsparungen und Reduzierungen des Energieverbrauchs sollen in diesem Zusammenhang diskutiert und dargestellt werden.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Quelle: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dirty="0" smtClean="0"/>
              <a:t>S. 103f.</a:t>
            </a:r>
          </a:p>
          <a:p>
            <a:endParaRPr lang="de-DE" dirty="0" smtClean="0"/>
          </a:p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7B7-D57A-42DA-A010-F6126089A4F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 smtClean="0"/>
              <a:t>Übungsaufgabe</a:t>
            </a:r>
            <a:r>
              <a:rPr lang="de-DE" sz="1300" baseline="0" dirty="0" smtClean="0"/>
              <a:t> Personenlogistik mit Lösung</a:t>
            </a:r>
          </a:p>
          <a:p>
            <a:endParaRPr lang="de-DE" sz="1300" dirty="0" smtClean="0"/>
          </a:p>
          <a:p>
            <a:r>
              <a:rPr lang="de-DE" sz="1300" dirty="0" smtClean="0"/>
              <a:t>Quelle:</a:t>
            </a:r>
          </a:p>
          <a:p>
            <a:r>
              <a:rPr lang="de-DE" sz="1300" dirty="0" err="1" smtClean="0"/>
              <a:t>Kals</a:t>
            </a:r>
            <a:r>
              <a:rPr lang="de-DE" sz="1300" dirty="0"/>
              <a:t>, Johannes: Betriebliches Energiemanagement. Eine Einführung. Stuttgart: 2010, </a:t>
            </a:r>
            <a:r>
              <a:rPr lang="de-DE" dirty="0" smtClean="0"/>
              <a:t>S. 104-107.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7B7-D57A-42DA-A010-F6126089A4F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44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Quelle:</a:t>
            </a:r>
          </a:p>
          <a:p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dirty="0" smtClean="0"/>
              <a:t>S. 104.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22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Personenlogistik</a:t>
            </a:r>
            <a:endParaRPr lang="de-DE" dirty="0" smtClean="0"/>
          </a:p>
          <a:p>
            <a:r>
              <a:rPr lang="de-DE" dirty="0" smtClean="0"/>
              <a:t>Technische</a:t>
            </a:r>
            <a:r>
              <a:rPr lang="de-DE" baseline="0" dirty="0" smtClean="0"/>
              <a:t> Möglichkeit: Videokonferenzen statt (mehrtägigen) Dienstreisen an einen anderen Standort.</a:t>
            </a:r>
          </a:p>
          <a:p>
            <a:endParaRPr lang="de-DE" sz="1200" dirty="0" smtClean="0"/>
          </a:p>
          <a:p>
            <a:r>
              <a:rPr lang="de-DE" sz="1200" dirty="0" smtClean="0"/>
              <a:t>Quelle:</a:t>
            </a:r>
          </a:p>
          <a:p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dirty="0" smtClean="0"/>
              <a:t>S. 104.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6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Source:</a:t>
            </a:r>
            <a:r>
              <a:rPr lang="de-DE" baseline="0" dirty="0" smtClean="0"/>
              <a:t> </a:t>
            </a:r>
            <a:r>
              <a:rPr lang="en-US" dirty="0" err="1" smtClean="0"/>
              <a:t>Kals</a:t>
            </a:r>
            <a:r>
              <a:rPr lang="en-US" dirty="0" smtClean="0"/>
              <a:t>, Johannes: ISO 50001 Energy Management Systems – What managers need to know about energy and </a:t>
            </a:r>
          </a:p>
          <a:p>
            <a:r>
              <a:rPr lang="en-US" dirty="0" smtClean="0"/>
              <a:t>business administration, New York 2015, P. 18</a:t>
            </a:r>
            <a:r>
              <a:rPr lang="de-DE" baseline="0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Table 2.1: Carbon emission factors of selected energy carriers.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74C9-7968-44C7-AF99-55846D385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3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Zur Vereinfachung werden in dem Beispiel vereinfachte Werte benutzt. Es wird u.a. auf die Erhebung differenzierter Personalstundensätze, Preisschwankungen bei der Buchung von Flug- und Zugfahrten, Energiepreisschwankungen, Kostenerstattungen bei der Nutzung eines privaten PKWs </a:t>
            </a:r>
            <a:r>
              <a:rPr lang="de-DE" dirty="0" err="1" smtClean="0"/>
              <a:t>u.ä.</a:t>
            </a:r>
            <a:r>
              <a:rPr lang="de-DE" dirty="0" smtClean="0"/>
              <a:t>  Faktoren verzichtet.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</a:t>
            </a:r>
            <a:r>
              <a:rPr lang="de-DE" baseline="0" dirty="0" smtClean="0"/>
              <a:t> den Transportkosten wird von Kosten von 0,30 Euro/km ausgegangen. Die Personenkosten beziehen sich nur auf die Reise (Hin- und Rückreise), nicht auf die Stunden, die für die Besprechung anfallen. </a:t>
            </a:r>
            <a:endParaRPr lang="de-DE" dirty="0" smtClean="0"/>
          </a:p>
          <a:p>
            <a:endParaRPr lang="de-DE" dirty="0" smtClean="0"/>
          </a:p>
          <a:p>
            <a:r>
              <a:rPr lang="de-DE" sz="1200" dirty="0" smtClean="0"/>
              <a:t>Quelle:</a:t>
            </a:r>
          </a:p>
          <a:p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dirty="0" smtClean="0"/>
              <a:t>S. 104.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095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dirty="0" smtClean="0"/>
              <a:t>Energieverbrauch</a:t>
            </a:r>
            <a:r>
              <a:rPr lang="de-DE" altLang="de-DE" baseline="0" dirty="0" smtClean="0"/>
              <a:t> schwankt stark je nach genutztem Transportmittel, zurückgelegter Strecke und der Anzahl der Mitreisenden / bzw. der Beladung des Fahrzeugs/des Transportmittels.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baseline="0" dirty="0" smtClean="0"/>
              <a:t>Die Angaben zu den spezifischen CO2 Emissionen wurden aus der Tabelle „Umrechnungsfaktoren von Energieträgern zu Kohlendioxidemissionen entnommen. </a:t>
            </a:r>
          </a:p>
          <a:p>
            <a:endParaRPr lang="de-DE" dirty="0" smtClean="0"/>
          </a:p>
          <a:p>
            <a:r>
              <a:rPr lang="de-DE" sz="1200" dirty="0" smtClean="0"/>
              <a:t>Quelle:</a:t>
            </a:r>
          </a:p>
          <a:p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dirty="0" smtClean="0"/>
              <a:t>S. 106.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756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Quelle: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http://www.auto-motor-und-sport.de/einzeltests/vw-xl1-limitierter-supersparwagen-8577142.html,</a:t>
            </a:r>
            <a:r>
              <a:rPr lang="de-DE" sz="1200" baseline="0" dirty="0" smtClean="0"/>
              <a:t> [Webseite, Abruf 02.02.2017]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 von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Rudolf Simon (2010):Volkswagen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L1, </a:t>
            </a:r>
            <a:r>
              <a:rPr lang="en-US" dirty="0" smtClean="0"/>
              <a:t>CC BY-SA 3.0:</a:t>
            </a:r>
            <a:r>
              <a:rPr lang="en-US" baseline="0" dirty="0" smtClean="0"/>
              <a:t> 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https://de.wikipedia.org/wiki/VW_XL1#/media/File:VW_L1.JPG [</a:t>
            </a:r>
            <a:r>
              <a:rPr lang="en-US" alt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Webseite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Zugriff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02.12.2016].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161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27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Quelle: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Eigene</a:t>
            </a:r>
            <a:r>
              <a:rPr lang="de-DE" sz="1200" baseline="0" dirty="0" smtClean="0"/>
              <a:t> Darstellung in Anlehnung zu </a:t>
            </a:r>
            <a:r>
              <a:rPr lang="de-DE" sz="1200" dirty="0" err="1" smtClean="0"/>
              <a:t>Kals</a:t>
            </a:r>
            <a:r>
              <a:rPr lang="de-DE" sz="1200" dirty="0" smtClean="0"/>
              <a:t>, Johannes: Betriebliches Energiemanagement. Eine Einführung. Stuttgart: 2010, </a:t>
            </a:r>
            <a:r>
              <a:rPr lang="de-DE" baseline="0" dirty="0" smtClean="0"/>
              <a:t>S. 94-95.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7B7-D57A-42DA-A010-F6126089A4F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45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622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223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727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5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87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7B7-D57A-42DA-A010-F6126089A4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35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Kals, Johannes: ISO 50001 Energy Management Systems – What managers need to know about energy and </a:t>
            </a:r>
          </a:p>
          <a:p>
            <a:r>
              <a:rPr lang="en-US" dirty="0" smtClean="0"/>
              <a:t>business administration, New York 2015, P. 188.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Table 23.1 Overview of the tasks of energy-oriented logistics focusing on an industry company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18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noProof="0" dirty="0" smtClean="0"/>
              <a:t>Im Zuge der zunehmenden Digitalisierung, werden auch Logistik und </a:t>
            </a:r>
            <a:r>
              <a:rPr lang="de-DE" baseline="0" noProof="0" dirty="0" err="1" smtClean="0"/>
              <a:t>Supply</a:t>
            </a:r>
            <a:r>
              <a:rPr lang="de-DE" baseline="0" noProof="0" dirty="0" smtClean="0"/>
              <a:t> Chain Management komplexer. Die Energiethematik trägt zu dieser Entwicklung erheblich bei (steigende Energiekosten, Energiewende, neue Mobilitätskonzepte, neue Antriebe, mehr Daten und bessere Überwachung aller Prozesse). Darum muss das </a:t>
            </a:r>
            <a:r>
              <a:rPr lang="en-US" baseline="0" dirty="0" smtClean="0"/>
              <a:t>Supply Chain Management, also das Management der </a:t>
            </a:r>
            <a:r>
              <a:rPr lang="de-DE" baseline="0" noProof="0" dirty="0" smtClean="0"/>
              <a:t>Logistikkette, unternehmensübergreifenden Transport- und Informationsfluss optimieren. </a:t>
            </a:r>
          </a:p>
          <a:p>
            <a:endParaRPr lang="de-DE" baseline="0" noProof="0" dirty="0" smtClean="0"/>
          </a:p>
          <a:p>
            <a:endParaRPr lang="de-DE" noProof="0" dirty="0" smtClean="0"/>
          </a:p>
          <a:p>
            <a:r>
              <a:rPr lang="de-DE" noProof="0" dirty="0" smtClean="0"/>
              <a:t>Quelle: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noProof="0" dirty="0" smtClean="0"/>
              <a:t>-Eigene Darstellung in Anlehnung zu</a:t>
            </a:r>
            <a:r>
              <a:rPr lang="de-DE" altLang="de-DE" sz="1200" dirty="0" smtClean="0"/>
              <a:t> Schulte, Christof: Logistik: Wege zur Optimierung der </a:t>
            </a:r>
            <a:r>
              <a:rPr lang="de-DE" altLang="de-DE" sz="1200" dirty="0" err="1" smtClean="0"/>
              <a:t>Supply</a:t>
            </a:r>
            <a:r>
              <a:rPr lang="de-DE" altLang="de-DE" sz="1200" baseline="0" dirty="0" smtClean="0"/>
              <a:t> Chain, </a:t>
            </a:r>
            <a:r>
              <a:rPr lang="de-DE" altLang="de-DE" sz="1200" dirty="0" smtClean="0"/>
              <a:t>2008, S.</a:t>
            </a:r>
            <a:r>
              <a:rPr lang="de-DE" altLang="de-DE" sz="1200" baseline="0" dirty="0" smtClean="0"/>
              <a:t> 15.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Vgl</a:t>
            </a:r>
            <a:r>
              <a:rPr lang="en-US" baseline="0" dirty="0" smtClean="0"/>
              <a:t>. </a:t>
            </a:r>
            <a:r>
              <a:rPr lang="de-DE" dirty="0" err="1" smtClean="0"/>
              <a:t>Kals</a:t>
            </a:r>
            <a:r>
              <a:rPr lang="de-DE" dirty="0" smtClean="0"/>
              <a:t>, Johannes:</a:t>
            </a:r>
            <a:r>
              <a:rPr lang="de-DE" baseline="0" dirty="0" smtClean="0"/>
              <a:t> ISO 50001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Management Systems –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managers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business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administration</a:t>
            </a:r>
            <a:r>
              <a:rPr lang="de-DE" baseline="0" dirty="0" smtClean="0"/>
              <a:t>, New York 2015, S. 187.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5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1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Umweltbundesamt (2014): Schätzung der Umweltkosten in den Bereichen Energie und Verkehr,  https://www.umweltbundesamt.de/sites/default/files/medien/378/publikationen/hgp_umweltkosten_0.pdf  [Webseite, Zugriff 3.12.2016].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indent="0" algn="l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28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Eigene Darstellung</a:t>
            </a:r>
          </a:p>
          <a:p>
            <a:endParaRPr lang="de-DE" sz="1200" dirty="0" smtClean="0"/>
          </a:p>
          <a:p>
            <a:r>
              <a:rPr lang="de-DE" sz="1200" dirty="0" smtClean="0"/>
              <a:t>Das statistische Bundesamet erfasst jährlich welches</a:t>
            </a:r>
            <a:r>
              <a:rPr lang="de-DE" sz="1200" baseline="0" dirty="0" smtClean="0"/>
              <a:t> Warenaufkommen transportiert wurde und unterscheidet dieses zusätzlich nach den Transportmitteln. Daraus kann der jährliche Ausstoß der verschiedenen Transportmitteln berechnet werden. Die Grafik verdeutlicht die CO2 Belastungen der Logistikbranche innerhalb Deutschlands.</a:t>
            </a:r>
            <a:endParaRPr lang="de-DE" sz="1200" dirty="0" smtClean="0"/>
          </a:p>
          <a:p>
            <a:endParaRPr lang="de-DE" dirty="0" smtClean="0"/>
          </a:p>
          <a:p>
            <a:r>
              <a:rPr lang="de-DE" dirty="0" smtClean="0"/>
              <a:t>Eigene</a:t>
            </a:r>
            <a:r>
              <a:rPr lang="de-DE" baseline="0" dirty="0" smtClean="0"/>
              <a:t> Berechnung auf Grundlage der der Zahlen des statistischen Bundesamtes und des Umweltbundesamtes mit folgender Formel berechnet:</a:t>
            </a:r>
          </a:p>
          <a:p>
            <a:endParaRPr lang="de-DE" baseline="0" dirty="0" smtClean="0"/>
          </a:p>
          <a:p>
            <a:r>
              <a:rPr lang="de-DE" baseline="0" dirty="0" smtClean="0"/>
              <a:t>CO2 Emission/Jahr = Tonnenkilometer/Jahr x CO2 Emission/Tonnenkilometer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Quellen der Berechnung: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Umweltbundesamt: Daten zum Verkehr. Ausgabe 2012, Bonn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Statistisches Bundesamt: Zahlen und Fakten – Wirtschaftsbereich – Verkehr – Güterverkehr: https://www.destatis.de/DE/ZahlenFakten/Wirtschaftsbereiche/TransportVerkehr/Gueterverkehr/Tabellen/GueterbefoerderungLR.html;jsessionid=910877A0F14FE4BC56C25B76055D58CA.cae1, Abruf 27.01.2017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39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Endenergie ist die Energie, die aus Primärenergieträgern wie z.B. Braunkohlen, Steinkohlen, Erdöl, Erdgas, Wasser oder Wind durch Umwandlung gewonnen wird.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D326-8DC7-4A23-AE08-9C89E1703C5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6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00F-8C3C-4324-8798-A075ED1944E9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CB6-C9E3-441A-810B-F3FDACDA00E6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2B0-8035-4699-9837-9AFF84DE1671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</a:t>
            </a:r>
            <a:fld id="{22A39575-53C8-43DF-9014-4864A88ED8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5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38C5-0482-4CF4-91EB-B3D4B093DA16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28BF-3133-4E69-B716-AF0D79DBF598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25AE-E5D8-4263-AB2F-2EE4C37B553A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2071-6962-4C9E-B9CB-A118370C5948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0AE-5BE5-4A70-946E-45D6CA41D90A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A291-AAC3-4ABC-8CB2-E92283A9D382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B9C9-F0EA-404D-B8E5-69A758A4D144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27FA-5FC5-4F55-A826-2347F5CCAC30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FAAD-5F6E-4BC1-AC76-C845E0C18659}" type="datetime1">
              <a:rPr lang="de-DE" smtClean="0"/>
              <a:pPr/>
              <a:t>21.08.2018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5831-8B0E-44B0-9352-D9540241F8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VW_L1.JPG&amp;filetimestamp=2010042521473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-motor-und-sport.de/einzeltests/vw-xl1-limitierter-supersparwagen-857714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9349" y="369288"/>
            <a:ext cx="11598312" cy="2699672"/>
          </a:xfrm>
        </p:spPr>
        <p:txBody>
          <a:bodyPr/>
          <a:lstStyle/>
          <a:p>
            <a:r>
              <a:rPr lang="en-US" sz="4267" noProof="0" dirty="0" smtClean="0"/>
              <a:t>Energy oriented Business Administration</a:t>
            </a:r>
            <a:br>
              <a:rPr lang="en-US" sz="4267" noProof="0" dirty="0" smtClean="0"/>
            </a:br>
            <a:r>
              <a:rPr lang="en-US" sz="4267" noProof="0" dirty="0" smtClean="0"/>
              <a:t>Prof. Dr. Johannes Kals</a:t>
            </a:r>
            <a:br>
              <a:rPr lang="en-US" sz="4267" noProof="0" dirty="0" smtClean="0"/>
            </a:br>
            <a:r>
              <a:rPr lang="en-US" sz="4267" noProof="0" dirty="0" smtClean="0"/>
              <a:t/>
            </a:r>
            <a:br>
              <a:rPr lang="en-US" sz="4267" noProof="0" dirty="0" smtClean="0"/>
            </a:br>
            <a:r>
              <a:rPr lang="en-US" sz="4267" noProof="0" dirty="0" smtClean="0"/>
              <a:t>4.3 Logistics</a:t>
            </a:r>
            <a:endParaRPr lang="en-US" sz="2400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39350" y="3356993"/>
            <a:ext cx="11689298" cy="3389196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noProof="0" dirty="0" smtClean="0"/>
              <a:t>Content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noProof="0" dirty="0" smtClean="0"/>
              <a:t>Definition, Tasks, and Importance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noProof="0" dirty="0" smtClean="0"/>
              <a:t>Evaluation of Transports and Indicators 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noProof="0" dirty="0" smtClean="0"/>
              <a:t>Technical Options and Scenarios for the Future</a:t>
            </a:r>
            <a:endParaRPr lang="en-US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1F4-F0F8-4B5B-B075-753C58DBD5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5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3392" y="-171400"/>
            <a:ext cx="11089232" cy="1143000"/>
          </a:xfrm>
        </p:spPr>
        <p:txBody>
          <a:bodyPr>
            <a:normAutofit/>
          </a:bodyPr>
          <a:lstStyle/>
          <a:p>
            <a:r>
              <a:rPr lang="en-US" sz="3200" noProof="0" dirty="0" smtClean="0"/>
              <a:t>External environmental costs of different means of transportation </a:t>
            </a:r>
            <a:endParaRPr lang="en-US" sz="3200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37960"/>
              </p:ext>
            </p:extLst>
          </p:nvPr>
        </p:nvGraphicFramePr>
        <p:xfrm>
          <a:off x="191344" y="620687"/>
          <a:ext cx="11737304" cy="60486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868652"/>
                <a:gridCol w="5868652"/>
              </a:tblGrid>
              <a:tr h="47236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Means</a:t>
                      </a:r>
                      <a:r>
                        <a:rPr lang="en-US" sz="20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transport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Environmental costs in Eurocent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Car (diesel) 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4,0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Car (gasoline)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3,1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Light truck (diesel)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16,2 Cent per kilometer per ton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Light</a:t>
                      </a:r>
                      <a:r>
                        <a:rPr lang="en-US" sz="2000" baseline="0" noProof="0" dirty="0" smtClean="0">
                          <a:effectLst/>
                        </a:rPr>
                        <a:t> truck (gasoline) 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12,1</a:t>
                      </a:r>
                      <a:r>
                        <a:rPr lang="en-US" sz="2000" baseline="0" noProof="0" dirty="0" smtClean="0">
                          <a:effectLst/>
                        </a:rPr>
                        <a:t> </a:t>
                      </a:r>
                      <a:r>
                        <a:rPr lang="en-US" sz="2000" noProof="0" dirty="0" smtClean="0">
                          <a:effectLst/>
                        </a:rPr>
                        <a:t>Cent per kilometer per ton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Heavy truck (diesel)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2,4</a:t>
                      </a:r>
                      <a:r>
                        <a:rPr lang="en-US" sz="2000" baseline="0" noProof="0" dirty="0" smtClean="0">
                          <a:effectLst/>
                        </a:rPr>
                        <a:t> C</a:t>
                      </a:r>
                      <a:r>
                        <a:rPr lang="en-US" sz="2000" noProof="0" dirty="0" smtClean="0">
                          <a:effectLst/>
                        </a:rPr>
                        <a:t>ent per kilometer per ton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Bus (diesel)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2,2</a:t>
                      </a:r>
                      <a:r>
                        <a:rPr lang="en-US" sz="2000" baseline="0" noProof="0" dirty="0" smtClean="0">
                          <a:effectLst/>
                        </a:rPr>
                        <a:t> </a:t>
                      </a:r>
                      <a:r>
                        <a:rPr lang="en-US" sz="2000" noProof="0" dirty="0" smtClean="0">
                          <a:effectLst/>
                        </a:rPr>
                        <a:t>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motorcycle (gasoline, 4-tact)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3,2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Motorcycle (gasoline,</a:t>
                      </a:r>
                      <a:r>
                        <a:rPr lang="en-US" sz="2000" baseline="0" noProof="0" dirty="0" smtClean="0">
                          <a:effectLst/>
                        </a:rPr>
                        <a:t> 2-tact</a:t>
                      </a:r>
                      <a:r>
                        <a:rPr lang="en-US" sz="2000" noProof="0" dirty="0" smtClean="0">
                          <a:effectLst/>
                        </a:rPr>
                        <a:t>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3,3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Passenger train (diesel)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8,1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Passenger train (electric)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 Cent per kilometer per person 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Fright train (diesel)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3,2 Cent per kilometer per ton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9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Fright train (electric)</a:t>
                      </a:r>
                      <a:endParaRPr lang="en-US" sz="2000" b="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 Cent per kilometer per ton</a:t>
                      </a:r>
                      <a:endParaRPr lang="en-US" sz="2000" noProof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0112950" y="6664786"/>
            <a:ext cx="2004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1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Quelle: Umweltbundesamt </a:t>
            </a:r>
            <a:r>
              <a:rPr lang="de-DE" altLang="de-DE" sz="1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de-DE" altLang="de-DE" sz="11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de-DE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2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noProof="0" dirty="0" smtClean="0"/>
              <a:t>Total freight: breakdown of CO</a:t>
            </a:r>
            <a:r>
              <a:rPr lang="en-US" sz="3200" b="1" baseline="-25000" noProof="0" dirty="0" smtClean="0"/>
              <a:t>2</a:t>
            </a:r>
            <a:r>
              <a:rPr lang="en-US" sz="3200" b="1" noProof="0" dirty="0" smtClean="0"/>
              <a:t> emissions according to different means of transport</a:t>
            </a:r>
            <a:endParaRPr lang="en-US" sz="3200" b="1" noProof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343128"/>
              </p:ext>
            </p:extLst>
          </p:nvPr>
        </p:nvGraphicFramePr>
        <p:xfrm>
          <a:off x="1525293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344472" y="4443875"/>
            <a:ext cx="196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/>
              <a:t>Own</a:t>
            </a:r>
            <a:r>
              <a:rPr lang="de-DE" sz="1600" dirty="0" smtClean="0"/>
              <a:t> </a:t>
            </a:r>
            <a:r>
              <a:rPr lang="de-DE" sz="1600" dirty="0" err="1" smtClean="0"/>
              <a:t>calculation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German Statistical Agency (statistisches Bundesamt) </a:t>
            </a:r>
            <a:r>
              <a:rPr lang="de-DE" sz="1600" dirty="0" err="1" smtClean="0"/>
              <a:t>and</a:t>
            </a:r>
            <a:r>
              <a:rPr lang="de-DE" sz="1600" dirty="0" smtClean="0"/>
              <a:t> German Environmental Agency (Umweltbundesamt)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08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7328" y="1628800"/>
            <a:ext cx="1799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29 percent energy </a:t>
            </a:r>
            <a:r>
              <a:rPr lang="en-US" sz="2800" dirty="0" err="1" smtClean="0"/>
              <a:t>consump-tion</a:t>
            </a:r>
            <a:r>
              <a:rPr lang="en-US" sz="2800" dirty="0" smtClean="0"/>
              <a:t> due to circulation (individual traffic and freight)!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725096"/>
            <a:ext cx="9577064" cy="575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7328" y="6551766"/>
            <a:ext cx="3034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Arbeitsgemeinschaft Energiebilanzen e.V. </a:t>
            </a:r>
            <a:endParaRPr lang="de-DE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652057" y="116632"/>
            <a:ext cx="6278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End-use energy according to sectors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3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91344" y="980728"/>
            <a:ext cx="11689298" cy="33891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b="1" dirty="0" smtClean="0"/>
              <a:t>Content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Definition, Tasks, and Importance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/>
              <a:t>Evaluation of Transports and Indicators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Technical Options and Scenarios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48003" y="764704"/>
            <a:ext cx="11247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Demonstration </a:t>
            </a:r>
          </a:p>
          <a:p>
            <a:pPr algn="ctr"/>
            <a:r>
              <a:rPr lang="en-US" sz="3200" dirty="0" smtClean="0"/>
              <a:t>Evaluation of freight transport  with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EcoTransIT.de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Application of already known indicators in logistics (energy content/ heating factor,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-coefficient, cumulated energy demand and gray energy …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Also part of energy oriented management accounting.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098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60848"/>
            <a:ext cx="9209134" cy="49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1"/>
          <p:cNvSpPr/>
          <p:nvPr/>
        </p:nvSpPr>
        <p:spPr>
          <a:xfrm>
            <a:off x="3757246" y="4742480"/>
            <a:ext cx="556261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20" y="125932"/>
            <a:ext cx="9001839" cy="1574876"/>
          </a:xfrm>
        </p:spPr>
        <p:txBody>
          <a:bodyPr>
            <a:normAutofit fontScale="90000"/>
          </a:bodyPr>
          <a:lstStyle/>
          <a:p>
            <a:pPr algn="ctr"/>
            <a:r>
              <a:rPr lang="en-US" noProof="0" dirty="0" smtClean="0">
                <a:latin typeface="+mn-lt"/>
              </a:rPr>
              <a:t>Evaluation of sample means of transport</a:t>
            </a:r>
            <a:br>
              <a:rPr lang="en-US" noProof="0" dirty="0" smtClean="0">
                <a:latin typeface="+mn-lt"/>
              </a:rPr>
            </a:br>
            <a:r>
              <a:rPr lang="en-US" noProof="0" dirty="0" smtClean="0">
                <a:latin typeface="+mn-lt"/>
              </a:rPr>
              <a:t>- chart may be skipped when having played around with </a:t>
            </a:r>
            <a:r>
              <a:rPr lang="en-US" noProof="0" dirty="0" err="1" smtClean="0">
                <a:latin typeface="+mn-lt"/>
              </a:rPr>
              <a:t>EcoTransIT</a:t>
            </a:r>
            <a:r>
              <a:rPr lang="en-US" noProof="0" dirty="0" smtClean="0">
                <a:latin typeface="+mn-lt"/>
              </a:rPr>
              <a:t> World</a:t>
            </a:r>
            <a:endParaRPr lang="en-US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5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301006"/>
          </a:xfrm>
        </p:spPr>
        <p:txBody>
          <a:bodyPr>
            <a:normAutofit/>
          </a:bodyPr>
          <a:lstStyle/>
          <a:p>
            <a:r>
              <a:rPr lang="en-US" sz="2800" noProof="0" dirty="0" smtClean="0"/>
              <a:t>Practical example to introduce transport of persons: </a:t>
            </a:r>
            <a:br>
              <a:rPr lang="en-US" sz="2800" noProof="0" dirty="0" smtClean="0"/>
            </a:br>
            <a:r>
              <a:rPr lang="en-US" sz="2800" noProof="0" dirty="0" smtClean="0"/>
              <a:t>business trip or video conference</a:t>
            </a:r>
            <a:endParaRPr lang="en-US" sz="2800" noProof="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743345587"/>
              </p:ext>
            </p:extLst>
          </p:nvPr>
        </p:nvGraphicFramePr>
        <p:xfrm>
          <a:off x="3048000" y="1340768"/>
          <a:ext cx="686442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7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9536" y="332656"/>
            <a:ext cx="8064896" cy="51125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de-DE" sz="2800" b="1" noProof="0" dirty="0" smtClean="0"/>
              <a:t>Exemplary calculation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de-DE" sz="2800" noProof="0" dirty="0" smtClean="0"/>
              <a:t>Our company </a:t>
            </a:r>
            <a:r>
              <a:rPr lang="en-US" altLang="de-DE" sz="2800" noProof="0" dirty="0" err="1" smtClean="0"/>
              <a:t>Highestec</a:t>
            </a:r>
            <a:r>
              <a:rPr lang="en-US" altLang="de-DE" sz="2800" noProof="0" dirty="0" smtClean="0"/>
              <a:t> has sales staff in different cities. The head of the sales department works at the headquarters and calls for a meeting. 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de-DE" sz="2800" b="1" noProof="0" dirty="0" smtClean="0"/>
              <a:t>Calculate 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de-DE" sz="2800" noProof="0" dirty="0" smtClean="0"/>
              <a:t>Travel expenses/ costs,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de-DE" sz="2800" noProof="0" dirty="0" smtClean="0"/>
              <a:t>Energy consumption and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de-DE" sz="2800" noProof="0" dirty="0" smtClean="0"/>
              <a:t>Emissions of carbon dioxide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de-DE" sz="2800" noProof="0" dirty="0" smtClean="0"/>
              <a:t>For six persons with the data on the following charts. </a:t>
            </a:r>
            <a:endParaRPr lang="en-US" altLang="de-DE" sz="2800" noProof="0" dirty="0" smtClean="0"/>
          </a:p>
        </p:txBody>
      </p:sp>
      <p:sp>
        <p:nvSpPr>
          <p:cNvPr id="2" name="Rechteck 1"/>
          <p:cNvSpPr/>
          <p:nvPr/>
        </p:nvSpPr>
        <p:spPr>
          <a:xfrm>
            <a:off x="2111896" y="6237312"/>
            <a:ext cx="7872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600"/>
              </a:spcAft>
            </a:pPr>
            <a:r>
              <a:rPr lang="de-DE" altLang="de-DE" sz="1400" dirty="0" smtClean="0">
                <a:solidFill>
                  <a:prstClr val="black"/>
                </a:solidFill>
              </a:rPr>
              <a:t>(</a:t>
            </a:r>
            <a:r>
              <a:rPr lang="de-DE" altLang="de-DE" sz="1400" dirty="0" err="1" smtClean="0">
                <a:solidFill>
                  <a:prstClr val="black"/>
                </a:solidFill>
              </a:rPr>
              <a:t>Based</a:t>
            </a:r>
            <a:r>
              <a:rPr lang="de-DE" altLang="de-DE" sz="1400" dirty="0" smtClean="0">
                <a:solidFill>
                  <a:prstClr val="black"/>
                </a:solidFill>
              </a:rPr>
              <a:t> on </a:t>
            </a:r>
            <a:r>
              <a:rPr lang="de-DE" altLang="de-DE" sz="1400" dirty="0">
                <a:solidFill>
                  <a:prstClr val="black"/>
                </a:solidFill>
              </a:rPr>
              <a:t>Kals, Betriebliches Energiemanagement, Stuttgart 2010</a:t>
            </a:r>
            <a:r>
              <a:rPr lang="de-DE" altLang="de-DE" sz="1200" dirty="0">
                <a:solidFill>
                  <a:prstClr val="black"/>
                </a:solidFill>
              </a:rPr>
              <a:t>). </a:t>
            </a:r>
            <a:endParaRPr lang="de-DE" altLang="de-D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43362"/>
              </p:ext>
            </p:extLst>
          </p:nvPr>
        </p:nvGraphicFramePr>
        <p:xfrm>
          <a:off x="479377" y="313379"/>
          <a:ext cx="11377264" cy="61860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43887"/>
                <a:gridCol w="2843887"/>
                <a:gridCol w="2843887"/>
                <a:gridCol w="2845603"/>
              </a:tblGrid>
              <a:tr h="1656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Person</a:t>
                      </a:r>
                      <a:endParaRPr lang="en-US" sz="24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Distance from headquarters in kilometers</a:t>
                      </a:r>
                      <a:endParaRPr lang="en-US" sz="24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Means of transport</a:t>
                      </a:r>
                      <a:endParaRPr lang="en-US" sz="24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Duration of travel</a:t>
                      </a:r>
                      <a:endParaRPr lang="en-US" sz="24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en-US" sz="2800" baseline="0" noProof="0" dirty="0" smtClean="0">
                          <a:latin typeface="+mn-lt"/>
                          <a:ea typeface="+mn-ea"/>
                          <a:cs typeface="+mn-cs"/>
                        </a:rPr>
                        <a:t> of department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0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-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-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/>
                        <a:t>Staff A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200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Diesel car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4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/>
                        <a:t>Staff B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200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Gasoline car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4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/>
                        <a:t>Staff C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200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train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4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/>
                        <a:t>Staff D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400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airplane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6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noProof="0" dirty="0" smtClean="0"/>
                        <a:t>Staff E</a:t>
                      </a:r>
                      <a:endParaRPr lang="en-US" sz="2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5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Bicycle 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0,5</a:t>
                      </a:r>
                      <a:endParaRPr lang="en-US" sz="2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23392" y="537929"/>
            <a:ext cx="1108923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de-DE" sz="2800" dirty="0" smtClean="0"/>
              <a:t>Additional data and assumptions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800" dirty="0" smtClean="0"/>
              <a:t>Airplane</a:t>
            </a:r>
            <a:r>
              <a:rPr lang="en-US" altLang="de-DE" sz="2800" dirty="0" smtClean="0">
                <a:sym typeface="Wingdings" panose="05000000000000000000" pitchFamily="2" charset="2"/>
              </a:rPr>
              <a:t> about </a:t>
            </a:r>
            <a:r>
              <a:rPr lang="en-US" altLang="de-DE" sz="2800" dirty="0" smtClean="0"/>
              <a:t>6 liters kerosene per 100 km and person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800" dirty="0" smtClean="0"/>
              <a:t>Train </a:t>
            </a:r>
            <a:r>
              <a:rPr lang="en-US" altLang="de-DE" sz="2800" dirty="0" smtClean="0">
                <a:sym typeface="Wingdings" panose="05000000000000000000" pitchFamily="2" charset="2"/>
              </a:rPr>
              <a:t></a:t>
            </a:r>
            <a:r>
              <a:rPr lang="en-US" altLang="de-DE" sz="2800" dirty="0" smtClean="0"/>
              <a:t> 10 kWh/km per Person,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800" dirty="0" smtClean="0"/>
              <a:t>German power mix around 0,5 kg CO</a:t>
            </a:r>
            <a:r>
              <a:rPr lang="en-US" altLang="de-DE" sz="2800" baseline="-25000" dirty="0" smtClean="0"/>
              <a:t>2</a:t>
            </a:r>
            <a:r>
              <a:rPr lang="en-US" altLang="de-DE" sz="2800" dirty="0" smtClean="0"/>
              <a:t>/kWh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800" dirty="0" smtClean="0"/>
              <a:t>Diesel car </a:t>
            </a:r>
            <a:r>
              <a:rPr lang="en-US" altLang="de-DE" sz="2800" dirty="0" smtClean="0">
                <a:sym typeface="Wingdings" panose="05000000000000000000" pitchFamily="2" charset="2"/>
              </a:rPr>
              <a:t> </a:t>
            </a:r>
            <a:r>
              <a:rPr lang="en-US" altLang="de-DE" sz="2800" dirty="0" smtClean="0"/>
              <a:t>6 l / 100 km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800" dirty="0" smtClean="0"/>
              <a:t>Gasoline car </a:t>
            </a:r>
            <a:r>
              <a:rPr lang="en-US" altLang="de-DE" sz="2800" dirty="0" smtClean="0">
                <a:sym typeface="Wingdings" panose="05000000000000000000" pitchFamily="2" charset="2"/>
              </a:rPr>
              <a:t> </a:t>
            </a:r>
            <a:r>
              <a:rPr lang="en-US" altLang="de-DE" sz="2800" dirty="0" smtClean="0"/>
              <a:t>7 l / 100 km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Heating factor / energy content of 1 Liter fuel (diesel or gasoline) about 10 kWh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Carbon emission coefficients of energy carriers , see following table from presentation 3.1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5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2488" y="116632"/>
            <a:ext cx="5414392" cy="562074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„Six R“ do define logistics</a:t>
            </a:r>
            <a:endParaRPr lang="en-US" sz="4000" b="1" noProof="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603489248"/>
              </p:ext>
            </p:extLst>
          </p:nvPr>
        </p:nvGraphicFramePr>
        <p:xfrm>
          <a:off x="1199456" y="404664"/>
          <a:ext cx="10297144" cy="634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Inhaltsplatzhalter 2"/>
          <p:cNvSpPr txBox="1">
            <a:spLocks/>
          </p:cNvSpPr>
          <p:nvPr/>
        </p:nvSpPr>
        <p:spPr>
          <a:xfrm>
            <a:off x="191344" y="2996952"/>
            <a:ext cx="120006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i="1" dirty="0" smtClean="0"/>
              <a:t>„The right quantity of the right objects/ materials have to be at the right time at the right place with the right quality meeting the right costs.“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713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" y="429933"/>
          <a:ext cx="11635740" cy="632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490"/>
                <a:gridCol w="7715250"/>
              </a:tblGrid>
              <a:tr h="84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Energy carriers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Emissions of carbon dioxide</a:t>
                      </a:r>
                      <a:endParaRPr lang="de-DE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carbon emission factors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782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Electric energy in </a:t>
                      </a:r>
                      <a:r>
                        <a:rPr lang="en-US" sz="1800" dirty="0" smtClean="0">
                          <a:effectLst/>
                        </a:rPr>
                        <a:t>kilowatt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hours </a:t>
                      </a:r>
                      <a:r>
                        <a:rPr lang="en-US" sz="1800" dirty="0">
                          <a:effectLst/>
                        </a:rPr>
                        <a:t>(kWh)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Zero when </a:t>
                      </a:r>
                      <a:r>
                        <a:rPr lang="en-US" sz="1800" dirty="0" smtClean="0">
                          <a:effectLst/>
                        </a:rPr>
                        <a:t>used. Generation </a:t>
                      </a:r>
                      <a:r>
                        <a:rPr lang="en-US" sz="1800" dirty="0">
                          <a:effectLst/>
                        </a:rPr>
                        <a:t>varies considerably: 1.2 kg/kWh for generation with brown coal, </a:t>
                      </a:r>
                      <a:r>
                        <a:rPr lang="en-US" sz="1800" dirty="0" smtClean="0">
                          <a:effectLst/>
                        </a:rPr>
                        <a:t>0.02 </a:t>
                      </a:r>
                      <a:r>
                        <a:rPr lang="en-US" sz="1800" dirty="0">
                          <a:effectLst/>
                        </a:rPr>
                        <a:t>kg </a:t>
                      </a:r>
                      <a:r>
                        <a:rPr lang="en-US" sz="1800" dirty="0" smtClean="0">
                          <a:effectLst/>
                        </a:rPr>
                        <a:t>(20 grams) </a:t>
                      </a:r>
                      <a:r>
                        <a:rPr lang="en-US" sz="1800" dirty="0">
                          <a:effectLst/>
                        </a:rPr>
                        <a:t>per kWh for wind 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677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Heating oil or diesel (liter)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(specific weight is 0.820 to 0.860 kg/L)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2.6 kg </a:t>
                      </a:r>
                      <a:r>
                        <a:rPr lang="en-US" sz="1800" dirty="0">
                          <a:effectLst/>
                        </a:rPr>
                        <a:t>carbon dioxide per liter when burned plus gray </a:t>
                      </a:r>
                      <a:r>
                        <a:rPr lang="en-US" sz="1800" dirty="0" smtClean="0">
                          <a:effectLst/>
                        </a:rPr>
                        <a:t>carbon/ 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677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Gasoline (liter)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(specific weight 0.720 to 0.775 kg/L)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 to 2.4 kg carbon dioxide per liter when burned, plus gray </a:t>
                      </a:r>
                      <a:r>
                        <a:rPr lang="en-US" sz="1800" dirty="0" smtClean="0">
                          <a:effectLst/>
                        </a:rPr>
                        <a:t>carbon/ 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5885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Kerosene-based jet fuel for </a:t>
                      </a:r>
                      <a:r>
                        <a:rPr lang="en-US" sz="1800" dirty="0" smtClean="0">
                          <a:effectLst/>
                        </a:rPr>
                        <a:t>airplanes,</a:t>
                      </a:r>
                      <a:r>
                        <a:rPr lang="en-US" sz="1800" baseline="0" dirty="0" smtClean="0">
                          <a:effectLst/>
                        </a:rPr>
                        <a:t> similar to diesel </a:t>
                      </a:r>
                      <a:r>
                        <a:rPr lang="en-US" sz="1800" dirty="0" smtClean="0">
                          <a:effectLst/>
                        </a:rPr>
                        <a:t>(liter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kg </a:t>
                      </a:r>
                      <a:r>
                        <a:rPr lang="en-US" sz="1800" dirty="0">
                          <a:effectLst/>
                        </a:rPr>
                        <a:t>carbon dioxide per liter plus gray </a:t>
                      </a:r>
                      <a:r>
                        <a:rPr lang="en-US" sz="1800" dirty="0" smtClean="0">
                          <a:effectLst/>
                        </a:rPr>
                        <a:t>carbon/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energy</a:t>
                      </a:r>
                      <a:r>
                        <a:rPr lang="en-US" sz="1800" dirty="0">
                          <a:effectLst/>
                        </a:rPr>
                        <a:t>. When emitted in great height, an additional factor up to </a:t>
                      </a:r>
                      <a:r>
                        <a:rPr lang="en-US" sz="1800" dirty="0" smtClean="0">
                          <a:effectLst/>
                        </a:rPr>
                        <a:t>3 necessary (disputed)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526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Natural gas not compressed (cubic meter) 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1.8 </a:t>
                      </a:r>
                      <a:r>
                        <a:rPr lang="en-US" sz="1800" dirty="0">
                          <a:effectLst/>
                        </a:rPr>
                        <a:t>kg carbon dioxide per cubic meter plus </a:t>
                      </a:r>
                      <a:r>
                        <a:rPr lang="en-US" sz="1800" dirty="0" smtClean="0">
                          <a:effectLst/>
                        </a:rPr>
                        <a:t>gray carbon/ </a:t>
                      </a:r>
                      <a:r>
                        <a:rPr lang="en-US" sz="1800" dirty="0">
                          <a:effectLst/>
                        </a:rPr>
                        <a:t>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787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Bioethanol and biodiesel (liter) 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 differing numbers, from 70% savings compared with fossil fuel to negative effects because of deforestation of jungle and monocultures. One tank consumes the corn needed as food for one person for one year.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526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Compressed natural gas (CNG), liquefied natural gas (LNG), liquefied propane gas (liter) 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 to 2.7 kg carbon dioxide per liter plus gray </a:t>
                      </a:r>
                      <a:r>
                        <a:rPr lang="en-US" sz="1800" dirty="0" smtClean="0">
                          <a:effectLst/>
                        </a:rPr>
                        <a:t>carbon/ 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  <a:tr h="305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Coal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 to 3.7 kg carbon dioxide per kg plus gray </a:t>
                      </a:r>
                      <a:r>
                        <a:rPr lang="en-US" sz="1800" dirty="0" smtClean="0">
                          <a:effectLst/>
                        </a:rPr>
                        <a:t>carbon/ energy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69" marR="31469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80" y="0"/>
            <a:ext cx="7543800" cy="429933"/>
          </a:xfrm>
        </p:spPr>
        <p:txBody>
          <a:bodyPr>
            <a:noAutofit/>
          </a:bodyPr>
          <a:lstStyle/>
          <a:p>
            <a:pPr algn="ctr"/>
            <a:r>
              <a:rPr lang="en-US" sz="2800" noProof="0" dirty="0" smtClean="0">
                <a:latin typeface="+mn-lt"/>
              </a:rPr>
              <a:t>Carbon emission coefficients of energy carriers </a:t>
            </a:r>
            <a:endParaRPr lang="en-US" sz="28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4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17118"/>
              </p:ext>
            </p:extLst>
          </p:nvPr>
        </p:nvGraphicFramePr>
        <p:xfrm>
          <a:off x="407368" y="708131"/>
          <a:ext cx="11377264" cy="6033237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843887"/>
                <a:gridCol w="2843887"/>
                <a:gridCol w="2843887"/>
                <a:gridCol w="2845603"/>
              </a:tblGrid>
              <a:tr h="703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Person</a:t>
                      </a:r>
                      <a:endParaRPr lang="en-US" sz="24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noProof="0" dirty="0" smtClean="0"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US" sz="2400" b="1" baseline="0" noProof="0" dirty="0" smtClean="0">
                          <a:latin typeface="+mn-lt"/>
                          <a:ea typeface="+mn-ea"/>
                          <a:cs typeface="+mn-cs"/>
                        </a:rPr>
                        <a:t>s of transportation</a:t>
                      </a:r>
                      <a:endParaRPr lang="en-US" sz="24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Costs of time of staff</a:t>
                      </a:r>
                      <a:endParaRPr lang="en-US" sz="24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Sum</a:t>
                      </a:r>
                      <a:endParaRPr lang="en-US" sz="24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Team leader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0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0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0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Staff A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400 km x 0,3 euro/km = 120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4 h x 50 euro/h =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200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320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Staff B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400 km x 0,3 euro/km = 120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4 h x 50 euro/h= 200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320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9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Staff C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Depending on ticket price 120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4 h x 50 euro/h = 200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320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Staff D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Depending on ticket price 240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6 h x 50 euro/h = 300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540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Staff E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0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25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 noProof="0" dirty="0" smtClean="0"/>
                        <a:t>25 euro</a:t>
                      </a:r>
                      <a:endParaRPr lang="en-US" sz="20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noProof="0" dirty="0" smtClean="0"/>
                        <a:t>Total 1.525 euro</a:t>
                      </a:r>
                      <a:endParaRPr lang="en-US" sz="24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423592" y="11663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 – costs for transportation and time of staff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4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03512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Solution – energy consumption and carbon dioxide emissions</a:t>
            </a:r>
            <a:endParaRPr lang="en-US" sz="2400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42776"/>
              </p:ext>
            </p:extLst>
          </p:nvPr>
        </p:nvGraphicFramePr>
        <p:xfrm>
          <a:off x="335360" y="566184"/>
          <a:ext cx="11377264" cy="6291816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160240"/>
                <a:gridCol w="3528392"/>
                <a:gridCol w="2844316"/>
                <a:gridCol w="2844316"/>
              </a:tblGrid>
              <a:tr h="1151282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Person</a:t>
                      </a:r>
                      <a:endParaRPr lang="en-US" sz="2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Energy consumption </a:t>
                      </a:r>
                      <a:endParaRPr lang="en-US" sz="2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noProof="0" dirty="0" smtClean="0"/>
                        <a:t>CO2 emission factor</a:t>
                      </a:r>
                      <a:endParaRPr lang="en-US" sz="2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CO2 emission sum</a:t>
                      </a:r>
                      <a:endParaRPr lang="en-US" sz="2400" b="1" noProof="0" dirty="0"/>
                    </a:p>
                  </a:txBody>
                  <a:tcPr anchor="ctr"/>
                </a:tc>
              </a:tr>
              <a:tr h="480638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Head of department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47963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Staff A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4 x</a:t>
                      </a:r>
                      <a:r>
                        <a:rPr lang="en-US" sz="2000" baseline="0" noProof="0" dirty="0" smtClean="0"/>
                        <a:t> 100 km x 6 l/100 km =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 24 l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2,65 kg/l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63,60 kg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47963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Staff B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4 x 100 km x 7 l/100 km =</a:t>
                      </a:r>
                    </a:p>
                    <a:p>
                      <a:pPr algn="ctr"/>
                      <a:r>
                        <a:rPr lang="en-US" sz="2000" noProof="0" dirty="0" smtClean="0"/>
                        <a:t> 28 l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2,36 kg/l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66,08 kg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1036153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Staff </a:t>
                      </a:r>
                      <a:r>
                        <a:rPr lang="en-US" sz="2400" baseline="0" noProof="0" dirty="0" smtClean="0"/>
                        <a:t>C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4 x 100 km x 10 kWh/100 km = 40 kWh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0,5 kg/kWh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20 kg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747963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Staff </a:t>
                      </a:r>
                      <a:r>
                        <a:rPr lang="en-US" sz="2400" baseline="0" noProof="0" dirty="0" smtClean="0"/>
                        <a:t>D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800 km x 6 l/100 km = </a:t>
                      </a:r>
                    </a:p>
                    <a:p>
                      <a:pPr algn="ctr"/>
                      <a:r>
                        <a:rPr lang="en-US" sz="2000" noProof="0" dirty="0" smtClean="0"/>
                        <a:t>48 l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2,6 kg/l (factor</a:t>
                      </a:r>
                      <a:r>
                        <a:rPr lang="en-US" sz="2000" baseline="0" noProof="0" dirty="0" smtClean="0"/>
                        <a:t> 3 for great height)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125 to 375 kg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460512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Staff E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577020"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275 kg to 525 kg</a:t>
                      </a:r>
                      <a:endParaRPr lang="en-US" sz="24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47492643"/>
              </p:ext>
            </p:extLst>
          </p:nvPr>
        </p:nvGraphicFramePr>
        <p:xfrm>
          <a:off x="623392" y="116632"/>
          <a:ext cx="11305256" cy="623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9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91344" y="764704"/>
            <a:ext cx="11689298" cy="33891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b="1" dirty="0" smtClean="0"/>
              <a:t>Content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Definition, Tasks, and Importance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Evaluation of Transports and Indicators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/>
              <a:t>Technical Options and Scenarios for the Future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2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" y="1284395"/>
            <a:ext cx="5640078" cy="37600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80980" y="116632"/>
            <a:ext cx="734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electro car (e-car, see additional video) 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423592" y="519596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Wikipedia.de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954792" y="1103352"/>
            <a:ext cx="6237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Will supply of electricity be sufficient given an all-electric car mobility? </a:t>
            </a:r>
          </a:p>
          <a:p>
            <a:pPr algn="ctr"/>
            <a:r>
              <a:rPr lang="en-US" sz="2800" dirty="0" smtClean="0"/>
              <a:t>Yes! </a:t>
            </a:r>
          </a:p>
          <a:p>
            <a:pPr algn="ctr"/>
            <a:r>
              <a:rPr lang="en-US" sz="2800" dirty="0" smtClean="0"/>
              <a:t>100 percent electrification of individual traffic needs a maximum of 20 percent of current total power demand. This can be handled. Additional argument: Power-to-Vehicle (P2V), the rechargeable battery of cars may help to balance power grids.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Key word coupling sectors and mobility turnaround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05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332656"/>
            <a:ext cx="12072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Exercise to sum up: Calculation of a holiday or business trip</a:t>
            </a:r>
          </a:p>
          <a:p>
            <a:pPr algn="ctr"/>
            <a:r>
              <a:rPr lang="en-US" sz="2400" dirty="0" smtClean="0"/>
              <a:t>(Playing around with coefficients and magnitudes for professional and private use) 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Frankfort– Barcelona, outward and return trip, four persons, </a:t>
            </a:r>
          </a:p>
          <a:p>
            <a:pPr algn="ctr"/>
            <a:r>
              <a:rPr lang="en-US" sz="2400" dirty="0" smtClean="0"/>
              <a:t>Calculation of energy consumption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-emissions </a:t>
            </a:r>
          </a:p>
          <a:p>
            <a:pPr algn="ctr"/>
            <a:r>
              <a:rPr lang="en-US" sz="2400" dirty="0" smtClean="0"/>
              <a:t>For combustion car, e-car, railway and airplane</a:t>
            </a:r>
          </a:p>
          <a:p>
            <a:endParaRPr lang="en-US" sz="2400" dirty="0" smtClean="0"/>
          </a:p>
          <a:p>
            <a:r>
              <a:rPr lang="en-US" sz="2400" dirty="0" smtClean="0"/>
              <a:t>Background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Consumption e-car 15 kWh on 100 km (we observe here the high efficiency of electric engines of 60-90 percent in comparison to combustion motors weight 45-45 percent)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Heating factor gasoline or diesel in a rough-cut calculation about 10 kWh per liter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-emission per liter diesel 2,6 kg (same as kerosene for airplanes)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-emission per kWh: 20 grams wind power, 500 grams German average, 1,200 grams brown coal. (Deutsche </a:t>
            </a:r>
            <a:r>
              <a:rPr lang="en-US" sz="2400" dirty="0" err="1" smtClean="0"/>
              <a:t>Bahn</a:t>
            </a:r>
            <a:r>
              <a:rPr lang="en-US" sz="2400" dirty="0" smtClean="0"/>
              <a:t> claims a CO</a:t>
            </a:r>
            <a:r>
              <a:rPr lang="en-US" sz="2400" baseline="-25000" dirty="0" smtClean="0"/>
              <a:t>2-</a:t>
            </a:r>
            <a:r>
              <a:rPr lang="en-US" sz="2400" dirty="0" smtClean="0"/>
              <a:t> neutral voyage for a little fee.)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Modern airplanes need per seat and distance as much as a modern small car, 4 liter on 100 km, disputed factor for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-emissions in great heights up to 3.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51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 dirty="0">
                <a:latin typeface="Arial" panose="020B0604020202020204" pitchFamily="34" charset="0"/>
              </a:rPr>
              <a:t>S</a:t>
            </a:r>
            <a:fld id="{5C00ACE0-B4B4-4F40-AF61-FA7F58B9FA42}" type="slidenum">
              <a:rPr lang="de-DE" altLang="de-DE" sz="1200">
                <a:latin typeface="Arial" panose="020B0604020202020204" pitchFamily="34" charset="0"/>
              </a:rPr>
              <a:pPr/>
              <a:t>27</a:t>
            </a:fld>
            <a:endParaRPr lang="de-DE" altLang="de-DE" sz="1200" dirty="0">
              <a:latin typeface="Arial" panose="020B0604020202020204" pitchFamily="34" charset="0"/>
            </a:endParaRPr>
          </a:p>
        </p:txBody>
      </p:sp>
      <p:pic>
        <p:nvPicPr>
          <p:cNvPr id="21509" name="Picture 2" descr="http://upload.wikimedia.org/wikipedia/commons/thumb/1/1d/VW_L1.JPG/300px-VW_L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72" y="1196753"/>
            <a:ext cx="5418776" cy="46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79376" y="980728"/>
            <a:ext cx="6384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Consumption 0,9 liter diesel per 100 km (36 grams of  CO</a:t>
            </a:r>
            <a:r>
              <a:rPr lang="en-US" altLang="de-DE" sz="2400" baseline="-25000" dirty="0" smtClean="0"/>
              <a:t>2</a:t>
            </a:r>
            <a:r>
              <a:rPr lang="en-US" altLang="de-DE" sz="2400" dirty="0" smtClean="0"/>
              <a:t> on 100 km)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Maximum speed limited on 160 km/h</a:t>
            </a:r>
            <a:endParaRPr lang="en-US" altLang="de-DE" sz="2400" baseline="30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Weight 380 kg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Length 3,81 m, width 1,2 m und heights 1,14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Hybrid with two cylinder diesel motor with  800 cm³ and an electric drive.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Power 29 kW/39 PS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Acceleration 0-100 km/h in 14,3 sec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Reach 720 km</a:t>
            </a:r>
            <a:endParaRPr lang="en-US" alt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165600" y="2400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Example: one-liter car</a:t>
            </a:r>
            <a:endParaRPr lang="en-US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680572" y="600310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Wikipedia.de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975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9155856" y="6356351"/>
            <a:ext cx="2844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2158EC59-0AA8-4909-93C1-65D7FCA51371}" type="slidenum">
              <a:rPr lang="de-DE" altLang="de-DE" sz="1200">
                <a:latin typeface="Arial" panose="020B0604020202020204" pitchFamily="34" charset="0"/>
              </a:rPr>
              <a:pPr/>
              <a:t>28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27197477"/>
              </p:ext>
            </p:extLst>
          </p:nvPr>
        </p:nvGraphicFramePr>
        <p:xfrm>
          <a:off x="386160" y="-99392"/>
          <a:ext cx="1130525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-112488" y="5301208"/>
            <a:ext cx="11694888" cy="18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de-DE" dirty="0" smtClean="0"/>
              <a:t>	</a:t>
            </a:r>
            <a:r>
              <a:rPr lang="en-US" altLang="de-DE" sz="7400" dirty="0" smtClean="0"/>
              <a:t>„Green propaganda”:  It is now 18 years since the VW-boss Ferdinand </a:t>
            </a:r>
            <a:r>
              <a:rPr lang="en-US" altLang="de-DE" sz="7400" dirty="0" err="1" smtClean="0"/>
              <a:t>Piech</a:t>
            </a:r>
            <a:r>
              <a:rPr lang="en-US" altLang="de-DE" sz="7400" dirty="0" smtClean="0"/>
              <a:t> announced: „After a three-liter car it is the one-liter car!“. 2002 the one-liter car was presented to the public, but it was not to buy … Those who keep asking are told that only 300 are built per year.” </a:t>
            </a:r>
            <a:r>
              <a:rPr lang="en-US" altLang="de-DE" sz="3700" dirty="0" smtClean="0"/>
              <a:t>Alt, Franz: </a:t>
            </a:r>
            <a:r>
              <a:rPr lang="en-US" altLang="de-DE" sz="3700" dirty="0" err="1" smtClean="0"/>
              <a:t>Grüne</a:t>
            </a:r>
            <a:r>
              <a:rPr lang="en-US" altLang="de-DE" sz="3700" dirty="0" smtClean="0"/>
              <a:t> Propaganda, VW </a:t>
            </a:r>
            <a:r>
              <a:rPr lang="en-US" altLang="de-DE" sz="3700" dirty="0" err="1" smtClean="0"/>
              <a:t>kündigt</a:t>
            </a:r>
            <a:r>
              <a:rPr lang="en-US" altLang="de-DE" sz="3700" dirty="0" smtClean="0"/>
              <a:t> das </a:t>
            </a:r>
            <a:r>
              <a:rPr lang="en-US" altLang="de-DE" sz="3700" dirty="0" err="1" smtClean="0"/>
              <a:t>Einliterauto</a:t>
            </a:r>
            <a:r>
              <a:rPr lang="en-US" altLang="de-DE" sz="3700" dirty="0" smtClean="0"/>
              <a:t> an – mal </a:t>
            </a:r>
            <a:r>
              <a:rPr lang="en-US" altLang="de-DE" sz="3700" dirty="0" err="1" smtClean="0"/>
              <a:t>wieder</a:t>
            </a:r>
            <a:r>
              <a:rPr lang="en-US" altLang="de-DE" sz="3700" dirty="0" smtClean="0"/>
              <a:t>, in: </a:t>
            </a:r>
            <a:r>
              <a:rPr lang="en-US" altLang="de-DE" sz="3700" dirty="0" err="1" smtClean="0"/>
              <a:t>Publik</a:t>
            </a:r>
            <a:r>
              <a:rPr lang="en-US" altLang="de-DE" sz="3700" dirty="0" smtClean="0"/>
              <a:t> Forum, Heft 3, 2011, S. 11</a:t>
            </a:r>
            <a:endParaRPr lang="en-US" altLang="de-DE" sz="3400" dirty="0"/>
          </a:p>
        </p:txBody>
      </p:sp>
      <p:sp>
        <p:nvSpPr>
          <p:cNvPr id="3" name="Rechteck 2"/>
          <p:cNvSpPr/>
          <p:nvPr/>
        </p:nvSpPr>
        <p:spPr>
          <a:xfrm>
            <a:off x="7511480" y="4571265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By </a:t>
            </a:r>
            <a:r>
              <a:rPr lang="en-US" sz="1100" dirty="0" err="1"/>
              <a:t>youkeys</a:t>
            </a:r>
            <a:r>
              <a:rPr lang="en-US" sz="1100" dirty="0"/>
              <a:t> (DSC01960_DxO) [CC BY 2.0  (https://creativecommons.org/licenses/by/2.0)], via Wikimedia Commons</a:t>
            </a: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988840"/>
            <a:ext cx="4898091" cy="32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391258"/>
            <a:ext cx="6072716" cy="38460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800" y="2385674"/>
            <a:ext cx="2626116" cy="38516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15680" y="63093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Wikipedia.de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9876420" y="626191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Wikipedia.de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24496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Hyperloop:</a:t>
            </a:r>
          </a:p>
          <a:p>
            <a:pPr algn="ctr"/>
            <a:r>
              <a:rPr lang="en-US" sz="2800" dirty="0" smtClean="0"/>
              <a:t>Sub terrestrial tubes, vacuum, more than 1,000 km/h</a:t>
            </a:r>
          </a:p>
          <a:p>
            <a:pPr algn="ctr"/>
            <a:r>
              <a:rPr lang="en-US" sz="2800" dirty="0" smtClean="0"/>
              <a:t>A company of Elon Musk (like SpaceX, Tesla, </a:t>
            </a:r>
            <a:r>
              <a:rPr lang="en-US" sz="2800" dirty="0" err="1" smtClean="0"/>
              <a:t>Solarcity</a:t>
            </a:r>
            <a:r>
              <a:rPr lang="en-US" sz="28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199456" y="263550"/>
            <a:ext cx="9937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/>
              <a:t>To meet the requirements of „six R“, many departments contribute to logistics: </a:t>
            </a:r>
            <a:endParaRPr lang="en-US" sz="3200" dirty="0" smtClean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044709475"/>
              </p:ext>
            </p:extLst>
          </p:nvPr>
        </p:nvGraphicFramePr>
        <p:xfrm>
          <a:off x="335360" y="1556792"/>
          <a:ext cx="11593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71664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 e-mobility of buses or trucks</a:t>
            </a:r>
            <a:endParaRPr lang="en-US" sz="2800" dirty="0"/>
          </a:p>
        </p:txBody>
      </p:sp>
      <p:sp>
        <p:nvSpPr>
          <p:cNvPr id="5" name="Rechteck 4"/>
          <p:cNvSpPr/>
          <p:nvPr/>
        </p:nvSpPr>
        <p:spPr>
          <a:xfrm>
            <a:off x="321272" y="5445224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Jan </a:t>
            </a:r>
            <a:r>
              <a:rPr lang="en-US" sz="1100" dirty="0" err="1"/>
              <a:t>Oosterhuis</a:t>
            </a:r>
            <a:r>
              <a:rPr lang="en-US" sz="1100" dirty="0"/>
              <a:t> [GFDL (http://www.gnu.org/copyleft/fdl.html) or CC BY-SA 3.0 (https://creativecommons.org/licenses/by-sa/3.0)], via Wikimedia Commons</a:t>
            </a:r>
            <a:endParaRPr lang="de-DE" sz="11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" y="908720"/>
            <a:ext cx="5931838" cy="45389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14" y="1196752"/>
            <a:ext cx="5851164" cy="38884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672064" y="5262974"/>
            <a:ext cx="204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89064" y="-44227"/>
            <a:ext cx="10945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 sails for large ships </a:t>
            </a:r>
          </a:p>
          <a:p>
            <a:pPr algn="ctr"/>
            <a:r>
              <a:rPr lang="en-US" sz="2800" dirty="0" smtClean="0"/>
              <a:t>( instead of „diesel for ships“ which is actually heavy oil, which needs 40 degrees Celsius to allow for pumping and causes strong emissions)</a:t>
            </a:r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" y="1340768"/>
            <a:ext cx="3956228" cy="52749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341414"/>
            <a:ext cx="7056784" cy="52925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07368" y="6588269"/>
            <a:ext cx="864339" cy="316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pxhere.com</a:t>
            </a:r>
          </a:p>
        </p:txBody>
      </p:sp>
      <p:sp>
        <p:nvSpPr>
          <p:cNvPr id="10" name="Rechteck 9"/>
          <p:cNvSpPr/>
          <p:nvPr/>
        </p:nvSpPr>
        <p:spPr>
          <a:xfrm>
            <a:off x="4727848" y="6609864"/>
            <a:ext cx="864339" cy="316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pxhere.com</a:t>
            </a:r>
          </a:p>
        </p:txBody>
      </p:sp>
    </p:spTree>
    <p:extLst>
      <p:ext uri="{BB962C8B-B14F-4D97-AF65-F5344CB8AC3E}">
        <p14:creationId xmlns:p14="http://schemas.microsoft.com/office/powerpoint/2010/main" val="38669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9336" y="188640"/>
            <a:ext cx="11881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Example: 3-D-Printer </a:t>
            </a:r>
          </a:p>
          <a:p>
            <a:pPr algn="ctr"/>
            <a:r>
              <a:rPr lang="en-US" sz="2800" dirty="0" smtClean="0"/>
              <a:t>Localization of production, avoiding transports and storage, mass-customization. New chances for industrialized countries with high wages – on the other hand element of digitalization and automation with loss of workplaces.</a:t>
            </a:r>
            <a:endParaRPr lang="en-US" sz="28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411393"/>
            <a:ext cx="5852160" cy="43891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15433" r="18802" b="8236"/>
          <a:stretch/>
        </p:blipFill>
        <p:spPr>
          <a:xfrm>
            <a:off x="6960096" y="2331171"/>
            <a:ext cx="3621024" cy="446698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6200000">
            <a:off x="5941338" y="6007334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www.pixabay.com</a:t>
            </a:r>
            <a:endParaRPr lang="de-DE" sz="110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9925961" y="6007333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www.pixabay.com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782159"/>
            <a:ext cx="4921721" cy="34845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72264" y="544708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Wikipedia.de</a:t>
            </a:r>
            <a:endParaRPr lang="de-DE" sz="1100" dirty="0"/>
          </a:p>
        </p:txBody>
      </p:sp>
      <p:sp>
        <p:nvSpPr>
          <p:cNvPr id="10" name="Textfeld 9"/>
          <p:cNvSpPr txBox="1"/>
          <p:nvPr/>
        </p:nvSpPr>
        <p:spPr>
          <a:xfrm>
            <a:off x="2983984" y="27911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Example: Smart city und sharing economy</a:t>
            </a:r>
            <a:endParaRPr lang="en-US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72816"/>
            <a:ext cx="5240912" cy="349394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87688" y="5445224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Pixabay.com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25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67408" y="404664"/>
            <a:ext cx="105851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Critical questions, is it really reasonable: </a:t>
            </a:r>
          </a:p>
          <a:p>
            <a:pPr algn="ctr">
              <a:lnSpc>
                <a:spcPct val="150000"/>
              </a:lnSpc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Plastic toys from the far east as give-away in European fast-food-restaurants ending up as plastic waste in our oceans?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 shopping weekend trip to New York?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Online-shops, small trucks jamming cities and causing heaps of packaging waste?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Table pepper mill, battery driven and with integrated light?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20.000-km T-shirt?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8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35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978887254"/>
              </p:ext>
            </p:extLst>
          </p:nvPr>
        </p:nvGraphicFramePr>
        <p:xfrm>
          <a:off x="191344" y="44624"/>
          <a:ext cx="11881320" cy="667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6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36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90815638"/>
              </p:ext>
            </p:extLst>
          </p:nvPr>
        </p:nvGraphicFramePr>
        <p:xfrm>
          <a:off x="983432" y="980991"/>
          <a:ext cx="9320584" cy="573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983432" y="188640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Styles of thinking, basic approaches, and scenarios of our future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4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b="1" noProof="0" dirty="0" err="1" smtClean="0"/>
              <a:t>Literaturquellen</a:t>
            </a:r>
            <a:endParaRPr lang="en-US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492514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600" b="1" noProof="0" dirty="0" smtClean="0"/>
              <a:t>Alt, Franz:</a:t>
            </a:r>
          </a:p>
          <a:p>
            <a:pPr marL="0">
              <a:buNone/>
            </a:pPr>
            <a:r>
              <a:rPr lang="en-US" sz="1600" noProof="0" dirty="0" err="1" smtClean="0"/>
              <a:t>Grüne</a:t>
            </a:r>
            <a:r>
              <a:rPr lang="en-US" sz="1600" noProof="0" dirty="0" smtClean="0"/>
              <a:t> Propaganda, VW </a:t>
            </a:r>
            <a:r>
              <a:rPr lang="en-US" sz="1600" noProof="0" dirty="0" err="1" smtClean="0"/>
              <a:t>kündigt</a:t>
            </a:r>
            <a:r>
              <a:rPr lang="en-US" sz="1600" noProof="0" dirty="0" smtClean="0"/>
              <a:t> das </a:t>
            </a:r>
            <a:r>
              <a:rPr lang="en-US" sz="1600" noProof="0" dirty="0" err="1" smtClean="0"/>
              <a:t>Einliterauto</a:t>
            </a:r>
            <a:r>
              <a:rPr lang="en-US" sz="1600" noProof="0" dirty="0" smtClean="0"/>
              <a:t> an – mal </a:t>
            </a:r>
            <a:r>
              <a:rPr lang="en-US" sz="1600" noProof="0" dirty="0" err="1" smtClean="0"/>
              <a:t>wieder</a:t>
            </a:r>
            <a:r>
              <a:rPr lang="en-US" sz="1600" noProof="0" dirty="0" smtClean="0"/>
              <a:t>, in: </a:t>
            </a:r>
            <a:r>
              <a:rPr lang="en-US" sz="1600" noProof="0" dirty="0" err="1" smtClean="0"/>
              <a:t>Publik</a:t>
            </a:r>
            <a:r>
              <a:rPr lang="en-US" sz="1600" noProof="0" dirty="0" smtClean="0"/>
              <a:t> Forum, Heft 3, 2011.</a:t>
            </a:r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smtClean="0"/>
              <a:t>Arnolds, </a:t>
            </a:r>
            <a:r>
              <a:rPr lang="en-US" sz="1600" b="1" noProof="0" dirty="0" err="1" smtClean="0"/>
              <a:t>Heege</a:t>
            </a:r>
            <a:r>
              <a:rPr lang="en-US" sz="1600" b="1" noProof="0" dirty="0" smtClean="0"/>
              <a:t>, </a:t>
            </a:r>
            <a:r>
              <a:rPr lang="en-US" sz="1600" b="1" noProof="0" dirty="0" err="1" smtClean="0"/>
              <a:t>Röh</a:t>
            </a:r>
            <a:r>
              <a:rPr lang="en-US" sz="1600" b="1" noProof="0" dirty="0" smtClean="0"/>
              <a:t>, </a:t>
            </a:r>
            <a:r>
              <a:rPr lang="en-US" sz="1600" b="1" noProof="0" dirty="0" err="1" smtClean="0"/>
              <a:t>Tussing</a:t>
            </a:r>
            <a:r>
              <a:rPr lang="en-US" sz="1600" b="1" noProof="0" dirty="0" smtClean="0"/>
              <a:t>: </a:t>
            </a:r>
          </a:p>
          <a:p>
            <a:pPr marL="0">
              <a:buNone/>
            </a:pPr>
            <a:r>
              <a:rPr lang="en-US" sz="1600" noProof="0" dirty="0" err="1" smtClean="0"/>
              <a:t>Materialwirtschaft</a:t>
            </a:r>
            <a:r>
              <a:rPr lang="en-US" sz="1600" noProof="0" dirty="0" smtClean="0"/>
              <a:t> und </a:t>
            </a:r>
            <a:r>
              <a:rPr lang="en-US" sz="1600" noProof="0" dirty="0" err="1" smtClean="0"/>
              <a:t>Einkauf</a:t>
            </a:r>
            <a:r>
              <a:rPr lang="en-US" sz="1600" noProof="0" dirty="0" smtClean="0"/>
              <a:t>: </a:t>
            </a:r>
            <a:r>
              <a:rPr lang="en-US" sz="1600" noProof="0" dirty="0" err="1" smtClean="0"/>
              <a:t>Grundlagen</a:t>
            </a:r>
            <a:r>
              <a:rPr lang="en-US" sz="1600" noProof="0" dirty="0" smtClean="0"/>
              <a:t> – </a:t>
            </a:r>
            <a:r>
              <a:rPr lang="en-US" sz="1600" noProof="0" dirty="0" err="1" smtClean="0"/>
              <a:t>Spezialthemen</a:t>
            </a:r>
            <a:r>
              <a:rPr lang="en-US" sz="1600" noProof="0" dirty="0" smtClean="0"/>
              <a:t> – </a:t>
            </a:r>
            <a:r>
              <a:rPr lang="en-US" sz="1600" noProof="0" dirty="0" err="1" smtClean="0"/>
              <a:t>Übungen</a:t>
            </a:r>
            <a:r>
              <a:rPr lang="en-US" sz="1600" noProof="0" dirty="0" smtClean="0"/>
              <a:t>, 13. </a:t>
            </a:r>
            <a:r>
              <a:rPr lang="en-US" sz="1600" noProof="0" dirty="0" err="1" smtClean="0"/>
              <a:t>Auflage</a:t>
            </a:r>
            <a:r>
              <a:rPr lang="en-US" sz="1600" noProof="0" dirty="0" smtClean="0"/>
              <a:t>, Wiesbaden 2016</a:t>
            </a:r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err="1" smtClean="0"/>
              <a:t>Bloech</a:t>
            </a:r>
            <a:r>
              <a:rPr lang="en-US" sz="1600" b="1" noProof="0" dirty="0" smtClean="0"/>
              <a:t>, </a:t>
            </a:r>
            <a:r>
              <a:rPr lang="en-US" sz="1600" b="1" noProof="0" dirty="0" err="1" smtClean="0"/>
              <a:t>Bogaschwesky</a:t>
            </a:r>
            <a:r>
              <a:rPr lang="en-US" sz="1600" b="1" noProof="0" dirty="0" smtClean="0"/>
              <a:t>, </a:t>
            </a:r>
            <a:r>
              <a:rPr lang="en-US" sz="1600" b="1" noProof="0" dirty="0" err="1" smtClean="0"/>
              <a:t>Buscher</a:t>
            </a:r>
            <a:r>
              <a:rPr lang="en-US" sz="1600" b="1" noProof="0" dirty="0" smtClean="0"/>
              <a:t>, Daub, Götze, Roland: </a:t>
            </a:r>
          </a:p>
          <a:p>
            <a:pPr marL="0">
              <a:buNone/>
            </a:pPr>
            <a:r>
              <a:rPr lang="en-US" sz="1600" noProof="0" dirty="0" err="1" smtClean="0"/>
              <a:t>Einführung</a:t>
            </a:r>
            <a:r>
              <a:rPr lang="en-US" sz="1600" noProof="0" dirty="0" smtClean="0"/>
              <a:t> in die </a:t>
            </a:r>
            <a:r>
              <a:rPr lang="en-US" sz="1600" noProof="0" dirty="0" err="1" smtClean="0"/>
              <a:t>Produktion</a:t>
            </a:r>
            <a:r>
              <a:rPr lang="en-US" sz="1600" noProof="0" dirty="0" smtClean="0"/>
              <a:t>, 7. </a:t>
            </a:r>
            <a:r>
              <a:rPr lang="en-US" sz="1600" noProof="0" dirty="0" err="1" smtClean="0"/>
              <a:t>Auflage</a:t>
            </a:r>
            <a:r>
              <a:rPr lang="en-US" sz="1600" noProof="0" dirty="0" smtClean="0"/>
              <a:t>, Berlin Heidelberg 2014</a:t>
            </a:r>
          </a:p>
          <a:p>
            <a:pPr marL="0">
              <a:buNone/>
            </a:pPr>
            <a:endParaRPr lang="en-US" sz="1600" b="1" noProof="0" dirty="0" smtClean="0"/>
          </a:p>
          <a:p>
            <a:pPr marL="0">
              <a:buNone/>
            </a:pPr>
            <a:r>
              <a:rPr lang="en-US" sz="1600" b="1" noProof="0" dirty="0" smtClean="0"/>
              <a:t>Kals, Johannes: </a:t>
            </a:r>
          </a:p>
          <a:p>
            <a:pPr marL="0">
              <a:buNone/>
            </a:pPr>
            <a:r>
              <a:rPr lang="en-US" sz="1600" noProof="0" dirty="0" err="1" smtClean="0"/>
              <a:t>Betriebliches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Energiemanagement</a:t>
            </a:r>
            <a:r>
              <a:rPr lang="en-US" sz="1600" noProof="0" dirty="0" smtClean="0"/>
              <a:t>. </a:t>
            </a:r>
            <a:r>
              <a:rPr lang="en-US" sz="1600" noProof="0" dirty="0" err="1" smtClean="0"/>
              <a:t>Eine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Einführung</a:t>
            </a:r>
            <a:r>
              <a:rPr lang="en-US" sz="1600" noProof="0" dirty="0" smtClean="0"/>
              <a:t>. Stuttgart: 2010.</a:t>
            </a:r>
          </a:p>
          <a:p>
            <a:pPr marL="0">
              <a:buNone/>
            </a:pPr>
            <a:endParaRPr lang="en-US" sz="1800" b="1" noProof="0" dirty="0" smtClean="0"/>
          </a:p>
          <a:p>
            <a:pPr marL="0">
              <a:buNone/>
            </a:pPr>
            <a:r>
              <a:rPr lang="en-US" sz="1600" b="1" noProof="0" dirty="0" smtClean="0"/>
              <a:t>Kals, Johannes: </a:t>
            </a:r>
          </a:p>
          <a:p>
            <a:pPr marL="0">
              <a:buNone/>
            </a:pPr>
            <a:r>
              <a:rPr lang="en-US" sz="1600" noProof="0" dirty="0" smtClean="0"/>
              <a:t>ISO 50001 Energy Management Systems – What managers need to know about energy and business administration, New York 2015.</a:t>
            </a:r>
          </a:p>
          <a:p>
            <a:pPr marL="0">
              <a:buNone/>
            </a:pPr>
            <a:endParaRPr lang="en-US" sz="18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16632"/>
            <a:ext cx="8229600" cy="5832648"/>
          </a:xfrm>
        </p:spPr>
        <p:txBody>
          <a:bodyPr>
            <a:noAutofit/>
          </a:bodyPr>
          <a:lstStyle/>
          <a:p>
            <a:pPr marL="0">
              <a:buNone/>
            </a:pPr>
            <a:endParaRPr lang="en-US" sz="1600" b="1" noProof="0" dirty="0" smtClean="0"/>
          </a:p>
          <a:p>
            <a:pPr marL="0">
              <a:buNone/>
            </a:pPr>
            <a:r>
              <a:rPr lang="en-US" sz="1600" b="1" noProof="0" dirty="0" smtClean="0"/>
              <a:t>Klug, Florian: </a:t>
            </a:r>
          </a:p>
          <a:p>
            <a:pPr marL="0">
              <a:buNone/>
            </a:pPr>
            <a:r>
              <a:rPr lang="en-US" sz="1600" noProof="0" dirty="0" err="1" smtClean="0"/>
              <a:t>Logistikmanagement</a:t>
            </a:r>
            <a:r>
              <a:rPr lang="en-US" sz="1600" noProof="0" dirty="0" smtClean="0"/>
              <a:t> in der </a:t>
            </a:r>
            <a:r>
              <a:rPr lang="en-US" sz="1600" noProof="0" dirty="0" err="1" smtClean="0"/>
              <a:t>Automobilindustrie</a:t>
            </a:r>
            <a:r>
              <a:rPr lang="en-US" sz="1600" noProof="0" dirty="0" smtClean="0"/>
              <a:t>: </a:t>
            </a:r>
            <a:r>
              <a:rPr lang="en-US" sz="1600" noProof="0" dirty="0" err="1" smtClean="0"/>
              <a:t>Grundlagen</a:t>
            </a:r>
            <a:r>
              <a:rPr lang="en-US" sz="1600" noProof="0" dirty="0" smtClean="0"/>
              <a:t> der </a:t>
            </a:r>
            <a:r>
              <a:rPr lang="en-US" sz="1600" noProof="0" dirty="0" err="1" smtClean="0"/>
              <a:t>Logistik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im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Automobilbau</a:t>
            </a:r>
            <a:r>
              <a:rPr lang="en-US" sz="1600" noProof="0" dirty="0" smtClean="0"/>
              <a:t>. Berlin/Heidelberg: 2010, S. 299. </a:t>
            </a:r>
          </a:p>
          <a:p>
            <a:pPr marL="0">
              <a:buNone/>
            </a:pPr>
            <a:endParaRPr lang="en-US" sz="1600" b="1" noProof="0" dirty="0" smtClean="0"/>
          </a:p>
          <a:p>
            <a:pPr marL="0">
              <a:buNone/>
            </a:pPr>
            <a:r>
              <a:rPr lang="en-US" sz="1600" b="1" noProof="0" dirty="0" smtClean="0"/>
              <a:t>Schulte, Christof: </a:t>
            </a:r>
          </a:p>
          <a:p>
            <a:pPr marL="0">
              <a:buNone/>
            </a:pPr>
            <a:r>
              <a:rPr lang="en-US" sz="1600" noProof="0" dirty="0" err="1" smtClean="0"/>
              <a:t>Logistik</a:t>
            </a:r>
            <a:r>
              <a:rPr lang="en-US" sz="1600" noProof="0" dirty="0" smtClean="0"/>
              <a:t>: </a:t>
            </a:r>
            <a:r>
              <a:rPr lang="en-US" sz="1600" noProof="0" dirty="0" err="1" smtClean="0"/>
              <a:t>Wege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zur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Optimierung</a:t>
            </a:r>
            <a:r>
              <a:rPr lang="en-US" sz="1600" noProof="0" dirty="0" smtClean="0"/>
              <a:t> der Supply Chain, </a:t>
            </a:r>
            <a:r>
              <a:rPr lang="en-US" sz="1600" noProof="0" dirty="0" err="1" smtClean="0"/>
              <a:t>letzte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Auflage</a:t>
            </a:r>
            <a:endParaRPr lang="en-US" sz="1600" noProof="0" dirty="0" smtClean="0"/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smtClean="0"/>
              <a:t>Stieglitz  A.: </a:t>
            </a:r>
          </a:p>
          <a:p>
            <a:pPr marL="0">
              <a:buNone/>
            </a:pPr>
            <a:r>
              <a:rPr lang="en-US" sz="1600" noProof="0" dirty="0" err="1" smtClean="0"/>
              <a:t>Erfolgsfaktoren</a:t>
            </a:r>
            <a:r>
              <a:rPr lang="en-US" sz="1600" noProof="0" dirty="0" smtClean="0"/>
              <a:t> von eProcurement-Tools in der </a:t>
            </a:r>
            <a:r>
              <a:rPr lang="en-US" sz="1600" noProof="0" dirty="0" err="1" smtClean="0"/>
              <a:t>Beschaffung</a:t>
            </a:r>
            <a:r>
              <a:rPr lang="en-US" sz="1600" noProof="0" dirty="0" smtClean="0"/>
              <a:t>, in: Merkel, H./</a:t>
            </a:r>
            <a:r>
              <a:rPr lang="en-US" sz="1600" noProof="0" dirty="0" err="1" smtClean="0"/>
              <a:t>Bjelicic</a:t>
            </a:r>
            <a:r>
              <a:rPr lang="en-US" sz="1600" noProof="0" dirty="0" smtClean="0"/>
              <a:t>, B. (</a:t>
            </a:r>
            <a:r>
              <a:rPr lang="en-US" sz="1600" noProof="0" dirty="0" err="1" smtClean="0"/>
              <a:t>Hrsg</a:t>
            </a:r>
            <a:r>
              <a:rPr lang="en-US" sz="1600" noProof="0" dirty="0" smtClean="0"/>
              <a:t>.): </a:t>
            </a:r>
            <a:r>
              <a:rPr lang="en-US" sz="1600" noProof="0" dirty="0" err="1" smtClean="0"/>
              <a:t>Logistik</a:t>
            </a:r>
            <a:r>
              <a:rPr lang="en-US" sz="1600" noProof="0" dirty="0" smtClean="0"/>
              <a:t> und </a:t>
            </a:r>
            <a:r>
              <a:rPr lang="en-US" sz="1600" noProof="0" dirty="0" err="1" smtClean="0"/>
              <a:t>Verkehrswirtschaft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im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Wandel</a:t>
            </a:r>
            <a:r>
              <a:rPr lang="en-US" sz="1600" noProof="0" dirty="0" smtClean="0"/>
              <a:t>, Festschrift </a:t>
            </a:r>
            <a:r>
              <a:rPr lang="en-US" sz="1600" noProof="0" dirty="0" err="1" smtClean="0"/>
              <a:t>für</a:t>
            </a:r>
            <a:r>
              <a:rPr lang="en-US" sz="1600" noProof="0" dirty="0" smtClean="0"/>
              <a:t> G.B. </a:t>
            </a:r>
            <a:r>
              <a:rPr lang="en-US" sz="1600" noProof="0" dirty="0" err="1" smtClean="0"/>
              <a:t>Ihde</a:t>
            </a:r>
            <a:r>
              <a:rPr lang="en-US" sz="1600" noProof="0" dirty="0" smtClean="0"/>
              <a:t>, </a:t>
            </a:r>
            <a:r>
              <a:rPr lang="en-US" sz="1600" noProof="0" dirty="0" err="1" smtClean="0"/>
              <a:t>München</a:t>
            </a:r>
            <a:r>
              <a:rPr lang="en-US" sz="1600" noProof="0" dirty="0" smtClean="0"/>
              <a:t>, 2003.   </a:t>
            </a:r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err="1" smtClean="0"/>
              <a:t>Wafi</a:t>
            </a:r>
            <a:r>
              <a:rPr lang="en-US" sz="1600" b="1" noProof="0" dirty="0" smtClean="0"/>
              <a:t>, Ricardo: </a:t>
            </a:r>
          </a:p>
          <a:p>
            <a:pPr marL="0">
              <a:buNone/>
            </a:pPr>
            <a:r>
              <a:rPr lang="en-US" sz="1600" noProof="0" dirty="0" err="1" smtClean="0"/>
              <a:t>Energiemanagement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im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Rahmen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einer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nachhaltigen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Unternehmensführung</a:t>
            </a:r>
            <a:r>
              <a:rPr lang="en-US" sz="1600" noProof="0" dirty="0" smtClean="0"/>
              <a:t> - </a:t>
            </a:r>
            <a:r>
              <a:rPr lang="en-US" sz="1600" noProof="0" dirty="0" err="1" smtClean="0"/>
              <a:t>Sensibilisierung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durch</a:t>
            </a:r>
            <a:r>
              <a:rPr lang="en-US" sz="1600" noProof="0" dirty="0" smtClean="0"/>
              <a:t> die </a:t>
            </a:r>
            <a:r>
              <a:rPr lang="en-US" sz="1600" noProof="0" dirty="0" err="1" smtClean="0"/>
              <a:t>Entwicklung</a:t>
            </a:r>
            <a:r>
              <a:rPr lang="en-US" sz="1600" noProof="0" dirty="0" smtClean="0"/>
              <a:t> von </a:t>
            </a:r>
            <a:r>
              <a:rPr lang="en-US" sz="1600" noProof="0" dirty="0" err="1" smtClean="0"/>
              <a:t>Weiterbildungen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für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Entscheider</a:t>
            </a:r>
            <a:r>
              <a:rPr lang="en-US" sz="1600" noProof="0" dirty="0" smtClean="0"/>
              <a:t> (</a:t>
            </a:r>
            <a:r>
              <a:rPr lang="en-US" sz="1600" noProof="0" dirty="0" err="1" smtClean="0"/>
              <a:t>Masterarbeit</a:t>
            </a:r>
            <a:r>
              <a:rPr lang="en-US" sz="1600" noProof="0" dirty="0" smtClean="0"/>
              <a:t>), </a:t>
            </a:r>
            <a:r>
              <a:rPr lang="en-US" sz="1600" noProof="0" dirty="0" err="1" smtClean="0"/>
              <a:t>Bensheim</a:t>
            </a:r>
            <a:r>
              <a:rPr lang="en-US" sz="1600" noProof="0" dirty="0" smtClean="0"/>
              <a:t>/Ludwigshafen: 2016. </a:t>
            </a:r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err="1" smtClean="0"/>
              <a:t>Wirtz</a:t>
            </a:r>
            <a:r>
              <a:rPr lang="en-US" sz="1600" b="1" noProof="0" dirty="0" smtClean="0"/>
              <a:t>, B.W./Eckert, U.: </a:t>
            </a:r>
          </a:p>
          <a:p>
            <a:pPr marL="0">
              <a:buNone/>
            </a:pPr>
            <a:r>
              <a:rPr lang="en-US" sz="1600" noProof="0" dirty="0" err="1" smtClean="0"/>
              <a:t>Elecronic</a:t>
            </a:r>
            <a:r>
              <a:rPr lang="en-US" sz="1600" noProof="0" dirty="0" smtClean="0"/>
              <a:t> Procurement. </a:t>
            </a:r>
            <a:r>
              <a:rPr lang="en-US" sz="1600" noProof="0" dirty="0" err="1" smtClean="0"/>
              <a:t>Einflüsse</a:t>
            </a:r>
            <a:r>
              <a:rPr lang="en-US" sz="1600" noProof="0" dirty="0" smtClean="0"/>
              <a:t> und </a:t>
            </a:r>
            <a:r>
              <a:rPr lang="en-US" sz="1600" noProof="0" dirty="0" err="1" smtClean="0"/>
              <a:t>Implikationen</a:t>
            </a:r>
            <a:r>
              <a:rPr lang="en-US" sz="1600" noProof="0" dirty="0" smtClean="0"/>
              <a:t> auf die </a:t>
            </a:r>
            <a:r>
              <a:rPr lang="en-US" sz="1600" noProof="0" dirty="0" err="1" smtClean="0"/>
              <a:t>Oragnisation</a:t>
            </a:r>
            <a:r>
              <a:rPr lang="en-US" sz="1600" noProof="0" dirty="0" smtClean="0"/>
              <a:t> der </a:t>
            </a:r>
            <a:r>
              <a:rPr lang="en-US" sz="1600" noProof="0" dirty="0" err="1" smtClean="0"/>
              <a:t>Beschaffung</a:t>
            </a:r>
            <a:r>
              <a:rPr lang="en-US" sz="1600" noProof="0" dirty="0" smtClean="0"/>
              <a:t>, 2001. </a:t>
            </a:r>
          </a:p>
          <a:p>
            <a:pPr marL="0">
              <a:buNone/>
            </a:pPr>
            <a:endParaRPr lang="en-US" sz="1600" noProof="0" dirty="0" smtClean="0"/>
          </a:p>
          <a:p>
            <a:pPr marL="0">
              <a:buNone/>
            </a:pPr>
            <a:r>
              <a:rPr lang="en-US" sz="1600" b="1" noProof="0" dirty="0" err="1" smtClean="0"/>
              <a:t>Wannenwetsch</a:t>
            </a:r>
            <a:r>
              <a:rPr lang="en-US" sz="1600" b="1" noProof="0" dirty="0" smtClean="0"/>
              <a:t>, Helmut:</a:t>
            </a:r>
            <a:r>
              <a:rPr lang="en-US" sz="1600" noProof="0" dirty="0" smtClean="0"/>
              <a:t> </a:t>
            </a:r>
          </a:p>
          <a:p>
            <a:pPr marL="0">
              <a:buNone/>
            </a:pPr>
            <a:r>
              <a:rPr lang="en-US" sz="1600" noProof="0" dirty="0" err="1" smtClean="0"/>
              <a:t>Integrierte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Materialwirtschaft</a:t>
            </a:r>
            <a:r>
              <a:rPr lang="en-US" sz="1600" noProof="0" dirty="0" smtClean="0"/>
              <a:t> und </a:t>
            </a:r>
            <a:r>
              <a:rPr lang="en-US" sz="1600" noProof="0" dirty="0" err="1" smtClean="0"/>
              <a:t>Logistik</a:t>
            </a:r>
            <a:r>
              <a:rPr lang="en-US" sz="1600" noProof="0" dirty="0" smtClean="0"/>
              <a:t>: </a:t>
            </a:r>
            <a:r>
              <a:rPr lang="en-US" sz="1600" noProof="0" dirty="0" err="1" smtClean="0"/>
              <a:t>Beschaffung</a:t>
            </a:r>
            <a:r>
              <a:rPr lang="en-US" sz="1600" noProof="0" dirty="0" smtClean="0"/>
              <a:t>, </a:t>
            </a:r>
            <a:r>
              <a:rPr lang="en-US" sz="1600" noProof="0" dirty="0" err="1" smtClean="0"/>
              <a:t>Logistik</a:t>
            </a:r>
            <a:r>
              <a:rPr lang="en-US" sz="1600" noProof="0" dirty="0" smtClean="0"/>
              <a:t>, </a:t>
            </a:r>
            <a:r>
              <a:rPr lang="en-US" sz="1600" noProof="0" dirty="0" err="1" smtClean="0"/>
              <a:t>Materialwirtschaft</a:t>
            </a:r>
            <a:r>
              <a:rPr lang="en-US" sz="1600" noProof="0" dirty="0" smtClean="0"/>
              <a:t> und </a:t>
            </a:r>
            <a:r>
              <a:rPr lang="en-US" sz="1600" noProof="0" dirty="0" err="1" smtClean="0"/>
              <a:t>Produktion</a:t>
            </a:r>
            <a:r>
              <a:rPr lang="en-US" sz="1600" noProof="0" dirty="0" smtClean="0"/>
              <a:t>, 4. </a:t>
            </a:r>
            <a:r>
              <a:rPr lang="en-US" sz="1600" noProof="0" dirty="0" err="1" smtClean="0"/>
              <a:t>Auflage</a:t>
            </a:r>
            <a:r>
              <a:rPr lang="en-US" sz="1600" noProof="0" dirty="0" smtClean="0"/>
              <a:t>, Heidelberg 2010</a:t>
            </a:r>
          </a:p>
          <a:p>
            <a:pPr marL="0">
              <a:buNone/>
            </a:pPr>
            <a:endParaRPr lang="en-US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noProof="0" dirty="0" smtClean="0"/>
              <a:t>Internet</a:t>
            </a:r>
            <a:endParaRPr lang="en-US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000" b="1" noProof="0" dirty="0" err="1" smtClean="0"/>
              <a:t>Bild</a:t>
            </a:r>
            <a:r>
              <a:rPr lang="en-US" sz="2000" b="1" noProof="0" dirty="0" smtClean="0"/>
              <a:t> von </a:t>
            </a:r>
            <a:r>
              <a:rPr lang="en-US" sz="2000" b="1" noProof="0" dirty="0" err="1" smtClean="0"/>
              <a:t>RudolfSimon</a:t>
            </a:r>
            <a:r>
              <a:rPr lang="en-US" sz="2000" b="1" noProof="0" dirty="0" smtClean="0"/>
              <a:t> (2010):</a:t>
            </a:r>
          </a:p>
          <a:p>
            <a:pPr marL="0">
              <a:buNone/>
            </a:pPr>
            <a:r>
              <a:rPr lang="en-US" sz="2000" noProof="0" dirty="0" smtClean="0"/>
              <a:t>Volkswagen L1, CC BY-SA 3.0: https://de.wikipedia.org/wiki/VW_XL1#/media/File:VW_L1.JPG [</a:t>
            </a:r>
            <a:r>
              <a:rPr lang="en-US" sz="2000" noProof="0" dirty="0" err="1" smtClean="0"/>
              <a:t>Webseite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Zugriff</a:t>
            </a:r>
            <a:r>
              <a:rPr lang="en-US" sz="2000" noProof="0" dirty="0" smtClean="0"/>
              <a:t> 02.12.2016]. </a:t>
            </a:r>
          </a:p>
          <a:p>
            <a:pPr marL="0">
              <a:buNone/>
            </a:pPr>
            <a:endParaRPr lang="en-US" sz="2000" noProof="0" dirty="0" smtClean="0"/>
          </a:p>
          <a:p>
            <a:pPr marL="0">
              <a:buNone/>
            </a:pPr>
            <a:r>
              <a:rPr lang="en-US" sz="2000" b="1" noProof="0" dirty="0" err="1" smtClean="0"/>
              <a:t>Colourbox</a:t>
            </a:r>
            <a:r>
              <a:rPr lang="en-US" sz="2000" b="1" noProof="0" dirty="0" smtClean="0"/>
              <a:t>: </a:t>
            </a:r>
          </a:p>
          <a:p>
            <a:pPr marL="0">
              <a:buNone/>
            </a:pPr>
            <a:r>
              <a:rPr lang="en-US" sz="2000" noProof="0" dirty="0" smtClean="0"/>
              <a:t>www.colourbox.de </a:t>
            </a:r>
          </a:p>
          <a:p>
            <a:pPr marL="0">
              <a:buNone/>
            </a:pPr>
            <a:endParaRPr lang="en-US" sz="2000" noProof="0" dirty="0" smtClean="0"/>
          </a:p>
          <a:p>
            <a:pPr marL="0">
              <a:buNone/>
            </a:pPr>
            <a:r>
              <a:rPr lang="en-US" sz="2000" b="1" noProof="0" dirty="0" err="1" smtClean="0"/>
              <a:t>EcoTransIT</a:t>
            </a:r>
            <a:r>
              <a:rPr lang="en-US" sz="2000" b="1" noProof="0" dirty="0" smtClean="0"/>
              <a:t> (2016): </a:t>
            </a:r>
          </a:p>
          <a:p>
            <a:pPr marL="0">
              <a:buNone/>
            </a:pPr>
            <a:r>
              <a:rPr lang="en-US" sz="2000" noProof="0" dirty="0" err="1" smtClean="0"/>
              <a:t>Berechnungsparameter</a:t>
            </a:r>
            <a:r>
              <a:rPr lang="en-US" sz="2000" noProof="0" dirty="0" smtClean="0"/>
              <a:t>, http://www.ecotransit.org/calculation.de.html# [</a:t>
            </a:r>
            <a:r>
              <a:rPr lang="en-US" sz="2000" noProof="0" dirty="0" err="1" smtClean="0"/>
              <a:t>Webseite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Zugriff</a:t>
            </a:r>
            <a:r>
              <a:rPr lang="en-US" sz="2000" noProof="0" dirty="0" smtClean="0"/>
              <a:t> 02.12.2016]. </a:t>
            </a:r>
          </a:p>
          <a:p>
            <a:pPr marL="0">
              <a:buNone/>
            </a:pPr>
            <a:endParaRPr lang="en-US" sz="2000" noProof="0" dirty="0" smtClean="0"/>
          </a:p>
          <a:p>
            <a:pPr marL="0">
              <a:buNone/>
            </a:pPr>
            <a:r>
              <a:rPr lang="en-US" sz="2000" b="1" noProof="0" dirty="0" smtClean="0"/>
              <a:t>Google Maps: </a:t>
            </a:r>
          </a:p>
          <a:p>
            <a:pPr marL="0">
              <a:buNone/>
            </a:pPr>
            <a:r>
              <a:rPr lang="en-US" sz="2000" noProof="0" dirty="0" smtClean="0"/>
              <a:t>https://www.google.de/maps </a:t>
            </a:r>
            <a:endParaRPr lang="en-US" sz="2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47098" y="0"/>
            <a:ext cx="7115735" cy="548680"/>
          </a:xfrm>
        </p:spPr>
        <p:txBody>
          <a:bodyPr>
            <a:noAutofit/>
          </a:bodyPr>
          <a:lstStyle/>
          <a:p>
            <a:pPr algn="ctr"/>
            <a:r>
              <a:rPr lang="en-US" sz="3200" noProof="0" dirty="0">
                <a:latin typeface="+mn-lt"/>
              </a:rPr>
              <a:t>Tasks of energy oriented logistics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40624"/>
              </p:ext>
            </p:extLst>
          </p:nvPr>
        </p:nvGraphicFramePr>
        <p:xfrm>
          <a:off x="191344" y="548680"/>
          <a:ext cx="11665296" cy="6609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799"/>
                <a:gridCol w="4179642"/>
                <a:gridCol w="3888855"/>
              </a:tblGrid>
              <a:tr h="52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Fields of action</a:t>
                      </a:r>
                      <a:endParaRPr lang="en-US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Procedures</a:t>
                      </a:r>
                      <a:endParaRPr lang="en-US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Equipment and vehicles</a:t>
                      </a:r>
                      <a:endParaRPr lang="en-US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 anchor="ctr"/>
                </a:tc>
              </a:tr>
              <a:tr h="2969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Inbound</a:t>
                      </a:r>
                      <a:r>
                        <a:rPr lang="en-US" sz="2400" dirty="0">
                          <a:effectLst/>
                        </a:rPr>
                        <a:t> material management, storage, and transport</a:t>
                      </a:r>
                      <a:endParaRPr lang="de-DE" sz="2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Warehouse management, storage, goods received and dispatched, in-plant transport, material handling and commissioning, quality control, maintenance, good housekeeping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Conveyers, forklifts, </a:t>
                      </a:r>
                      <a:r>
                        <a:rPr lang="en-US" sz="2400" dirty="0" smtClean="0">
                          <a:effectLst/>
                        </a:rPr>
                        <a:t>handling and commissioning </a:t>
                      </a:r>
                      <a:r>
                        <a:rPr lang="en-US" sz="2400" dirty="0">
                          <a:effectLst/>
                        </a:rPr>
                        <a:t>equipment, stores and warehouses, receipt and dispatch halls with all infrastructure as heating, cooling, compressed air, pumps, and so </a:t>
                      </a:r>
                      <a:r>
                        <a:rPr lang="en-US" sz="2400" dirty="0" smtClean="0">
                          <a:effectLst/>
                        </a:rPr>
                        <a:t>forth</a:t>
                      </a:r>
                    </a:p>
                  </a:txBody>
                  <a:tcPr marL="36896" marR="36896" marT="0" marB="0"/>
                </a:tc>
              </a:tr>
              <a:tr h="12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Procurement, purchasing, sourcing</a:t>
                      </a:r>
                      <a:endParaRPr lang="de-D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Purchase of goods </a:t>
                      </a:r>
                      <a:r>
                        <a:rPr lang="en-US" sz="2400" dirty="0" smtClean="0">
                          <a:effectLst/>
                        </a:rPr>
                        <a:t>including energy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Purchase </a:t>
                      </a:r>
                      <a:r>
                        <a:rPr lang="en-US" sz="2400" dirty="0">
                          <a:effectLst/>
                        </a:rPr>
                        <a:t>of logistics </a:t>
                      </a:r>
                      <a:r>
                        <a:rPr lang="en-US" sz="2400" dirty="0" smtClean="0">
                          <a:effectLst/>
                        </a:rPr>
                        <a:t>services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IT-equipment of </a:t>
                      </a:r>
                      <a:r>
                        <a:rPr lang="en-US" sz="2400" dirty="0" smtClean="0">
                          <a:effectLst/>
                        </a:rPr>
                        <a:t>offices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</a:tr>
              <a:tr h="1546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Outbound material management or SCM: own vehicle fleet management or logistics provider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Selection of transportation means, route planning, </a:t>
                      </a:r>
                      <a:r>
                        <a:rPr lang="en-US" sz="2400" dirty="0" smtClean="0">
                          <a:effectLst/>
                        </a:rPr>
                        <a:t>transportation itself, recycling</a:t>
                      </a:r>
                      <a:r>
                        <a:rPr lang="en-US" sz="2400" dirty="0">
                          <a:effectLst/>
                        </a:rPr>
                        <a:t>, and reverse </a:t>
                      </a:r>
                      <a:r>
                        <a:rPr lang="en-US" sz="2400" dirty="0" smtClean="0">
                          <a:effectLst/>
                        </a:rPr>
                        <a:t>logistics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Means of transportation (truck, ships, </a:t>
                      </a:r>
                      <a:r>
                        <a:rPr lang="en-US" sz="2400" dirty="0" smtClean="0">
                          <a:effectLst/>
                        </a:rPr>
                        <a:t>railway)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4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7260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000" b="1" noProof="0" dirty="0" err="1" smtClean="0"/>
              <a:t>Rodt</a:t>
            </a:r>
            <a:r>
              <a:rPr lang="en-US" sz="2000" b="1" noProof="0" dirty="0" smtClean="0"/>
              <a:t>, Stefan; </a:t>
            </a:r>
            <a:r>
              <a:rPr lang="en-US" sz="2000" b="1" noProof="0" dirty="0" err="1" smtClean="0"/>
              <a:t>u.a</a:t>
            </a:r>
            <a:r>
              <a:rPr lang="en-US" sz="2000" b="1" noProof="0" dirty="0" smtClean="0"/>
              <a:t>.: </a:t>
            </a:r>
          </a:p>
          <a:p>
            <a:pPr marL="0">
              <a:buNone/>
            </a:pPr>
            <a:r>
              <a:rPr lang="en-US" sz="2000" noProof="0" dirty="0" err="1" smtClean="0"/>
              <a:t>Umweltbundesamt</a:t>
            </a:r>
            <a:r>
              <a:rPr lang="en-US" sz="2000" noProof="0" dirty="0" smtClean="0"/>
              <a:t> (2010): CO2-Emissionsminderung </a:t>
            </a:r>
            <a:r>
              <a:rPr lang="en-US" sz="2000" noProof="0" dirty="0" err="1" smtClean="0"/>
              <a:t>im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Verkehr</a:t>
            </a:r>
            <a:r>
              <a:rPr lang="en-US" sz="2000" noProof="0" dirty="0" smtClean="0"/>
              <a:t> in Deutschland. </a:t>
            </a:r>
            <a:r>
              <a:rPr lang="en-US" sz="2000" noProof="0" dirty="0" err="1" smtClean="0"/>
              <a:t>Mögliche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Maßnahmen</a:t>
            </a:r>
            <a:r>
              <a:rPr lang="en-US" sz="2000" noProof="0" dirty="0" smtClean="0"/>
              <a:t> und </a:t>
            </a:r>
            <a:r>
              <a:rPr lang="en-US" sz="2000" noProof="0" dirty="0" err="1" smtClean="0"/>
              <a:t>ihre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Minderungspotenziale</a:t>
            </a:r>
            <a:r>
              <a:rPr lang="en-US" sz="2000" noProof="0" dirty="0" smtClean="0"/>
              <a:t>. </a:t>
            </a:r>
            <a:r>
              <a:rPr lang="en-US" sz="2000" noProof="0" dirty="0" err="1" smtClean="0"/>
              <a:t>Ein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Sachstandsbericht</a:t>
            </a:r>
            <a:r>
              <a:rPr lang="en-US" sz="2000" noProof="0" dirty="0" smtClean="0"/>
              <a:t> des </a:t>
            </a:r>
            <a:r>
              <a:rPr lang="en-US" sz="2000" noProof="0" dirty="0" err="1" smtClean="0"/>
              <a:t>Umweltbundesamtes</a:t>
            </a:r>
            <a:r>
              <a:rPr lang="en-US" sz="2000" noProof="0" dirty="0" smtClean="0"/>
              <a:t>, https://www.umweltbundesamt.de/sites/default/files/medien/461/publikationen/3773.pdf [</a:t>
            </a:r>
            <a:r>
              <a:rPr lang="en-US" sz="2000" noProof="0" dirty="0" err="1" smtClean="0"/>
              <a:t>Webseite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Zugriff</a:t>
            </a:r>
            <a:r>
              <a:rPr lang="en-US" sz="2000" noProof="0" dirty="0" smtClean="0"/>
              <a:t> 02.02.2016]. </a:t>
            </a:r>
          </a:p>
          <a:p>
            <a:pPr marL="0">
              <a:buNone/>
            </a:pPr>
            <a:endParaRPr lang="en-US" sz="2000" noProof="0" dirty="0" smtClean="0"/>
          </a:p>
          <a:p>
            <a:pPr marL="0">
              <a:buNone/>
            </a:pPr>
            <a:r>
              <a:rPr lang="en-US" sz="2000" b="1" noProof="0" dirty="0" err="1" smtClean="0"/>
              <a:t>Umweltbundesamt</a:t>
            </a:r>
            <a:r>
              <a:rPr lang="en-US" sz="2000" b="1" noProof="0" dirty="0" smtClean="0"/>
              <a:t> (2014): </a:t>
            </a:r>
          </a:p>
          <a:p>
            <a:pPr marL="0">
              <a:buNone/>
            </a:pPr>
            <a:r>
              <a:rPr lang="en-US" sz="2000" noProof="0" dirty="0" err="1" smtClean="0"/>
              <a:t>Schätzung</a:t>
            </a:r>
            <a:r>
              <a:rPr lang="en-US" sz="2000" noProof="0" dirty="0" smtClean="0"/>
              <a:t> der </a:t>
            </a:r>
            <a:r>
              <a:rPr lang="en-US" sz="2000" noProof="0" dirty="0" err="1" smtClean="0"/>
              <a:t>Umweltkosten</a:t>
            </a:r>
            <a:r>
              <a:rPr lang="en-US" sz="2000" noProof="0" dirty="0" smtClean="0"/>
              <a:t> in den </a:t>
            </a:r>
            <a:r>
              <a:rPr lang="en-US" sz="2000" noProof="0" dirty="0" err="1" smtClean="0"/>
              <a:t>Bereichen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Energie</a:t>
            </a:r>
            <a:r>
              <a:rPr lang="en-US" sz="2000" noProof="0" dirty="0" smtClean="0"/>
              <a:t> und </a:t>
            </a:r>
            <a:r>
              <a:rPr lang="en-US" sz="2000" noProof="0" dirty="0" err="1" smtClean="0"/>
              <a:t>Verkehr</a:t>
            </a:r>
            <a:r>
              <a:rPr lang="en-US" sz="2000" noProof="0" dirty="0" smtClean="0"/>
              <a:t>,  https://www.umweltbundesamt.de/sites/default/files/medien/378/publikationen/hgp_umweltkosten_0.pdf  [</a:t>
            </a:r>
            <a:r>
              <a:rPr lang="en-US" sz="2000" noProof="0" dirty="0" err="1" smtClean="0"/>
              <a:t>Webseite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Zugriff</a:t>
            </a:r>
            <a:r>
              <a:rPr lang="en-US" sz="2000" noProof="0" dirty="0" smtClean="0"/>
              <a:t> 3.12.2016].  </a:t>
            </a:r>
          </a:p>
          <a:p>
            <a:pPr marL="0">
              <a:buNone/>
            </a:pPr>
            <a:endParaRPr lang="en-US" sz="2000" noProof="0" dirty="0" smtClean="0"/>
          </a:p>
          <a:p>
            <a:pPr marL="0">
              <a:buNone/>
            </a:pPr>
            <a:r>
              <a:rPr lang="en-US" sz="2000" b="1" noProof="0" dirty="0" smtClean="0"/>
              <a:t>Auto Motor und Sport (2014):</a:t>
            </a:r>
          </a:p>
          <a:p>
            <a:pPr marL="0">
              <a:buNone/>
            </a:pPr>
            <a:r>
              <a:rPr lang="en-US" sz="2000" noProof="0" dirty="0" smtClean="0">
                <a:hlinkClick r:id="rId2"/>
              </a:rPr>
              <a:t>http://www.auto-motor-und-sport.de/einzeltests/vw-xl1-limitierter-supersparwagen-8577142.html</a:t>
            </a:r>
            <a:r>
              <a:rPr lang="en-US" sz="2000" noProof="0" dirty="0" smtClean="0"/>
              <a:t> [</a:t>
            </a:r>
            <a:r>
              <a:rPr lang="en-US" sz="2000" noProof="0" dirty="0" err="1" smtClean="0"/>
              <a:t>Webseite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Zugriff</a:t>
            </a:r>
            <a:r>
              <a:rPr lang="en-US" sz="2000" noProof="0" dirty="0" smtClean="0"/>
              <a:t> 02.02.2017]</a:t>
            </a:r>
            <a:endParaRPr lang="en-US" sz="2000" b="1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z="2000"/>
              <a:pPr/>
              <a:t>40</a:t>
            </a:fld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86073868"/>
              </p:ext>
            </p:extLst>
          </p:nvPr>
        </p:nvGraphicFramePr>
        <p:xfrm>
          <a:off x="479376" y="620688"/>
          <a:ext cx="11233248" cy="618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327352" y="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Different levels of understanding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80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de-DE" sz="3200" b="1" dirty="0" smtClean="0"/>
              <a:t>Supply Chain Management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991544" y="980729"/>
            <a:ext cx="7956376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Process-oriented approach to optimize cross-company operations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1991544" y="5661248"/>
            <a:ext cx="81369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11" name="Pfeil nach links 10"/>
          <p:cNvSpPr/>
          <p:nvPr/>
        </p:nvSpPr>
        <p:spPr>
          <a:xfrm>
            <a:off x="1991544" y="6165304"/>
            <a:ext cx="81369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135560" y="5931695"/>
            <a:ext cx="3096344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6744072" y="5931695"/>
            <a:ext cx="3096344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919536" y="508518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material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3071664" y="5086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079776" y="49022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Assembled parts/ modules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375920" y="458130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Equipment Manufacturer OEM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744072" y="486916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Wholesale distribution hubs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8184232" y="50869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Retail 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9011816" y="51027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Customer, user of product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5879976" y="314096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9480376" y="371703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9480376" y="472514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9480376" y="299695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9480376" y="436510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9480376" y="2348880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9480376" y="335699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hteck 31"/>
          <p:cNvSpPr/>
          <p:nvPr/>
        </p:nvSpPr>
        <p:spPr>
          <a:xfrm>
            <a:off x="9480376" y="1988840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hteck 32"/>
          <p:cNvSpPr/>
          <p:nvPr/>
        </p:nvSpPr>
        <p:spPr>
          <a:xfrm>
            <a:off x="8400256" y="443711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hteck 33"/>
          <p:cNvSpPr/>
          <p:nvPr/>
        </p:nvSpPr>
        <p:spPr>
          <a:xfrm>
            <a:off x="5879976" y="371703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hteck 34"/>
          <p:cNvSpPr/>
          <p:nvPr/>
        </p:nvSpPr>
        <p:spPr>
          <a:xfrm>
            <a:off x="7248128" y="364502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7248128" y="321297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hteck 37"/>
          <p:cNvSpPr/>
          <p:nvPr/>
        </p:nvSpPr>
        <p:spPr>
          <a:xfrm>
            <a:off x="8400256" y="335699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hteck 38"/>
          <p:cNvSpPr/>
          <p:nvPr/>
        </p:nvSpPr>
        <p:spPr>
          <a:xfrm>
            <a:off x="8400256" y="220486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hteck 39"/>
          <p:cNvSpPr/>
          <p:nvPr/>
        </p:nvSpPr>
        <p:spPr>
          <a:xfrm>
            <a:off x="4799856" y="350100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hteck 40"/>
          <p:cNvSpPr/>
          <p:nvPr/>
        </p:nvSpPr>
        <p:spPr>
          <a:xfrm>
            <a:off x="4799856" y="285293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hteck 41"/>
          <p:cNvSpPr/>
          <p:nvPr/>
        </p:nvSpPr>
        <p:spPr>
          <a:xfrm>
            <a:off x="3431704" y="436510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3431704" y="3429000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3431704" y="242088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hteck 44"/>
          <p:cNvSpPr/>
          <p:nvPr/>
        </p:nvSpPr>
        <p:spPr>
          <a:xfrm>
            <a:off x="2135560" y="371703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2135560" y="465313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2135560" y="299695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2135560" y="42930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hteck 48"/>
          <p:cNvSpPr/>
          <p:nvPr/>
        </p:nvSpPr>
        <p:spPr>
          <a:xfrm>
            <a:off x="2135560" y="2348880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hteck 49"/>
          <p:cNvSpPr/>
          <p:nvPr/>
        </p:nvSpPr>
        <p:spPr>
          <a:xfrm>
            <a:off x="2135560" y="335699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hteck 50"/>
          <p:cNvSpPr/>
          <p:nvPr/>
        </p:nvSpPr>
        <p:spPr>
          <a:xfrm>
            <a:off x="2135560" y="1988840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hteck 51"/>
          <p:cNvSpPr/>
          <p:nvPr/>
        </p:nvSpPr>
        <p:spPr>
          <a:xfrm>
            <a:off x="4799856" y="4077072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Gerade Verbindung 53"/>
          <p:cNvCxnSpPr>
            <a:endCxn id="39" idx="3"/>
          </p:cNvCxnSpPr>
          <p:nvPr/>
        </p:nvCxnSpPr>
        <p:spPr>
          <a:xfrm flipH="1">
            <a:off x="8688288" y="2132856"/>
            <a:ext cx="9361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30" idx="1"/>
            <a:endCxn id="39" idx="3"/>
          </p:cNvCxnSpPr>
          <p:nvPr/>
        </p:nvCxnSpPr>
        <p:spPr>
          <a:xfrm flipH="1" flipV="1">
            <a:off x="8688288" y="2348880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27" idx="1"/>
          </p:cNvCxnSpPr>
          <p:nvPr/>
        </p:nvCxnSpPr>
        <p:spPr>
          <a:xfrm flipH="1" flipV="1">
            <a:off x="8688288" y="458112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27" idx="1"/>
          </p:cNvCxnSpPr>
          <p:nvPr/>
        </p:nvCxnSpPr>
        <p:spPr>
          <a:xfrm flipH="1" flipV="1">
            <a:off x="8688288" y="458112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>
            <a:off x="8688288" y="3140968"/>
            <a:ext cx="9361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endCxn id="38" idx="3"/>
          </p:cNvCxnSpPr>
          <p:nvPr/>
        </p:nvCxnSpPr>
        <p:spPr>
          <a:xfrm flipH="1">
            <a:off x="8688288" y="350100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 flipV="1">
            <a:off x="8544272" y="3573016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>
            <a:stCxn id="29" idx="1"/>
            <a:endCxn id="33" idx="3"/>
          </p:cNvCxnSpPr>
          <p:nvPr/>
        </p:nvCxnSpPr>
        <p:spPr>
          <a:xfrm flipH="1">
            <a:off x="8688288" y="450912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endCxn id="35" idx="3"/>
          </p:cNvCxnSpPr>
          <p:nvPr/>
        </p:nvCxnSpPr>
        <p:spPr>
          <a:xfrm flipH="1" flipV="1">
            <a:off x="7536160" y="3789040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H="1">
            <a:off x="7392144" y="2348880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38" idx="1"/>
            <a:endCxn id="37" idx="3"/>
          </p:cNvCxnSpPr>
          <p:nvPr/>
        </p:nvCxnSpPr>
        <p:spPr>
          <a:xfrm flipH="1" flipV="1">
            <a:off x="7536160" y="3356992"/>
            <a:ext cx="86409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>
            <a:stCxn id="37" idx="1"/>
            <a:endCxn id="34" idx="3"/>
          </p:cNvCxnSpPr>
          <p:nvPr/>
        </p:nvCxnSpPr>
        <p:spPr>
          <a:xfrm flipH="1">
            <a:off x="6168008" y="3356992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35" idx="1"/>
          </p:cNvCxnSpPr>
          <p:nvPr/>
        </p:nvCxnSpPr>
        <p:spPr>
          <a:xfrm flipH="1" flipV="1">
            <a:off x="6023992" y="3284984"/>
            <a:ext cx="12241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>
            <a:stCxn id="35" idx="1"/>
            <a:endCxn id="34" idx="3"/>
          </p:cNvCxnSpPr>
          <p:nvPr/>
        </p:nvCxnSpPr>
        <p:spPr>
          <a:xfrm flipH="1">
            <a:off x="6168008" y="3789040"/>
            <a:ext cx="10801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>
            <a:stCxn id="37" idx="1"/>
          </p:cNvCxnSpPr>
          <p:nvPr/>
        </p:nvCxnSpPr>
        <p:spPr>
          <a:xfrm flipH="1" flipV="1">
            <a:off x="6023992" y="3284984"/>
            <a:ext cx="12241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>
            <a:stCxn id="41" idx="1"/>
          </p:cNvCxnSpPr>
          <p:nvPr/>
        </p:nvCxnSpPr>
        <p:spPr>
          <a:xfrm flipH="1">
            <a:off x="3647728" y="2996952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>
            <a:stCxn id="52" idx="0"/>
          </p:cNvCxnSpPr>
          <p:nvPr/>
        </p:nvCxnSpPr>
        <p:spPr>
          <a:xfrm flipH="1">
            <a:off x="3431704" y="4077072"/>
            <a:ext cx="151216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>
            <a:endCxn id="43" idx="1"/>
          </p:cNvCxnSpPr>
          <p:nvPr/>
        </p:nvCxnSpPr>
        <p:spPr>
          <a:xfrm flipH="1" flipV="1">
            <a:off x="3431704" y="3573016"/>
            <a:ext cx="15121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 flipV="1">
            <a:off x="4943872" y="2924944"/>
            <a:ext cx="93610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flipH="1">
            <a:off x="4871864" y="3789040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>
            <a:stCxn id="41" idx="1"/>
          </p:cNvCxnSpPr>
          <p:nvPr/>
        </p:nvCxnSpPr>
        <p:spPr>
          <a:xfrm flipH="1" flipV="1">
            <a:off x="3575720" y="2564904"/>
            <a:ext cx="12241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>
            <a:endCxn id="40" idx="3"/>
          </p:cNvCxnSpPr>
          <p:nvPr/>
        </p:nvCxnSpPr>
        <p:spPr>
          <a:xfrm flipH="1">
            <a:off x="5087888" y="3284984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flipH="1" flipV="1">
            <a:off x="4943872" y="3645024"/>
            <a:ext cx="108012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>
            <a:stCxn id="17" idx="1"/>
          </p:cNvCxnSpPr>
          <p:nvPr/>
        </p:nvCxnSpPr>
        <p:spPr>
          <a:xfrm flipH="1" flipV="1">
            <a:off x="4943872" y="2996952"/>
            <a:ext cx="9361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>
            <a:stCxn id="17" idx="0"/>
            <a:endCxn id="52" idx="3"/>
          </p:cNvCxnSpPr>
          <p:nvPr/>
        </p:nvCxnSpPr>
        <p:spPr>
          <a:xfrm flipH="1">
            <a:off x="5087888" y="3140968"/>
            <a:ext cx="9361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H="1">
            <a:off x="2351584" y="2564904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>
            <a:stCxn id="43" idx="1"/>
          </p:cNvCxnSpPr>
          <p:nvPr/>
        </p:nvCxnSpPr>
        <p:spPr>
          <a:xfrm flipH="1" flipV="1">
            <a:off x="2351584" y="3140968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 flipH="1" flipV="1">
            <a:off x="2351584" y="2132856"/>
            <a:ext cx="12241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flipH="1">
            <a:off x="2423592" y="3573016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>
            <a:stCxn id="43" idx="1"/>
            <a:endCxn id="50" idx="3"/>
          </p:cNvCxnSpPr>
          <p:nvPr/>
        </p:nvCxnSpPr>
        <p:spPr>
          <a:xfrm flipH="1" flipV="1">
            <a:off x="2423592" y="3501008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>
            <a:stCxn id="44" idx="1"/>
            <a:endCxn id="49" idx="3"/>
          </p:cNvCxnSpPr>
          <p:nvPr/>
        </p:nvCxnSpPr>
        <p:spPr>
          <a:xfrm flipH="1" flipV="1">
            <a:off x="2423592" y="2492896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4"/>
          <p:cNvCxnSpPr/>
          <p:nvPr/>
        </p:nvCxnSpPr>
        <p:spPr>
          <a:xfrm flipH="1">
            <a:off x="2135560" y="3789040"/>
            <a:ext cx="152893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H="1">
            <a:off x="2135560" y="4509120"/>
            <a:ext cx="144016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stCxn id="42" idx="1"/>
          </p:cNvCxnSpPr>
          <p:nvPr/>
        </p:nvCxnSpPr>
        <p:spPr>
          <a:xfrm flipH="1" flipV="1">
            <a:off x="2207568" y="4365104"/>
            <a:ext cx="122413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91344" y="5608111"/>
            <a:ext cx="13681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Own figure according to </a:t>
            </a:r>
            <a:r>
              <a:rPr lang="en-US" altLang="de-DE" sz="1100" dirty="0" smtClean="0"/>
              <a:t>Schulte, Christof: </a:t>
            </a:r>
            <a:r>
              <a:rPr lang="en-US" altLang="de-DE" sz="1100" dirty="0" err="1" smtClean="0"/>
              <a:t>Logistik</a:t>
            </a:r>
            <a:r>
              <a:rPr lang="en-US" altLang="de-DE" sz="1100" dirty="0" smtClean="0"/>
              <a:t>: </a:t>
            </a:r>
            <a:r>
              <a:rPr lang="en-US" altLang="de-DE" sz="1100" dirty="0" err="1" smtClean="0"/>
              <a:t>Wege</a:t>
            </a:r>
            <a:r>
              <a:rPr lang="en-US" altLang="de-DE" sz="1100" dirty="0" smtClean="0"/>
              <a:t> </a:t>
            </a:r>
            <a:r>
              <a:rPr lang="en-US" altLang="de-DE" sz="1100" dirty="0" err="1" smtClean="0"/>
              <a:t>zur</a:t>
            </a:r>
            <a:r>
              <a:rPr lang="en-US" altLang="de-DE" sz="1100" dirty="0" smtClean="0"/>
              <a:t> </a:t>
            </a:r>
            <a:r>
              <a:rPr lang="en-US" altLang="de-DE" sz="1100" dirty="0" err="1" smtClean="0"/>
              <a:t>Optimierung</a:t>
            </a:r>
            <a:r>
              <a:rPr lang="en-US" altLang="de-DE" sz="1100" dirty="0" smtClean="0"/>
              <a:t> der Supply Chain, 2008, S. 15.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26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931505175"/>
              </p:ext>
            </p:extLst>
          </p:nvPr>
        </p:nvGraphicFramePr>
        <p:xfrm>
          <a:off x="983432" y="332656"/>
          <a:ext cx="10598968" cy="602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1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448082409"/>
              </p:ext>
            </p:extLst>
          </p:nvPr>
        </p:nvGraphicFramePr>
        <p:xfrm>
          <a:off x="551384" y="404664"/>
          <a:ext cx="1130525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S</a:t>
            </a:r>
            <a:fld id="{22A39575-53C8-43DF-9014-4864A88ED8E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>
          <a:xfrm>
            <a:off x="119336" y="116632"/>
            <a:ext cx="1188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Green logistics, eco-logistics, energy-efficient logistics is intrinsic, because energy causes costs. </a:t>
            </a:r>
          </a:p>
          <a:p>
            <a:pPr algn="ctr"/>
            <a:r>
              <a:rPr lang="en-US" sz="2800" dirty="0" smtClean="0"/>
              <a:t>Yet: Conflicts between cost reduction and cutting greenhouse gases are frequent.  </a:t>
            </a:r>
            <a:endParaRPr lang="en-US" sz="28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933132180"/>
              </p:ext>
            </p:extLst>
          </p:nvPr>
        </p:nvGraphicFramePr>
        <p:xfrm>
          <a:off x="-1104800" y="1460204"/>
          <a:ext cx="13105456" cy="506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5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3299</Words>
  <Application>Microsoft Office PowerPoint</Application>
  <PresentationFormat>Benutzerdefiniert</PresentationFormat>
  <Paragraphs>521</Paragraphs>
  <Slides>40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Larissa-Design</vt:lpstr>
      <vt:lpstr>Energy oriented Business Administration Prof. Dr. Johannes Kals  4.3 Logistics</vt:lpstr>
      <vt:lpstr>„Six R“ do define logistics</vt:lpstr>
      <vt:lpstr>PowerPoint-Präsentation</vt:lpstr>
      <vt:lpstr>Tasks of energy oriented logistics</vt:lpstr>
      <vt:lpstr>PowerPoint-Präsentation</vt:lpstr>
      <vt:lpstr>Supply Chain Management</vt:lpstr>
      <vt:lpstr>PowerPoint-Präsentation</vt:lpstr>
      <vt:lpstr>PowerPoint-Präsentation</vt:lpstr>
      <vt:lpstr>PowerPoint-Präsentation</vt:lpstr>
      <vt:lpstr>External environmental costs of different means of transportation </vt:lpstr>
      <vt:lpstr>Total freight: breakdown of CO2 emissions according to different means of transport</vt:lpstr>
      <vt:lpstr>PowerPoint-Präsentation</vt:lpstr>
      <vt:lpstr>PowerPoint-Präsentation</vt:lpstr>
      <vt:lpstr>PowerPoint-Präsentation</vt:lpstr>
      <vt:lpstr>Evaluation of sample means of transport - chart may be skipped when having played around with EcoTransIT World</vt:lpstr>
      <vt:lpstr>Practical example to introduce transport of persons:  business trip or video conference</vt:lpstr>
      <vt:lpstr>PowerPoint-Präsentation</vt:lpstr>
      <vt:lpstr>PowerPoint-Präsentation</vt:lpstr>
      <vt:lpstr>PowerPoint-Präsentation</vt:lpstr>
      <vt:lpstr>Carbon emission coefficients of energy carriers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Literaturquellen</vt:lpstr>
      <vt:lpstr>PowerPoint-Präsentation</vt:lpstr>
      <vt:lpstr>Internet</vt:lpstr>
      <vt:lpstr>PowerPoint-Präsentation</vt:lpstr>
    </vt:vector>
  </TitlesOfParts>
  <Company>Fh Ludwigshafen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01 Einführung</dc:title>
  <dc:creator>kals</dc:creator>
  <cp:lastModifiedBy>Kunzendorff, Johanna</cp:lastModifiedBy>
  <cp:revision>453</cp:revision>
  <cp:lastPrinted>2014-09-15T16:51:50Z</cp:lastPrinted>
  <dcterms:created xsi:type="dcterms:W3CDTF">2013-01-25T17:09:14Z</dcterms:created>
  <dcterms:modified xsi:type="dcterms:W3CDTF">2018-08-21T09:12:50Z</dcterms:modified>
</cp:coreProperties>
</file>