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38" r:id="rId2"/>
    <p:sldId id="553" r:id="rId3"/>
    <p:sldId id="549" r:id="rId4"/>
    <p:sldId id="550" r:id="rId5"/>
    <p:sldId id="551" r:id="rId6"/>
    <p:sldId id="560" r:id="rId7"/>
    <p:sldId id="552" r:id="rId8"/>
    <p:sldId id="555" r:id="rId9"/>
    <p:sldId id="561" r:id="rId10"/>
    <p:sldId id="557" r:id="rId11"/>
    <p:sldId id="545" r:id="rId12"/>
    <p:sldId id="546" r:id="rId13"/>
    <p:sldId id="539" r:id="rId14"/>
    <p:sldId id="491" r:id="rId15"/>
    <p:sldId id="540" r:id="rId16"/>
    <p:sldId id="488" r:id="rId17"/>
    <p:sldId id="547" r:id="rId18"/>
    <p:sldId id="475" r:id="rId19"/>
    <p:sldId id="486" r:id="rId20"/>
    <p:sldId id="541" r:id="rId21"/>
    <p:sldId id="542" r:id="rId22"/>
    <p:sldId id="525" r:id="rId23"/>
    <p:sldId id="558" r:id="rId24"/>
    <p:sldId id="559" r:id="rId25"/>
    <p:sldId id="543" r:id="rId26"/>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61" autoAdjust="0"/>
    <p:restoredTop sz="81654" autoAdjust="0"/>
  </p:normalViewPr>
  <p:slideViewPr>
    <p:cSldViewPr>
      <p:cViewPr varScale="1">
        <p:scale>
          <a:sx n="72" d="100"/>
          <a:sy n="72" d="100"/>
        </p:scale>
        <p:origin x="59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E0803-4BF2-4C88-A79F-84E25B45B72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6D99FF38-7071-4EAB-A84B-63D3CA807610}">
      <dgm:prSet phldrT="[Text]" custT="1"/>
      <dgm:spPr/>
      <dgm:t>
        <a:bodyPr/>
        <a:lstStyle/>
        <a:p>
          <a:r>
            <a:rPr lang="en-US" sz="3200" noProof="0" dirty="0" smtClean="0"/>
            <a:t>Tera</a:t>
          </a:r>
          <a:endParaRPr lang="en-US" sz="3200" noProof="0" dirty="0"/>
        </a:p>
      </dgm:t>
    </dgm:pt>
    <dgm:pt modelId="{9A32747B-B744-469D-9EDA-AB9255692091}" type="parTrans" cxnId="{DBD24A38-B74A-40F7-97FE-C7A9EDEF2986}">
      <dgm:prSet/>
      <dgm:spPr/>
      <dgm:t>
        <a:bodyPr/>
        <a:lstStyle/>
        <a:p>
          <a:endParaRPr lang="en-US" noProof="0" dirty="0"/>
        </a:p>
      </dgm:t>
    </dgm:pt>
    <dgm:pt modelId="{E6347CA5-F7CE-497D-B105-1DF30C3851CB}" type="sibTrans" cxnId="{DBD24A38-B74A-40F7-97FE-C7A9EDEF2986}">
      <dgm:prSet/>
      <dgm:spPr/>
      <dgm:t>
        <a:bodyPr/>
        <a:lstStyle/>
        <a:p>
          <a:endParaRPr lang="en-US" noProof="0" dirty="0"/>
        </a:p>
      </dgm:t>
    </dgm:pt>
    <dgm:pt modelId="{3FAB74B3-97A1-4515-A1CD-19C3C0C812BD}">
      <dgm:prSet phldrT="[Text]" custT="1"/>
      <dgm:spPr/>
      <dgm:t>
        <a:bodyPr/>
        <a:lstStyle/>
        <a:p>
          <a:r>
            <a:rPr lang="en-US" sz="3200" noProof="0" dirty="0" smtClean="0"/>
            <a:t>Giga</a:t>
          </a:r>
          <a:endParaRPr lang="en-US" sz="3200" noProof="0" dirty="0"/>
        </a:p>
      </dgm:t>
    </dgm:pt>
    <dgm:pt modelId="{353C5D61-4F15-4E37-8FC9-F5B24CCBB92B}" type="parTrans" cxnId="{1612D15F-8999-4E41-BD40-91B45C0C4F70}">
      <dgm:prSet/>
      <dgm:spPr/>
      <dgm:t>
        <a:bodyPr/>
        <a:lstStyle/>
        <a:p>
          <a:endParaRPr lang="en-US" noProof="0" dirty="0"/>
        </a:p>
      </dgm:t>
    </dgm:pt>
    <dgm:pt modelId="{C7718AA5-ADAE-4BB7-91F0-8A132100F177}" type="sibTrans" cxnId="{1612D15F-8999-4E41-BD40-91B45C0C4F70}">
      <dgm:prSet/>
      <dgm:spPr/>
      <dgm:t>
        <a:bodyPr/>
        <a:lstStyle/>
        <a:p>
          <a:endParaRPr lang="en-US" noProof="0" dirty="0"/>
        </a:p>
      </dgm:t>
    </dgm:pt>
    <dgm:pt modelId="{B5AA168A-2239-4AEA-AC25-C7A784299399}">
      <dgm:prSet phldrT="[Text]" custT="1"/>
      <dgm:spPr/>
      <dgm:t>
        <a:bodyPr/>
        <a:lstStyle/>
        <a:p>
          <a:r>
            <a:rPr lang="en-US" sz="3200" noProof="0" dirty="0" smtClean="0"/>
            <a:t>Million</a:t>
          </a:r>
          <a:endParaRPr lang="en-US" sz="3200" noProof="0" dirty="0"/>
        </a:p>
      </dgm:t>
    </dgm:pt>
    <dgm:pt modelId="{6E9CE4B9-566A-4511-B499-64B14C2C0CCD}" type="parTrans" cxnId="{DB3DCAC2-FF52-4AB4-A89A-E5B383E5C508}">
      <dgm:prSet/>
      <dgm:spPr/>
      <dgm:t>
        <a:bodyPr/>
        <a:lstStyle/>
        <a:p>
          <a:endParaRPr lang="en-US" noProof="0" dirty="0"/>
        </a:p>
      </dgm:t>
    </dgm:pt>
    <dgm:pt modelId="{33E81FB1-60B6-486F-A480-CE3A80F05042}" type="sibTrans" cxnId="{DB3DCAC2-FF52-4AB4-A89A-E5B383E5C508}">
      <dgm:prSet/>
      <dgm:spPr/>
      <dgm:t>
        <a:bodyPr/>
        <a:lstStyle/>
        <a:p>
          <a:endParaRPr lang="en-US" noProof="0" dirty="0"/>
        </a:p>
      </dgm:t>
    </dgm:pt>
    <dgm:pt modelId="{9BAE181D-9E4A-4F21-9574-289C889D1024}">
      <dgm:prSet phldrT="[Text]" custT="1"/>
      <dgm:spPr/>
      <dgm:t>
        <a:bodyPr/>
        <a:lstStyle/>
        <a:p>
          <a:r>
            <a:rPr lang="en-US" sz="3200" noProof="0" dirty="0" smtClean="0"/>
            <a:t>Basic units</a:t>
          </a:r>
          <a:endParaRPr lang="en-US" sz="3200" noProof="0" dirty="0"/>
        </a:p>
      </dgm:t>
    </dgm:pt>
    <dgm:pt modelId="{B8143493-2A15-42DB-8B9D-02EFF0433A27}" type="parTrans" cxnId="{02DFC601-C8FE-4F59-81C7-B25974AE5D73}">
      <dgm:prSet/>
      <dgm:spPr/>
      <dgm:t>
        <a:bodyPr/>
        <a:lstStyle/>
        <a:p>
          <a:endParaRPr lang="en-US" noProof="0" dirty="0"/>
        </a:p>
      </dgm:t>
    </dgm:pt>
    <dgm:pt modelId="{A2ED39C1-575E-4565-89E0-0335E6C6AF72}" type="sibTrans" cxnId="{02DFC601-C8FE-4F59-81C7-B25974AE5D73}">
      <dgm:prSet/>
      <dgm:spPr/>
      <dgm:t>
        <a:bodyPr/>
        <a:lstStyle/>
        <a:p>
          <a:endParaRPr lang="en-US" noProof="0" dirty="0"/>
        </a:p>
      </dgm:t>
    </dgm:pt>
    <dgm:pt modelId="{35E96E09-0037-4F4C-A0EF-D4D9486ABF7C}">
      <dgm:prSet phldrT="[Text]" custT="1"/>
      <dgm:spPr/>
      <dgm:t>
        <a:bodyPr/>
        <a:lstStyle/>
        <a:p>
          <a:r>
            <a:rPr lang="en-US" sz="3200" noProof="0" dirty="0" smtClean="0"/>
            <a:t>Trillion (English trillion is German billion)</a:t>
          </a:r>
          <a:endParaRPr lang="en-US" sz="3200" noProof="0" dirty="0"/>
        </a:p>
      </dgm:t>
    </dgm:pt>
    <dgm:pt modelId="{55FC7DBE-DFEE-455B-A2F2-2B76501E7245}" type="parTrans" cxnId="{E93EAD35-469A-4C8C-B985-D8150061EFB6}">
      <dgm:prSet/>
      <dgm:spPr/>
      <dgm:t>
        <a:bodyPr/>
        <a:lstStyle/>
        <a:p>
          <a:endParaRPr lang="en-US" noProof="0" dirty="0"/>
        </a:p>
      </dgm:t>
    </dgm:pt>
    <dgm:pt modelId="{58E2F31F-7522-4C65-B95B-6ADD450A5636}" type="sibTrans" cxnId="{E93EAD35-469A-4C8C-B985-D8150061EFB6}">
      <dgm:prSet/>
      <dgm:spPr/>
      <dgm:t>
        <a:bodyPr/>
        <a:lstStyle/>
        <a:p>
          <a:endParaRPr lang="en-US" noProof="0" dirty="0"/>
        </a:p>
      </dgm:t>
    </dgm:pt>
    <dgm:pt modelId="{7D840EA0-0A57-48BC-939D-46ECD3AE3B46}">
      <dgm:prSet phldrT="[Text]" custT="1"/>
      <dgm:spPr/>
      <dgm:t>
        <a:bodyPr/>
        <a:lstStyle/>
        <a:p>
          <a:r>
            <a:rPr lang="en-US" sz="3200" noProof="0" dirty="0" smtClean="0"/>
            <a:t>Kilo</a:t>
          </a:r>
          <a:endParaRPr lang="en-US" sz="3200" noProof="0" dirty="0"/>
        </a:p>
      </dgm:t>
    </dgm:pt>
    <dgm:pt modelId="{6F703ED3-AAF8-4D00-82C1-947C9440164D}" type="parTrans" cxnId="{DD606985-D26F-4B68-8C64-460782784657}">
      <dgm:prSet/>
      <dgm:spPr/>
      <dgm:t>
        <a:bodyPr/>
        <a:lstStyle/>
        <a:p>
          <a:endParaRPr lang="en-US" noProof="0" dirty="0"/>
        </a:p>
      </dgm:t>
    </dgm:pt>
    <dgm:pt modelId="{1FFC99FE-237E-46BF-9658-D7209331068C}" type="sibTrans" cxnId="{DD606985-D26F-4B68-8C64-460782784657}">
      <dgm:prSet/>
      <dgm:spPr/>
      <dgm:t>
        <a:bodyPr/>
        <a:lstStyle/>
        <a:p>
          <a:endParaRPr lang="en-US" noProof="0" dirty="0"/>
        </a:p>
      </dgm:t>
    </dgm:pt>
    <dgm:pt modelId="{F5A3CA36-B181-44B2-8DD8-B2FC744B6701}">
      <dgm:prSet phldrT="[Text]" custT="1"/>
      <dgm:spPr/>
      <dgm:t>
        <a:bodyPr/>
        <a:lstStyle/>
        <a:p>
          <a:r>
            <a:rPr lang="en-US" sz="3200" noProof="0" dirty="0" smtClean="0"/>
            <a:t>Thousand</a:t>
          </a:r>
          <a:endParaRPr lang="en-US" sz="3200" noProof="0" dirty="0"/>
        </a:p>
      </dgm:t>
    </dgm:pt>
    <dgm:pt modelId="{7DC7CA69-67CD-4F0F-91BE-E112215B448A}" type="parTrans" cxnId="{3D9AF182-9FE1-43E1-85BC-EB036F7A9AD1}">
      <dgm:prSet/>
      <dgm:spPr/>
      <dgm:t>
        <a:bodyPr/>
        <a:lstStyle/>
        <a:p>
          <a:endParaRPr lang="en-US" noProof="0" dirty="0"/>
        </a:p>
      </dgm:t>
    </dgm:pt>
    <dgm:pt modelId="{558501FA-F9B2-4C32-87A8-AC77FD0D7731}" type="sibTrans" cxnId="{3D9AF182-9FE1-43E1-85BC-EB036F7A9AD1}">
      <dgm:prSet/>
      <dgm:spPr/>
      <dgm:t>
        <a:bodyPr/>
        <a:lstStyle/>
        <a:p>
          <a:endParaRPr lang="en-US" noProof="0" dirty="0"/>
        </a:p>
      </dgm:t>
    </dgm:pt>
    <dgm:pt modelId="{BD416440-A459-483B-BEC1-8A88AF603C07}">
      <dgm:prSet phldrT="[Text]" custT="1"/>
      <dgm:spPr/>
      <dgm:t>
        <a:bodyPr/>
        <a:lstStyle/>
        <a:p>
          <a:r>
            <a:rPr lang="en-US" sz="3200" noProof="0" dirty="0" smtClean="0"/>
            <a:t>Watt, watthour, meter, gram</a:t>
          </a:r>
          <a:endParaRPr lang="en-US" sz="3200" noProof="0" dirty="0"/>
        </a:p>
      </dgm:t>
    </dgm:pt>
    <dgm:pt modelId="{ED240F8D-DC51-4814-869C-A94CCBD42472}" type="parTrans" cxnId="{E6F1FFF6-7437-4177-BCF4-428F2C9511CF}">
      <dgm:prSet/>
      <dgm:spPr/>
      <dgm:t>
        <a:bodyPr/>
        <a:lstStyle/>
        <a:p>
          <a:endParaRPr lang="en-US" noProof="0" dirty="0"/>
        </a:p>
      </dgm:t>
    </dgm:pt>
    <dgm:pt modelId="{42907F91-1DBC-4690-B8E3-CF1F08695DEC}" type="sibTrans" cxnId="{E6F1FFF6-7437-4177-BCF4-428F2C9511CF}">
      <dgm:prSet/>
      <dgm:spPr/>
      <dgm:t>
        <a:bodyPr/>
        <a:lstStyle/>
        <a:p>
          <a:endParaRPr lang="en-US" noProof="0" dirty="0"/>
        </a:p>
      </dgm:t>
    </dgm:pt>
    <dgm:pt modelId="{E0AA43DB-92F1-4535-BC54-99981D0F2BBF}">
      <dgm:prSet phldrT="[Text]" custT="1"/>
      <dgm:spPr/>
      <dgm:t>
        <a:bodyPr/>
        <a:lstStyle/>
        <a:p>
          <a:r>
            <a:rPr lang="en-US" sz="3200" noProof="0" dirty="0" smtClean="0"/>
            <a:t>Billion (English billion is German Milliard)</a:t>
          </a:r>
          <a:endParaRPr lang="en-US" sz="3200" noProof="0" dirty="0"/>
        </a:p>
      </dgm:t>
    </dgm:pt>
    <dgm:pt modelId="{5B7B4252-D708-4BA2-93C4-03B1DDBB6467}" type="parTrans" cxnId="{083A02C8-A10A-45B1-98A2-13D21D2A675C}">
      <dgm:prSet/>
      <dgm:spPr/>
      <dgm:t>
        <a:bodyPr/>
        <a:lstStyle/>
        <a:p>
          <a:endParaRPr lang="en-US" noProof="0" dirty="0"/>
        </a:p>
      </dgm:t>
    </dgm:pt>
    <dgm:pt modelId="{AB858237-253F-4C9A-B724-59AD960BE63A}" type="sibTrans" cxnId="{083A02C8-A10A-45B1-98A2-13D21D2A675C}">
      <dgm:prSet/>
      <dgm:spPr/>
      <dgm:t>
        <a:bodyPr/>
        <a:lstStyle/>
        <a:p>
          <a:endParaRPr lang="en-US" noProof="0" dirty="0"/>
        </a:p>
      </dgm:t>
    </dgm:pt>
    <dgm:pt modelId="{7829F249-4AA8-45AF-90FB-BC85F02E64DC}">
      <dgm:prSet phldrT="[Text]" custT="1"/>
      <dgm:spPr/>
      <dgm:t>
        <a:bodyPr/>
        <a:lstStyle/>
        <a:p>
          <a:r>
            <a:rPr lang="en-US" sz="3200" noProof="0" dirty="0" smtClean="0"/>
            <a:t>Mega</a:t>
          </a:r>
          <a:endParaRPr lang="en-US" sz="3200" noProof="0" dirty="0"/>
        </a:p>
      </dgm:t>
    </dgm:pt>
    <dgm:pt modelId="{4A757273-5596-424A-8EA6-28D145FDAD6F}" type="parTrans" cxnId="{AF9BEDE1-FCBD-44F2-A0AD-6FBA766DF5EA}">
      <dgm:prSet/>
      <dgm:spPr/>
      <dgm:t>
        <a:bodyPr/>
        <a:lstStyle/>
        <a:p>
          <a:endParaRPr lang="en-US" noProof="0" dirty="0"/>
        </a:p>
      </dgm:t>
    </dgm:pt>
    <dgm:pt modelId="{8B23D143-065B-4BAB-AC3B-2FA287A34D6A}" type="sibTrans" cxnId="{AF9BEDE1-FCBD-44F2-A0AD-6FBA766DF5EA}">
      <dgm:prSet/>
      <dgm:spPr/>
      <dgm:t>
        <a:bodyPr/>
        <a:lstStyle/>
        <a:p>
          <a:endParaRPr lang="en-US" noProof="0" dirty="0"/>
        </a:p>
      </dgm:t>
    </dgm:pt>
    <dgm:pt modelId="{DC48F4D7-5064-4887-A73A-FEED779DE010}" type="pres">
      <dgm:prSet presAssocID="{AC6E0803-4BF2-4C88-A79F-84E25B45B724}" presName="Name0" presStyleCnt="0">
        <dgm:presLayoutVars>
          <dgm:chMax val="7"/>
          <dgm:dir/>
          <dgm:animLvl val="lvl"/>
          <dgm:resizeHandles val="exact"/>
        </dgm:presLayoutVars>
      </dgm:prSet>
      <dgm:spPr/>
      <dgm:t>
        <a:bodyPr/>
        <a:lstStyle/>
        <a:p>
          <a:endParaRPr lang="de-DE"/>
        </a:p>
      </dgm:t>
    </dgm:pt>
    <dgm:pt modelId="{39AE9AA1-1F81-4C7B-8F0C-527F4B4C7F55}" type="pres">
      <dgm:prSet presAssocID="{6D99FF38-7071-4EAB-A84B-63D3CA807610}" presName="circle1" presStyleLbl="node1" presStyleIdx="0" presStyleCnt="5"/>
      <dgm:spPr/>
    </dgm:pt>
    <dgm:pt modelId="{4E903BC3-E7E9-406F-BB7B-E2C49415A1AC}" type="pres">
      <dgm:prSet presAssocID="{6D99FF38-7071-4EAB-A84B-63D3CA807610}" presName="space" presStyleCnt="0"/>
      <dgm:spPr/>
    </dgm:pt>
    <dgm:pt modelId="{FCB2D9E5-2077-4E77-A318-85615D490F4F}" type="pres">
      <dgm:prSet presAssocID="{6D99FF38-7071-4EAB-A84B-63D3CA807610}" presName="rect1" presStyleLbl="alignAcc1" presStyleIdx="0" presStyleCnt="5"/>
      <dgm:spPr/>
      <dgm:t>
        <a:bodyPr/>
        <a:lstStyle/>
        <a:p>
          <a:endParaRPr lang="de-DE"/>
        </a:p>
      </dgm:t>
    </dgm:pt>
    <dgm:pt modelId="{B2BEEF66-4238-42C3-92C5-A90545B7E8C8}" type="pres">
      <dgm:prSet presAssocID="{3FAB74B3-97A1-4515-A1CD-19C3C0C812BD}" presName="vertSpace2" presStyleLbl="node1" presStyleIdx="0" presStyleCnt="5"/>
      <dgm:spPr/>
    </dgm:pt>
    <dgm:pt modelId="{65EDB53F-B90F-463E-B580-E024979A79DE}" type="pres">
      <dgm:prSet presAssocID="{3FAB74B3-97A1-4515-A1CD-19C3C0C812BD}" presName="circle2" presStyleLbl="node1" presStyleIdx="1" presStyleCnt="5"/>
      <dgm:spPr/>
    </dgm:pt>
    <dgm:pt modelId="{B573D934-C822-4EF0-943C-1AD5B580D89E}" type="pres">
      <dgm:prSet presAssocID="{3FAB74B3-97A1-4515-A1CD-19C3C0C812BD}" presName="rect2" presStyleLbl="alignAcc1" presStyleIdx="1" presStyleCnt="5"/>
      <dgm:spPr/>
      <dgm:t>
        <a:bodyPr/>
        <a:lstStyle/>
        <a:p>
          <a:endParaRPr lang="de-DE"/>
        </a:p>
      </dgm:t>
    </dgm:pt>
    <dgm:pt modelId="{63851473-4664-44C5-9D6F-38B40ADD1B3B}" type="pres">
      <dgm:prSet presAssocID="{7829F249-4AA8-45AF-90FB-BC85F02E64DC}" presName="vertSpace3" presStyleLbl="node1" presStyleIdx="1" presStyleCnt="5"/>
      <dgm:spPr/>
    </dgm:pt>
    <dgm:pt modelId="{C2997C1F-C8D3-43F5-8A6B-169CD27178FA}" type="pres">
      <dgm:prSet presAssocID="{7829F249-4AA8-45AF-90FB-BC85F02E64DC}" presName="circle3" presStyleLbl="node1" presStyleIdx="2" presStyleCnt="5"/>
      <dgm:spPr/>
    </dgm:pt>
    <dgm:pt modelId="{4EE3A011-913C-4676-BBBC-FCCD479319DB}" type="pres">
      <dgm:prSet presAssocID="{7829F249-4AA8-45AF-90FB-BC85F02E64DC}" presName="rect3" presStyleLbl="alignAcc1" presStyleIdx="2" presStyleCnt="5"/>
      <dgm:spPr/>
      <dgm:t>
        <a:bodyPr/>
        <a:lstStyle/>
        <a:p>
          <a:endParaRPr lang="de-DE"/>
        </a:p>
      </dgm:t>
    </dgm:pt>
    <dgm:pt modelId="{DFB34D46-6C88-4E07-B1A4-42FDFF7ED473}" type="pres">
      <dgm:prSet presAssocID="{7D840EA0-0A57-48BC-939D-46ECD3AE3B46}" presName="vertSpace4" presStyleLbl="node1" presStyleIdx="2" presStyleCnt="5"/>
      <dgm:spPr/>
    </dgm:pt>
    <dgm:pt modelId="{EB3A6B5F-223B-49DB-909B-987C7D7524CF}" type="pres">
      <dgm:prSet presAssocID="{7D840EA0-0A57-48BC-939D-46ECD3AE3B46}" presName="circle4" presStyleLbl="node1" presStyleIdx="3" presStyleCnt="5"/>
      <dgm:spPr/>
    </dgm:pt>
    <dgm:pt modelId="{95378011-9759-45AF-841F-E0F14BE5C22E}" type="pres">
      <dgm:prSet presAssocID="{7D840EA0-0A57-48BC-939D-46ECD3AE3B46}" presName="rect4" presStyleLbl="alignAcc1" presStyleIdx="3" presStyleCnt="5"/>
      <dgm:spPr/>
      <dgm:t>
        <a:bodyPr/>
        <a:lstStyle/>
        <a:p>
          <a:endParaRPr lang="de-DE"/>
        </a:p>
      </dgm:t>
    </dgm:pt>
    <dgm:pt modelId="{1385F257-BEBE-4E1D-834D-05DCD1E935B5}" type="pres">
      <dgm:prSet presAssocID="{9BAE181D-9E4A-4F21-9574-289C889D1024}" presName="vertSpace5" presStyleLbl="node1" presStyleIdx="3" presStyleCnt="5"/>
      <dgm:spPr/>
    </dgm:pt>
    <dgm:pt modelId="{B20635ED-0B02-42AC-9A4C-E6B46C82FC3A}" type="pres">
      <dgm:prSet presAssocID="{9BAE181D-9E4A-4F21-9574-289C889D1024}" presName="circle5" presStyleLbl="node1" presStyleIdx="4" presStyleCnt="5"/>
      <dgm:spPr/>
    </dgm:pt>
    <dgm:pt modelId="{A39390EA-B707-4DD2-9CB0-F331D5577B5C}" type="pres">
      <dgm:prSet presAssocID="{9BAE181D-9E4A-4F21-9574-289C889D1024}" presName="rect5" presStyleLbl="alignAcc1" presStyleIdx="4" presStyleCnt="5"/>
      <dgm:spPr/>
      <dgm:t>
        <a:bodyPr/>
        <a:lstStyle/>
        <a:p>
          <a:endParaRPr lang="de-DE"/>
        </a:p>
      </dgm:t>
    </dgm:pt>
    <dgm:pt modelId="{D8307EC0-DD0D-48E4-B31E-66AB058B28BF}" type="pres">
      <dgm:prSet presAssocID="{6D99FF38-7071-4EAB-A84B-63D3CA807610}" presName="rect1ParTx" presStyleLbl="alignAcc1" presStyleIdx="4" presStyleCnt="5">
        <dgm:presLayoutVars>
          <dgm:chMax val="1"/>
          <dgm:bulletEnabled val="1"/>
        </dgm:presLayoutVars>
      </dgm:prSet>
      <dgm:spPr/>
      <dgm:t>
        <a:bodyPr/>
        <a:lstStyle/>
        <a:p>
          <a:endParaRPr lang="de-DE"/>
        </a:p>
      </dgm:t>
    </dgm:pt>
    <dgm:pt modelId="{60C60777-6D6B-440B-BBC3-5C50B0BBB7A6}" type="pres">
      <dgm:prSet presAssocID="{6D99FF38-7071-4EAB-A84B-63D3CA807610}" presName="rect1ChTx" presStyleLbl="alignAcc1" presStyleIdx="4" presStyleCnt="5" custScaleX="140869" custScaleY="115774">
        <dgm:presLayoutVars>
          <dgm:bulletEnabled val="1"/>
        </dgm:presLayoutVars>
      </dgm:prSet>
      <dgm:spPr/>
      <dgm:t>
        <a:bodyPr/>
        <a:lstStyle/>
        <a:p>
          <a:endParaRPr lang="de-DE"/>
        </a:p>
      </dgm:t>
    </dgm:pt>
    <dgm:pt modelId="{1378E730-4A09-4C2B-B6FB-3118E071E752}" type="pres">
      <dgm:prSet presAssocID="{3FAB74B3-97A1-4515-A1CD-19C3C0C812BD}" presName="rect2ParTx" presStyleLbl="alignAcc1" presStyleIdx="4" presStyleCnt="5">
        <dgm:presLayoutVars>
          <dgm:chMax val="1"/>
          <dgm:bulletEnabled val="1"/>
        </dgm:presLayoutVars>
      </dgm:prSet>
      <dgm:spPr/>
      <dgm:t>
        <a:bodyPr/>
        <a:lstStyle/>
        <a:p>
          <a:endParaRPr lang="de-DE"/>
        </a:p>
      </dgm:t>
    </dgm:pt>
    <dgm:pt modelId="{3C6031AB-94A2-46DF-931B-CEADF1679000}" type="pres">
      <dgm:prSet presAssocID="{3FAB74B3-97A1-4515-A1CD-19C3C0C812BD}" presName="rect2ChTx" presStyleLbl="alignAcc1" presStyleIdx="4" presStyleCnt="5" custScaleX="136957" custScaleY="100000">
        <dgm:presLayoutVars>
          <dgm:bulletEnabled val="1"/>
        </dgm:presLayoutVars>
      </dgm:prSet>
      <dgm:spPr/>
      <dgm:t>
        <a:bodyPr/>
        <a:lstStyle/>
        <a:p>
          <a:endParaRPr lang="de-DE"/>
        </a:p>
      </dgm:t>
    </dgm:pt>
    <dgm:pt modelId="{315CA7D0-CA20-40DF-B76C-8708A1D2D87E}" type="pres">
      <dgm:prSet presAssocID="{7829F249-4AA8-45AF-90FB-BC85F02E64DC}" presName="rect3ParTx" presStyleLbl="alignAcc1" presStyleIdx="4" presStyleCnt="5">
        <dgm:presLayoutVars>
          <dgm:chMax val="1"/>
          <dgm:bulletEnabled val="1"/>
        </dgm:presLayoutVars>
      </dgm:prSet>
      <dgm:spPr/>
      <dgm:t>
        <a:bodyPr/>
        <a:lstStyle/>
        <a:p>
          <a:endParaRPr lang="de-DE"/>
        </a:p>
      </dgm:t>
    </dgm:pt>
    <dgm:pt modelId="{938E3823-1E38-4B8A-BC9C-2F84439556FE}" type="pres">
      <dgm:prSet presAssocID="{7829F249-4AA8-45AF-90FB-BC85F02E64DC}" presName="rect3ChTx" presStyleLbl="alignAcc1" presStyleIdx="4" presStyleCnt="5" custScaleX="136957">
        <dgm:presLayoutVars>
          <dgm:bulletEnabled val="1"/>
        </dgm:presLayoutVars>
      </dgm:prSet>
      <dgm:spPr/>
      <dgm:t>
        <a:bodyPr/>
        <a:lstStyle/>
        <a:p>
          <a:endParaRPr lang="de-DE"/>
        </a:p>
      </dgm:t>
    </dgm:pt>
    <dgm:pt modelId="{AE99392F-5E5A-45B6-9D29-F253FF02E794}" type="pres">
      <dgm:prSet presAssocID="{7D840EA0-0A57-48BC-939D-46ECD3AE3B46}" presName="rect4ParTx" presStyleLbl="alignAcc1" presStyleIdx="4" presStyleCnt="5">
        <dgm:presLayoutVars>
          <dgm:chMax val="1"/>
          <dgm:bulletEnabled val="1"/>
        </dgm:presLayoutVars>
      </dgm:prSet>
      <dgm:spPr/>
      <dgm:t>
        <a:bodyPr/>
        <a:lstStyle/>
        <a:p>
          <a:endParaRPr lang="de-DE"/>
        </a:p>
      </dgm:t>
    </dgm:pt>
    <dgm:pt modelId="{069A5CE2-9006-4177-B91C-28E84D17924A}" type="pres">
      <dgm:prSet presAssocID="{7D840EA0-0A57-48BC-939D-46ECD3AE3B46}" presName="rect4ChTx" presStyleLbl="alignAcc1" presStyleIdx="4" presStyleCnt="5" custScaleX="133479">
        <dgm:presLayoutVars>
          <dgm:bulletEnabled val="1"/>
        </dgm:presLayoutVars>
      </dgm:prSet>
      <dgm:spPr/>
      <dgm:t>
        <a:bodyPr/>
        <a:lstStyle/>
        <a:p>
          <a:endParaRPr lang="de-DE"/>
        </a:p>
      </dgm:t>
    </dgm:pt>
    <dgm:pt modelId="{1A4CF707-2AA2-472A-AF57-5699A986CF88}" type="pres">
      <dgm:prSet presAssocID="{9BAE181D-9E4A-4F21-9574-289C889D1024}" presName="rect5ParTx" presStyleLbl="alignAcc1" presStyleIdx="4" presStyleCnt="5">
        <dgm:presLayoutVars>
          <dgm:chMax val="1"/>
          <dgm:bulletEnabled val="1"/>
        </dgm:presLayoutVars>
      </dgm:prSet>
      <dgm:spPr/>
      <dgm:t>
        <a:bodyPr/>
        <a:lstStyle/>
        <a:p>
          <a:endParaRPr lang="de-DE"/>
        </a:p>
      </dgm:t>
    </dgm:pt>
    <dgm:pt modelId="{BB421B7F-0AFB-4F0A-A8AF-1C7EE3B56295}" type="pres">
      <dgm:prSet presAssocID="{9BAE181D-9E4A-4F21-9574-289C889D1024}" presName="rect5ChTx" presStyleLbl="alignAcc1" presStyleIdx="4" presStyleCnt="5" custScaleX="130000">
        <dgm:presLayoutVars>
          <dgm:bulletEnabled val="1"/>
        </dgm:presLayoutVars>
      </dgm:prSet>
      <dgm:spPr/>
      <dgm:t>
        <a:bodyPr/>
        <a:lstStyle/>
        <a:p>
          <a:endParaRPr lang="de-DE"/>
        </a:p>
      </dgm:t>
    </dgm:pt>
  </dgm:ptLst>
  <dgm:cxnLst>
    <dgm:cxn modelId="{1CD10E81-37B4-4A2B-9F9F-AC5003BBAA02}" type="presOf" srcId="{7D840EA0-0A57-48BC-939D-46ECD3AE3B46}" destId="{AE99392F-5E5A-45B6-9D29-F253FF02E794}" srcOrd="1" destOrd="0" presId="urn:microsoft.com/office/officeart/2005/8/layout/target3"/>
    <dgm:cxn modelId="{DD67007E-7E74-4DED-8ECA-EDC31FD035D2}" type="presOf" srcId="{7D840EA0-0A57-48BC-939D-46ECD3AE3B46}" destId="{95378011-9759-45AF-841F-E0F14BE5C22E}" srcOrd="0" destOrd="0" presId="urn:microsoft.com/office/officeart/2005/8/layout/target3"/>
    <dgm:cxn modelId="{AF9BEDE1-FCBD-44F2-A0AD-6FBA766DF5EA}" srcId="{AC6E0803-4BF2-4C88-A79F-84E25B45B724}" destId="{7829F249-4AA8-45AF-90FB-BC85F02E64DC}" srcOrd="2" destOrd="0" parTransId="{4A757273-5596-424A-8EA6-28D145FDAD6F}" sibTransId="{8B23D143-065B-4BAB-AC3B-2FA287A34D6A}"/>
    <dgm:cxn modelId="{61F2BB7F-D8BD-42A0-9CF6-4716FF453BCD}" type="presOf" srcId="{AC6E0803-4BF2-4C88-A79F-84E25B45B724}" destId="{DC48F4D7-5064-4887-A73A-FEED779DE010}" srcOrd="0" destOrd="0" presId="urn:microsoft.com/office/officeart/2005/8/layout/target3"/>
    <dgm:cxn modelId="{9B4BBEB6-FCBF-4753-A8CA-F4A6C4D3E53E}" type="presOf" srcId="{F5A3CA36-B181-44B2-8DD8-B2FC744B6701}" destId="{069A5CE2-9006-4177-B91C-28E84D17924A}" srcOrd="0" destOrd="0" presId="urn:microsoft.com/office/officeart/2005/8/layout/target3"/>
    <dgm:cxn modelId="{3D45276D-55ED-4EF9-A45D-3A2204078302}" type="presOf" srcId="{BD416440-A459-483B-BEC1-8A88AF603C07}" destId="{BB421B7F-0AFB-4F0A-A8AF-1C7EE3B56295}" srcOrd="0" destOrd="0" presId="urn:microsoft.com/office/officeart/2005/8/layout/target3"/>
    <dgm:cxn modelId="{D83D4E05-27B1-4EFF-912B-16499DD9182A}" type="presOf" srcId="{3FAB74B3-97A1-4515-A1CD-19C3C0C812BD}" destId="{1378E730-4A09-4C2B-B6FB-3118E071E752}" srcOrd="1" destOrd="0" presId="urn:microsoft.com/office/officeart/2005/8/layout/target3"/>
    <dgm:cxn modelId="{E93EAD35-469A-4C8C-B985-D8150061EFB6}" srcId="{6D99FF38-7071-4EAB-A84B-63D3CA807610}" destId="{35E96E09-0037-4F4C-A0EF-D4D9486ABF7C}" srcOrd="0" destOrd="0" parTransId="{55FC7DBE-DFEE-455B-A2F2-2B76501E7245}" sibTransId="{58E2F31F-7522-4C65-B95B-6ADD450A5636}"/>
    <dgm:cxn modelId="{02DFC601-C8FE-4F59-81C7-B25974AE5D73}" srcId="{AC6E0803-4BF2-4C88-A79F-84E25B45B724}" destId="{9BAE181D-9E4A-4F21-9574-289C889D1024}" srcOrd="4" destOrd="0" parTransId="{B8143493-2A15-42DB-8B9D-02EFF0433A27}" sibTransId="{A2ED39C1-575E-4565-89E0-0335E6C6AF72}"/>
    <dgm:cxn modelId="{DBD24A38-B74A-40F7-97FE-C7A9EDEF2986}" srcId="{AC6E0803-4BF2-4C88-A79F-84E25B45B724}" destId="{6D99FF38-7071-4EAB-A84B-63D3CA807610}" srcOrd="0" destOrd="0" parTransId="{9A32747B-B744-469D-9EDA-AB9255692091}" sibTransId="{E6347CA5-F7CE-497D-B105-1DF30C3851CB}"/>
    <dgm:cxn modelId="{D15E74E9-D0A3-48A2-8C51-09905C1110F2}" type="presOf" srcId="{9BAE181D-9E4A-4F21-9574-289C889D1024}" destId="{1A4CF707-2AA2-472A-AF57-5699A986CF88}" srcOrd="1" destOrd="0" presId="urn:microsoft.com/office/officeart/2005/8/layout/target3"/>
    <dgm:cxn modelId="{8EB580D0-9FBB-4081-AE65-7252875F3244}" type="presOf" srcId="{3FAB74B3-97A1-4515-A1CD-19C3C0C812BD}" destId="{B573D934-C822-4EF0-943C-1AD5B580D89E}" srcOrd="0" destOrd="0" presId="urn:microsoft.com/office/officeart/2005/8/layout/target3"/>
    <dgm:cxn modelId="{CF95BEC6-0169-4BAD-8AB6-FB33F7057412}" type="presOf" srcId="{E0AA43DB-92F1-4535-BC54-99981D0F2BBF}" destId="{3C6031AB-94A2-46DF-931B-CEADF1679000}" srcOrd="0" destOrd="0" presId="urn:microsoft.com/office/officeart/2005/8/layout/target3"/>
    <dgm:cxn modelId="{5BCF1041-52C9-4CF3-832E-240956F16D0A}" type="presOf" srcId="{6D99FF38-7071-4EAB-A84B-63D3CA807610}" destId="{D8307EC0-DD0D-48E4-B31E-66AB058B28BF}" srcOrd="1" destOrd="0" presId="urn:microsoft.com/office/officeart/2005/8/layout/target3"/>
    <dgm:cxn modelId="{DD606985-D26F-4B68-8C64-460782784657}" srcId="{AC6E0803-4BF2-4C88-A79F-84E25B45B724}" destId="{7D840EA0-0A57-48BC-939D-46ECD3AE3B46}" srcOrd="3" destOrd="0" parTransId="{6F703ED3-AAF8-4D00-82C1-947C9440164D}" sibTransId="{1FFC99FE-237E-46BF-9658-D7209331068C}"/>
    <dgm:cxn modelId="{3D9AF182-9FE1-43E1-85BC-EB036F7A9AD1}" srcId="{7D840EA0-0A57-48BC-939D-46ECD3AE3B46}" destId="{F5A3CA36-B181-44B2-8DD8-B2FC744B6701}" srcOrd="0" destOrd="0" parTransId="{7DC7CA69-67CD-4F0F-91BE-E112215B448A}" sibTransId="{558501FA-F9B2-4C32-87A8-AC77FD0D7731}"/>
    <dgm:cxn modelId="{014BBC90-5499-47DB-9412-5A68F559F923}" type="presOf" srcId="{7829F249-4AA8-45AF-90FB-BC85F02E64DC}" destId="{4EE3A011-913C-4676-BBBC-FCCD479319DB}" srcOrd="0" destOrd="0" presId="urn:microsoft.com/office/officeart/2005/8/layout/target3"/>
    <dgm:cxn modelId="{083A02C8-A10A-45B1-98A2-13D21D2A675C}" srcId="{3FAB74B3-97A1-4515-A1CD-19C3C0C812BD}" destId="{E0AA43DB-92F1-4535-BC54-99981D0F2BBF}" srcOrd="0" destOrd="0" parTransId="{5B7B4252-D708-4BA2-93C4-03B1DDBB6467}" sibTransId="{AB858237-253F-4C9A-B724-59AD960BE63A}"/>
    <dgm:cxn modelId="{134021D7-8544-4F0A-AF72-94DFE7AC7746}" type="presOf" srcId="{7829F249-4AA8-45AF-90FB-BC85F02E64DC}" destId="{315CA7D0-CA20-40DF-B76C-8708A1D2D87E}" srcOrd="1" destOrd="0" presId="urn:microsoft.com/office/officeart/2005/8/layout/target3"/>
    <dgm:cxn modelId="{D3F0A401-942C-4BCD-A9E2-344433EFB588}" type="presOf" srcId="{35E96E09-0037-4F4C-A0EF-D4D9486ABF7C}" destId="{60C60777-6D6B-440B-BBC3-5C50B0BBB7A6}" srcOrd="0" destOrd="0" presId="urn:microsoft.com/office/officeart/2005/8/layout/target3"/>
    <dgm:cxn modelId="{0927A615-3B5D-4130-BD40-9413F74E5986}" type="presOf" srcId="{B5AA168A-2239-4AEA-AC25-C7A784299399}" destId="{938E3823-1E38-4B8A-BC9C-2F84439556FE}" srcOrd="0" destOrd="0" presId="urn:microsoft.com/office/officeart/2005/8/layout/target3"/>
    <dgm:cxn modelId="{ADA705F8-9876-42CC-83F6-17931A1080B4}" type="presOf" srcId="{6D99FF38-7071-4EAB-A84B-63D3CA807610}" destId="{FCB2D9E5-2077-4E77-A318-85615D490F4F}" srcOrd="0" destOrd="0" presId="urn:microsoft.com/office/officeart/2005/8/layout/target3"/>
    <dgm:cxn modelId="{1612D15F-8999-4E41-BD40-91B45C0C4F70}" srcId="{AC6E0803-4BF2-4C88-A79F-84E25B45B724}" destId="{3FAB74B3-97A1-4515-A1CD-19C3C0C812BD}" srcOrd="1" destOrd="0" parTransId="{353C5D61-4F15-4E37-8FC9-F5B24CCBB92B}" sibTransId="{C7718AA5-ADAE-4BB7-91F0-8A132100F177}"/>
    <dgm:cxn modelId="{84607E6B-6A73-43DE-AFD5-B4ACA58D1D43}" type="presOf" srcId="{9BAE181D-9E4A-4F21-9574-289C889D1024}" destId="{A39390EA-B707-4DD2-9CB0-F331D5577B5C}" srcOrd="0" destOrd="0" presId="urn:microsoft.com/office/officeart/2005/8/layout/target3"/>
    <dgm:cxn modelId="{E6F1FFF6-7437-4177-BCF4-428F2C9511CF}" srcId="{9BAE181D-9E4A-4F21-9574-289C889D1024}" destId="{BD416440-A459-483B-BEC1-8A88AF603C07}" srcOrd="0" destOrd="0" parTransId="{ED240F8D-DC51-4814-869C-A94CCBD42472}" sibTransId="{42907F91-1DBC-4690-B8E3-CF1F08695DEC}"/>
    <dgm:cxn modelId="{DB3DCAC2-FF52-4AB4-A89A-E5B383E5C508}" srcId="{7829F249-4AA8-45AF-90FB-BC85F02E64DC}" destId="{B5AA168A-2239-4AEA-AC25-C7A784299399}" srcOrd="0" destOrd="0" parTransId="{6E9CE4B9-566A-4511-B499-64B14C2C0CCD}" sibTransId="{33E81FB1-60B6-486F-A480-CE3A80F05042}"/>
    <dgm:cxn modelId="{40F2EE4D-E0CF-4C46-96E9-380A434CDB64}" type="presParOf" srcId="{DC48F4D7-5064-4887-A73A-FEED779DE010}" destId="{39AE9AA1-1F81-4C7B-8F0C-527F4B4C7F55}" srcOrd="0" destOrd="0" presId="urn:microsoft.com/office/officeart/2005/8/layout/target3"/>
    <dgm:cxn modelId="{CFE3D6BA-94F0-4761-9813-91FCADA3F4FC}" type="presParOf" srcId="{DC48F4D7-5064-4887-A73A-FEED779DE010}" destId="{4E903BC3-E7E9-406F-BB7B-E2C49415A1AC}" srcOrd="1" destOrd="0" presId="urn:microsoft.com/office/officeart/2005/8/layout/target3"/>
    <dgm:cxn modelId="{F1FE7C7C-76DB-4405-BAB0-AF01882E9307}" type="presParOf" srcId="{DC48F4D7-5064-4887-A73A-FEED779DE010}" destId="{FCB2D9E5-2077-4E77-A318-85615D490F4F}" srcOrd="2" destOrd="0" presId="urn:microsoft.com/office/officeart/2005/8/layout/target3"/>
    <dgm:cxn modelId="{95FCA703-94A0-4105-BD69-2E0B4AA30640}" type="presParOf" srcId="{DC48F4D7-5064-4887-A73A-FEED779DE010}" destId="{B2BEEF66-4238-42C3-92C5-A90545B7E8C8}" srcOrd="3" destOrd="0" presId="urn:microsoft.com/office/officeart/2005/8/layout/target3"/>
    <dgm:cxn modelId="{BEB04A5A-2AEC-4E71-8D04-57133D96F020}" type="presParOf" srcId="{DC48F4D7-5064-4887-A73A-FEED779DE010}" destId="{65EDB53F-B90F-463E-B580-E024979A79DE}" srcOrd="4" destOrd="0" presId="urn:microsoft.com/office/officeart/2005/8/layout/target3"/>
    <dgm:cxn modelId="{806F1B31-4051-4932-BB9B-3CF77B53B3B0}" type="presParOf" srcId="{DC48F4D7-5064-4887-A73A-FEED779DE010}" destId="{B573D934-C822-4EF0-943C-1AD5B580D89E}" srcOrd="5" destOrd="0" presId="urn:microsoft.com/office/officeart/2005/8/layout/target3"/>
    <dgm:cxn modelId="{7999D373-6B8C-4B77-9CFB-FD4A442AA4C7}" type="presParOf" srcId="{DC48F4D7-5064-4887-A73A-FEED779DE010}" destId="{63851473-4664-44C5-9D6F-38B40ADD1B3B}" srcOrd="6" destOrd="0" presId="urn:microsoft.com/office/officeart/2005/8/layout/target3"/>
    <dgm:cxn modelId="{01DBBADF-B201-460E-AD4D-8C376FC7421C}" type="presParOf" srcId="{DC48F4D7-5064-4887-A73A-FEED779DE010}" destId="{C2997C1F-C8D3-43F5-8A6B-169CD27178FA}" srcOrd="7" destOrd="0" presId="urn:microsoft.com/office/officeart/2005/8/layout/target3"/>
    <dgm:cxn modelId="{91BD58E2-7569-4B6F-B34E-10DD34849FFD}" type="presParOf" srcId="{DC48F4D7-5064-4887-A73A-FEED779DE010}" destId="{4EE3A011-913C-4676-BBBC-FCCD479319DB}" srcOrd="8" destOrd="0" presId="urn:microsoft.com/office/officeart/2005/8/layout/target3"/>
    <dgm:cxn modelId="{28FCFD3F-E260-4F69-909F-4C5DBE2D4116}" type="presParOf" srcId="{DC48F4D7-5064-4887-A73A-FEED779DE010}" destId="{DFB34D46-6C88-4E07-B1A4-42FDFF7ED473}" srcOrd="9" destOrd="0" presId="urn:microsoft.com/office/officeart/2005/8/layout/target3"/>
    <dgm:cxn modelId="{AF63CF36-1D3E-4AF9-B097-85A97DF7D182}" type="presParOf" srcId="{DC48F4D7-5064-4887-A73A-FEED779DE010}" destId="{EB3A6B5F-223B-49DB-909B-987C7D7524CF}" srcOrd="10" destOrd="0" presId="urn:microsoft.com/office/officeart/2005/8/layout/target3"/>
    <dgm:cxn modelId="{181C0D4E-0340-43D3-9857-E2B45E7A6C7F}" type="presParOf" srcId="{DC48F4D7-5064-4887-A73A-FEED779DE010}" destId="{95378011-9759-45AF-841F-E0F14BE5C22E}" srcOrd="11" destOrd="0" presId="urn:microsoft.com/office/officeart/2005/8/layout/target3"/>
    <dgm:cxn modelId="{09D6C9A7-09CA-4200-89F5-C6254AA5C6C9}" type="presParOf" srcId="{DC48F4D7-5064-4887-A73A-FEED779DE010}" destId="{1385F257-BEBE-4E1D-834D-05DCD1E935B5}" srcOrd="12" destOrd="0" presId="urn:microsoft.com/office/officeart/2005/8/layout/target3"/>
    <dgm:cxn modelId="{4FF7A934-85A5-4BB2-94F8-FC85AD30161F}" type="presParOf" srcId="{DC48F4D7-5064-4887-A73A-FEED779DE010}" destId="{B20635ED-0B02-42AC-9A4C-E6B46C82FC3A}" srcOrd="13" destOrd="0" presId="urn:microsoft.com/office/officeart/2005/8/layout/target3"/>
    <dgm:cxn modelId="{1A97CFC8-9FDF-4864-902D-9D02BDF25E0B}" type="presParOf" srcId="{DC48F4D7-5064-4887-A73A-FEED779DE010}" destId="{A39390EA-B707-4DD2-9CB0-F331D5577B5C}" srcOrd="14" destOrd="0" presId="urn:microsoft.com/office/officeart/2005/8/layout/target3"/>
    <dgm:cxn modelId="{38F274E8-7FF8-4F4E-986B-1D2CA704F021}" type="presParOf" srcId="{DC48F4D7-5064-4887-A73A-FEED779DE010}" destId="{D8307EC0-DD0D-48E4-B31E-66AB058B28BF}" srcOrd="15" destOrd="0" presId="urn:microsoft.com/office/officeart/2005/8/layout/target3"/>
    <dgm:cxn modelId="{1E56A1E5-C95A-434A-8666-3EEFA1D3AA23}" type="presParOf" srcId="{DC48F4D7-5064-4887-A73A-FEED779DE010}" destId="{60C60777-6D6B-440B-BBC3-5C50B0BBB7A6}" srcOrd="16" destOrd="0" presId="urn:microsoft.com/office/officeart/2005/8/layout/target3"/>
    <dgm:cxn modelId="{6DF88CF2-8018-420B-B15F-F484B630833C}" type="presParOf" srcId="{DC48F4D7-5064-4887-A73A-FEED779DE010}" destId="{1378E730-4A09-4C2B-B6FB-3118E071E752}" srcOrd="17" destOrd="0" presId="urn:microsoft.com/office/officeart/2005/8/layout/target3"/>
    <dgm:cxn modelId="{E466E00E-4FDE-445A-8683-41429F087487}" type="presParOf" srcId="{DC48F4D7-5064-4887-A73A-FEED779DE010}" destId="{3C6031AB-94A2-46DF-931B-CEADF1679000}" srcOrd="18" destOrd="0" presId="urn:microsoft.com/office/officeart/2005/8/layout/target3"/>
    <dgm:cxn modelId="{639B0910-7BC0-4FC0-9DCE-1328BB360684}" type="presParOf" srcId="{DC48F4D7-5064-4887-A73A-FEED779DE010}" destId="{315CA7D0-CA20-40DF-B76C-8708A1D2D87E}" srcOrd="19" destOrd="0" presId="urn:microsoft.com/office/officeart/2005/8/layout/target3"/>
    <dgm:cxn modelId="{4323B9A7-9ED0-41B5-8609-526042B33616}" type="presParOf" srcId="{DC48F4D7-5064-4887-A73A-FEED779DE010}" destId="{938E3823-1E38-4B8A-BC9C-2F84439556FE}" srcOrd="20" destOrd="0" presId="urn:microsoft.com/office/officeart/2005/8/layout/target3"/>
    <dgm:cxn modelId="{7AE0F89A-C7BA-409A-8C40-76C7F43582EB}" type="presParOf" srcId="{DC48F4D7-5064-4887-A73A-FEED779DE010}" destId="{AE99392F-5E5A-45B6-9D29-F253FF02E794}" srcOrd="21" destOrd="0" presId="urn:microsoft.com/office/officeart/2005/8/layout/target3"/>
    <dgm:cxn modelId="{6B630C8D-22A7-4554-9A8D-AEA475B74B97}" type="presParOf" srcId="{DC48F4D7-5064-4887-A73A-FEED779DE010}" destId="{069A5CE2-9006-4177-B91C-28E84D17924A}" srcOrd="22" destOrd="0" presId="urn:microsoft.com/office/officeart/2005/8/layout/target3"/>
    <dgm:cxn modelId="{E2FD6B37-3D1B-4A74-B744-DC86181286AB}" type="presParOf" srcId="{DC48F4D7-5064-4887-A73A-FEED779DE010}" destId="{1A4CF707-2AA2-472A-AF57-5699A986CF88}" srcOrd="23" destOrd="0" presId="urn:microsoft.com/office/officeart/2005/8/layout/target3"/>
    <dgm:cxn modelId="{650974A1-3BD1-43C3-A5D9-39E09D005CF1}" type="presParOf" srcId="{DC48F4D7-5064-4887-A73A-FEED779DE010}" destId="{BB421B7F-0AFB-4F0A-A8AF-1C7EE3B56295}"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7925E-2AFF-447F-AA63-3FBCE6D8633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DE"/>
        </a:p>
      </dgm:t>
    </dgm:pt>
    <dgm:pt modelId="{56F7883A-2CD7-4140-AB32-C0CEDC6D5568}">
      <dgm:prSet phldrT="[Text]" custT="1"/>
      <dgm:spPr/>
      <dgm:t>
        <a:bodyPr/>
        <a:lstStyle/>
        <a:p>
          <a:pPr>
            <a:lnSpc>
              <a:spcPct val="100000"/>
            </a:lnSpc>
            <a:spcBef>
              <a:spcPts val="0"/>
            </a:spcBef>
            <a:spcAft>
              <a:spcPts val="0"/>
            </a:spcAft>
          </a:pPr>
          <a:r>
            <a:rPr lang="en-US" sz="2400" noProof="0" dirty="0" smtClean="0"/>
            <a:t>Energy density of the energy carrier or storage system per unit  </a:t>
          </a:r>
        </a:p>
        <a:p>
          <a:pPr>
            <a:lnSpc>
              <a:spcPct val="100000"/>
            </a:lnSpc>
            <a:spcBef>
              <a:spcPts val="0"/>
            </a:spcBef>
            <a:spcAft>
              <a:spcPts val="0"/>
            </a:spcAft>
          </a:pPr>
          <a:r>
            <a:rPr lang="en-US" sz="2400" noProof="0" dirty="0" smtClean="0"/>
            <a:t>(gasoline or rechargeable battery)</a:t>
          </a:r>
          <a:endParaRPr lang="en-US" sz="2400" noProof="0" dirty="0"/>
        </a:p>
      </dgm:t>
    </dgm:pt>
    <dgm:pt modelId="{E218BD41-17CA-4C83-B4C2-097D42DB56A7}" type="parTrans" cxnId="{F816927B-2FC5-46FB-A444-93B9A2C94C20}">
      <dgm:prSet/>
      <dgm:spPr/>
      <dgm:t>
        <a:bodyPr/>
        <a:lstStyle/>
        <a:p>
          <a:pPr>
            <a:lnSpc>
              <a:spcPct val="100000"/>
            </a:lnSpc>
            <a:spcBef>
              <a:spcPts val="0"/>
            </a:spcBef>
            <a:spcAft>
              <a:spcPts val="0"/>
            </a:spcAft>
          </a:pPr>
          <a:endParaRPr lang="de-DE"/>
        </a:p>
      </dgm:t>
    </dgm:pt>
    <dgm:pt modelId="{4CC48683-A84E-421C-B6CB-DBE3A70CDDB4}" type="sibTrans" cxnId="{F816927B-2FC5-46FB-A444-93B9A2C94C20}">
      <dgm:prSet/>
      <dgm:spPr/>
      <dgm:t>
        <a:bodyPr/>
        <a:lstStyle/>
        <a:p>
          <a:pPr>
            <a:lnSpc>
              <a:spcPct val="100000"/>
            </a:lnSpc>
            <a:spcBef>
              <a:spcPts val="0"/>
            </a:spcBef>
            <a:spcAft>
              <a:spcPts val="0"/>
            </a:spcAft>
          </a:pPr>
          <a:endParaRPr lang="de-DE"/>
        </a:p>
      </dgm:t>
    </dgm:pt>
    <dgm:pt modelId="{13570226-4DD6-4FE1-A278-6EFE7DFCB61D}">
      <dgm:prSet custT="1"/>
      <dgm:spPr/>
      <dgm:t>
        <a:bodyPr/>
        <a:lstStyle/>
        <a:p>
          <a:pPr>
            <a:lnSpc>
              <a:spcPct val="100000"/>
            </a:lnSpc>
            <a:spcBef>
              <a:spcPts val="0"/>
            </a:spcBef>
            <a:spcAft>
              <a:spcPts val="0"/>
            </a:spcAft>
          </a:pPr>
          <a:r>
            <a:rPr lang="en-US" sz="2400" noProof="0" dirty="0" smtClean="0"/>
            <a:t>Energy efficiency of combustion engine or electrical motor</a:t>
          </a:r>
          <a:endParaRPr lang="en-US" sz="2400" noProof="0" dirty="0"/>
        </a:p>
      </dgm:t>
    </dgm:pt>
    <dgm:pt modelId="{368A3E26-FC44-44F3-BA34-980A5BCA112E}" type="parTrans" cxnId="{8F13AE9B-E8F0-47E9-99F1-92EB92484764}">
      <dgm:prSet/>
      <dgm:spPr/>
      <dgm:t>
        <a:bodyPr/>
        <a:lstStyle/>
        <a:p>
          <a:pPr>
            <a:lnSpc>
              <a:spcPct val="100000"/>
            </a:lnSpc>
            <a:spcBef>
              <a:spcPts val="0"/>
            </a:spcBef>
            <a:spcAft>
              <a:spcPts val="0"/>
            </a:spcAft>
          </a:pPr>
          <a:endParaRPr lang="de-DE"/>
        </a:p>
      </dgm:t>
    </dgm:pt>
    <dgm:pt modelId="{2E24C415-3F23-4973-B141-51E9BCEAF889}" type="sibTrans" cxnId="{8F13AE9B-E8F0-47E9-99F1-92EB92484764}">
      <dgm:prSet/>
      <dgm:spPr/>
      <dgm:t>
        <a:bodyPr/>
        <a:lstStyle/>
        <a:p>
          <a:pPr>
            <a:lnSpc>
              <a:spcPct val="100000"/>
            </a:lnSpc>
            <a:spcBef>
              <a:spcPts val="0"/>
            </a:spcBef>
            <a:spcAft>
              <a:spcPts val="0"/>
            </a:spcAft>
          </a:pPr>
          <a:endParaRPr lang="de-DE"/>
        </a:p>
      </dgm:t>
    </dgm:pt>
    <dgm:pt modelId="{80FF6695-B4E1-44E1-AF6E-0666C7DBD0C2}">
      <dgm:prSet custT="1"/>
      <dgm:spPr/>
      <dgm:t>
        <a:bodyPr/>
        <a:lstStyle/>
        <a:p>
          <a:pPr>
            <a:lnSpc>
              <a:spcPct val="100000"/>
            </a:lnSpc>
            <a:spcBef>
              <a:spcPts val="0"/>
            </a:spcBef>
            <a:spcAft>
              <a:spcPts val="0"/>
            </a:spcAft>
          </a:pPr>
          <a:r>
            <a:rPr lang="en-US" sz="2400" noProof="0" dirty="0" smtClean="0"/>
            <a:t>Degree of utilization after tanking up or recharging </a:t>
          </a:r>
        </a:p>
        <a:p>
          <a:pPr>
            <a:lnSpc>
              <a:spcPct val="100000"/>
            </a:lnSpc>
            <a:spcBef>
              <a:spcPts val="0"/>
            </a:spcBef>
            <a:spcAft>
              <a:spcPts val="0"/>
            </a:spcAft>
          </a:pPr>
          <a:r>
            <a:rPr lang="en-US" sz="2400" noProof="0" dirty="0" smtClean="0"/>
            <a:t>(stop-and-go or highway, hills or plains, heating or cooling, etc.)</a:t>
          </a:r>
          <a:endParaRPr lang="en-US" sz="2400" noProof="0" dirty="0"/>
        </a:p>
      </dgm:t>
    </dgm:pt>
    <dgm:pt modelId="{C6E8A7EA-44FF-498C-AAC7-E5EBF77F53AF}" type="parTrans" cxnId="{9A890A0B-A36A-4812-B56D-E40E5A0E079B}">
      <dgm:prSet/>
      <dgm:spPr/>
      <dgm:t>
        <a:bodyPr/>
        <a:lstStyle/>
        <a:p>
          <a:pPr>
            <a:lnSpc>
              <a:spcPct val="100000"/>
            </a:lnSpc>
            <a:spcBef>
              <a:spcPts val="0"/>
            </a:spcBef>
            <a:spcAft>
              <a:spcPts val="0"/>
            </a:spcAft>
          </a:pPr>
          <a:endParaRPr lang="de-DE"/>
        </a:p>
      </dgm:t>
    </dgm:pt>
    <dgm:pt modelId="{56705581-CC1B-45B3-B4C3-91D0E770B874}" type="sibTrans" cxnId="{9A890A0B-A36A-4812-B56D-E40E5A0E079B}">
      <dgm:prSet/>
      <dgm:spPr/>
      <dgm:t>
        <a:bodyPr/>
        <a:lstStyle/>
        <a:p>
          <a:pPr>
            <a:lnSpc>
              <a:spcPct val="100000"/>
            </a:lnSpc>
            <a:spcBef>
              <a:spcPts val="0"/>
            </a:spcBef>
            <a:spcAft>
              <a:spcPts val="0"/>
            </a:spcAft>
          </a:pPr>
          <a:endParaRPr lang="de-DE"/>
        </a:p>
      </dgm:t>
    </dgm:pt>
    <dgm:pt modelId="{4970BA44-05AE-4BE2-9E4F-D1D1BB50AFBE}">
      <dgm:prSet custT="1"/>
      <dgm:spPr/>
      <dgm:t>
        <a:bodyPr/>
        <a:lstStyle/>
        <a:p>
          <a:pPr>
            <a:lnSpc>
              <a:spcPct val="100000"/>
            </a:lnSpc>
            <a:spcBef>
              <a:spcPts val="0"/>
            </a:spcBef>
            <a:spcAft>
              <a:spcPts val="0"/>
            </a:spcAft>
          </a:pPr>
          <a:r>
            <a:rPr lang="en-US" sz="2400" noProof="0" dirty="0" smtClean="0"/>
            <a:t>Reach of tank or battery and costs</a:t>
          </a:r>
          <a:endParaRPr lang="en-US" sz="2400" noProof="0" dirty="0"/>
        </a:p>
      </dgm:t>
    </dgm:pt>
    <dgm:pt modelId="{19FDBD48-2CA2-4A48-8601-869062BE3C4D}" type="parTrans" cxnId="{68D6CFE2-7F90-4825-B43B-4CC17E9E54F0}">
      <dgm:prSet/>
      <dgm:spPr/>
      <dgm:t>
        <a:bodyPr/>
        <a:lstStyle/>
        <a:p>
          <a:pPr>
            <a:lnSpc>
              <a:spcPct val="100000"/>
            </a:lnSpc>
            <a:spcBef>
              <a:spcPts val="0"/>
            </a:spcBef>
            <a:spcAft>
              <a:spcPts val="0"/>
            </a:spcAft>
          </a:pPr>
          <a:endParaRPr lang="de-DE"/>
        </a:p>
      </dgm:t>
    </dgm:pt>
    <dgm:pt modelId="{8966B08C-FB61-432D-A59B-15BF3FD67935}" type="sibTrans" cxnId="{68D6CFE2-7F90-4825-B43B-4CC17E9E54F0}">
      <dgm:prSet/>
      <dgm:spPr/>
      <dgm:t>
        <a:bodyPr/>
        <a:lstStyle/>
        <a:p>
          <a:pPr>
            <a:lnSpc>
              <a:spcPct val="100000"/>
            </a:lnSpc>
            <a:spcBef>
              <a:spcPts val="0"/>
            </a:spcBef>
            <a:spcAft>
              <a:spcPts val="0"/>
            </a:spcAft>
          </a:pPr>
          <a:endParaRPr lang="de-DE"/>
        </a:p>
      </dgm:t>
    </dgm:pt>
    <dgm:pt modelId="{F28F5ABF-3F5A-4485-AE90-CF0FC91B10DC}">
      <dgm:prSet phldrT="[Text]" custT="1"/>
      <dgm:spPr/>
      <dgm:t>
        <a:bodyPr/>
        <a:lstStyle/>
        <a:p>
          <a:pPr>
            <a:lnSpc>
              <a:spcPct val="100000"/>
            </a:lnSpc>
            <a:spcBef>
              <a:spcPts val="0"/>
            </a:spcBef>
            <a:spcAft>
              <a:spcPts val="0"/>
            </a:spcAft>
          </a:pPr>
          <a:r>
            <a:rPr lang="en-US" sz="2400" noProof="0" dirty="0" smtClean="0"/>
            <a:t>Overall energy content of liters of gasoline in tank or </a:t>
          </a:r>
        </a:p>
        <a:p>
          <a:pPr>
            <a:lnSpc>
              <a:spcPct val="100000"/>
            </a:lnSpc>
            <a:spcBef>
              <a:spcPts val="0"/>
            </a:spcBef>
            <a:spcAft>
              <a:spcPts val="0"/>
            </a:spcAft>
          </a:pPr>
          <a:r>
            <a:rPr lang="en-US" sz="2400" noProof="0" dirty="0" smtClean="0"/>
            <a:t>weight  and load of battery</a:t>
          </a:r>
          <a:endParaRPr lang="en-US" sz="2400" noProof="0" dirty="0"/>
        </a:p>
      </dgm:t>
    </dgm:pt>
    <dgm:pt modelId="{714DB239-8C4C-457F-B1F0-4BF660D43613}" type="parTrans" cxnId="{456AFCCD-1329-4DFC-AF95-68EAAAD1E899}">
      <dgm:prSet/>
      <dgm:spPr/>
      <dgm:t>
        <a:bodyPr/>
        <a:lstStyle/>
        <a:p>
          <a:pPr>
            <a:lnSpc>
              <a:spcPct val="100000"/>
            </a:lnSpc>
            <a:spcBef>
              <a:spcPts val="0"/>
            </a:spcBef>
            <a:spcAft>
              <a:spcPts val="0"/>
            </a:spcAft>
          </a:pPr>
          <a:endParaRPr lang="en-US"/>
        </a:p>
      </dgm:t>
    </dgm:pt>
    <dgm:pt modelId="{5DC2936A-3B8E-4C0D-B1E8-17AE4AED68D3}" type="sibTrans" cxnId="{456AFCCD-1329-4DFC-AF95-68EAAAD1E899}">
      <dgm:prSet/>
      <dgm:spPr/>
      <dgm:t>
        <a:bodyPr/>
        <a:lstStyle/>
        <a:p>
          <a:pPr>
            <a:lnSpc>
              <a:spcPct val="100000"/>
            </a:lnSpc>
            <a:spcBef>
              <a:spcPts val="0"/>
            </a:spcBef>
            <a:spcAft>
              <a:spcPts val="0"/>
            </a:spcAft>
          </a:pPr>
          <a:endParaRPr lang="en-US"/>
        </a:p>
      </dgm:t>
    </dgm:pt>
    <dgm:pt modelId="{4002E6FD-35CD-4644-A47E-D5F5B6FA86AB}" type="pres">
      <dgm:prSet presAssocID="{4B47925E-2AFF-447F-AA63-3FBCE6D86334}" presName="Name0" presStyleCnt="0">
        <dgm:presLayoutVars>
          <dgm:dir/>
          <dgm:animLvl val="lvl"/>
          <dgm:resizeHandles val="exact"/>
        </dgm:presLayoutVars>
      </dgm:prSet>
      <dgm:spPr/>
      <dgm:t>
        <a:bodyPr/>
        <a:lstStyle/>
        <a:p>
          <a:endParaRPr lang="de-DE"/>
        </a:p>
      </dgm:t>
    </dgm:pt>
    <dgm:pt modelId="{73BD60A1-7549-4A9B-AEBE-A14586B19515}" type="pres">
      <dgm:prSet presAssocID="{4970BA44-05AE-4BE2-9E4F-D1D1BB50AFBE}" presName="boxAndChildren" presStyleCnt="0"/>
      <dgm:spPr/>
    </dgm:pt>
    <dgm:pt modelId="{01DC32DE-2D42-481F-BE1C-F07A17AE1182}" type="pres">
      <dgm:prSet presAssocID="{4970BA44-05AE-4BE2-9E4F-D1D1BB50AFBE}" presName="parentTextBox" presStyleLbl="node1" presStyleIdx="0" presStyleCnt="5"/>
      <dgm:spPr/>
      <dgm:t>
        <a:bodyPr/>
        <a:lstStyle/>
        <a:p>
          <a:endParaRPr lang="de-DE"/>
        </a:p>
      </dgm:t>
    </dgm:pt>
    <dgm:pt modelId="{95C4FEAD-F72A-4131-BAB3-6F570145850C}" type="pres">
      <dgm:prSet presAssocID="{56705581-CC1B-45B3-B4C3-91D0E770B874}" presName="sp" presStyleCnt="0"/>
      <dgm:spPr/>
    </dgm:pt>
    <dgm:pt modelId="{F3190384-BCBE-4432-8A24-466F3350795C}" type="pres">
      <dgm:prSet presAssocID="{80FF6695-B4E1-44E1-AF6E-0666C7DBD0C2}" presName="arrowAndChildren" presStyleCnt="0"/>
      <dgm:spPr/>
    </dgm:pt>
    <dgm:pt modelId="{BCCBF788-B674-4322-8E15-BBD8246E80C0}" type="pres">
      <dgm:prSet presAssocID="{80FF6695-B4E1-44E1-AF6E-0666C7DBD0C2}" presName="parentTextArrow" presStyleLbl="node1" presStyleIdx="1" presStyleCnt="5"/>
      <dgm:spPr/>
      <dgm:t>
        <a:bodyPr/>
        <a:lstStyle/>
        <a:p>
          <a:endParaRPr lang="de-DE"/>
        </a:p>
      </dgm:t>
    </dgm:pt>
    <dgm:pt modelId="{F66DE2C7-10CE-498E-A599-DB74297D255A}" type="pres">
      <dgm:prSet presAssocID="{2E24C415-3F23-4973-B141-51E9BCEAF889}" presName="sp" presStyleCnt="0"/>
      <dgm:spPr/>
    </dgm:pt>
    <dgm:pt modelId="{3CBB12EB-7B68-4ABF-BD58-93FD3F62941A}" type="pres">
      <dgm:prSet presAssocID="{13570226-4DD6-4FE1-A278-6EFE7DFCB61D}" presName="arrowAndChildren" presStyleCnt="0"/>
      <dgm:spPr/>
    </dgm:pt>
    <dgm:pt modelId="{A405594B-A86D-4601-A84A-D79FA36B1B7C}" type="pres">
      <dgm:prSet presAssocID="{13570226-4DD6-4FE1-A278-6EFE7DFCB61D}" presName="parentTextArrow" presStyleLbl="node1" presStyleIdx="2" presStyleCnt="5"/>
      <dgm:spPr/>
      <dgm:t>
        <a:bodyPr/>
        <a:lstStyle/>
        <a:p>
          <a:endParaRPr lang="de-DE"/>
        </a:p>
      </dgm:t>
    </dgm:pt>
    <dgm:pt modelId="{34D90B2B-391E-4DA0-B5D8-B26C786E5306}" type="pres">
      <dgm:prSet presAssocID="{5DC2936A-3B8E-4C0D-B1E8-17AE4AED68D3}" presName="sp" presStyleCnt="0"/>
      <dgm:spPr/>
    </dgm:pt>
    <dgm:pt modelId="{5ED21E3A-42C9-4573-AEB9-133465C9A6C0}" type="pres">
      <dgm:prSet presAssocID="{F28F5ABF-3F5A-4485-AE90-CF0FC91B10DC}" presName="arrowAndChildren" presStyleCnt="0"/>
      <dgm:spPr/>
    </dgm:pt>
    <dgm:pt modelId="{89F2DC05-A3AB-4A58-B149-2856C2F3BE7C}" type="pres">
      <dgm:prSet presAssocID="{F28F5ABF-3F5A-4485-AE90-CF0FC91B10DC}" presName="parentTextArrow" presStyleLbl="node1" presStyleIdx="3" presStyleCnt="5"/>
      <dgm:spPr/>
      <dgm:t>
        <a:bodyPr/>
        <a:lstStyle/>
        <a:p>
          <a:endParaRPr lang="en-US"/>
        </a:p>
      </dgm:t>
    </dgm:pt>
    <dgm:pt modelId="{C3322C52-1F80-4CA8-B26F-6152342CC151}" type="pres">
      <dgm:prSet presAssocID="{4CC48683-A84E-421C-B6CB-DBE3A70CDDB4}" presName="sp" presStyleCnt="0"/>
      <dgm:spPr/>
    </dgm:pt>
    <dgm:pt modelId="{09C78E48-D5A9-4C22-8BDD-AA19838C2C9D}" type="pres">
      <dgm:prSet presAssocID="{56F7883A-2CD7-4140-AB32-C0CEDC6D5568}" presName="arrowAndChildren" presStyleCnt="0"/>
      <dgm:spPr/>
    </dgm:pt>
    <dgm:pt modelId="{EED692CF-8680-4316-9B33-6577EAB0BC87}" type="pres">
      <dgm:prSet presAssocID="{56F7883A-2CD7-4140-AB32-C0CEDC6D5568}" presName="parentTextArrow" presStyleLbl="node1" presStyleIdx="4" presStyleCnt="5" custLinFactNeighborX="306" custLinFactNeighborY="-221"/>
      <dgm:spPr/>
      <dgm:t>
        <a:bodyPr/>
        <a:lstStyle/>
        <a:p>
          <a:endParaRPr lang="de-DE"/>
        </a:p>
      </dgm:t>
    </dgm:pt>
  </dgm:ptLst>
  <dgm:cxnLst>
    <dgm:cxn modelId="{20C2F691-41BC-417C-BA6E-21EFECCC5137}" type="presOf" srcId="{4970BA44-05AE-4BE2-9E4F-D1D1BB50AFBE}" destId="{01DC32DE-2D42-481F-BE1C-F07A17AE1182}" srcOrd="0" destOrd="0" presId="urn:microsoft.com/office/officeart/2005/8/layout/process4"/>
    <dgm:cxn modelId="{456AFCCD-1329-4DFC-AF95-68EAAAD1E899}" srcId="{4B47925E-2AFF-447F-AA63-3FBCE6D86334}" destId="{F28F5ABF-3F5A-4485-AE90-CF0FC91B10DC}" srcOrd="1" destOrd="0" parTransId="{714DB239-8C4C-457F-B1F0-4BF660D43613}" sibTransId="{5DC2936A-3B8E-4C0D-B1E8-17AE4AED68D3}"/>
    <dgm:cxn modelId="{25B41892-EF2B-4C11-9DF8-073F15F246E1}" type="presOf" srcId="{F28F5ABF-3F5A-4485-AE90-CF0FC91B10DC}" destId="{89F2DC05-A3AB-4A58-B149-2856C2F3BE7C}" srcOrd="0" destOrd="0" presId="urn:microsoft.com/office/officeart/2005/8/layout/process4"/>
    <dgm:cxn modelId="{68D6CFE2-7F90-4825-B43B-4CC17E9E54F0}" srcId="{4B47925E-2AFF-447F-AA63-3FBCE6D86334}" destId="{4970BA44-05AE-4BE2-9E4F-D1D1BB50AFBE}" srcOrd="4" destOrd="0" parTransId="{19FDBD48-2CA2-4A48-8601-869062BE3C4D}" sibTransId="{8966B08C-FB61-432D-A59B-15BF3FD67935}"/>
    <dgm:cxn modelId="{4F36F799-5F20-4E8E-93D5-4301E4886E2F}" type="presOf" srcId="{4B47925E-2AFF-447F-AA63-3FBCE6D86334}" destId="{4002E6FD-35CD-4644-A47E-D5F5B6FA86AB}" srcOrd="0" destOrd="0" presId="urn:microsoft.com/office/officeart/2005/8/layout/process4"/>
    <dgm:cxn modelId="{29841E5E-7D8B-4EA9-B37B-710DC0A32BB8}" type="presOf" srcId="{80FF6695-B4E1-44E1-AF6E-0666C7DBD0C2}" destId="{BCCBF788-B674-4322-8E15-BBD8246E80C0}" srcOrd="0" destOrd="0" presId="urn:microsoft.com/office/officeart/2005/8/layout/process4"/>
    <dgm:cxn modelId="{8683F7A1-BCDE-4230-9D20-6037AEC1E12C}" type="presOf" srcId="{56F7883A-2CD7-4140-AB32-C0CEDC6D5568}" destId="{EED692CF-8680-4316-9B33-6577EAB0BC87}" srcOrd="0" destOrd="0" presId="urn:microsoft.com/office/officeart/2005/8/layout/process4"/>
    <dgm:cxn modelId="{8F13AE9B-E8F0-47E9-99F1-92EB92484764}" srcId="{4B47925E-2AFF-447F-AA63-3FBCE6D86334}" destId="{13570226-4DD6-4FE1-A278-6EFE7DFCB61D}" srcOrd="2" destOrd="0" parTransId="{368A3E26-FC44-44F3-BA34-980A5BCA112E}" sibTransId="{2E24C415-3F23-4973-B141-51E9BCEAF889}"/>
    <dgm:cxn modelId="{9A890A0B-A36A-4812-B56D-E40E5A0E079B}" srcId="{4B47925E-2AFF-447F-AA63-3FBCE6D86334}" destId="{80FF6695-B4E1-44E1-AF6E-0666C7DBD0C2}" srcOrd="3" destOrd="0" parTransId="{C6E8A7EA-44FF-498C-AAC7-E5EBF77F53AF}" sibTransId="{56705581-CC1B-45B3-B4C3-91D0E770B874}"/>
    <dgm:cxn modelId="{B7E3358F-78E1-4FB6-9C6A-F849FEF80583}" type="presOf" srcId="{13570226-4DD6-4FE1-A278-6EFE7DFCB61D}" destId="{A405594B-A86D-4601-A84A-D79FA36B1B7C}" srcOrd="0" destOrd="0" presId="urn:microsoft.com/office/officeart/2005/8/layout/process4"/>
    <dgm:cxn modelId="{F816927B-2FC5-46FB-A444-93B9A2C94C20}" srcId="{4B47925E-2AFF-447F-AA63-3FBCE6D86334}" destId="{56F7883A-2CD7-4140-AB32-C0CEDC6D5568}" srcOrd="0" destOrd="0" parTransId="{E218BD41-17CA-4C83-B4C2-097D42DB56A7}" sibTransId="{4CC48683-A84E-421C-B6CB-DBE3A70CDDB4}"/>
    <dgm:cxn modelId="{3283C0C5-DCBF-477E-8784-CC8E3504B0B1}" type="presParOf" srcId="{4002E6FD-35CD-4644-A47E-D5F5B6FA86AB}" destId="{73BD60A1-7549-4A9B-AEBE-A14586B19515}" srcOrd="0" destOrd="0" presId="urn:microsoft.com/office/officeart/2005/8/layout/process4"/>
    <dgm:cxn modelId="{40EA8CC2-78C6-4A61-8BF3-984B9DB0FFC1}" type="presParOf" srcId="{73BD60A1-7549-4A9B-AEBE-A14586B19515}" destId="{01DC32DE-2D42-481F-BE1C-F07A17AE1182}" srcOrd="0" destOrd="0" presId="urn:microsoft.com/office/officeart/2005/8/layout/process4"/>
    <dgm:cxn modelId="{B69D6FBB-7571-4583-9F2F-132BBA402C01}" type="presParOf" srcId="{4002E6FD-35CD-4644-A47E-D5F5B6FA86AB}" destId="{95C4FEAD-F72A-4131-BAB3-6F570145850C}" srcOrd="1" destOrd="0" presId="urn:microsoft.com/office/officeart/2005/8/layout/process4"/>
    <dgm:cxn modelId="{8B577B33-555A-43C0-80AC-D9753311E8B0}" type="presParOf" srcId="{4002E6FD-35CD-4644-A47E-D5F5B6FA86AB}" destId="{F3190384-BCBE-4432-8A24-466F3350795C}" srcOrd="2" destOrd="0" presId="urn:microsoft.com/office/officeart/2005/8/layout/process4"/>
    <dgm:cxn modelId="{055218B4-5C7D-4518-8C5E-CE89770A2B63}" type="presParOf" srcId="{F3190384-BCBE-4432-8A24-466F3350795C}" destId="{BCCBF788-B674-4322-8E15-BBD8246E80C0}" srcOrd="0" destOrd="0" presId="urn:microsoft.com/office/officeart/2005/8/layout/process4"/>
    <dgm:cxn modelId="{91E97232-5CE6-4892-8760-BC8077ECD24E}" type="presParOf" srcId="{4002E6FD-35CD-4644-A47E-D5F5B6FA86AB}" destId="{F66DE2C7-10CE-498E-A599-DB74297D255A}" srcOrd="3" destOrd="0" presId="urn:microsoft.com/office/officeart/2005/8/layout/process4"/>
    <dgm:cxn modelId="{94EE9998-D935-4248-98BC-0C86C176C9ED}" type="presParOf" srcId="{4002E6FD-35CD-4644-A47E-D5F5B6FA86AB}" destId="{3CBB12EB-7B68-4ABF-BD58-93FD3F62941A}" srcOrd="4" destOrd="0" presId="urn:microsoft.com/office/officeart/2005/8/layout/process4"/>
    <dgm:cxn modelId="{E455CF52-F2A2-4BB0-884F-5795EDF932E7}" type="presParOf" srcId="{3CBB12EB-7B68-4ABF-BD58-93FD3F62941A}" destId="{A405594B-A86D-4601-A84A-D79FA36B1B7C}" srcOrd="0" destOrd="0" presId="urn:microsoft.com/office/officeart/2005/8/layout/process4"/>
    <dgm:cxn modelId="{4BE5F9CB-2FFC-4D48-A1AB-C8BE98F2DC7A}" type="presParOf" srcId="{4002E6FD-35CD-4644-A47E-D5F5B6FA86AB}" destId="{34D90B2B-391E-4DA0-B5D8-B26C786E5306}" srcOrd="5" destOrd="0" presId="urn:microsoft.com/office/officeart/2005/8/layout/process4"/>
    <dgm:cxn modelId="{2E042652-70EC-4B58-9429-1BE28D7C6A9A}" type="presParOf" srcId="{4002E6FD-35CD-4644-A47E-D5F5B6FA86AB}" destId="{5ED21E3A-42C9-4573-AEB9-133465C9A6C0}" srcOrd="6" destOrd="0" presId="urn:microsoft.com/office/officeart/2005/8/layout/process4"/>
    <dgm:cxn modelId="{EDC97875-E163-4CD1-B660-2D811F500DA6}" type="presParOf" srcId="{5ED21E3A-42C9-4573-AEB9-133465C9A6C0}" destId="{89F2DC05-A3AB-4A58-B149-2856C2F3BE7C}" srcOrd="0" destOrd="0" presId="urn:microsoft.com/office/officeart/2005/8/layout/process4"/>
    <dgm:cxn modelId="{F58242C5-FB1F-4894-ACB0-57C561E76E42}" type="presParOf" srcId="{4002E6FD-35CD-4644-A47E-D5F5B6FA86AB}" destId="{C3322C52-1F80-4CA8-B26F-6152342CC151}" srcOrd="7" destOrd="0" presId="urn:microsoft.com/office/officeart/2005/8/layout/process4"/>
    <dgm:cxn modelId="{A7D167A8-60C3-46C7-9E2A-FBA9E4541330}" type="presParOf" srcId="{4002E6FD-35CD-4644-A47E-D5F5B6FA86AB}" destId="{09C78E48-D5A9-4C22-8BDD-AA19838C2C9D}" srcOrd="8" destOrd="0" presId="urn:microsoft.com/office/officeart/2005/8/layout/process4"/>
    <dgm:cxn modelId="{375C09E9-52D5-4679-98E6-067917F54D23}" type="presParOf" srcId="{09C78E48-D5A9-4C22-8BDD-AA19838C2C9D}" destId="{EED692CF-8680-4316-9B33-6577EAB0BC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E9AA1-1F81-4C7B-8F0C-527F4B4C7F55}">
      <dsp:nvSpPr>
        <dsp:cNvPr id="0" name=""/>
        <dsp:cNvSpPr/>
      </dsp:nvSpPr>
      <dsp:spPr>
        <a:xfrm>
          <a:off x="-423041" y="38164"/>
          <a:ext cx="6048671" cy="604867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2D9E5-2077-4E77-A318-85615D490F4F}">
      <dsp:nvSpPr>
        <dsp:cNvPr id="0" name=""/>
        <dsp:cNvSpPr/>
      </dsp:nvSpPr>
      <dsp:spPr>
        <a:xfrm>
          <a:off x="2601294" y="38164"/>
          <a:ext cx="8280920" cy="60486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noProof="0" dirty="0" smtClean="0"/>
            <a:t>Tera</a:t>
          </a:r>
          <a:endParaRPr lang="en-US" sz="3200" kern="1200" noProof="0" dirty="0"/>
        </a:p>
      </dsp:txBody>
      <dsp:txXfrm>
        <a:off x="2601294" y="38164"/>
        <a:ext cx="4140460" cy="967787"/>
      </dsp:txXfrm>
    </dsp:sp>
    <dsp:sp modelId="{65EDB53F-B90F-463E-B580-E024979A79DE}">
      <dsp:nvSpPr>
        <dsp:cNvPr id="0" name=""/>
        <dsp:cNvSpPr/>
      </dsp:nvSpPr>
      <dsp:spPr>
        <a:xfrm>
          <a:off x="212069" y="1005952"/>
          <a:ext cx="4778450" cy="4778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3D934-C822-4EF0-943C-1AD5B580D89E}">
      <dsp:nvSpPr>
        <dsp:cNvPr id="0" name=""/>
        <dsp:cNvSpPr/>
      </dsp:nvSpPr>
      <dsp:spPr>
        <a:xfrm>
          <a:off x="2601294" y="1005952"/>
          <a:ext cx="8280920" cy="4778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noProof="0" dirty="0" smtClean="0"/>
            <a:t>Giga</a:t>
          </a:r>
          <a:endParaRPr lang="en-US" sz="3200" kern="1200" noProof="0" dirty="0"/>
        </a:p>
      </dsp:txBody>
      <dsp:txXfrm>
        <a:off x="2601294" y="1005952"/>
        <a:ext cx="4140460" cy="967787"/>
      </dsp:txXfrm>
    </dsp:sp>
    <dsp:sp modelId="{C2997C1F-C8D3-43F5-8A6B-169CD27178FA}">
      <dsp:nvSpPr>
        <dsp:cNvPr id="0" name=""/>
        <dsp:cNvSpPr/>
      </dsp:nvSpPr>
      <dsp:spPr>
        <a:xfrm>
          <a:off x="847179" y="1973739"/>
          <a:ext cx="3508229" cy="35082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3A011-913C-4676-BBBC-FCCD479319DB}">
      <dsp:nvSpPr>
        <dsp:cNvPr id="0" name=""/>
        <dsp:cNvSpPr/>
      </dsp:nvSpPr>
      <dsp:spPr>
        <a:xfrm>
          <a:off x="2601294" y="1973739"/>
          <a:ext cx="8280920" cy="35082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noProof="0" dirty="0" smtClean="0"/>
            <a:t>Mega</a:t>
          </a:r>
          <a:endParaRPr lang="en-US" sz="3200" kern="1200" noProof="0" dirty="0"/>
        </a:p>
      </dsp:txBody>
      <dsp:txXfrm>
        <a:off x="2601294" y="1973739"/>
        <a:ext cx="4140460" cy="967787"/>
      </dsp:txXfrm>
    </dsp:sp>
    <dsp:sp modelId="{EB3A6B5F-223B-49DB-909B-987C7D7524CF}">
      <dsp:nvSpPr>
        <dsp:cNvPr id="0" name=""/>
        <dsp:cNvSpPr/>
      </dsp:nvSpPr>
      <dsp:spPr>
        <a:xfrm>
          <a:off x="1482290" y="2941527"/>
          <a:ext cx="2238008" cy="223800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78011-9759-45AF-841F-E0F14BE5C22E}">
      <dsp:nvSpPr>
        <dsp:cNvPr id="0" name=""/>
        <dsp:cNvSpPr/>
      </dsp:nvSpPr>
      <dsp:spPr>
        <a:xfrm>
          <a:off x="2601294" y="2941527"/>
          <a:ext cx="8280920" cy="22380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noProof="0" dirty="0" smtClean="0"/>
            <a:t>Kilo</a:t>
          </a:r>
          <a:endParaRPr lang="en-US" sz="3200" kern="1200" noProof="0" dirty="0"/>
        </a:p>
      </dsp:txBody>
      <dsp:txXfrm>
        <a:off x="2601294" y="2941527"/>
        <a:ext cx="4140460" cy="967787"/>
      </dsp:txXfrm>
    </dsp:sp>
    <dsp:sp modelId="{B20635ED-0B02-42AC-9A4C-E6B46C82FC3A}">
      <dsp:nvSpPr>
        <dsp:cNvPr id="0" name=""/>
        <dsp:cNvSpPr/>
      </dsp:nvSpPr>
      <dsp:spPr>
        <a:xfrm>
          <a:off x="2117401" y="3909314"/>
          <a:ext cx="967787" cy="9677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390EA-B707-4DD2-9CB0-F331D5577B5C}">
      <dsp:nvSpPr>
        <dsp:cNvPr id="0" name=""/>
        <dsp:cNvSpPr/>
      </dsp:nvSpPr>
      <dsp:spPr>
        <a:xfrm>
          <a:off x="2601294" y="3909314"/>
          <a:ext cx="8280920" cy="967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noProof="0" dirty="0" smtClean="0"/>
            <a:t>Basic units</a:t>
          </a:r>
          <a:endParaRPr lang="en-US" sz="3200" kern="1200" noProof="0" dirty="0"/>
        </a:p>
      </dsp:txBody>
      <dsp:txXfrm>
        <a:off x="2601294" y="3909314"/>
        <a:ext cx="4140460" cy="967787"/>
      </dsp:txXfrm>
    </dsp:sp>
    <dsp:sp modelId="{60C60777-6D6B-440B-BBC3-5C50B0BBB7A6}">
      <dsp:nvSpPr>
        <dsp:cNvPr id="0" name=""/>
        <dsp:cNvSpPr/>
      </dsp:nvSpPr>
      <dsp:spPr>
        <a:xfrm>
          <a:off x="5895672" y="-38164"/>
          <a:ext cx="5832624" cy="11204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smtClean="0"/>
            <a:t>Trillion (English trillion is German billion)</a:t>
          </a:r>
          <a:endParaRPr lang="en-US" sz="3200" kern="1200" noProof="0" dirty="0"/>
        </a:p>
      </dsp:txBody>
      <dsp:txXfrm>
        <a:off x="5895672" y="-38164"/>
        <a:ext cx="5832624" cy="1120446"/>
      </dsp:txXfrm>
    </dsp:sp>
    <dsp:sp modelId="{3C6031AB-94A2-46DF-931B-CEADF1679000}">
      <dsp:nvSpPr>
        <dsp:cNvPr id="0" name=""/>
        <dsp:cNvSpPr/>
      </dsp:nvSpPr>
      <dsp:spPr>
        <a:xfrm>
          <a:off x="5976659" y="1005952"/>
          <a:ext cx="5670649"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smtClean="0"/>
            <a:t>Billion (English billion is German Milliard)</a:t>
          </a:r>
          <a:endParaRPr lang="en-US" sz="3200" kern="1200" noProof="0" dirty="0"/>
        </a:p>
      </dsp:txBody>
      <dsp:txXfrm>
        <a:off x="5976659" y="1005952"/>
        <a:ext cx="5670649" cy="967787"/>
      </dsp:txXfrm>
    </dsp:sp>
    <dsp:sp modelId="{938E3823-1E38-4B8A-BC9C-2F84439556FE}">
      <dsp:nvSpPr>
        <dsp:cNvPr id="0" name=""/>
        <dsp:cNvSpPr/>
      </dsp:nvSpPr>
      <dsp:spPr>
        <a:xfrm>
          <a:off x="5976659" y="1973739"/>
          <a:ext cx="5670649"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smtClean="0"/>
            <a:t>Million</a:t>
          </a:r>
          <a:endParaRPr lang="en-US" sz="3200" kern="1200" noProof="0" dirty="0"/>
        </a:p>
      </dsp:txBody>
      <dsp:txXfrm>
        <a:off x="5976659" y="1973739"/>
        <a:ext cx="5670649" cy="967787"/>
      </dsp:txXfrm>
    </dsp:sp>
    <dsp:sp modelId="{069A5CE2-9006-4177-B91C-28E84D17924A}">
      <dsp:nvSpPr>
        <dsp:cNvPr id="0" name=""/>
        <dsp:cNvSpPr/>
      </dsp:nvSpPr>
      <dsp:spPr>
        <a:xfrm>
          <a:off x="6048662" y="2941527"/>
          <a:ext cx="5526644"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smtClean="0"/>
            <a:t>Thousand</a:t>
          </a:r>
          <a:endParaRPr lang="en-US" sz="3200" kern="1200" noProof="0" dirty="0"/>
        </a:p>
      </dsp:txBody>
      <dsp:txXfrm>
        <a:off x="6048662" y="2941527"/>
        <a:ext cx="5526644" cy="967787"/>
      </dsp:txXfrm>
    </dsp:sp>
    <dsp:sp modelId="{BB421B7F-0AFB-4F0A-A8AF-1C7EE3B56295}">
      <dsp:nvSpPr>
        <dsp:cNvPr id="0" name=""/>
        <dsp:cNvSpPr/>
      </dsp:nvSpPr>
      <dsp:spPr>
        <a:xfrm>
          <a:off x="6120685" y="3909314"/>
          <a:ext cx="5382598" cy="96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noProof="0" dirty="0" smtClean="0"/>
            <a:t>Watt, watthour, meter, gram</a:t>
          </a:r>
          <a:endParaRPr lang="en-US" sz="3200" kern="1200" noProof="0" dirty="0"/>
        </a:p>
      </dsp:txBody>
      <dsp:txXfrm>
        <a:off x="6120685" y="3909314"/>
        <a:ext cx="5382598" cy="96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3B6907C-46B7-43E9-B2D8-56807C7A445D}" type="datetimeFigureOut">
              <a:rPr lang="de-DE" smtClean="0"/>
              <a:pPr/>
              <a:t>03.05.2018</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F1DD326-8DC7-4A23-AE08-9C89E1703C58}" type="slidenum">
              <a:rPr lang="de-DE" smtClean="0"/>
              <a:pPr/>
              <a:t>‹Nr.›</a:t>
            </a:fld>
            <a:endParaRPr lang="de-DE"/>
          </a:p>
        </p:txBody>
      </p:sp>
    </p:spTree>
    <p:extLst>
      <p:ext uri="{BB962C8B-B14F-4D97-AF65-F5344CB8AC3E}">
        <p14:creationId xmlns:p14="http://schemas.microsoft.com/office/powerpoint/2010/main" val="21740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294685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 </a:t>
            </a:r>
            <a:r>
              <a:rPr lang="de-DE" dirty="0" err="1"/>
              <a:t>Quasching</a:t>
            </a:r>
            <a:r>
              <a:rPr lang="de-DE" dirty="0"/>
              <a:t>, Volker (2015): </a:t>
            </a:r>
            <a:r>
              <a:rPr lang="en-GB" dirty="0" err="1"/>
              <a:t>Umrechnungsfaktoren</a:t>
            </a:r>
            <a:r>
              <a:rPr lang="en-GB" dirty="0"/>
              <a:t> </a:t>
            </a:r>
            <a:r>
              <a:rPr lang="en-GB" dirty="0" err="1"/>
              <a:t>verschiedener</a:t>
            </a:r>
            <a:r>
              <a:rPr lang="en-GB" dirty="0"/>
              <a:t> </a:t>
            </a:r>
            <a:r>
              <a:rPr lang="en-GB" dirty="0" err="1"/>
              <a:t>Energieeinheiten</a:t>
            </a:r>
            <a:r>
              <a:rPr lang="en-GB" dirty="0"/>
              <a:t> </a:t>
            </a:r>
            <a:r>
              <a:rPr lang="de-DE" dirty="0"/>
              <a:t>http://www.volker-quaschning.de/datserv/faktoren/index.php [Webseite:</a:t>
            </a:r>
            <a:r>
              <a:rPr lang="de-DE" baseline="0" dirty="0"/>
              <a:t> Zugriff 29.11.2016]</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 obige</a:t>
            </a:r>
            <a:r>
              <a:rPr lang="de-DE" baseline="0" dirty="0"/>
              <a:t> Tabelle zeigt eine Übersicht die gängigen Energieeinheiten, sowie deren Umrechnungsfaktoren. </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14</a:t>
            </a:fld>
            <a:endParaRPr lang="de-DE"/>
          </a:p>
        </p:txBody>
      </p:sp>
    </p:spTree>
    <p:extLst>
      <p:ext uri="{BB962C8B-B14F-4D97-AF65-F5344CB8AC3E}">
        <p14:creationId xmlns:p14="http://schemas.microsoft.com/office/powerpoint/2010/main" val="155540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de-DE" dirty="0"/>
              <a:t>Quelle: </a:t>
            </a:r>
            <a:r>
              <a:rPr lang="de-DE" baseline="0" dirty="0" err="1"/>
              <a:t>Kals</a:t>
            </a:r>
            <a:r>
              <a:rPr lang="de-DE" baseline="0" dirty="0"/>
              <a:t>, Johannes: ISO 50001 </a:t>
            </a:r>
            <a:r>
              <a:rPr lang="de-DE" baseline="0" dirty="0" err="1"/>
              <a:t>Energy</a:t>
            </a:r>
            <a:r>
              <a:rPr lang="de-DE" baseline="0" dirty="0"/>
              <a:t> Management Systems, New York 2015, S. 26 f.</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Als Energiedichte wird in der Physik die Verteilung der Energie auf eine spezifische Bezugsgröße, wie beispielsweise das Volumen, oder das die Masse, eines bestimmten Stoffes bezeichnet. Besonders häufig lässt sich dieser Begriff bei Brennstoffen oder Batterien finden, wobei die Energiedichte bei Brennstoffen auch als Heizwert, und bei Batterien als Kapazität bezeichnet wird. </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Die Energiedichte ist zusätzlich ein Faktor, welcher für den Transport von hohem Interesse ist. Im Bereich der Akkumulatoren für Elektrofahrzeuge beispielsweise, versucht man eine hohe gravimetrische Dichte zu erreichen, um mit so wenig Masse wie möglich, eine hohe Reichweite gewährleisten zu können. In Bezug zur grauen Energie würde sich dies sogar positiv Auswirken, zumal der Energieaufwand für die Herstellung dadurch sinkt. Ist die Energiedichte nämlich gering, so benötigt man für den selben Nutzen eine höhere Menge, was den Transportaufwand steigt.</a:t>
            </a:r>
            <a:br>
              <a:rPr lang="de-DE" baseline="0" dirty="0"/>
            </a:br>
            <a:r>
              <a:rPr lang="de-DE" baseline="0" dirty="0"/>
              <a:t>Quelle:</a:t>
            </a:r>
          </a:p>
          <a:p>
            <a:pPr marL="0" indent="0">
              <a:buFont typeface="Arial" panose="020B0604020202020204" pitchFamily="34" charset="0"/>
              <a:buNone/>
            </a:pPr>
            <a:r>
              <a:rPr lang="de-DE" baseline="0" dirty="0"/>
              <a:t>https://www.chemie-schule.de/KnowHow/Energiedichte</a:t>
            </a:r>
          </a:p>
          <a:p>
            <a:pPr marL="0" indent="0">
              <a:buFont typeface="Arial" panose="020B0604020202020204" pitchFamily="34" charset="0"/>
              <a:buNone/>
            </a:pPr>
            <a:r>
              <a:rPr lang="de-DE" baseline="0" dirty="0"/>
              <a:t>https://www.energie-lexikon.info/energiedichte.html</a:t>
            </a:r>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[[Nicht zu verwechseln mit der Energiedichte ist der Energiegehalt. Der Energiegehalt, auch bekannt als Heizwert, beschreibt im Gegenzug die Energiemenge, die bei einer vollständigen Verbrennung eines Stoffes freigesetzt wird.</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Quelle: https://www.haustechnikdialog.de/SHKwissen/443/Energieinhalt-Heizwert-von-Brennstoffen ???]]</a:t>
            </a:r>
          </a:p>
        </p:txBody>
      </p:sp>
      <p:sp>
        <p:nvSpPr>
          <p:cNvPr id="4" name="Foliennummernplatzhalter 3"/>
          <p:cNvSpPr>
            <a:spLocks noGrp="1"/>
          </p:cNvSpPr>
          <p:nvPr>
            <p:ph type="sldNum" sz="quarter" idx="10"/>
          </p:nvPr>
        </p:nvSpPr>
        <p:spPr/>
        <p:txBody>
          <a:bodyPr/>
          <a:lstStyle/>
          <a:p>
            <a:fld id="{2F1DD326-8DC7-4A23-AE08-9C89E1703C58}" type="slidenum">
              <a:rPr lang="de-DE" smtClean="0"/>
              <a:pPr/>
              <a:t>16</a:t>
            </a:fld>
            <a:endParaRPr lang="de-DE"/>
          </a:p>
        </p:txBody>
      </p:sp>
    </p:spTree>
    <p:extLst>
      <p:ext uri="{BB962C8B-B14F-4D97-AF65-F5344CB8AC3E}">
        <p14:creationId xmlns:p14="http://schemas.microsoft.com/office/powerpoint/2010/main" val="55237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err="1" smtClean="0"/>
              <a:t>Kals</a:t>
            </a:r>
            <a:r>
              <a:rPr lang="en-US" dirty="0" smtClean="0"/>
              <a:t>, Johannes: ISO 50001 Energy Management Systems – What managers need to know about energy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administration, New York 2015, P. 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nSpc>
                <a:spcPct val="150000"/>
              </a:lnSpc>
              <a:spcAft>
                <a:spcPts val="0"/>
              </a:spcAft>
            </a:pPr>
            <a:r>
              <a:rPr lang="en-US" sz="1200" dirty="0" smtClean="0">
                <a:latin typeface="Times New Roman" panose="02020603050405020304" pitchFamily="18" charset="0"/>
                <a:ea typeface="Calibri" panose="020F0502020204030204" pitchFamily="34" charset="0"/>
              </a:rPr>
              <a:t>If the consumption of natural gas in an office building of 1,000 m</a:t>
            </a:r>
            <a:r>
              <a:rPr lang="en-US" sz="1200" baseline="30000" dirty="0" smtClean="0">
                <a:latin typeface="Times New Roman" panose="02020603050405020304" pitchFamily="18" charset="0"/>
                <a:ea typeface="Calibri" panose="020F0502020204030204" pitchFamily="34" charset="0"/>
              </a:rPr>
              <a:t>2</a:t>
            </a:r>
            <a:r>
              <a:rPr lang="en-US" sz="1200" dirty="0" smtClean="0">
                <a:latin typeface="Calibri" panose="020F0502020204030204" pitchFamily="34" charset="0"/>
                <a:ea typeface="Calibri" panose="020F0502020204030204" pitchFamily="34" charset="0"/>
              </a:rPr>
              <a:t> </a:t>
            </a:r>
            <a:r>
              <a:rPr lang="en-US" sz="1200" dirty="0" smtClean="0">
                <a:latin typeface="Times New Roman" panose="02020603050405020304" pitchFamily="18" charset="0"/>
                <a:ea typeface="Calibri" panose="020F0502020204030204" pitchFamily="34" charset="0"/>
              </a:rPr>
              <a:t>is, for example, 10,000 m</a:t>
            </a:r>
            <a:r>
              <a:rPr lang="en-US" sz="1200" baseline="30000" dirty="0" smtClean="0">
                <a:latin typeface="Times New Roman" panose="02020603050405020304" pitchFamily="18" charset="0"/>
                <a:ea typeface="Calibri" panose="020F0502020204030204" pitchFamily="34" charset="0"/>
              </a:rPr>
              <a:t>3</a:t>
            </a:r>
            <a:r>
              <a:rPr lang="en-US" sz="1200" dirty="0" smtClean="0">
                <a:latin typeface="Times New Roman" panose="02020603050405020304" pitchFamily="18" charset="0"/>
                <a:ea typeface="Calibri" panose="020F0502020204030204" pitchFamily="34" charset="0"/>
              </a:rPr>
              <a:t> a year, the heating factor with a range of 8.8 to 11.4 has to be multiplied with 10,000 L to calculate the kilowatt-hours used for heating. That equals 88,000 to 114,000 kWh for the whole building and 88 to 114 kWh for a square meter.</a:t>
            </a:r>
            <a:endParaRPr lang="de-DE" sz="1200" dirty="0" smtClean="0">
              <a:latin typeface="Calibri" panose="020F0502020204030204" pitchFamily="34" charset="0"/>
              <a:ea typeface="Calibri" panose="020F0502020204030204" pitchFamily="34" charset="0"/>
            </a:endParaRPr>
          </a:p>
          <a:p>
            <a:pPr>
              <a:lnSpc>
                <a:spcPct val="150000"/>
              </a:lnSpc>
              <a:spcAft>
                <a:spcPts val="0"/>
              </a:spcAft>
            </a:pPr>
            <a:r>
              <a:rPr lang="en-US" sz="1200" dirty="0" smtClean="0">
                <a:latin typeface="Times New Roman" panose="02020603050405020304" pitchFamily="18" charset="0"/>
                <a:ea typeface="Calibri" panose="020F0502020204030204" pitchFamily="34" charset="0"/>
              </a:rPr>
              <a:t>Since the heating factors of 1 L of heating oil and 1 m</a:t>
            </a:r>
            <a:r>
              <a:rPr lang="en-US" sz="1200" baseline="30000" dirty="0" smtClean="0">
                <a:latin typeface="Times New Roman" panose="02020603050405020304" pitchFamily="18" charset="0"/>
                <a:ea typeface="Calibri" panose="020F0502020204030204" pitchFamily="34" charset="0"/>
              </a:rPr>
              <a:t>3</a:t>
            </a:r>
            <a:r>
              <a:rPr lang="en-US" sz="1200" dirty="0" smtClean="0">
                <a:latin typeface="Times New Roman" panose="02020603050405020304" pitchFamily="18" charset="0"/>
                <a:ea typeface="Calibri" panose="020F0502020204030204" pitchFamily="34" charset="0"/>
              </a:rPr>
              <a:t> of natural gas are approximately 10, a quick estimation can be made when renting a flat or buying a house.</a:t>
            </a:r>
            <a:endParaRPr lang="de-DE" sz="1200" dirty="0" smtClean="0">
              <a:effectLst/>
              <a:latin typeface="Calibri" panose="020F050202020403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574A0C5-DAB9-48D8-878D-ABFD1D3AC655}" type="slidenum">
              <a:rPr lang="en-US" smtClean="0"/>
              <a:t>17</a:t>
            </a:fld>
            <a:endParaRPr lang="en-US"/>
          </a:p>
        </p:txBody>
      </p:sp>
    </p:spTree>
    <p:extLst>
      <p:ext uri="{BB962C8B-B14F-4D97-AF65-F5344CB8AC3E}">
        <p14:creationId xmlns:p14="http://schemas.microsoft.com/office/powerpoint/2010/main" val="301339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 </a:t>
            </a:r>
            <a:r>
              <a:rPr lang="de-DE" sz="1200" kern="1200" dirty="0">
                <a:solidFill>
                  <a:schemeClr val="tx1"/>
                </a:solidFill>
                <a:effectLst/>
                <a:latin typeface="+mn-lt"/>
                <a:ea typeface="+mn-ea"/>
                <a:cs typeface="+mn-cs"/>
              </a:rPr>
              <a:t>Kals, Johannes: Betriebliches Energiemanagement, Stuttgart 2010, S.</a:t>
            </a:r>
            <a:r>
              <a:rPr lang="de-DE" sz="1200" kern="1200" baseline="0" dirty="0">
                <a:solidFill>
                  <a:schemeClr val="tx1"/>
                </a:solidFill>
                <a:effectLst/>
                <a:latin typeface="+mn-lt"/>
                <a:ea typeface="+mn-ea"/>
                <a:cs typeface="+mn-cs"/>
              </a:rPr>
              <a:t> 47 f</a:t>
            </a:r>
            <a:r>
              <a:rPr lang="de-DE"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http://elweb.info/dokuwiki/doku.php?id=verbrauch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a:t>
            </a:r>
            <a:r>
              <a:rPr lang="en-GB" baseline="0" dirty="0" smtClean="0"/>
              <a:t> kg = 0,845 l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 Tabelle veranschaulicht</a:t>
            </a:r>
            <a:r>
              <a:rPr lang="de-DE" baseline="0" dirty="0"/>
              <a:t> die teils deutlichen Schwankungen des Energieinhalts verschiedener Energieträger pro </a:t>
            </a:r>
            <a:r>
              <a:rPr lang="de-DE" baseline="0" dirty="0" smtClean="0"/>
              <a:t>kg bzw. pro l. </a:t>
            </a:r>
            <a:r>
              <a:rPr lang="de-DE" baseline="0" dirty="0"/>
              <a:t>Vor allem die fossilen Energieträger (Heizöl, Benzin und Diesel) weißen eine hohe gespeicherte Energie pro Gewichtseinheit auf. Dies bietet im Alltag einen enormen Vorteil. Dahingegen können Akkumulatoren gemessen am Gewicht nur wenig Energie speichern.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Neu: Zu beachten ist jedoch, dass diese Werte keine präzise Aussage über die dann tatsächlich nutzbare Energie aussagen, welche beispielsweise im Verbrennungsprozess entstehen kann. Erst durch die Berechnung des Wirkungs- bzw. Nutzungsgrades kann eine solche Aussage getroffen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Quelle: https://www.haustechnikdialog.de/SHKwissen/443/Energieinhalt-Heizwert-von-Brennstoffen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18</a:t>
            </a:fld>
            <a:endParaRPr lang="de-DE"/>
          </a:p>
        </p:txBody>
      </p:sp>
    </p:spTree>
    <p:extLst>
      <p:ext uri="{BB962C8B-B14F-4D97-AF65-F5344CB8AC3E}">
        <p14:creationId xmlns:p14="http://schemas.microsoft.com/office/powerpoint/2010/main" val="416064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Quelle: </a:t>
            </a:r>
            <a:r>
              <a:rPr lang="de-DE" sz="1200" kern="1200" dirty="0">
                <a:solidFill>
                  <a:schemeClr val="tx1"/>
                </a:solidFill>
                <a:effectLst/>
                <a:latin typeface="+mn-lt"/>
                <a:ea typeface="+mn-ea"/>
                <a:cs typeface="+mn-cs"/>
              </a:rPr>
              <a:t>Kals, Johannes: Betriebliches Energiemanagement, Stuttgart 2010, S. 42 f.</a:t>
            </a:r>
            <a:r>
              <a:rPr lang="de-DE" sz="1200" kern="1200" baseline="0" dirty="0">
                <a:solidFill>
                  <a:schemeClr val="tx1"/>
                </a:solidFill>
                <a:effectLst/>
                <a:latin typeface="+mn-lt"/>
                <a:ea typeface="+mn-ea"/>
                <a:cs typeface="+mn-cs"/>
              </a:rPr>
              <a:t> </a:t>
            </a: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Verbrennungsmotoren</a:t>
            </a:r>
            <a:r>
              <a:rPr lang="de-DE" baseline="0" dirty="0"/>
              <a:t> wandeln zwischen 30 und 45 % der Endenergie im Kraftstoff in Nutzenergie/Energiedienstleitung. </a:t>
            </a:r>
            <a:r>
              <a:rPr lang="de-DE" altLang="de-DE" sz="1200" dirty="0"/>
              <a:t>Dieselmotoren sind dabei mit 45 Prozent tendenziell Benzinmotoren mit 35 Prozent überlegen.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dirty="0"/>
              <a:t>Elektromotoren haben einen Wirkungsgrad</a:t>
            </a:r>
            <a:r>
              <a:rPr lang="de-DE" altLang="de-DE" sz="1200" baseline="0" dirty="0"/>
              <a:t> von bis zu 96 %. Je größer der Motor, desto größer ist tendenziell der Wirkungsgrad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baseline="0" dirty="0"/>
              <a:t>Brennstoffzellen können bis zu 52 % des eingesetzten Wasserstoffs in Nutzenergie wandeln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baseline="0" dirty="0"/>
              <a:t>Etwa 40 % der Bewegungsenergie können durch Windkraftanalagen nutzbar gemacht werden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baseline="0" dirty="0" err="1"/>
              <a:t>Fotovoltaikmodule</a:t>
            </a:r>
            <a:r>
              <a:rPr lang="de-DE" altLang="de-DE" sz="1200" baseline="0" dirty="0"/>
              <a:t> können etwa 25 % der Sonnenenergie in Elektrizität transformieren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Neu:</a:t>
            </a:r>
            <a:r>
              <a:rPr lang="de-DE" baseline="0" dirty="0"/>
              <a:t> Beispielhaft kann zu den energieverwendenden Anlagen dabei die Dampfmaschine genannt werden, oder auch eine Sendeanlage.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Quelle: http://www.chemie.de/lexikon/Wirkungsgrad.html#Beispiele</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19</a:t>
            </a:fld>
            <a:endParaRPr lang="de-DE"/>
          </a:p>
        </p:txBody>
      </p:sp>
    </p:spTree>
    <p:extLst>
      <p:ext uri="{BB962C8B-B14F-4D97-AF65-F5344CB8AC3E}">
        <p14:creationId xmlns:p14="http://schemas.microsoft.com/office/powerpoint/2010/main" val="209866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Energieinput = Nutzenergie + Energieverlust</a:t>
            </a:r>
          </a:p>
          <a:p>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Energieverlust = Energieinput – Nutzenergie</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21</a:t>
            </a:fld>
            <a:endParaRPr lang="de-DE"/>
          </a:p>
        </p:txBody>
      </p:sp>
    </p:spTree>
    <p:extLst>
      <p:ext uri="{BB962C8B-B14F-4D97-AF65-F5344CB8AC3E}">
        <p14:creationId xmlns:p14="http://schemas.microsoft.com/office/powerpoint/2010/main" val="171455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Der Nutzungsgrad beschreibt das Verhältnis von Energien innerhalb eines Zeitraumes, wobei diese in kWh/a angegeben werden. Der Nutzungsgrad berücksichtigt dabei auch die Zeit, in der Pausen und Leerläufe auftreten. Im Vergleich zum Wirkungsgrad, wird ebenso nicht von der maximalen Auslastung ausgegangen, sondern berücksichtigt ebenso die Nutzung unter Teillast.</a:t>
            </a:r>
          </a:p>
          <a:p>
            <a:r>
              <a:rPr lang="de-DE" sz="1200" kern="1200" dirty="0">
                <a:solidFill>
                  <a:schemeClr val="tx1"/>
                </a:solidFill>
                <a:effectLst/>
                <a:latin typeface="+mn-lt"/>
                <a:ea typeface="+mn-ea"/>
                <a:cs typeface="+mn-cs"/>
              </a:rPr>
              <a:t>Ein Kessel kann beispielsweise einen Wirkungsgrad von 94% haben, indem bei einer Feuerungsleistung von 18 kW, 17 kW Wärmeleistung erzeugt werden. Über ein Jahr hinweg kann der selbe Kessel dahingegen Energie von 17.000 kWh generieren, wobei 20.000 kWh in Form von Gas verfeuert wurden. Der Nutzungsgrad beträgt dann nur noch 85%, da auch Bereitschaftswärmeverluste berücksichtigt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22</a:t>
            </a:fld>
            <a:endParaRPr lang="de-DE"/>
          </a:p>
        </p:txBody>
      </p:sp>
    </p:spTree>
    <p:extLst>
      <p:ext uri="{BB962C8B-B14F-4D97-AF65-F5344CB8AC3E}">
        <p14:creationId xmlns:p14="http://schemas.microsoft.com/office/powerpoint/2010/main" val="280024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25</a:t>
            </a:fld>
            <a:endParaRPr lang="de-DE"/>
          </a:p>
        </p:txBody>
      </p:sp>
    </p:spTree>
    <p:extLst>
      <p:ext uri="{BB962C8B-B14F-4D97-AF65-F5344CB8AC3E}">
        <p14:creationId xmlns:p14="http://schemas.microsoft.com/office/powerpoint/2010/main" val="186030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Im Alltag begegnen wir oft Ausdrücken wie Kilowatt, Kilowattstunde, oder Joule.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All das sind Begriffe, die unseren Alltag prägen und jeder von euch hat sie auch bestimmt schon gesehen.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Beispielsweise hier auf der Verpackung dieses Föns, oder auch hier, auf der Beschreibung des Netzteils.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Doch was bedeuten diese Ausdrücke genau? Und was haben diese Begriffe überhaupt mit Energie und BWL zu tun?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ist eigentlich ganz einfach. All diese Begriffe stammen ursprünglich aus der physikalischen Terminologie und sind im Grunde genommen Einheiten, die etwas über Energie, beziehungsweise den Energieverbrauch aussagen. Wenn ihr eines Tages mit betrieblichen Energiekennzahlen oder auch Kennzahlensystemen konfrontiert werdet, dann werdet ihr genau diese Einheiten dort wiederfinden. Bevor es aber soweit ist, müssen wir uns einen kurzen Überblick darüber verschaffen, was sich hinter diesen Einheiten genau verbirgt und was Energie überhaupt definiert.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a:t>
            </a:fld>
            <a:endParaRPr lang="de-DE"/>
          </a:p>
        </p:txBody>
      </p:sp>
    </p:spTree>
    <p:extLst>
      <p:ext uri="{BB962C8B-B14F-4D97-AF65-F5344CB8AC3E}">
        <p14:creationId xmlns:p14="http://schemas.microsoft.com/office/powerpoint/2010/main" val="326244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indent="0">
              <a:buNone/>
            </a:pPr>
            <a:endParaRPr lang="de-DE" altLang="de-DE" sz="1200" dirty="0"/>
          </a:p>
          <a:p>
            <a:pPr marL="0" indent="0">
              <a:buNone/>
            </a:pPr>
            <a:endParaRPr lang="de-DE" altLang="de-DE" sz="1200"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a:t>
            </a:fld>
            <a:endParaRPr lang="de-DE"/>
          </a:p>
        </p:txBody>
      </p:sp>
    </p:spTree>
    <p:extLst>
      <p:ext uri="{BB962C8B-B14F-4D97-AF65-F5344CB8AC3E}">
        <p14:creationId xmlns:p14="http://schemas.microsoft.com/office/powerpoint/2010/main" val="30526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Fangen wir zunächst mit einem der wichtigsten Begriffe an: Das Watt.</a:t>
            </a:r>
          </a:p>
          <a:p>
            <a:r>
              <a:rPr lang="de-DE" sz="1200" kern="1200" dirty="0">
                <a:solidFill>
                  <a:schemeClr val="tx1"/>
                </a:solidFill>
                <a:effectLst/>
                <a:latin typeface="+mn-lt"/>
                <a:ea typeface="+mn-ea"/>
                <a:cs typeface="+mn-cs"/>
              </a:rPr>
              <a:t>Das Watt bezeichnet im Grunde genommen die Energieleistung eines Gegenstands in einer gewissen Zeitspanne. </a:t>
            </a:r>
          </a:p>
          <a:p>
            <a:r>
              <a:rPr lang="de-DE" sz="1200" kern="1200" dirty="0">
                <a:solidFill>
                  <a:schemeClr val="tx1"/>
                </a:solidFill>
                <a:effectLst/>
                <a:latin typeface="+mn-lt"/>
                <a:ea typeface="+mn-ea"/>
                <a:cs typeface="+mn-cs"/>
              </a:rPr>
              <a:t>Die Energie, die vom Gegenstand benötigt wird, wird dabei in der Einheit Joule gemessen, und die Zeit dabei in Sekunden. </a:t>
            </a:r>
          </a:p>
          <a:p>
            <a:r>
              <a:rPr lang="de-DE" sz="1200" kern="1200" dirty="0">
                <a:solidFill>
                  <a:schemeClr val="tx1"/>
                </a:solidFill>
                <a:effectLst/>
                <a:latin typeface="+mn-lt"/>
                <a:ea typeface="+mn-ea"/>
                <a:cs typeface="+mn-cs"/>
              </a:rPr>
              <a:t>Ein gewöhnlicher Fön benötigt dabei eine Energieleistung von ungefähr 2300 Watt, wie wir bereits der Beschreibung auf der Verpackung entnehmen konnten.</a:t>
            </a:r>
          </a:p>
          <a:p>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Quelle: http://flexikon.doccheck.com/de/Watt</a:t>
            </a:r>
          </a:p>
        </p:txBody>
      </p:sp>
      <p:sp>
        <p:nvSpPr>
          <p:cNvPr id="4" name="Foliennummernplatzhalter 3"/>
          <p:cNvSpPr>
            <a:spLocks noGrp="1"/>
          </p:cNvSpPr>
          <p:nvPr>
            <p:ph type="sldNum" sz="quarter" idx="10"/>
          </p:nvPr>
        </p:nvSpPr>
        <p:spPr/>
        <p:txBody>
          <a:bodyPr/>
          <a:lstStyle/>
          <a:p>
            <a:fld id="{2F1DD326-8DC7-4A23-AE08-9C89E1703C58}" type="slidenum">
              <a:rPr lang="de-DE" smtClean="0"/>
              <a:pPr/>
              <a:t>4</a:t>
            </a:fld>
            <a:endParaRPr lang="de-DE"/>
          </a:p>
        </p:txBody>
      </p:sp>
    </p:spTree>
    <p:extLst>
      <p:ext uri="{BB962C8B-B14F-4D97-AF65-F5344CB8AC3E}">
        <p14:creationId xmlns:p14="http://schemas.microsoft.com/office/powerpoint/2010/main" val="397053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5</a:t>
            </a:fld>
            <a:endParaRPr lang="de-DE"/>
          </a:p>
        </p:txBody>
      </p:sp>
    </p:spTree>
    <p:extLst>
      <p:ext uri="{BB962C8B-B14F-4D97-AF65-F5344CB8AC3E}">
        <p14:creationId xmlns:p14="http://schemas.microsoft.com/office/powerpoint/2010/main" val="258877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Bildquellen:</a:t>
            </a:r>
            <a:r>
              <a:rPr lang="de-DE" baseline="0" dirty="0" smtClean="0"/>
              <a:t> </a:t>
            </a:r>
            <a:r>
              <a:rPr lang="de-DE" baseline="0" dirty="0" err="1" smtClean="0"/>
              <a:t>Colourbox</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Lösungen: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24 Std/Tag * 7 Tage/Woche * 52 Wochen/Jahr = 8736 Std/Jahr</a:t>
            </a:r>
            <a:br>
              <a:rPr lang="de-DE" baseline="0" dirty="0" smtClean="0"/>
            </a:br>
            <a:r>
              <a:rPr lang="de-DE" baseline="0" dirty="0" smtClean="0"/>
              <a:t>8736 Std/Jahr * 16 kW = 139776 kWh/Jahr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Aktuelle Pumpe: 139776 kWh/Jahr * 0,18 €/kWh = 25159,68 €/Jahr</a:t>
            </a:r>
            <a:br>
              <a:rPr lang="de-DE" baseline="0" dirty="0" smtClean="0"/>
            </a:br>
            <a:r>
              <a:rPr lang="de-DE" baseline="0" dirty="0" smtClean="0"/>
              <a:t>Neue Pumpe: 16 kW * 60 % = 9,6 kW</a:t>
            </a:r>
            <a:br>
              <a:rPr lang="de-DE" baseline="0" dirty="0" smtClean="0"/>
            </a:br>
            <a:r>
              <a:rPr lang="de-DE" baseline="0" dirty="0" smtClean="0"/>
              <a:t>8736 Std/Jahr * 9,6 kW * 0,18 €/kWh = 15095,80 €/Jahr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Einsparung 10.064 Euro, Amortisationszeit 7.000/10.064=0,7 Jahr (12 * 0,7 = 8,4 Monate)</a:t>
            </a:r>
          </a:p>
        </p:txBody>
      </p:sp>
      <p:sp>
        <p:nvSpPr>
          <p:cNvPr id="4" name="Foliennummernplatzhalter 3"/>
          <p:cNvSpPr>
            <a:spLocks noGrp="1"/>
          </p:cNvSpPr>
          <p:nvPr>
            <p:ph type="sldNum" sz="quarter" idx="10"/>
          </p:nvPr>
        </p:nvSpPr>
        <p:spPr/>
        <p:txBody>
          <a:bodyPr/>
          <a:lstStyle/>
          <a:p>
            <a:fld id="{2F1DD326-8DC7-4A23-AE08-9C89E1703C58}" type="slidenum">
              <a:rPr lang="de-DE" smtClean="0"/>
              <a:pPr/>
              <a:t>7</a:t>
            </a:fld>
            <a:endParaRPr lang="de-DE"/>
          </a:p>
        </p:txBody>
      </p:sp>
    </p:spTree>
    <p:extLst>
      <p:ext uri="{BB962C8B-B14F-4D97-AF65-F5344CB8AC3E}">
        <p14:creationId xmlns:p14="http://schemas.microsoft.com/office/powerpoint/2010/main" val="229010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Als letztes wäre noch hinzuzufügen, dass all diese Einheiten sich auf die verschiedensten Energiequellen beziehen können. Es schadet als Ökonom also nicht, wenn man etwas Hintergrundwissen über die Herkunft und die Art der Energie hat. Grundsätzlich gibt es verschiedene Formen von Energie. Zum einen wäre da die chemische Energie. Diese Art von Energie ruht in </a:t>
            </a:r>
            <a:r>
              <a:rPr lang="de-DE" sz="1200" kern="1200" dirty="0" err="1">
                <a:solidFill>
                  <a:schemeClr val="tx1"/>
                </a:solidFill>
                <a:effectLst/>
                <a:latin typeface="+mn-lt"/>
                <a:ea typeface="+mn-ea"/>
                <a:cs typeface="+mn-cs"/>
              </a:rPr>
              <a:t>energielastigen</a:t>
            </a:r>
            <a:r>
              <a:rPr lang="de-DE" sz="1200" kern="1200" dirty="0">
                <a:solidFill>
                  <a:schemeClr val="tx1"/>
                </a:solidFill>
                <a:effectLst/>
                <a:latin typeface="+mn-lt"/>
                <a:ea typeface="+mn-ea"/>
                <a:cs typeface="+mn-cs"/>
              </a:rPr>
              <a:t> Ressourcen wie beispielsweise Öl, Kohle oder auch Holz. Durch die Verbrennung dieser Ressourcen kann diese chemische Energie dann beispielsweise in Form von Wärmeenergie freigesetzt werden.</a:t>
            </a:r>
          </a:p>
          <a:p>
            <a:r>
              <a:rPr lang="de-DE" sz="1200" kern="1200" dirty="0">
                <a:solidFill>
                  <a:schemeClr val="tx1"/>
                </a:solidFill>
                <a:effectLst/>
                <a:latin typeface="+mn-lt"/>
                <a:ea typeface="+mn-ea"/>
                <a:cs typeface="+mn-cs"/>
              </a:rPr>
              <a:t>Die zweite Kategorie bildet die mechanische Energie, welche aus verschiedenen Subkategorien besteht, wie in etwa der Lageenergie oder der Bewegungsenergie. Halte ich zum Beispiel einen Hammer in die Luft, so besitzt dieser eine Lageenergie. Lasse ich diesen fallen, so wandelt sich die Lageenergie in Bewegungsenergie um. </a:t>
            </a:r>
          </a:p>
          <a:p>
            <a:r>
              <a:rPr lang="de-DE" sz="1200" kern="1200" dirty="0">
                <a:solidFill>
                  <a:schemeClr val="tx1"/>
                </a:solidFill>
                <a:effectLst/>
                <a:latin typeface="+mn-lt"/>
                <a:ea typeface="+mn-ea"/>
                <a:cs typeface="+mn-cs"/>
              </a:rPr>
              <a:t>Des Weiteren unterscheidet man auch in elektrische und magnetische Energieformen. Diese lassen sich beispielsweise bei elektrischen Heizplatten oder Pumpen wiederfinden, aber auch bei allen Formen der E-Mobilität.</a:t>
            </a:r>
          </a:p>
          <a:p>
            <a:r>
              <a:rPr lang="de-DE" sz="1200" kern="1200" dirty="0">
                <a:solidFill>
                  <a:schemeClr val="tx1"/>
                </a:solidFill>
                <a:effectLst/>
                <a:latin typeface="+mn-lt"/>
                <a:ea typeface="+mn-ea"/>
                <a:cs typeface="+mn-cs"/>
              </a:rPr>
              <a:t>Die thermale Energie bildet die nächste große Gruppe der Energieformen. Dabei handelt es sich im Prinzip um Wärmeenergie. Ein einfaches Beispiel zur Illustration wäre die Beheizung oder die Kühlung eines Büros, um ein angenehmes Klima zu schaffen.</a:t>
            </a:r>
          </a:p>
          <a:p>
            <a:r>
              <a:rPr lang="de-DE" sz="1200" kern="1200" dirty="0">
                <a:solidFill>
                  <a:schemeClr val="tx1"/>
                </a:solidFill>
                <a:effectLst/>
                <a:latin typeface="+mn-lt"/>
                <a:ea typeface="+mn-ea"/>
                <a:cs typeface="+mn-cs"/>
              </a:rPr>
              <a:t>Zum Schluss gibt es noch die nukleare Energie. Hierbei werden zum Beispiel mit Hilfe von Uranium feste Stoffe in Wärme transformiert. Dies ist jedoch sehr risikoreich, wie man anhand der Unfälle von Atomkraftwerken in der Vergangenheit feststellen konnte. Des Weiteren erweist sich die Entsorgung des radioaktiven Abfalls als äußerst problematisch, weshalb dies auch ein stark politisch diskutiertes Thema ist.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10</a:t>
            </a:fld>
            <a:endParaRPr lang="de-DE"/>
          </a:p>
        </p:txBody>
      </p:sp>
    </p:spTree>
    <p:extLst>
      <p:ext uri="{BB962C8B-B14F-4D97-AF65-F5344CB8AC3E}">
        <p14:creationId xmlns:p14="http://schemas.microsoft.com/office/powerpoint/2010/main" val="110303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err="1" smtClean="0"/>
              <a:t>Kals</a:t>
            </a:r>
            <a:r>
              <a:rPr lang="en-US" dirty="0" smtClean="0"/>
              <a:t>, Johannes: ISO 50001 Energy Management Systems – What managers need to know about energy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administration, New York 2015, P. 24.</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Table 3.2 Levels of Energy capacity measurement units.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table shows the measurement units of energy capacity which is known as Watt and provide an example for each. </a:t>
            </a:r>
            <a:endParaRPr lang="en-US" dirty="0" smtClean="0"/>
          </a:p>
        </p:txBody>
      </p:sp>
      <p:sp>
        <p:nvSpPr>
          <p:cNvPr id="4" name="Slide Number Placeholder 3"/>
          <p:cNvSpPr>
            <a:spLocks noGrp="1"/>
          </p:cNvSpPr>
          <p:nvPr>
            <p:ph type="sldNum" sz="quarter" idx="10"/>
          </p:nvPr>
        </p:nvSpPr>
        <p:spPr/>
        <p:txBody>
          <a:bodyPr/>
          <a:lstStyle/>
          <a:p>
            <a:fld id="{3574A0C5-DAB9-48D8-878D-ABFD1D3AC655}" type="slidenum">
              <a:rPr lang="en-US" smtClean="0"/>
              <a:t>11</a:t>
            </a:fld>
            <a:endParaRPr lang="en-US"/>
          </a:p>
        </p:txBody>
      </p:sp>
    </p:spTree>
    <p:extLst>
      <p:ext uri="{BB962C8B-B14F-4D97-AF65-F5344CB8AC3E}">
        <p14:creationId xmlns:p14="http://schemas.microsoft.com/office/powerpoint/2010/main" val="238847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err="1" smtClean="0"/>
              <a:t>Kals</a:t>
            </a:r>
            <a:r>
              <a:rPr lang="en-US" dirty="0" smtClean="0"/>
              <a:t>, Johannes: ISO 50001 Energy Management Systems – What managers need to know about energy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administration, New York 2015, P. 25.</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Table 3.3 Levels of units for energy consumption.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table shows the energy measurement units which is known as Watt-hour and provide an example for each.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574A0C5-DAB9-48D8-878D-ABFD1D3AC655}" type="slidenum">
              <a:rPr lang="en-US" smtClean="0"/>
              <a:t>12</a:t>
            </a:fld>
            <a:endParaRPr lang="en-US"/>
          </a:p>
        </p:txBody>
      </p:sp>
    </p:spTree>
    <p:extLst>
      <p:ext uri="{BB962C8B-B14F-4D97-AF65-F5344CB8AC3E}">
        <p14:creationId xmlns:p14="http://schemas.microsoft.com/office/powerpoint/2010/main" val="229362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A3E5344-3D85-4BAB-8B86-BCACE308862B}"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253C447-3473-4E88-9325-0DD618D26151}"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62C625B-74E9-410D-8746-853226617EA3}"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B11D980-AA93-4F7A-A4A1-505FE4A1B26E}"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B4DA9B24-A9E3-4685-98A3-3FB5A923617E}" type="datetime1">
              <a:rPr lang="de-DE" smtClean="0"/>
              <a:t>03.05.2018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5C32B80-6028-41AA-BE06-2B88455F5BC3}" type="datetime1">
              <a:rPr lang="de-DE" smtClean="0"/>
              <a:t>03.05.2018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0E0FD6F-DF6F-4592-BF12-59CD2C548F6B}" type="datetime1">
              <a:rPr lang="de-DE" smtClean="0"/>
              <a:t>03.05.2018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0F58E11-2C08-47F0-91F5-DD1F29F6A0CE}" type="datetime1">
              <a:rPr lang="de-DE" smtClean="0"/>
              <a:t>03.05.2018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C9A0F1E-231F-4B09-BFCA-B7C481861F04}" type="datetime1">
              <a:rPr lang="de-DE" smtClean="0"/>
              <a:t>03.05.2018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7F4A0B9-4E12-4E0C-9736-79BB8D04938F}" type="datetime1">
              <a:rPr lang="de-DE" smtClean="0"/>
              <a:t>03.05.2018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FD40478E-D82A-4149-A9B3-9FA7339FB717}" type="datetime1">
              <a:rPr lang="de-DE" smtClean="0"/>
              <a:t>03.05.2018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4BF04-FC0E-483E-B184-0E58C0BB7493}" type="datetime1">
              <a:rPr lang="de-DE" smtClean="0"/>
              <a:t>03.05.2018</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5831-8B0E-44B0-9352-D9540241F8D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03512" y="404664"/>
            <a:ext cx="8698734" cy="2484276"/>
          </a:xfrm>
        </p:spPr>
        <p:txBody>
          <a:bodyPr>
            <a:normAutofit/>
          </a:bodyPr>
          <a:lstStyle/>
          <a:p>
            <a:r>
              <a:rPr lang="en-US" sz="3200" noProof="0" dirty="0" smtClean="0"/>
              <a:t>Energy Oriented Business Administration</a:t>
            </a:r>
            <a:br>
              <a:rPr lang="en-US" sz="3200" noProof="0" dirty="0" smtClean="0"/>
            </a:br>
            <a:r>
              <a:rPr lang="en-US" sz="3200" noProof="0" dirty="0" smtClean="0"/>
              <a:t>Prof. Dr. Johannes Kals</a:t>
            </a:r>
            <a:br>
              <a:rPr lang="en-US" sz="3200" noProof="0" dirty="0" smtClean="0"/>
            </a:br>
            <a:r>
              <a:rPr lang="en-US" sz="3200" noProof="0" dirty="0" smtClean="0"/>
              <a:t/>
            </a:r>
            <a:br>
              <a:rPr lang="en-US" sz="3200" noProof="0" dirty="0" smtClean="0"/>
            </a:br>
            <a:r>
              <a:rPr lang="en-US" sz="3200" noProof="0" dirty="0" smtClean="0"/>
              <a:t>3.2 Energy for Non-Engineers</a:t>
            </a:r>
            <a:endParaRPr lang="en-US" sz="1800" noProof="0" dirty="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
        <p:nvSpPr>
          <p:cNvPr id="7" name="Rechteck 6"/>
          <p:cNvSpPr/>
          <p:nvPr/>
        </p:nvSpPr>
        <p:spPr>
          <a:xfrm>
            <a:off x="1703512" y="3493105"/>
            <a:ext cx="8352928" cy="2074414"/>
          </a:xfrm>
          <a:prstGeom prst="rect">
            <a:avLst/>
          </a:prstGeom>
        </p:spPr>
        <p:txBody>
          <a:bodyPr wrap="square">
            <a:spAutoFit/>
          </a:bodyPr>
          <a:lstStyle/>
          <a:p>
            <a:pPr lvl="0" algn="ctr">
              <a:spcBef>
                <a:spcPct val="20000"/>
              </a:spcBef>
            </a:pPr>
            <a:r>
              <a:rPr lang="en-US" sz="2800" dirty="0" smtClean="0"/>
              <a:t>Content</a:t>
            </a:r>
          </a:p>
          <a:p>
            <a:pPr marL="514350" lvl="0" indent="-514350" algn="ctr">
              <a:spcBef>
                <a:spcPct val="20000"/>
              </a:spcBef>
              <a:buFont typeface="+mj-lt"/>
              <a:buAutoNum type="arabicPeriod"/>
            </a:pPr>
            <a:r>
              <a:rPr lang="en-US" sz="2800" b="1" dirty="0" smtClean="0"/>
              <a:t>Definition of Energy and Load</a:t>
            </a:r>
          </a:p>
          <a:p>
            <a:pPr marL="514350" lvl="0" indent="-514350" algn="ctr">
              <a:spcBef>
                <a:spcPct val="20000"/>
              </a:spcBef>
              <a:buFont typeface="+mj-lt"/>
              <a:buAutoNum type="arabicPeriod"/>
            </a:pPr>
            <a:r>
              <a:rPr lang="en-US" sz="2800" dirty="0" smtClean="0"/>
              <a:t>Forms and Units of Energy Measurement</a:t>
            </a:r>
          </a:p>
          <a:p>
            <a:pPr marL="514350" lvl="0" indent="-514350" algn="ctr">
              <a:spcBef>
                <a:spcPct val="20000"/>
              </a:spcBef>
              <a:buFont typeface="+mj-lt"/>
              <a:buAutoNum type="arabicPeriod"/>
            </a:pPr>
            <a:r>
              <a:rPr lang="en-US" sz="2800" dirty="0" smtClean="0"/>
              <a:t>Energy Density, Efficiency, and Degree of Utilization</a:t>
            </a:r>
          </a:p>
        </p:txBody>
      </p:sp>
    </p:spTree>
    <p:extLst>
      <p:ext uri="{BB962C8B-B14F-4D97-AF65-F5344CB8AC3E}">
        <p14:creationId xmlns:p14="http://schemas.microsoft.com/office/powerpoint/2010/main" val="798933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981672190"/>
              </p:ext>
            </p:extLst>
          </p:nvPr>
        </p:nvGraphicFramePr>
        <p:xfrm>
          <a:off x="119336" y="220728"/>
          <a:ext cx="11881320" cy="6318185"/>
        </p:xfrm>
        <a:graphic>
          <a:graphicData uri="http://schemas.openxmlformats.org/drawingml/2006/table">
            <a:tbl>
              <a:tblPr firstRow="1" bandRow="1">
                <a:tableStyleId>{5C22544A-7EE6-4342-B048-85BDC9FD1C3A}</a:tableStyleId>
              </a:tblPr>
              <a:tblGrid>
                <a:gridCol w="3423592">
                  <a:extLst>
                    <a:ext uri="{9D8B030D-6E8A-4147-A177-3AD203B41FA5}">
                      <a16:colId xmlns:a16="http://schemas.microsoft.com/office/drawing/2014/main" xmlns="" val="20000"/>
                    </a:ext>
                  </a:extLst>
                </a:gridCol>
                <a:gridCol w="8457728">
                  <a:extLst>
                    <a:ext uri="{9D8B030D-6E8A-4147-A177-3AD203B41FA5}">
                      <a16:colId xmlns:a16="http://schemas.microsoft.com/office/drawing/2014/main" xmlns="" val="20001"/>
                    </a:ext>
                  </a:extLst>
                </a:gridCol>
              </a:tblGrid>
              <a:tr h="1124744">
                <a:tc>
                  <a:txBody>
                    <a:bodyPr/>
                    <a:lstStyle/>
                    <a:p>
                      <a:r>
                        <a:rPr lang="en-US" sz="2400" noProof="0" dirty="0" smtClean="0"/>
                        <a:t>Energy form</a:t>
                      </a:r>
                      <a:endParaRPr lang="en-US" sz="2400" noProof="0" dirty="0"/>
                    </a:p>
                  </a:txBody>
                  <a:tcPr anchor="ctr"/>
                </a:tc>
                <a:tc>
                  <a:txBody>
                    <a:bodyPr/>
                    <a:lstStyle/>
                    <a:p>
                      <a:r>
                        <a:rPr lang="en-US" sz="2400" noProof="0" dirty="0" smtClean="0"/>
                        <a:t>Examples for work performed</a:t>
                      </a:r>
                      <a:r>
                        <a:rPr lang="en-US" sz="2400" baseline="0" noProof="0" dirty="0" smtClean="0"/>
                        <a:t> in companies or energy generation</a:t>
                      </a:r>
                      <a:endParaRPr lang="en-US" sz="2400" noProof="0" dirty="0"/>
                    </a:p>
                  </a:txBody>
                  <a:tcPr anchor="ctr"/>
                </a:tc>
                <a:extLst>
                  <a:ext uri="{0D108BD9-81ED-4DB2-BD59-A6C34878D82A}">
                    <a16:rowId xmlns:a16="http://schemas.microsoft.com/office/drawing/2014/main" xmlns="" val="10000"/>
                  </a:ext>
                </a:extLst>
              </a:tr>
              <a:tr h="1124744">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sz="2400" noProof="0" dirty="0" smtClean="0">
                          <a:effectLst/>
                          <a:latin typeface="+mn-lt"/>
                        </a:rPr>
                        <a:t>Mechanical</a:t>
                      </a:r>
                      <a:r>
                        <a:rPr lang="en-US" sz="2400" dirty="0" smtClean="0">
                          <a:effectLst/>
                          <a:latin typeface="+mn-lt"/>
                        </a:rPr>
                        <a:t> </a:t>
                      </a:r>
                      <a:r>
                        <a:rPr lang="en-US" sz="2400" noProof="0" dirty="0" smtClean="0">
                          <a:effectLst/>
                          <a:latin typeface="+mn-lt"/>
                        </a:rPr>
                        <a:t>energy (</a:t>
                      </a:r>
                      <a:r>
                        <a:rPr lang="en-US" sz="2400" noProof="0" dirty="0" smtClean="0"/>
                        <a:t>sub-categories potential,</a:t>
                      </a:r>
                      <a:r>
                        <a:rPr lang="en-US" sz="2400" baseline="0" noProof="0" dirty="0" smtClean="0"/>
                        <a:t> kinetic, or elastic</a:t>
                      </a:r>
                      <a:r>
                        <a:rPr lang="en-US" sz="2400" baseline="0" noProof="0" dirty="0" smtClean="0">
                          <a:solidFill>
                            <a:schemeClr val="tx1"/>
                          </a:solidFill>
                          <a:effectLst/>
                          <a:latin typeface="+mn-lt"/>
                        </a:rPr>
                        <a:t>)</a:t>
                      </a:r>
                      <a:endParaRPr lang="en-US" sz="2400" noProof="0" dirty="0" smtClean="0"/>
                    </a:p>
                  </a:txBody>
                  <a:tcPr marL="23360" marR="23360" marT="0" marB="0"/>
                </a:tc>
                <a:tc>
                  <a:txBody>
                    <a:bodyPr/>
                    <a:lstStyle/>
                    <a:p>
                      <a:pPr>
                        <a:lnSpc>
                          <a:spcPct val="100000"/>
                        </a:lnSpc>
                        <a:spcAft>
                          <a:spcPts val="1000"/>
                        </a:spcAft>
                      </a:pPr>
                      <a:r>
                        <a:rPr lang="en-US" sz="2400" dirty="0" smtClean="0">
                          <a:effectLst/>
                          <a:latin typeface="+mn-lt"/>
                        </a:rPr>
                        <a:t>Lifting a sledgehammer increases the potential, elevation, or position energy. Letting it down produces kinetic energy, for example, used to forge a metal sheet into a car wing</a:t>
                      </a:r>
                      <a:endParaRPr lang="en-US" sz="2400" dirty="0">
                        <a:effectLst/>
                        <a:latin typeface="+mn-lt"/>
                      </a:endParaRPr>
                    </a:p>
                  </a:txBody>
                  <a:tcPr marL="23360" marR="23360" marT="0" marB="0"/>
                </a:tc>
              </a:tr>
              <a:tr h="1124744">
                <a:tc>
                  <a:txBody>
                    <a:bodyPr/>
                    <a:lstStyle/>
                    <a:p>
                      <a:r>
                        <a:rPr lang="en-US" sz="2400" noProof="0" dirty="0" smtClean="0"/>
                        <a:t>Thermal or heat energy</a:t>
                      </a:r>
                      <a:endParaRPr lang="en-US" sz="2400" noProof="0" dirty="0"/>
                    </a:p>
                  </a:txBody>
                  <a:tcPr anchor="ctr"/>
                </a:tc>
                <a:tc>
                  <a:txBody>
                    <a:bodyPr/>
                    <a:lstStyle/>
                    <a:p>
                      <a:r>
                        <a:rPr lang="en-US" sz="2400" noProof="0" dirty="0" smtClean="0"/>
                        <a:t>Heating of a building by electric, chemical</a:t>
                      </a:r>
                      <a:r>
                        <a:rPr lang="en-US" sz="2400" baseline="0" noProof="0" dirty="0" smtClean="0"/>
                        <a:t> (gas), or radiation energy (sun beams coming through windows, making use of the greenhouse effect to heat)</a:t>
                      </a:r>
                      <a:endParaRPr lang="en-US" sz="2400" noProof="0" dirty="0"/>
                    </a:p>
                  </a:txBody>
                  <a:tcPr anchor="ctr"/>
                </a:tc>
              </a:tr>
              <a:tr h="1124744">
                <a:tc>
                  <a:txBody>
                    <a:bodyPr/>
                    <a:lstStyle/>
                    <a:p>
                      <a:r>
                        <a:rPr lang="en-US" sz="2400" noProof="0" dirty="0" smtClean="0"/>
                        <a:t>Electrical and electro-magnetic energy</a:t>
                      </a:r>
                      <a:endParaRPr lang="en-US" sz="240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noProof="0" dirty="0" smtClean="0">
                          <a:ln>
                            <a:noFill/>
                          </a:ln>
                          <a:effectLst/>
                        </a:rPr>
                        <a:t>Battery (better: accumulator) of an e-car powering the electric motor</a:t>
                      </a:r>
                      <a:endParaRPr kumimoji="0" lang="en-US" sz="2400" b="0" i="0" u="none" strike="noStrike" cap="none" normalizeH="0" baseline="0" noProof="0" dirty="0">
                        <a:ln>
                          <a:noFill/>
                        </a:ln>
                        <a:solidFill>
                          <a:schemeClr val="tx1"/>
                        </a:solidFill>
                        <a:effectLst/>
                        <a:latin typeface="+mn-lt"/>
                        <a:ea typeface="Times New Roman" pitchFamily="18" charset="0"/>
                        <a:cs typeface="Arial" pitchFamily="34" charset="0"/>
                      </a:endParaRPr>
                    </a:p>
                  </a:txBody>
                  <a:tcPr anchor="ctr"/>
                </a:tc>
              </a:tr>
              <a:tr h="1117506">
                <a:tc>
                  <a:txBody>
                    <a:bodyPr/>
                    <a:lstStyle/>
                    <a:p>
                      <a:r>
                        <a:rPr lang="en-US" sz="2400" noProof="0" dirty="0" smtClean="0"/>
                        <a:t>Chemical</a:t>
                      </a:r>
                      <a:r>
                        <a:rPr lang="en-US" sz="2400" baseline="0" noProof="0" dirty="0" smtClean="0"/>
                        <a:t> energy</a:t>
                      </a:r>
                      <a:endParaRPr lang="en-US" sz="2400" noProof="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noProof="0" dirty="0" smtClean="0">
                          <a:ln>
                            <a:noFill/>
                          </a:ln>
                          <a:effectLst/>
                        </a:rPr>
                        <a:t>Bound in energy carriers, e.g. gas, oil, coal, wood. Transferred into thermal energy when burnt (which is chemically an oxidization, a reaction with oxygen, exothermal)</a:t>
                      </a:r>
                      <a:endParaRPr kumimoji="0" lang="en-US" sz="2400" b="0" i="0" u="none" strike="noStrike" cap="none" normalizeH="0" baseline="0" noProof="0" dirty="0">
                        <a:ln>
                          <a:noFill/>
                        </a:ln>
                        <a:solidFill>
                          <a:schemeClr val="tx1"/>
                        </a:solidFill>
                        <a:effectLst/>
                        <a:latin typeface="+mn-lt"/>
                        <a:ea typeface="Times New Roman" pitchFamily="18" charset="0"/>
                        <a:cs typeface="Arial" pitchFamily="34" charset="0"/>
                      </a:endParaRPr>
                    </a:p>
                  </a:txBody>
                  <a:tcPr anchor="ctr"/>
                </a:tc>
                <a:extLst>
                  <a:ext uri="{0D108BD9-81ED-4DB2-BD59-A6C34878D82A}">
                    <a16:rowId xmlns:a16="http://schemas.microsoft.com/office/drawing/2014/main" xmlns="" val="10001"/>
                  </a:ext>
                </a:extLst>
              </a:tr>
              <a:tr h="566513">
                <a:tc>
                  <a:txBody>
                    <a:bodyPr/>
                    <a:lstStyle/>
                    <a:p>
                      <a:r>
                        <a:rPr lang="en-US" sz="2400" noProof="0" dirty="0" smtClean="0"/>
                        <a:t>Nuclear energy</a:t>
                      </a:r>
                      <a:endParaRPr lang="en-US" sz="2400" noProof="0" dirty="0"/>
                    </a:p>
                  </a:txBody>
                  <a:tcPr anchor="ctr"/>
                </a:tc>
                <a:tc>
                  <a:txBody>
                    <a:bodyPr/>
                    <a:lstStyle/>
                    <a:p>
                      <a:r>
                        <a:rPr lang="en-US" sz="2400" noProof="0" dirty="0" smtClean="0"/>
                        <a:t>Atom splitting in a nuclear reactor</a:t>
                      </a:r>
                      <a:endParaRPr lang="en-US" sz="2400" noProof="0" dirty="0"/>
                    </a:p>
                  </a:txBody>
                  <a:tcPr anchor="ctr"/>
                </a:tc>
                <a:extLst>
                  <a:ext uri="{0D108BD9-81ED-4DB2-BD59-A6C34878D82A}">
                    <a16:rowId xmlns:a16="http://schemas.microsoft.com/office/drawing/2014/main" xmlns="" val="10005"/>
                  </a:ext>
                </a:extLst>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10</a:t>
            </a:fld>
            <a:endParaRPr lang="de-DE"/>
          </a:p>
        </p:txBody>
      </p:sp>
    </p:spTree>
    <p:extLst>
      <p:ext uri="{BB962C8B-B14F-4D97-AF65-F5344CB8AC3E}">
        <p14:creationId xmlns:p14="http://schemas.microsoft.com/office/powerpoint/2010/main" val="174077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6142772"/>
              </p:ext>
            </p:extLst>
          </p:nvPr>
        </p:nvGraphicFramePr>
        <p:xfrm>
          <a:off x="335360" y="548680"/>
          <a:ext cx="11593287" cy="6041283"/>
        </p:xfrm>
        <a:graphic>
          <a:graphicData uri="http://schemas.openxmlformats.org/drawingml/2006/table">
            <a:tbl>
              <a:tblPr firstRow="1" bandRow="1">
                <a:tableStyleId>{5C22544A-7EE6-4342-B048-85BDC9FD1C3A}</a:tableStyleId>
              </a:tblPr>
              <a:tblGrid>
                <a:gridCol w="1596129"/>
                <a:gridCol w="3091349"/>
                <a:gridCol w="6905809"/>
              </a:tblGrid>
              <a:tr h="720080">
                <a:tc>
                  <a:txBody>
                    <a:bodyPr/>
                    <a:lstStyle/>
                    <a:p>
                      <a:pPr algn="ctr">
                        <a:lnSpc>
                          <a:spcPct val="100000"/>
                        </a:lnSpc>
                        <a:spcAft>
                          <a:spcPts val="600"/>
                        </a:spcAft>
                      </a:pPr>
                      <a:r>
                        <a:rPr lang="en-US" sz="1800" dirty="0">
                          <a:effectLst/>
                        </a:rPr>
                        <a:t>Measurement unit </a:t>
                      </a:r>
                      <a:r>
                        <a:rPr lang="en-US" sz="1800" dirty="0" smtClean="0">
                          <a:effectLst/>
                        </a:rPr>
                        <a:t>of capacity</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nchor="ctr"/>
                </a:tc>
                <a:tc>
                  <a:txBody>
                    <a:bodyPr/>
                    <a:lstStyle/>
                    <a:p>
                      <a:pPr algn="ctr">
                        <a:lnSpc>
                          <a:spcPct val="100000"/>
                        </a:lnSpc>
                        <a:spcAft>
                          <a:spcPts val="600"/>
                        </a:spcAft>
                      </a:pPr>
                      <a:r>
                        <a:rPr lang="en-US" sz="1800" dirty="0">
                          <a:effectLst/>
                        </a:rPr>
                        <a:t>Abbreviation and dimension</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nchor="ctr"/>
                </a:tc>
                <a:tc>
                  <a:txBody>
                    <a:bodyPr/>
                    <a:lstStyle/>
                    <a:p>
                      <a:pPr algn="ctr">
                        <a:lnSpc>
                          <a:spcPct val="100000"/>
                        </a:lnSpc>
                        <a:spcAft>
                          <a:spcPts val="600"/>
                        </a:spcAft>
                      </a:pPr>
                      <a:r>
                        <a:rPr lang="en-US" sz="1800" dirty="0">
                          <a:effectLst/>
                        </a:rPr>
                        <a:t>Examples</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nchor="ctr"/>
                </a:tc>
              </a:tr>
              <a:tr h="619317">
                <a:tc>
                  <a:txBody>
                    <a:bodyPr/>
                    <a:lstStyle/>
                    <a:p>
                      <a:pPr>
                        <a:lnSpc>
                          <a:spcPct val="100000"/>
                        </a:lnSpc>
                        <a:spcAft>
                          <a:spcPts val="600"/>
                        </a:spcAft>
                      </a:pPr>
                      <a:r>
                        <a:rPr lang="en-US" sz="2000" dirty="0">
                          <a:effectLst/>
                        </a:rPr>
                        <a:t>Watt</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a:effectLst/>
                        </a:rPr>
                        <a:t>W</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a:effectLst/>
                        </a:rPr>
                        <a:t>An amount representing a 20th of the capacity of a typical halogen light </a:t>
                      </a:r>
                      <a:r>
                        <a:rPr lang="en-US" sz="2000" dirty="0" smtClean="0">
                          <a:effectLst/>
                        </a:rPr>
                        <a:t>bulb.</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r>
              <a:tr h="554151">
                <a:tc>
                  <a:txBody>
                    <a:bodyPr/>
                    <a:lstStyle/>
                    <a:p>
                      <a:pPr>
                        <a:lnSpc>
                          <a:spcPct val="100000"/>
                        </a:lnSpc>
                        <a:spcAft>
                          <a:spcPts val="600"/>
                        </a:spcAft>
                      </a:pPr>
                      <a:r>
                        <a:rPr lang="en-US" sz="2000" dirty="0">
                          <a:effectLst/>
                        </a:rPr>
                        <a:t>Kilowatt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smtClean="0">
                          <a:effectLst/>
                        </a:rPr>
                        <a:t>kW</a:t>
                      </a:r>
                      <a:r>
                        <a:rPr lang="de-DE" sz="2000" baseline="0" dirty="0" smtClean="0">
                          <a:effectLst/>
                        </a:rPr>
                        <a:t> (</a:t>
                      </a:r>
                      <a:r>
                        <a:rPr lang="en-US" sz="2000" dirty="0" smtClean="0">
                          <a:effectLst/>
                        </a:rPr>
                        <a:t>1,000 W)</a:t>
                      </a:r>
                      <a:r>
                        <a:rPr lang="de-DE" sz="2000" baseline="0" dirty="0" smtClean="0">
                          <a:effectLst/>
                        </a:rPr>
                        <a:t>, </a:t>
                      </a:r>
                      <a:r>
                        <a:rPr lang="en-US" sz="2000" dirty="0" smtClean="0">
                          <a:effectLst/>
                        </a:rPr>
                        <a:t>thousand</a:t>
                      </a:r>
                      <a:r>
                        <a:rPr lang="en-US" sz="2000" dirty="0">
                          <a:effectLst/>
                        </a:rPr>
                        <a:t>, 10</a:t>
                      </a:r>
                      <a:r>
                        <a:rPr lang="en-US" sz="2000" baseline="30000" dirty="0">
                          <a:effectLst/>
                        </a:rPr>
                        <a:t>3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a:effectLst/>
                        </a:rPr>
                        <a:t>Electric capacity of a small hair dryer or lawn </a:t>
                      </a:r>
                      <a:r>
                        <a:rPr lang="en-US" sz="2000" dirty="0" smtClean="0">
                          <a:effectLst/>
                        </a:rPr>
                        <a:t>mower.</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r>
              <a:tr h="1108302">
                <a:tc>
                  <a:txBody>
                    <a:bodyPr/>
                    <a:lstStyle/>
                    <a:p>
                      <a:pPr>
                        <a:lnSpc>
                          <a:spcPct val="100000"/>
                        </a:lnSpc>
                        <a:spcAft>
                          <a:spcPts val="600"/>
                        </a:spcAft>
                      </a:pPr>
                      <a:r>
                        <a:rPr lang="en-US" sz="2000" dirty="0">
                          <a:effectLst/>
                        </a:rPr>
                        <a:t>Megawatt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smtClean="0">
                          <a:effectLst/>
                        </a:rPr>
                        <a:t>MW</a:t>
                      </a:r>
                      <a:r>
                        <a:rPr lang="de-DE" sz="2000" baseline="0" dirty="0" smtClean="0">
                          <a:effectLst/>
                        </a:rPr>
                        <a:t> (</a:t>
                      </a:r>
                      <a:r>
                        <a:rPr lang="en-US" sz="2000" dirty="0" smtClean="0">
                          <a:effectLst/>
                        </a:rPr>
                        <a:t>1,000,000 W)</a:t>
                      </a:r>
                      <a:r>
                        <a:rPr lang="de-DE" sz="2000" baseline="0" dirty="0" smtClean="0">
                          <a:effectLst/>
                        </a:rPr>
                        <a:t> </a:t>
                      </a:r>
                    </a:p>
                    <a:p>
                      <a:pPr>
                        <a:lnSpc>
                          <a:spcPct val="100000"/>
                        </a:lnSpc>
                        <a:spcAft>
                          <a:spcPts val="600"/>
                        </a:spcAft>
                      </a:pPr>
                      <a:r>
                        <a:rPr lang="en-US" sz="2000" dirty="0" smtClean="0">
                          <a:effectLst/>
                        </a:rPr>
                        <a:t>million</a:t>
                      </a:r>
                      <a:r>
                        <a:rPr lang="en-US" sz="2000" dirty="0">
                          <a:effectLst/>
                        </a:rPr>
                        <a:t>, 10</a:t>
                      </a:r>
                      <a:r>
                        <a:rPr lang="en-US" sz="2000" baseline="30000" dirty="0">
                          <a:effectLst/>
                        </a:rPr>
                        <a:t>6</a:t>
                      </a: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smtClean="0">
                          <a:effectLst/>
                        </a:rPr>
                        <a:t>500 </a:t>
                      </a:r>
                      <a:r>
                        <a:rPr lang="en-US" sz="2000" dirty="0">
                          <a:effectLst/>
                        </a:rPr>
                        <a:t>MW: Wattage of a mid-sized power plant, which is enough to operate 500,000 small hair dryers at the same time, or to supply a city of about hundred thousand inhabitants with electricity.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r>
              <a:tr h="831227">
                <a:tc>
                  <a:txBody>
                    <a:bodyPr/>
                    <a:lstStyle/>
                    <a:p>
                      <a:pPr>
                        <a:lnSpc>
                          <a:spcPct val="100000"/>
                        </a:lnSpc>
                        <a:spcAft>
                          <a:spcPts val="600"/>
                        </a:spcAft>
                      </a:pPr>
                      <a:r>
                        <a:rPr lang="en-US" sz="2000">
                          <a:effectLst/>
                        </a:rPr>
                        <a:t>Gigawatt</a:t>
                      </a:r>
                      <a:endParaRPr lang="de-DE" sz="2000">
                        <a:effectLst/>
                      </a:endParaRPr>
                    </a:p>
                    <a:p>
                      <a:pPr>
                        <a:lnSpc>
                          <a:spcPct val="100000"/>
                        </a:lnSpc>
                        <a:spcAft>
                          <a:spcPts val="600"/>
                        </a:spcAft>
                      </a:pPr>
                      <a:r>
                        <a:rPr lang="en-US" sz="2000">
                          <a:effectLst/>
                        </a:rPr>
                        <a:t> </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smtClean="0">
                          <a:effectLst/>
                        </a:rPr>
                        <a:t>GW</a:t>
                      </a:r>
                      <a:r>
                        <a:rPr lang="de-DE" sz="2000" baseline="0" dirty="0" smtClean="0">
                          <a:effectLst/>
                        </a:rPr>
                        <a:t> (</a:t>
                      </a:r>
                      <a:r>
                        <a:rPr lang="en-US" sz="2000" dirty="0" smtClean="0">
                          <a:effectLst/>
                        </a:rPr>
                        <a:t>1,000,000,000 W)</a:t>
                      </a:r>
                      <a:endParaRPr lang="de-DE" sz="2000" dirty="0">
                        <a:effectLst/>
                      </a:endParaRPr>
                    </a:p>
                    <a:p>
                      <a:pPr>
                        <a:lnSpc>
                          <a:spcPct val="100000"/>
                        </a:lnSpc>
                        <a:spcAft>
                          <a:spcPts val="600"/>
                        </a:spcAft>
                      </a:pPr>
                      <a:r>
                        <a:rPr lang="en-US" sz="2000" dirty="0">
                          <a:effectLst/>
                        </a:rPr>
                        <a:t>billion, 10</a:t>
                      </a:r>
                      <a:r>
                        <a:rPr lang="en-US" sz="2000" baseline="30000" dirty="0">
                          <a:effectLst/>
                        </a:rPr>
                        <a:t>9</a:t>
                      </a: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a:effectLst/>
                        </a:rPr>
                        <a:t>Capacity of a large power plant, which is sufficient to supply a </a:t>
                      </a:r>
                      <a:r>
                        <a:rPr lang="en-US" sz="2000" dirty="0" smtClean="0">
                          <a:effectLst/>
                        </a:rPr>
                        <a:t>region </a:t>
                      </a:r>
                      <a:r>
                        <a:rPr lang="en-US" sz="2000" dirty="0">
                          <a:effectLst/>
                        </a:rPr>
                        <a:t>or a city of one million inhabitants in an industrialized </a:t>
                      </a:r>
                      <a:r>
                        <a:rPr lang="en-US" sz="2000" dirty="0" smtClean="0">
                          <a:effectLst/>
                        </a:rPr>
                        <a:t>country.</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r>
              <a:tr h="905833">
                <a:tc>
                  <a:txBody>
                    <a:bodyPr/>
                    <a:lstStyle/>
                    <a:p>
                      <a:pPr>
                        <a:lnSpc>
                          <a:spcPct val="100000"/>
                        </a:lnSpc>
                        <a:spcAft>
                          <a:spcPts val="600"/>
                        </a:spcAft>
                      </a:pPr>
                      <a:r>
                        <a:rPr lang="en-US" sz="2000">
                          <a:effectLst/>
                        </a:rPr>
                        <a:t>Terawatt </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smtClean="0">
                          <a:effectLst/>
                        </a:rPr>
                        <a:t>TW</a:t>
                      </a:r>
                      <a:r>
                        <a:rPr lang="de-DE" sz="2000" baseline="0" dirty="0" smtClean="0">
                          <a:effectLst/>
                        </a:rPr>
                        <a:t> (</a:t>
                      </a:r>
                      <a:r>
                        <a:rPr lang="en-US" sz="2000" dirty="0" smtClean="0">
                          <a:effectLst/>
                        </a:rPr>
                        <a:t>1,000,000,000,000 W)</a:t>
                      </a:r>
                      <a:endParaRPr lang="de-DE" sz="2000" dirty="0">
                        <a:effectLst/>
                      </a:endParaRPr>
                    </a:p>
                    <a:p>
                      <a:pPr>
                        <a:lnSpc>
                          <a:spcPct val="100000"/>
                        </a:lnSpc>
                        <a:spcAft>
                          <a:spcPts val="600"/>
                        </a:spcAft>
                      </a:pPr>
                      <a:r>
                        <a:rPr lang="en-US" sz="2000" dirty="0">
                          <a:effectLst/>
                        </a:rPr>
                        <a:t>trillion, 10</a:t>
                      </a:r>
                      <a:r>
                        <a:rPr lang="en-US" sz="2000" baseline="30000" dirty="0">
                          <a:effectLst/>
                        </a:rPr>
                        <a:t>12</a:t>
                      </a: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a:effectLst/>
                        </a:rPr>
                        <a:t>Big countries need some large power plants to generate hundreds of </a:t>
                      </a:r>
                      <a:r>
                        <a:rPr lang="en-US" sz="2000" dirty="0" smtClean="0">
                          <a:effectLst/>
                        </a:rPr>
                        <a:t>gigawatt.</a:t>
                      </a:r>
                      <a:r>
                        <a:rPr lang="en-US" sz="2000" baseline="0" dirty="0" smtClean="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r>
              <a:tr h="1182189">
                <a:tc>
                  <a:txBody>
                    <a:bodyPr/>
                    <a:lstStyle/>
                    <a:p>
                      <a:pPr>
                        <a:lnSpc>
                          <a:spcPct val="100000"/>
                        </a:lnSpc>
                        <a:spcAft>
                          <a:spcPts val="600"/>
                        </a:spcAft>
                      </a:pPr>
                      <a:r>
                        <a:rPr lang="en-US" sz="2000" dirty="0" err="1">
                          <a:effectLst/>
                        </a:rPr>
                        <a:t>Petawatt</a:t>
                      </a: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smtClean="0">
                          <a:effectLst/>
                        </a:rPr>
                        <a:t>PW</a:t>
                      </a:r>
                      <a:r>
                        <a:rPr lang="de-DE" sz="2000" baseline="0" dirty="0" smtClean="0">
                          <a:effectLst/>
                        </a:rPr>
                        <a:t> (</a:t>
                      </a:r>
                      <a:r>
                        <a:rPr lang="en-US" sz="2000" dirty="0" smtClean="0">
                          <a:effectLst/>
                        </a:rPr>
                        <a:t>1,000,000,000,000,000 W)</a:t>
                      </a:r>
                      <a:endParaRPr lang="de-DE" sz="2000" dirty="0" smtClean="0">
                        <a:effectLst/>
                      </a:endParaRPr>
                    </a:p>
                    <a:p>
                      <a:pPr>
                        <a:lnSpc>
                          <a:spcPct val="100000"/>
                        </a:lnSpc>
                        <a:spcAft>
                          <a:spcPts val="600"/>
                        </a:spcAft>
                      </a:pPr>
                      <a:r>
                        <a:rPr lang="en-US" sz="2000" dirty="0" smtClean="0">
                          <a:effectLst/>
                        </a:rPr>
                        <a:t>quadrillion</a:t>
                      </a:r>
                      <a:r>
                        <a:rPr lang="en-US" sz="2000" dirty="0">
                          <a:effectLst/>
                        </a:rPr>
                        <a:t>, 10</a:t>
                      </a:r>
                      <a:r>
                        <a:rPr lang="en-US" sz="2000" baseline="30000" dirty="0">
                          <a:effectLst/>
                        </a:rPr>
                        <a:t>15</a:t>
                      </a: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c>
                  <a:txBody>
                    <a:bodyPr/>
                    <a:lstStyle/>
                    <a:p>
                      <a:pPr>
                        <a:lnSpc>
                          <a:spcPct val="100000"/>
                        </a:lnSpc>
                        <a:spcAft>
                          <a:spcPts val="600"/>
                        </a:spcAft>
                      </a:pPr>
                      <a:r>
                        <a:rPr lang="en-US" sz="2000" dirty="0">
                          <a:effectLst/>
                        </a:rPr>
                        <a:t>The gulf stream in northern Atlantic has an energy capacity of some </a:t>
                      </a:r>
                      <a:r>
                        <a:rPr lang="en-US" sz="2000" dirty="0" err="1">
                          <a:effectLst/>
                        </a:rPr>
                        <a:t>petawatt</a:t>
                      </a:r>
                      <a:r>
                        <a:rPr lang="en-US" sz="2000" dirty="0">
                          <a:effectLst/>
                        </a:rPr>
                        <a:t> and influences the climate in Europe by transporting warm water from the Caribbean to Scandinavia and Great Britain.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630" marR="25630" marT="0" marB="0"/>
                </a:tc>
              </a:tr>
            </a:tbl>
          </a:graphicData>
        </a:graphic>
      </p:graphicFrame>
      <p:sp>
        <p:nvSpPr>
          <p:cNvPr id="3" name="Titel 2"/>
          <p:cNvSpPr>
            <a:spLocks noGrp="1"/>
          </p:cNvSpPr>
          <p:nvPr>
            <p:ph type="title"/>
          </p:nvPr>
        </p:nvSpPr>
        <p:spPr>
          <a:xfrm>
            <a:off x="1487487" y="116632"/>
            <a:ext cx="9505056" cy="432048"/>
          </a:xfrm>
        </p:spPr>
        <p:txBody>
          <a:bodyPr>
            <a:noAutofit/>
          </a:bodyPr>
          <a:lstStyle/>
          <a:p>
            <a:pPr algn="ctr"/>
            <a:r>
              <a:rPr lang="en-US" sz="2400" b="1" noProof="0" dirty="0">
                <a:latin typeface="+mn-lt"/>
              </a:rPr>
              <a:t>Measurement unit of energy </a:t>
            </a:r>
            <a:r>
              <a:rPr lang="en-US" sz="2400" b="1" noProof="0" dirty="0" smtClean="0">
                <a:latin typeface="+mn-lt"/>
              </a:rPr>
              <a:t>capacity (how “strong” a device is)</a:t>
            </a:r>
            <a:endParaRPr lang="en-US" sz="3200" b="1" noProof="0" dirty="0">
              <a:latin typeface="+mn-lt"/>
            </a:endParaRPr>
          </a:p>
        </p:txBody>
      </p:sp>
    </p:spTree>
    <p:extLst>
      <p:ext uri="{BB962C8B-B14F-4D97-AF65-F5344CB8AC3E}">
        <p14:creationId xmlns:p14="http://schemas.microsoft.com/office/powerpoint/2010/main" val="1586807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7959017"/>
              </p:ext>
            </p:extLst>
          </p:nvPr>
        </p:nvGraphicFramePr>
        <p:xfrm>
          <a:off x="263352" y="763170"/>
          <a:ext cx="11593288" cy="6118784"/>
        </p:xfrm>
        <a:graphic>
          <a:graphicData uri="http://schemas.openxmlformats.org/drawingml/2006/table">
            <a:tbl>
              <a:tblPr firstRow="1" bandRow="1">
                <a:tableStyleId>{5C22544A-7EE6-4342-B048-85BDC9FD1C3A}</a:tableStyleId>
              </a:tblPr>
              <a:tblGrid>
                <a:gridCol w="1619175"/>
                <a:gridCol w="3258354"/>
                <a:gridCol w="6715759"/>
              </a:tblGrid>
              <a:tr h="810849">
                <a:tc>
                  <a:txBody>
                    <a:bodyPr/>
                    <a:lstStyle/>
                    <a:p>
                      <a:pPr algn="ctr">
                        <a:lnSpc>
                          <a:spcPct val="100000"/>
                        </a:lnSpc>
                        <a:spcAft>
                          <a:spcPts val="600"/>
                        </a:spcAft>
                      </a:pPr>
                      <a:r>
                        <a:rPr lang="en-US" sz="2000" dirty="0" smtClean="0">
                          <a:effectLst/>
                        </a:rPr>
                        <a:t>Measurement unit of energy</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nchor="ctr"/>
                </a:tc>
                <a:tc>
                  <a:txBody>
                    <a:bodyPr/>
                    <a:lstStyle/>
                    <a:p>
                      <a:pPr algn="ctr">
                        <a:lnSpc>
                          <a:spcPct val="100000"/>
                        </a:lnSpc>
                        <a:spcAft>
                          <a:spcPts val="600"/>
                        </a:spcAft>
                      </a:pPr>
                      <a:r>
                        <a:rPr lang="en-US" sz="2000" dirty="0">
                          <a:effectLst/>
                        </a:rPr>
                        <a:t>Abbreviation and dimension</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nchor="ctr"/>
                </a:tc>
                <a:tc>
                  <a:txBody>
                    <a:bodyPr/>
                    <a:lstStyle/>
                    <a:p>
                      <a:pPr algn="ctr">
                        <a:lnSpc>
                          <a:spcPct val="100000"/>
                        </a:lnSpc>
                        <a:spcAft>
                          <a:spcPts val="600"/>
                        </a:spcAft>
                      </a:pPr>
                      <a:r>
                        <a:rPr lang="en-US" sz="2000" dirty="0">
                          <a:effectLst/>
                        </a:rPr>
                        <a:t>Examples</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nchor="ctr"/>
                </a:tc>
              </a:tr>
              <a:tr h="717931">
                <a:tc>
                  <a:txBody>
                    <a:bodyPr/>
                    <a:lstStyle/>
                    <a:p>
                      <a:pPr>
                        <a:lnSpc>
                          <a:spcPct val="100000"/>
                        </a:lnSpc>
                        <a:spcAft>
                          <a:spcPts val="600"/>
                        </a:spcAft>
                      </a:pPr>
                      <a:r>
                        <a:rPr lang="en-US" sz="2000">
                          <a:effectLst/>
                        </a:rPr>
                        <a:t>Watt-hour</a:t>
                      </a:r>
                      <a:endParaRPr lang="de-DE" sz="2000">
                        <a:effectLst/>
                      </a:endParaRPr>
                    </a:p>
                    <a:p>
                      <a:pPr>
                        <a:lnSpc>
                          <a:spcPct val="100000"/>
                        </a:lnSpc>
                        <a:spcAft>
                          <a:spcPts val="600"/>
                        </a:spcAft>
                      </a:pPr>
                      <a:r>
                        <a:rPr lang="en-US" sz="2000">
                          <a:effectLst/>
                        </a:rPr>
                        <a:t> </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err="1">
                          <a:effectLst/>
                        </a:rPr>
                        <a:t>Wh</a:t>
                      </a:r>
                      <a:endParaRPr lang="de-DE" sz="2000" dirty="0">
                        <a:effectLst/>
                      </a:endParaRPr>
                    </a:p>
                    <a:p>
                      <a:pPr>
                        <a:lnSpc>
                          <a:spcPct val="100000"/>
                        </a:lnSpc>
                        <a:spcAft>
                          <a:spcPts val="600"/>
                        </a:spcAft>
                      </a:pP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a:effectLst/>
                        </a:rPr>
                        <a:t>If a halogen bulb of 20 W is switched on for one hour, the energy needed sums up to 20 Wh.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r>
              <a:tr h="698913">
                <a:tc>
                  <a:txBody>
                    <a:bodyPr/>
                    <a:lstStyle/>
                    <a:p>
                      <a:pPr>
                        <a:lnSpc>
                          <a:spcPct val="100000"/>
                        </a:lnSpc>
                        <a:spcAft>
                          <a:spcPts val="600"/>
                        </a:spcAft>
                      </a:pPr>
                      <a:r>
                        <a:rPr lang="en-US" sz="2000" dirty="0">
                          <a:effectLst/>
                        </a:rPr>
                        <a:t>Kilowatt-hour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smtClean="0">
                          <a:effectLst/>
                        </a:rPr>
                        <a:t>kWh</a:t>
                      </a:r>
                      <a:r>
                        <a:rPr lang="de-DE" sz="2000" baseline="0" dirty="0" smtClean="0">
                          <a:effectLst/>
                        </a:rPr>
                        <a:t> (</a:t>
                      </a:r>
                      <a:r>
                        <a:rPr lang="en-US" sz="2000" dirty="0" smtClean="0">
                          <a:effectLst/>
                        </a:rPr>
                        <a:t>1,000 </a:t>
                      </a:r>
                      <a:r>
                        <a:rPr lang="en-US" sz="2000" dirty="0" err="1" smtClean="0">
                          <a:effectLst/>
                        </a:rPr>
                        <a:t>Wh</a:t>
                      </a:r>
                      <a:r>
                        <a:rPr lang="en-US" sz="2000" dirty="0" smtClean="0">
                          <a:effectLst/>
                        </a:rPr>
                        <a:t>)</a:t>
                      </a:r>
                      <a:endParaRPr lang="de-DE" sz="2000" dirty="0">
                        <a:effectLst/>
                      </a:endParaRPr>
                    </a:p>
                    <a:p>
                      <a:pPr>
                        <a:lnSpc>
                          <a:spcPct val="100000"/>
                        </a:lnSpc>
                        <a:spcAft>
                          <a:spcPts val="600"/>
                        </a:spcAft>
                      </a:pPr>
                      <a:r>
                        <a:rPr lang="en-US" sz="2000" dirty="0">
                          <a:effectLst/>
                        </a:rPr>
                        <a:t>thousand, 10</a:t>
                      </a:r>
                      <a:r>
                        <a:rPr lang="en-US" sz="2000" baseline="30000" dirty="0">
                          <a:effectLst/>
                        </a:rPr>
                        <a:t>3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smtClean="0">
                          <a:effectLst/>
                        </a:rPr>
                        <a:t>A </a:t>
                      </a:r>
                      <a:r>
                        <a:rPr lang="en-US" sz="2000" dirty="0">
                          <a:effectLst/>
                        </a:rPr>
                        <a:t>typical electrical energy consumption of a household can be 10 kWh/day.</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r>
              <a:tr h="912866">
                <a:tc>
                  <a:txBody>
                    <a:bodyPr/>
                    <a:lstStyle/>
                    <a:p>
                      <a:pPr>
                        <a:lnSpc>
                          <a:spcPct val="100000"/>
                        </a:lnSpc>
                        <a:spcAft>
                          <a:spcPts val="600"/>
                        </a:spcAft>
                      </a:pPr>
                      <a:r>
                        <a:rPr lang="en-US" sz="2000">
                          <a:effectLst/>
                        </a:rPr>
                        <a:t>Megawatt-hour</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smtClean="0">
                          <a:effectLst/>
                        </a:rPr>
                        <a:t>MWh</a:t>
                      </a:r>
                      <a:r>
                        <a:rPr lang="de-DE" sz="2000" baseline="0" dirty="0" smtClean="0">
                          <a:effectLst/>
                        </a:rPr>
                        <a:t> (</a:t>
                      </a:r>
                      <a:r>
                        <a:rPr lang="en-US" sz="2000" dirty="0" smtClean="0">
                          <a:effectLst/>
                        </a:rPr>
                        <a:t>1,000,000 </a:t>
                      </a:r>
                      <a:r>
                        <a:rPr lang="en-US" sz="2000" dirty="0" err="1" smtClean="0">
                          <a:effectLst/>
                        </a:rPr>
                        <a:t>Wh</a:t>
                      </a:r>
                      <a:r>
                        <a:rPr lang="en-US" sz="2000" dirty="0" smtClean="0">
                          <a:effectLst/>
                        </a:rPr>
                        <a:t>)</a:t>
                      </a:r>
                      <a:endParaRPr lang="de-DE" sz="2000" dirty="0">
                        <a:effectLst/>
                      </a:endParaRPr>
                    </a:p>
                    <a:p>
                      <a:pPr>
                        <a:lnSpc>
                          <a:spcPct val="100000"/>
                        </a:lnSpc>
                        <a:spcAft>
                          <a:spcPts val="600"/>
                        </a:spcAft>
                      </a:pPr>
                      <a:r>
                        <a:rPr lang="en-US" sz="2000" dirty="0">
                          <a:effectLst/>
                        </a:rPr>
                        <a:t>million, 10</a:t>
                      </a:r>
                      <a:r>
                        <a:rPr lang="en-US" sz="2000" baseline="30000" dirty="0">
                          <a:effectLst/>
                        </a:rPr>
                        <a:t>6</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a:effectLst/>
                        </a:rPr>
                        <a:t>The electrical energy consumption per year of the typical household has to be calculated as 10 kWh × 356 = 3,560 </a:t>
                      </a:r>
                      <a:r>
                        <a:rPr lang="en-US" sz="2000" dirty="0" smtClean="0">
                          <a:effectLst/>
                        </a:rPr>
                        <a:t>kWh,</a:t>
                      </a:r>
                      <a:r>
                        <a:rPr lang="en-US" sz="2000" baseline="0" dirty="0" smtClean="0">
                          <a:effectLst/>
                        </a:rPr>
                        <a:t> which is equal to </a:t>
                      </a:r>
                      <a:r>
                        <a:rPr lang="en-US" sz="2000" dirty="0" smtClean="0">
                          <a:effectLst/>
                        </a:rPr>
                        <a:t>3.56 </a:t>
                      </a:r>
                      <a:r>
                        <a:rPr lang="en-US" sz="2000" dirty="0">
                          <a:effectLst/>
                        </a:rPr>
                        <a:t>MWh.</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r>
              <a:tr h="885927">
                <a:tc>
                  <a:txBody>
                    <a:bodyPr/>
                    <a:lstStyle/>
                    <a:p>
                      <a:pPr>
                        <a:lnSpc>
                          <a:spcPct val="100000"/>
                        </a:lnSpc>
                        <a:spcAft>
                          <a:spcPts val="600"/>
                        </a:spcAft>
                      </a:pPr>
                      <a:r>
                        <a:rPr lang="en-US" sz="2000">
                          <a:effectLst/>
                        </a:rPr>
                        <a:t>Gigawatt-hour</a:t>
                      </a:r>
                      <a:endParaRPr lang="de-DE" sz="2000">
                        <a:effectLst/>
                      </a:endParaRPr>
                    </a:p>
                    <a:p>
                      <a:pPr>
                        <a:lnSpc>
                          <a:spcPct val="100000"/>
                        </a:lnSpc>
                        <a:spcAft>
                          <a:spcPts val="600"/>
                        </a:spcAft>
                      </a:pPr>
                      <a:r>
                        <a:rPr lang="en-US" sz="2000">
                          <a:effectLst/>
                        </a:rPr>
                        <a:t> </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err="1" smtClean="0">
                          <a:effectLst/>
                        </a:rPr>
                        <a:t>GWh</a:t>
                      </a:r>
                      <a:r>
                        <a:rPr lang="de-DE" sz="2000" baseline="0" dirty="0" smtClean="0">
                          <a:effectLst/>
                        </a:rPr>
                        <a:t> (</a:t>
                      </a:r>
                      <a:r>
                        <a:rPr lang="en-US" sz="2000" dirty="0" smtClean="0">
                          <a:effectLst/>
                        </a:rPr>
                        <a:t>1,000,000,000 </a:t>
                      </a:r>
                      <a:r>
                        <a:rPr lang="en-US" sz="2000" dirty="0" err="1" smtClean="0">
                          <a:effectLst/>
                        </a:rPr>
                        <a:t>Wh</a:t>
                      </a:r>
                      <a:r>
                        <a:rPr lang="en-US" sz="2000" dirty="0" smtClean="0">
                          <a:effectLst/>
                        </a:rPr>
                        <a:t>)</a:t>
                      </a:r>
                      <a:endParaRPr lang="de-DE" sz="2000" dirty="0">
                        <a:effectLst/>
                      </a:endParaRPr>
                    </a:p>
                    <a:p>
                      <a:pPr>
                        <a:lnSpc>
                          <a:spcPct val="100000"/>
                        </a:lnSpc>
                        <a:spcAft>
                          <a:spcPts val="600"/>
                        </a:spcAft>
                      </a:pPr>
                      <a:r>
                        <a:rPr lang="en-US" sz="2000" dirty="0">
                          <a:effectLst/>
                        </a:rPr>
                        <a:t>billion, 10</a:t>
                      </a:r>
                      <a:r>
                        <a:rPr lang="en-US" sz="2000" baseline="30000" dirty="0">
                          <a:effectLst/>
                        </a:rPr>
                        <a:t>9</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a:effectLst/>
                        </a:rPr>
                        <a:t>Most industrial companies can conveniently express their energy demand in terms of gigawatt-hours.</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r>
              <a:tr h="934554">
                <a:tc>
                  <a:txBody>
                    <a:bodyPr/>
                    <a:lstStyle/>
                    <a:p>
                      <a:pPr>
                        <a:lnSpc>
                          <a:spcPct val="100000"/>
                        </a:lnSpc>
                        <a:spcAft>
                          <a:spcPts val="600"/>
                        </a:spcAft>
                      </a:pPr>
                      <a:r>
                        <a:rPr lang="en-US" sz="2000">
                          <a:effectLst/>
                        </a:rPr>
                        <a:t>Terawatt-hour </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err="1" smtClean="0">
                          <a:effectLst/>
                        </a:rPr>
                        <a:t>TWh</a:t>
                      </a:r>
                      <a:r>
                        <a:rPr lang="de-DE" sz="2000" baseline="0" dirty="0" smtClean="0">
                          <a:effectLst/>
                        </a:rPr>
                        <a:t> (</a:t>
                      </a:r>
                      <a:r>
                        <a:rPr lang="en-US" sz="2000" dirty="0" smtClean="0">
                          <a:effectLst/>
                        </a:rPr>
                        <a:t>1,000,000,000,000 </a:t>
                      </a:r>
                      <a:r>
                        <a:rPr lang="en-US" sz="2000" dirty="0" err="1" smtClean="0">
                          <a:effectLst/>
                        </a:rPr>
                        <a:t>Wh</a:t>
                      </a:r>
                      <a:r>
                        <a:rPr lang="en-US" sz="2000" dirty="0" smtClean="0">
                          <a:effectLst/>
                        </a:rPr>
                        <a:t>)</a:t>
                      </a:r>
                      <a:endParaRPr lang="de-DE" sz="2000" dirty="0">
                        <a:effectLst/>
                      </a:endParaRPr>
                    </a:p>
                    <a:p>
                      <a:pPr>
                        <a:lnSpc>
                          <a:spcPct val="100000"/>
                        </a:lnSpc>
                        <a:spcAft>
                          <a:spcPts val="600"/>
                        </a:spcAft>
                      </a:pPr>
                      <a:r>
                        <a:rPr lang="en-US" sz="2000" dirty="0">
                          <a:effectLst/>
                        </a:rPr>
                        <a:t>trillion, 10</a:t>
                      </a:r>
                      <a:r>
                        <a:rPr lang="en-US" sz="2000" baseline="30000" dirty="0">
                          <a:effectLst/>
                        </a:rPr>
                        <a:t>12</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a:effectLst/>
                        </a:rPr>
                        <a:t>Very large companies and small countries are on the level of terawatt-hours.</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r>
              <a:tr h="1156210">
                <a:tc>
                  <a:txBody>
                    <a:bodyPr/>
                    <a:lstStyle/>
                    <a:p>
                      <a:pPr>
                        <a:lnSpc>
                          <a:spcPct val="100000"/>
                        </a:lnSpc>
                        <a:spcAft>
                          <a:spcPts val="600"/>
                        </a:spcAft>
                      </a:pPr>
                      <a:r>
                        <a:rPr lang="en-US" sz="2000">
                          <a:effectLst/>
                        </a:rPr>
                        <a:t>Petawatt-hour </a:t>
                      </a:r>
                      <a:endParaRPr lang="de-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err="1" smtClean="0">
                          <a:effectLst/>
                        </a:rPr>
                        <a:t>PWh</a:t>
                      </a:r>
                      <a:r>
                        <a:rPr lang="de-DE" sz="2000" baseline="0" dirty="0" smtClean="0">
                          <a:effectLst/>
                        </a:rPr>
                        <a:t> (</a:t>
                      </a:r>
                      <a:r>
                        <a:rPr lang="en-US" sz="2000" dirty="0" smtClean="0">
                          <a:effectLst/>
                        </a:rPr>
                        <a:t>1,000,000,000,000,000 </a:t>
                      </a:r>
                      <a:r>
                        <a:rPr lang="en-US" sz="2000" dirty="0" err="1" smtClean="0">
                          <a:effectLst/>
                        </a:rPr>
                        <a:t>Wh</a:t>
                      </a:r>
                      <a:r>
                        <a:rPr lang="en-US" sz="2000" dirty="0" smtClean="0">
                          <a:effectLst/>
                        </a:rPr>
                        <a:t>)</a:t>
                      </a:r>
                      <a:endParaRPr lang="de-DE" sz="2000" dirty="0">
                        <a:effectLst/>
                      </a:endParaRPr>
                    </a:p>
                    <a:p>
                      <a:pPr>
                        <a:lnSpc>
                          <a:spcPct val="100000"/>
                        </a:lnSpc>
                        <a:spcAft>
                          <a:spcPts val="600"/>
                        </a:spcAft>
                      </a:pPr>
                      <a:r>
                        <a:rPr lang="en-US" sz="2000" dirty="0">
                          <a:effectLst/>
                        </a:rPr>
                        <a:t>quadrillion, 10</a:t>
                      </a:r>
                      <a:r>
                        <a:rPr lang="en-US" sz="2000" baseline="30000" dirty="0">
                          <a:effectLst/>
                        </a:rPr>
                        <a:t>15</a:t>
                      </a:r>
                      <a:r>
                        <a:rPr lang="en-US" sz="2000" dirty="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c>
                  <a:txBody>
                    <a:bodyPr/>
                    <a:lstStyle/>
                    <a:p>
                      <a:pPr>
                        <a:lnSpc>
                          <a:spcPct val="100000"/>
                        </a:lnSpc>
                        <a:spcAft>
                          <a:spcPts val="600"/>
                        </a:spcAft>
                      </a:pPr>
                      <a:r>
                        <a:rPr lang="en-US" sz="2000" dirty="0">
                          <a:effectLst/>
                        </a:rPr>
                        <a:t>The energy consumption of the OECD countries in Europe is about 20 </a:t>
                      </a:r>
                      <a:r>
                        <a:rPr lang="en-US" sz="2000" dirty="0" err="1" smtClean="0">
                          <a:effectLst/>
                        </a:rPr>
                        <a:t>PWh</a:t>
                      </a:r>
                      <a:r>
                        <a:rPr lang="en-US" sz="2000" dirty="0" smtClean="0">
                          <a:effectLst/>
                        </a:rPr>
                        <a:t>. </a:t>
                      </a:r>
                      <a:endParaRPr lang="de-D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541" marR="25541" marT="0" marB="0"/>
                </a:tc>
              </a:tr>
            </a:tbl>
          </a:graphicData>
        </a:graphic>
      </p:graphicFrame>
      <p:sp>
        <p:nvSpPr>
          <p:cNvPr id="8" name="Titel 7"/>
          <p:cNvSpPr>
            <a:spLocks noGrp="1"/>
          </p:cNvSpPr>
          <p:nvPr>
            <p:ph type="title"/>
          </p:nvPr>
        </p:nvSpPr>
        <p:spPr>
          <a:xfrm>
            <a:off x="1523776" y="-1860"/>
            <a:ext cx="9277449" cy="673331"/>
          </a:xfrm>
        </p:spPr>
        <p:txBody>
          <a:bodyPr>
            <a:noAutofit/>
          </a:bodyPr>
          <a:lstStyle/>
          <a:p>
            <a:pPr algn="ctr"/>
            <a:r>
              <a:rPr lang="en-US" sz="2400" b="1" noProof="0" dirty="0" smtClean="0">
                <a:latin typeface="+mn-lt"/>
              </a:rPr>
              <a:t>Energy measurement units </a:t>
            </a:r>
            <a:br>
              <a:rPr lang="en-US" sz="2400" b="1" noProof="0" dirty="0" smtClean="0">
                <a:latin typeface="+mn-lt"/>
              </a:rPr>
            </a:br>
            <a:r>
              <a:rPr lang="en-US" sz="2400" b="1" noProof="0" dirty="0" smtClean="0">
                <a:latin typeface="+mn-lt"/>
              </a:rPr>
              <a:t>(how much energy is consumed using a device a span of time in hours)</a:t>
            </a:r>
            <a:endParaRPr lang="en-US" sz="2400" b="1" noProof="0" dirty="0">
              <a:latin typeface="+mn-lt"/>
            </a:endParaRPr>
          </a:p>
        </p:txBody>
      </p:sp>
    </p:spTree>
    <p:extLst>
      <p:ext uri="{BB962C8B-B14F-4D97-AF65-F5344CB8AC3E}">
        <p14:creationId xmlns:p14="http://schemas.microsoft.com/office/powerpoint/2010/main" val="199136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13</a:t>
            </a:fld>
            <a:endParaRPr lang="de-DE"/>
          </a:p>
        </p:txBody>
      </p:sp>
      <p:graphicFrame>
        <p:nvGraphicFramePr>
          <p:cNvPr id="5" name="Diagramm 4"/>
          <p:cNvGraphicFramePr/>
          <p:nvPr>
            <p:extLst>
              <p:ext uri="{D42A27DB-BD31-4B8C-83A1-F6EECF244321}">
                <p14:modId xmlns:p14="http://schemas.microsoft.com/office/powerpoint/2010/main" val="1595379356"/>
              </p:ext>
            </p:extLst>
          </p:nvPr>
        </p:nvGraphicFramePr>
        <p:xfrm>
          <a:off x="407368" y="404664"/>
          <a:ext cx="113052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62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2" y="-98871"/>
            <a:ext cx="12360698" cy="1727671"/>
          </a:xfrm>
        </p:spPr>
        <p:txBody>
          <a:bodyPr>
            <a:normAutofit/>
          </a:bodyPr>
          <a:lstStyle/>
          <a:p>
            <a:r>
              <a:rPr lang="en-US" sz="2400" b="1" noProof="0" dirty="0" smtClean="0"/>
              <a:t>Further units for energy measurement and conversion table</a:t>
            </a:r>
            <a:br>
              <a:rPr lang="en-US" sz="2400" b="1" noProof="0" dirty="0" smtClean="0"/>
            </a:br>
            <a:r>
              <a:rPr lang="en-US" sz="2400" noProof="0" dirty="0" smtClean="0"/>
              <a:t>kilo-Joule (kJ), kilo calories, kilowatt-hour, coal equivalent, raw oil equivalent (ROE), non-compressed gas</a:t>
            </a:r>
            <a:br>
              <a:rPr lang="en-US" sz="2400" noProof="0" dirty="0" smtClean="0"/>
            </a:br>
            <a:r>
              <a:rPr lang="en-US" sz="2400" noProof="0" dirty="0" smtClean="0"/>
              <a:t>Attention: the factors may differ, energy carriers are natural products  </a:t>
            </a:r>
            <a:endParaRPr lang="en-US" sz="2400" noProof="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206985888"/>
              </p:ext>
            </p:extLst>
          </p:nvPr>
        </p:nvGraphicFramePr>
        <p:xfrm>
          <a:off x="363945" y="1523107"/>
          <a:ext cx="11582403" cy="5121697"/>
        </p:xfrm>
        <a:graphic>
          <a:graphicData uri="http://schemas.openxmlformats.org/drawingml/2006/table">
            <a:tbl>
              <a:tblPr firstRow="1" firstCol="1" bandRow="1">
                <a:tableStyleId>{5C22544A-7EE6-4342-B048-85BDC9FD1C3A}</a:tableStyleId>
              </a:tblPr>
              <a:tblGrid>
                <a:gridCol w="1654629">
                  <a:extLst>
                    <a:ext uri="{9D8B030D-6E8A-4147-A177-3AD203B41FA5}">
                      <a16:colId xmlns:a16="http://schemas.microsoft.com/office/drawing/2014/main" xmlns="" val="20000"/>
                    </a:ext>
                  </a:extLst>
                </a:gridCol>
                <a:gridCol w="1654629">
                  <a:extLst>
                    <a:ext uri="{9D8B030D-6E8A-4147-A177-3AD203B41FA5}">
                      <a16:colId xmlns:a16="http://schemas.microsoft.com/office/drawing/2014/main" xmlns="" val="20001"/>
                    </a:ext>
                  </a:extLst>
                </a:gridCol>
                <a:gridCol w="1654629">
                  <a:extLst>
                    <a:ext uri="{9D8B030D-6E8A-4147-A177-3AD203B41FA5}">
                      <a16:colId xmlns:a16="http://schemas.microsoft.com/office/drawing/2014/main" xmlns="" val="20002"/>
                    </a:ext>
                  </a:extLst>
                </a:gridCol>
                <a:gridCol w="1654629">
                  <a:extLst>
                    <a:ext uri="{9D8B030D-6E8A-4147-A177-3AD203B41FA5}">
                      <a16:colId xmlns:a16="http://schemas.microsoft.com/office/drawing/2014/main" xmlns="" val="20003"/>
                    </a:ext>
                  </a:extLst>
                </a:gridCol>
                <a:gridCol w="1654629">
                  <a:extLst>
                    <a:ext uri="{9D8B030D-6E8A-4147-A177-3AD203B41FA5}">
                      <a16:colId xmlns:a16="http://schemas.microsoft.com/office/drawing/2014/main" xmlns="" val="20004"/>
                    </a:ext>
                  </a:extLst>
                </a:gridCol>
                <a:gridCol w="1654629">
                  <a:extLst>
                    <a:ext uri="{9D8B030D-6E8A-4147-A177-3AD203B41FA5}">
                      <a16:colId xmlns:a16="http://schemas.microsoft.com/office/drawing/2014/main" xmlns="" val="20005"/>
                    </a:ext>
                  </a:extLst>
                </a:gridCol>
                <a:gridCol w="1654629">
                  <a:extLst>
                    <a:ext uri="{9D8B030D-6E8A-4147-A177-3AD203B41FA5}">
                      <a16:colId xmlns:a16="http://schemas.microsoft.com/office/drawing/2014/main" xmlns="" val="20006"/>
                    </a:ext>
                  </a:extLst>
                </a:gridCol>
              </a:tblGrid>
              <a:tr h="731671">
                <a:tc>
                  <a:txBody>
                    <a:bodyPr/>
                    <a:lstStyle/>
                    <a:p>
                      <a:endParaRPr lang="en-US" sz="2400" noProof="0" dirty="0"/>
                    </a:p>
                  </a:txBody>
                  <a:tcPr/>
                </a:tc>
                <a:tc>
                  <a:txBody>
                    <a:bodyPr/>
                    <a:lstStyle/>
                    <a:p>
                      <a:pPr algn="ctr">
                        <a:lnSpc>
                          <a:spcPct val="100000"/>
                        </a:lnSpc>
                        <a:spcAft>
                          <a:spcPts val="600"/>
                        </a:spcAft>
                      </a:pPr>
                      <a:r>
                        <a:rPr lang="en-US" sz="2400" noProof="0" dirty="0" smtClean="0">
                          <a:effectLst/>
                        </a:rPr>
                        <a:t>kJ</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400" noProof="0" dirty="0" smtClean="0">
                          <a:effectLst/>
                        </a:rPr>
                        <a:t>kcal</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400" noProof="0" dirty="0" smtClean="0">
                          <a:effectLst/>
                        </a:rPr>
                        <a:t>kWh</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400" noProof="0" dirty="0" smtClean="0">
                          <a:effectLst/>
                        </a:rPr>
                        <a:t>kg coal equivalent</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400" noProof="0" dirty="0" smtClean="0">
                          <a:effectLst/>
                        </a:rPr>
                        <a:t>kg ROE</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400" noProof="0" dirty="0" smtClean="0">
                          <a:effectLst/>
                        </a:rPr>
                        <a:t>1 m</a:t>
                      </a:r>
                      <a:r>
                        <a:rPr lang="en-US" sz="2400" baseline="30000" noProof="0" dirty="0" smtClean="0">
                          <a:effectLst/>
                        </a:rPr>
                        <a:t>3 </a:t>
                      </a:r>
                      <a:r>
                        <a:rPr lang="en-US" sz="2400" noProof="0" dirty="0" smtClean="0">
                          <a:effectLst/>
                        </a:rPr>
                        <a:t>gas</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31671">
                <a:tc>
                  <a:txBody>
                    <a:bodyPr/>
                    <a:lstStyle/>
                    <a:p>
                      <a:pPr algn="ctr">
                        <a:lnSpc>
                          <a:spcPct val="100000"/>
                        </a:lnSpc>
                        <a:spcAft>
                          <a:spcPts val="600"/>
                        </a:spcAft>
                      </a:pPr>
                      <a:r>
                        <a:rPr lang="en-US" sz="2400" noProof="0" dirty="0" smtClean="0">
                          <a:effectLst/>
                        </a:rPr>
                        <a:t>1 kJ</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0,2388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0,000278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0,000034</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0,000024</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0,000032</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31671">
                <a:tc>
                  <a:txBody>
                    <a:bodyPr/>
                    <a:lstStyle/>
                    <a:p>
                      <a:pPr algn="ctr">
                        <a:lnSpc>
                          <a:spcPct val="100000"/>
                        </a:lnSpc>
                        <a:spcAft>
                          <a:spcPts val="600"/>
                        </a:spcAft>
                      </a:pPr>
                      <a:r>
                        <a:rPr lang="en-US" sz="2400" noProof="0" dirty="0" smtClean="0">
                          <a:effectLst/>
                        </a:rPr>
                        <a:t>1 kcal</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4,1868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0,001163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0,000143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0,00013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31671">
                <a:tc>
                  <a:txBody>
                    <a:bodyPr/>
                    <a:lstStyle/>
                    <a:p>
                      <a:pPr algn="ctr">
                        <a:lnSpc>
                          <a:spcPct val="100000"/>
                        </a:lnSpc>
                        <a:spcAft>
                          <a:spcPts val="600"/>
                        </a:spcAft>
                      </a:pPr>
                      <a:r>
                        <a:rPr lang="en-US" sz="2400" noProof="0" dirty="0" smtClean="0">
                          <a:effectLst/>
                        </a:rPr>
                        <a:t>1 kWh</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3.600</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860</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0,123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0,086</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0,113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31671">
                <a:tc>
                  <a:txBody>
                    <a:bodyPr/>
                    <a:lstStyle/>
                    <a:p>
                      <a:pPr algn="ctr">
                        <a:lnSpc>
                          <a:spcPct val="100000"/>
                        </a:lnSpc>
                        <a:spcAft>
                          <a:spcPts val="600"/>
                        </a:spcAft>
                      </a:pPr>
                      <a:r>
                        <a:rPr lang="en-US" sz="2400" noProof="0" dirty="0" smtClean="0">
                          <a:effectLst/>
                        </a:rPr>
                        <a:t>1 kg coal equivalent</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29.308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7.000</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8,14</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0,7</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0,923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31671">
                <a:tc>
                  <a:txBody>
                    <a:bodyPr/>
                    <a:lstStyle/>
                    <a:p>
                      <a:pPr algn="ctr">
                        <a:lnSpc>
                          <a:spcPct val="100000"/>
                        </a:lnSpc>
                        <a:spcAft>
                          <a:spcPts val="600"/>
                        </a:spcAft>
                      </a:pPr>
                      <a:r>
                        <a:rPr lang="en-US" sz="2400" noProof="0" dirty="0" smtClean="0">
                          <a:effectLst/>
                        </a:rPr>
                        <a:t>1 kg ROE</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41.868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10.000</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11,63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1,428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1,319</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31671">
                <a:tc>
                  <a:txBody>
                    <a:bodyPr/>
                    <a:lstStyle/>
                    <a:p>
                      <a:pPr algn="ctr">
                        <a:lnSpc>
                          <a:spcPct val="100000"/>
                        </a:lnSpc>
                        <a:spcAft>
                          <a:spcPts val="600"/>
                        </a:spcAft>
                      </a:pPr>
                      <a:r>
                        <a:rPr lang="en-US" sz="2400" noProof="0" dirty="0" smtClean="0">
                          <a:effectLst/>
                        </a:rPr>
                        <a:t>1 m</a:t>
                      </a:r>
                      <a:r>
                        <a:rPr lang="en-US" sz="2400" baseline="30000" noProof="0" dirty="0" smtClean="0">
                          <a:effectLst/>
                        </a:rPr>
                        <a:t>3 </a:t>
                      </a:r>
                      <a:r>
                        <a:rPr lang="en-US" sz="2400" noProof="0" dirty="0" smtClean="0">
                          <a:effectLst/>
                        </a:rPr>
                        <a:t>gas</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31.736</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7.580</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8,816</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1,083</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0,758</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Aft>
                          <a:spcPts val="600"/>
                        </a:spcAft>
                      </a:pPr>
                      <a:r>
                        <a:rPr lang="en-US" sz="2400" noProof="0" dirty="0" smtClean="0">
                          <a:effectLst/>
                        </a:rPr>
                        <a:t>1</a:t>
                      </a:r>
                      <a:endParaRPr lang="en-US" sz="24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14</a:t>
            </a:fld>
            <a:endParaRPr lang="de-DE"/>
          </a:p>
        </p:txBody>
      </p:sp>
    </p:spTree>
    <p:extLst>
      <p:ext uri="{BB962C8B-B14F-4D97-AF65-F5344CB8AC3E}">
        <p14:creationId xmlns:p14="http://schemas.microsoft.com/office/powerpoint/2010/main" val="3201071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15</a:t>
            </a:fld>
            <a:endParaRPr lang="de-DE"/>
          </a:p>
        </p:txBody>
      </p:sp>
      <p:sp>
        <p:nvSpPr>
          <p:cNvPr id="5" name="Rechteck 4"/>
          <p:cNvSpPr/>
          <p:nvPr/>
        </p:nvSpPr>
        <p:spPr>
          <a:xfrm>
            <a:off x="1343472" y="1700808"/>
            <a:ext cx="9073008" cy="2074414"/>
          </a:xfrm>
          <a:prstGeom prst="rect">
            <a:avLst/>
          </a:prstGeom>
        </p:spPr>
        <p:txBody>
          <a:bodyPr wrap="square">
            <a:spAutoFit/>
          </a:bodyPr>
          <a:lstStyle/>
          <a:p>
            <a:pPr lvl="0" algn="ctr">
              <a:spcBef>
                <a:spcPct val="20000"/>
              </a:spcBef>
            </a:pPr>
            <a:r>
              <a:rPr lang="en-US" sz="2800" dirty="0" smtClean="0"/>
              <a:t>Content</a:t>
            </a:r>
          </a:p>
          <a:p>
            <a:pPr marL="514350" lvl="0" indent="-514350" algn="ctr">
              <a:spcBef>
                <a:spcPct val="20000"/>
              </a:spcBef>
              <a:buFont typeface="+mj-lt"/>
              <a:buAutoNum type="arabicPeriod"/>
            </a:pPr>
            <a:r>
              <a:rPr lang="en-US" sz="2800" dirty="0" smtClean="0"/>
              <a:t>Definition of Energy and Load</a:t>
            </a:r>
          </a:p>
          <a:p>
            <a:pPr marL="514350" lvl="0" indent="-514350" algn="ctr">
              <a:spcBef>
                <a:spcPct val="20000"/>
              </a:spcBef>
              <a:buFont typeface="+mj-lt"/>
              <a:buAutoNum type="arabicPeriod"/>
            </a:pPr>
            <a:r>
              <a:rPr lang="en-US" sz="2800" dirty="0" smtClean="0"/>
              <a:t>Forms and Units of Energy Measurement</a:t>
            </a:r>
          </a:p>
          <a:p>
            <a:pPr marL="514350" lvl="0" indent="-514350" algn="ctr">
              <a:spcBef>
                <a:spcPct val="20000"/>
              </a:spcBef>
              <a:buFont typeface="+mj-lt"/>
              <a:buAutoNum type="arabicPeriod"/>
            </a:pPr>
            <a:r>
              <a:rPr lang="en-US" sz="2800" b="1" dirty="0" smtClean="0"/>
              <a:t>Energy Density, Efficiency, and Degree of Utilization</a:t>
            </a:r>
          </a:p>
        </p:txBody>
      </p:sp>
    </p:spTree>
    <p:extLst>
      <p:ext uri="{BB962C8B-B14F-4D97-AF65-F5344CB8AC3E}">
        <p14:creationId xmlns:p14="http://schemas.microsoft.com/office/powerpoint/2010/main" val="1088554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91344" y="644794"/>
                <a:ext cx="12000656" cy="6076682"/>
              </a:xfrm>
            </p:spPr>
            <p:txBody>
              <a:bodyPr>
                <a:noAutofit/>
              </a:bodyPr>
              <a:lstStyle/>
              <a:p>
                <a:r>
                  <a:rPr lang="en-US" sz="2400" noProof="0" dirty="0" smtClean="0">
                    <a:latin typeface="Arial" panose="020B0604020202020204" pitchFamily="34" charset="0"/>
                    <a:cs typeface="Arial" panose="020B0604020202020204" pitchFamily="34" charset="0"/>
                  </a:rPr>
                  <a:t>Defined as the energy per volume or weight of an energy carrier</a:t>
                </a:r>
              </a:p>
              <a:p>
                <a:pPr marL="0" indent="0" algn="ctr">
                  <a:buNone/>
                </a:pPr>
                <a14:m>
                  <m:oMath xmlns:m="http://schemas.openxmlformats.org/officeDocument/2006/math">
                    <m:r>
                      <a:rPr lang="en-US" sz="2400" i="1" noProof="0">
                        <a:latin typeface="Cambria Math" panose="02040503050406030204" pitchFamily="18" charset="0"/>
                      </a:rPr>
                      <m:t>𝐸𝑛𝑒𝑟𝑔𝑦</m:t>
                    </m:r>
                    <m:r>
                      <a:rPr lang="en-US" sz="2400" i="1" noProof="0">
                        <a:latin typeface="Cambria Math" panose="02040503050406030204" pitchFamily="18" charset="0"/>
                      </a:rPr>
                      <m:t> </m:t>
                    </m:r>
                    <m:r>
                      <a:rPr lang="en-US" sz="2400" i="1" noProof="0">
                        <a:latin typeface="Cambria Math" panose="02040503050406030204" pitchFamily="18" charset="0"/>
                      </a:rPr>
                      <m:t>𝑑𝑒𝑛𝑠𝑖𝑡𝑦</m:t>
                    </m:r>
                    <m:r>
                      <a:rPr lang="en-US" sz="2400" i="1" noProof="0">
                        <a:latin typeface="Cambria Math" panose="02040503050406030204" pitchFamily="18" charset="0"/>
                      </a:rPr>
                      <m:t>,</m:t>
                    </m:r>
                    <m:r>
                      <a:rPr lang="en-US" sz="2400" i="1" noProof="0">
                        <a:latin typeface="Cambria Math" panose="02040503050406030204" pitchFamily="18" charset="0"/>
                      </a:rPr>
                      <m:t>h𝑒𝑎𝑡𝑖𝑛𝑔</m:t>
                    </m:r>
                    <m:r>
                      <a:rPr lang="en-US" sz="2400" i="1" noProof="0">
                        <a:latin typeface="Cambria Math" panose="02040503050406030204" pitchFamily="18" charset="0"/>
                      </a:rPr>
                      <m:t> </m:t>
                    </m:r>
                    <m:r>
                      <a:rPr lang="en-US" sz="2400" i="1" noProof="0">
                        <a:latin typeface="Cambria Math" panose="02040503050406030204" pitchFamily="18" charset="0"/>
                      </a:rPr>
                      <m:t>𝑓𝑎𝑐𝑡𝑜𝑟</m:t>
                    </m:r>
                    <m:r>
                      <a:rPr lang="en-US" sz="2400" i="1" noProof="0">
                        <a:latin typeface="Cambria Math" panose="02040503050406030204" pitchFamily="18" charset="0"/>
                      </a:rPr>
                      <m:t>=</m:t>
                    </m:r>
                    <m:f>
                      <m:fPr>
                        <m:ctrlPr>
                          <a:rPr lang="en-US" sz="2400" i="1" noProof="0">
                            <a:latin typeface="Cambria Math" panose="02040503050406030204" pitchFamily="18" charset="0"/>
                          </a:rPr>
                        </m:ctrlPr>
                      </m:fPr>
                      <m:num>
                        <m:r>
                          <a:rPr lang="en-US" sz="2400" i="1" noProof="0" smtClean="0">
                            <a:latin typeface="Cambria Math" panose="02040503050406030204" pitchFamily="18" charset="0"/>
                          </a:rPr>
                          <m:t>𝑒</m:t>
                        </m:r>
                        <m:r>
                          <a:rPr lang="en-US" sz="2400" b="0" i="1" noProof="0" smtClean="0">
                            <a:latin typeface="Cambria Math" panose="02040503050406030204" pitchFamily="18" charset="0"/>
                          </a:rPr>
                          <m:t>𝑛𝑒𝑟𝑦</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𝑐𝑜𝑛𝑡𝑒𝑛𝑡</m:t>
                        </m:r>
                      </m:num>
                      <m:den>
                        <m:r>
                          <a:rPr lang="en-US" sz="2400" b="0" i="1" noProof="0" smtClean="0">
                            <a:latin typeface="Cambria Math" panose="02040503050406030204" pitchFamily="18" charset="0"/>
                          </a:rPr>
                          <m:t>𝑢𝑛𝑖𝑡</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𝑒𝑛𝑒𝑟𝑔𝑦</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𝑐𝑎𝑟𝑟𝑖𝑒𝑟</m:t>
                        </m:r>
                      </m:den>
                    </m:f>
                  </m:oMath>
                </a14:m>
                <a:r>
                  <a:rPr lang="en-US" sz="2400" noProof="0" dirty="0" smtClean="0">
                    <a:latin typeface="Arial" panose="020B0604020202020204" pitchFamily="34" charset="0"/>
                    <a:cs typeface="Arial" panose="020B0604020202020204" pitchFamily="34" charset="0"/>
                  </a:rPr>
                  <a:t> </a:t>
                </a:r>
                <a14:m>
                  <m:oMath xmlns:m="http://schemas.openxmlformats.org/officeDocument/2006/math">
                    <m:r>
                      <a:rPr lang="en-US" sz="2400" i="1" noProof="0">
                        <a:latin typeface="Cambria Math" panose="02040503050406030204" pitchFamily="18" charset="0"/>
                      </a:rPr>
                      <m:t>(</m:t>
                    </m:r>
                    <m:r>
                      <a:rPr lang="en-US" sz="2400" b="0" i="1" noProof="0" smtClean="0">
                        <a:latin typeface="Cambria Math" panose="02040503050406030204" pitchFamily="18" charset="0"/>
                      </a:rPr>
                      <m:t>𝑒</m:t>
                    </m:r>
                    <m:r>
                      <a:rPr lang="en-US" sz="2400" b="0" i="1" noProof="0" smtClean="0">
                        <a:latin typeface="Cambria Math" panose="02040503050406030204" pitchFamily="18" charset="0"/>
                      </a:rPr>
                      <m:t>.</m:t>
                    </m:r>
                    <m:r>
                      <a:rPr lang="en-US" sz="2400" b="0" i="1" noProof="0" smtClean="0">
                        <a:latin typeface="Cambria Math" panose="02040503050406030204" pitchFamily="18" charset="0"/>
                      </a:rPr>
                      <m:t>𝑔</m:t>
                    </m:r>
                    <m:r>
                      <a:rPr lang="en-US" sz="2400" b="0" i="1" noProof="0" smtClean="0">
                        <a:latin typeface="Cambria Math" panose="02040503050406030204" pitchFamily="18" charset="0"/>
                      </a:rPr>
                      <m:t>. </m:t>
                    </m:r>
                    <m:f>
                      <m:fPr>
                        <m:ctrlPr>
                          <a:rPr lang="en-US" sz="2400" i="1" noProof="0">
                            <a:latin typeface="Cambria Math" panose="02040503050406030204" pitchFamily="18" charset="0"/>
                          </a:rPr>
                        </m:ctrlPr>
                      </m:fPr>
                      <m:num>
                        <m:r>
                          <a:rPr lang="en-US" sz="2400" i="1" noProof="0">
                            <a:latin typeface="Cambria Math" panose="02040503050406030204" pitchFamily="18" charset="0"/>
                          </a:rPr>
                          <m:t>𝑘𝑊h</m:t>
                        </m:r>
                      </m:num>
                      <m:den>
                        <m:r>
                          <a:rPr lang="en-US" sz="2400" i="1" noProof="0">
                            <a:latin typeface="Cambria Math" panose="02040503050406030204" pitchFamily="18" charset="0"/>
                          </a:rPr>
                          <m:t>𝑘𝑔</m:t>
                        </m:r>
                      </m:den>
                    </m:f>
                  </m:oMath>
                </a14:m>
                <a:r>
                  <a:rPr lang="en-US" sz="2400" noProof="0" dirty="0" smtClean="0">
                    <a:latin typeface="Arial" panose="020B0604020202020204" pitchFamily="34" charset="0"/>
                    <a:cs typeface="Arial" panose="020B0604020202020204" pitchFamily="34" charset="0"/>
                  </a:rPr>
                  <a:t>)</a:t>
                </a:r>
              </a:p>
              <a:p>
                <a:pPr marL="0" indent="0">
                  <a:buNone/>
                </a:pPr>
                <a:r>
                  <a:rPr lang="en-US" sz="2400" noProof="0" dirty="0" smtClean="0">
                    <a:latin typeface="Arial" panose="020B0604020202020204" pitchFamily="34" charset="0"/>
                    <a:cs typeface="Arial" panose="020B0604020202020204" pitchFamily="34" charset="0"/>
                  </a:rPr>
                  <a:t>Some technical variations of definition (for example upper or lower heating factor. Again differing coefficients for the same sort of energy carriers.)</a:t>
                </a:r>
              </a:p>
              <a:p>
                <a:r>
                  <a:rPr lang="en-US" sz="2400" noProof="0" dirty="0" smtClean="0">
                    <a:latin typeface="Arial" panose="020B0604020202020204" pitchFamily="34" charset="0"/>
                    <a:cs typeface="Arial" panose="020B0604020202020204" pitchFamily="34" charset="0"/>
                  </a:rPr>
                  <a:t>How to get the right numbers? Look into the invoice from your utility company, our personal gas invoice: </a:t>
                </a:r>
              </a:p>
              <a:p>
                <a:pPr marL="0" indent="0" algn="ctr">
                  <a:buNone/>
                </a:pPr>
                <a:r>
                  <a:rPr lang="en-US" sz="2400" i="1" noProof="0" dirty="0" smtClean="0">
                    <a:latin typeface="Arial" panose="020B0604020202020204" pitchFamily="34" charset="0"/>
                    <a:cs typeface="Arial" panose="020B0604020202020204" pitchFamily="34" charset="0"/>
                  </a:rPr>
                  <a:t>10,45  </a:t>
                </a:r>
                <a14:m>
                  <m:oMath xmlns:m="http://schemas.openxmlformats.org/officeDocument/2006/math">
                    <m:f>
                      <m:fPr>
                        <m:ctrlPr>
                          <a:rPr lang="en-US" sz="2400" i="1" noProof="0">
                            <a:latin typeface="Cambria Math" panose="02040503050406030204" pitchFamily="18" charset="0"/>
                          </a:rPr>
                        </m:ctrlPr>
                      </m:fPr>
                      <m:num>
                        <m:r>
                          <a:rPr lang="en-US" sz="2400" b="0" i="1" noProof="0" smtClean="0">
                            <a:latin typeface="Cambria Math" panose="02040503050406030204" pitchFamily="18" charset="0"/>
                          </a:rPr>
                          <m:t>𝑘𝑖𝑙𝑜𝑤𝑎𝑡𝑡</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h𝑜𝑢𝑟</m:t>
                        </m:r>
                      </m:num>
                      <m:den>
                        <m:r>
                          <a:rPr lang="en-US" sz="2400" b="0" i="1" noProof="0" smtClean="0">
                            <a:latin typeface="Cambria Math" panose="02040503050406030204" pitchFamily="18" charset="0"/>
                          </a:rPr>
                          <m:t>𝑐𝑢𝑏𝑖𝑐</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𝑚𝑒𝑡𝑒𝑟</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𝑛𝑎𝑡𝑢𝑟𝑎𝑙</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𝑔𝑎𝑠</m:t>
                        </m:r>
                      </m:den>
                    </m:f>
                  </m:oMath>
                </a14:m>
                <a:r>
                  <a:rPr lang="en-US" sz="2400" noProof="0" dirty="0" smtClean="0">
                    <a:latin typeface="Arial" panose="020B0604020202020204" pitchFamily="34" charset="0"/>
                    <a:cs typeface="Arial" panose="020B0604020202020204" pitchFamily="34" charset="0"/>
                  </a:rPr>
                  <a:t> </a:t>
                </a:r>
              </a:p>
              <a:p>
                <a:r>
                  <a:rPr lang="en-US" sz="2400" noProof="0" dirty="0" smtClean="0">
                    <a:latin typeface="Arial" panose="020B0604020202020204" pitchFamily="34" charset="0"/>
                    <a:cs typeface="Arial" panose="020B0604020202020204" pitchFamily="34" charset="0"/>
                  </a:rPr>
                  <a:t>Calculate the energy consumption or demand in kWh given the input energy of an energy carrier:</a:t>
                </a:r>
                <a:endParaRPr lang="en-US" sz="2400" noProof="0" dirty="0">
                  <a:latin typeface="Arial" panose="020B0604020202020204" pitchFamily="34" charset="0"/>
                  <a:cs typeface="Arial" panose="020B0604020202020204" pitchFamily="34" charset="0"/>
                </a:endParaRPr>
              </a:p>
              <a:p>
                <a:pPr marL="0" indent="0" algn="ctr">
                  <a:buNone/>
                </a:pPr>
                <a14:m>
                  <m:oMath xmlns:m="http://schemas.openxmlformats.org/officeDocument/2006/math">
                    <m:r>
                      <a:rPr lang="en-US" sz="2400" b="0" i="1" noProof="0" smtClean="0">
                        <a:latin typeface="Cambria Math" panose="02040503050406030204" pitchFamily="18" charset="0"/>
                      </a:rPr>
                      <m:t>𝐼𝑛𝑝𝑢𝑡</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𝑒𝑛𝑒𝑟𝑔𝑦</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𝑖𝑛</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𝑒𝑛𝑒𝑟𝑔𝑦</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𝑐𝑎𝑟𝑟𝑖𝑒𝑟</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𝑢𝑛𝑖𝑡𝑠</m:t>
                    </m:r>
                    <m:r>
                      <a:rPr lang="en-US" sz="2400" b="0" i="1" noProof="0" smtClean="0">
                        <a:latin typeface="Cambria Math" panose="02040503050406030204" pitchFamily="18" charset="0"/>
                      </a:rPr>
                      <m:t> </m:t>
                    </m:r>
                    <m:r>
                      <a:rPr lang="en-US" sz="2400" i="1" noProof="0">
                        <a:latin typeface="Cambria Math" panose="02040503050406030204" pitchFamily="18" charset="0"/>
                      </a:rPr>
                      <m:t>𝑥</m:t>
                    </m:r>
                    <m:r>
                      <a:rPr lang="en-US" sz="2400" i="1" noProof="0">
                        <a:latin typeface="Cambria Math" panose="02040503050406030204" pitchFamily="18" charset="0"/>
                      </a:rPr>
                      <m:t> </m:t>
                    </m:r>
                    <m:r>
                      <a:rPr lang="en-US" sz="2400" b="0" i="1" noProof="0" smtClean="0">
                        <a:latin typeface="Cambria Math" panose="02040503050406030204" pitchFamily="18" charset="0"/>
                      </a:rPr>
                      <m:t>h𝑒𝑎𝑡𝑖𝑛𝑔</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𝑓𝑎𝑐𝑡𝑜𝑟</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𝑜𝑟</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𝑒𝑛𝑒𝑟𝑔𝑦</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𝑑𝑒𝑛𝑠𝑖𝑡𝑦</m:t>
                    </m:r>
                    <m:r>
                      <a:rPr lang="en-US" sz="2400" b="0" i="1" noProof="0" smtClean="0">
                        <a:latin typeface="Cambria Math" panose="02040503050406030204" pitchFamily="18" charset="0"/>
                      </a:rPr>
                      <m:t>=</m:t>
                    </m:r>
                    <m:r>
                      <a:rPr lang="en-US" sz="2400" b="0" i="1" noProof="0" smtClean="0">
                        <a:latin typeface="Cambria Math" panose="02040503050406030204" pitchFamily="18" charset="0"/>
                      </a:rPr>
                      <m:t>𝑜𝑣𝑒𝑟𝑎𝑙𝑙</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𝑒𝑛𝑒𝑟𝑔𝑦</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𝑐𝑜𝑛𝑠𝑢𝑚𝑝𝑡𝑖𝑜𝑛</m:t>
                    </m:r>
                  </m:oMath>
                </a14:m>
                <a:r>
                  <a:rPr lang="en-US" sz="2400" noProof="0" dirty="0" smtClean="0">
                    <a:latin typeface="Arial" panose="020B0604020202020204" pitchFamily="34" charset="0"/>
                    <a:cs typeface="Arial" panose="020B0604020202020204" pitchFamily="34" charset="0"/>
                  </a:rPr>
                  <a:t> </a:t>
                </a:r>
              </a:p>
              <a:p>
                <a:r>
                  <a:rPr lang="en-US" sz="2400" noProof="0" dirty="0" smtClean="0">
                    <a:latin typeface="Arial" panose="020B0604020202020204" pitchFamily="34" charset="0"/>
                    <a:cs typeface="Arial" panose="020B0604020202020204" pitchFamily="34" charset="0"/>
                  </a:rPr>
                  <a:t>Example again our gas invoice:</a:t>
                </a:r>
              </a:p>
              <a:p>
                <a:pPr marL="0" indent="0" algn="ctr">
                  <a:buNone/>
                </a:pPr>
                <a:r>
                  <a:rPr lang="en-US" sz="2400" i="1" noProof="0" dirty="0" smtClean="0">
                    <a:latin typeface="Arial" panose="020B0604020202020204" pitchFamily="34" charset="0"/>
                    <a:cs typeface="Arial" panose="020B0604020202020204" pitchFamily="34" charset="0"/>
                  </a:rPr>
                  <a:t>1.300 cubic meter natural gas </a:t>
                </a:r>
                <a:r>
                  <a:rPr lang="en-US" sz="2400" i="1" noProof="0" dirty="0">
                    <a:latin typeface="Arial" panose="020B0604020202020204" pitchFamily="34" charset="0"/>
                    <a:cs typeface="Arial" panose="020B0604020202020204" pitchFamily="34" charset="0"/>
                  </a:rPr>
                  <a:t>* </a:t>
                </a:r>
                <a:r>
                  <a:rPr lang="en-US" sz="2400" i="1" noProof="0" dirty="0" smtClean="0">
                    <a:latin typeface="Arial" panose="020B0604020202020204" pitchFamily="34" charset="0"/>
                    <a:cs typeface="Arial" panose="020B0604020202020204" pitchFamily="34" charset="0"/>
                  </a:rPr>
                  <a:t>10,45  </a:t>
                </a:r>
                <a14:m>
                  <m:oMath xmlns:m="http://schemas.openxmlformats.org/officeDocument/2006/math">
                    <m:f>
                      <m:fPr>
                        <m:ctrlPr>
                          <a:rPr lang="en-US" sz="2400" i="1" noProof="0">
                            <a:latin typeface="Cambria Math" panose="02040503050406030204" pitchFamily="18" charset="0"/>
                          </a:rPr>
                        </m:ctrlPr>
                      </m:fPr>
                      <m:num>
                        <m:r>
                          <a:rPr lang="en-US" sz="2400" b="0" i="1" noProof="0" smtClean="0">
                            <a:latin typeface="Cambria Math" panose="02040503050406030204" pitchFamily="18" charset="0"/>
                          </a:rPr>
                          <m:t>𝑘𝑊h</m:t>
                        </m:r>
                      </m:num>
                      <m:den>
                        <m:r>
                          <a:rPr lang="en-US" sz="2400" b="0" i="1" noProof="0" smtClean="0">
                            <a:latin typeface="Cambria Math" panose="02040503050406030204" pitchFamily="18" charset="0"/>
                          </a:rPr>
                          <m:t>𝑐𝑢𝑏𝑖𝑐</m:t>
                        </m:r>
                        <m:r>
                          <a:rPr lang="en-US" sz="2400" b="0" i="1" noProof="0" smtClean="0">
                            <a:latin typeface="Cambria Math" panose="02040503050406030204" pitchFamily="18" charset="0"/>
                          </a:rPr>
                          <m:t> </m:t>
                        </m:r>
                        <m:r>
                          <a:rPr lang="en-US" sz="2400" b="0" i="1" noProof="0" smtClean="0">
                            <a:latin typeface="Cambria Math" panose="02040503050406030204" pitchFamily="18" charset="0"/>
                          </a:rPr>
                          <m:t>𝑚𝑒𝑡𝑒𝑟</m:t>
                        </m:r>
                      </m:den>
                    </m:f>
                  </m:oMath>
                </a14:m>
                <a:r>
                  <a:rPr lang="en-US" sz="2400" noProof="0" dirty="0" smtClean="0">
                    <a:latin typeface="Arial" panose="020B0604020202020204" pitchFamily="34" charset="0"/>
                    <a:cs typeface="Arial" panose="020B0604020202020204" pitchFamily="34" charset="0"/>
                  </a:rPr>
                  <a:t> = </a:t>
                </a:r>
                <a:r>
                  <a:rPr lang="en-US" sz="2400" i="1" noProof="0" dirty="0" smtClean="0">
                    <a:latin typeface="Arial" panose="020B0604020202020204" pitchFamily="34" charset="0"/>
                    <a:cs typeface="Arial" panose="020B0604020202020204" pitchFamily="34" charset="0"/>
                  </a:rPr>
                  <a:t>13.584 kWh</a:t>
                </a:r>
                <a:endParaRPr lang="en-US" sz="2400" i="1" noProof="0" dirty="0">
                  <a:latin typeface="Arial" panose="020B0604020202020204" pitchFamily="34" charset="0"/>
                  <a:cs typeface="Arial" panose="020B060402020202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91344" y="644794"/>
                <a:ext cx="12000656" cy="6076682"/>
              </a:xfrm>
              <a:blipFill rotWithShape="0">
                <a:blip r:embed="rId3"/>
                <a:stretch>
                  <a:fillRect l="-762" t="-702" r="-559" b="-1404"/>
                </a:stretch>
              </a:blipFill>
            </p:spPr>
            <p:txBody>
              <a:bodyPr/>
              <a:lstStyle/>
              <a:p>
                <a:r>
                  <a:rPr lang="de-DE">
                    <a:noFill/>
                  </a:rPr>
                  <a:t> </a:t>
                </a:r>
              </a:p>
            </p:txBody>
          </p:sp>
        </mc:Fallback>
      </mc:AlternateContent>
      <p:sp>
        <p:nvSpPr>
          <p:cNvPr id="2" name="Titel 1"/>
          <p:cNvSpPr>
            <a:spLocks noGrp="1"/>
          </p:cNvSpPr>
          <p:nvPr>
            <p:ph type="title"/>
          </p:nvPr>
        </p:nvSpPr>
        <p:spPr>
          <a:xfrm>
            <a:off x="3071664" y="-36713"/>
            <a:ext cx="6017120" cy="712587"/>
          </a:xfrm>
        </p:spPr>
        <p:txBody>
          <a:bodyPr>
            <a:normAutofit/>
          </a:bodyPr>
          <a:lstStyle/>
          <a:p>
            <a:r>
              <a:rPr lang="en-US" sz="3200" b="1" noProof="0" dirty="0" smtClean="0"/>
              <a:t>Energy density, heating factor</a:t>
            </a:r>
            <a:endParaRPr lang="en-US" sz="3200" b="1"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16</a:t>
            </a:fld>
            <a:endParaRPr lang="de-DE"/>
          </a:p>
        </p:txBody>
      </p:sp>
    </p:spTree>
    <p:extLst>
      <p:ext uri="{BB962C8B-B14F-4D97-AF65-F5344CB8AC3E}">
        <p14:creationId xmlns:p14="http://schemas.microsoft.com/office/powerpoint/2010/main" val="3312506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793442"/>
            <a:ext cx="10873208" cy="4247317"/>
          </a:xfrm>
          <a:prstGeom prst="rect">
            <a:avLst/>
          </a:prstGeom>
        </p:spPr>
        <p:txBody>
          <a:bodyPr wrap="square">
            <a:spAutoFit/>
          </a:bodyPr>
          <a:lstStyle/>
          <a:p>
            <a:pPr>
              <a:lnSpc>
                <a:spcPct val="150000"/>
              </a:lnSpc>
            </a:pPr>
            <a:r>
              <a:rPr lang="en-US" sz="3000" b="1" dirty="0">
                <a:ea typeface="Calibri" panose="020F0502020204030204" pitchFamily="34" charset="0"/>
              </a:rPr>
              <a:t>An </a:t>
            </a:r>
            <a:r>
              <a:rPr lang="en-US" sz="3000" b="1" dirty="0" smtClean="0">
                <a:ea typeface="Calibri" panose="020F0502020204030204" pitchFamily="34" charset="0"/>
              </a:rPr>
              <a:t>example </a:t>
            </a:r>
            <a:r>
              <a:rPr lang="en-US" sz="3000" b="1" dirty="0">
                <a:ea typeface="Calibri" panose="020F0502020204030204" pitchFamily="34" charset="0"/>
              </a:rPr>
              <a:t>of natural gas </a:t>
            </a:r>
            <a:r>
              <a:rPr lang="en-US" sz="3000" b="1" dirty="0" smtClean="0">
                <a:ea typeface="Calibri" panose="020F0502020204030204" pitchFamily="34" charset="0"/>
              </a:rPr>
              <a:t>consumption of an office building</a:t>
            </a:r>
            <a:endParaRPr lang="de-DE" sz="3000" b="1" dirty="0">
              <a:ea typeface="Calibri" panose="020F0502020204030204" pitchFamily="34" charset="0"/>
            </a:endParaRPr>
          </a:p>
          <a:p>
            <a:pPr marL="342900" indent="-342900">
              <a:lnSpc>
                <a:spcPct val="150000"/>
              </a:lnSpc>
              <a:buFont typeface="Arial" panose="020B0604020202020204" pitchFamily="34" charset="0"/>
              <a:buChar char="•"/>
            </a:pPr>
            <a:r>
              <a:rPr lang="en-US" sz="3000" dirty="0">
                <a:ea typeface="Calibri" panose="020F0502020204030204" pitchFamily="34" charset="0"/>
              </a:rPr>
              <a:t>If natural gas consumption of an office with 1,000 m</a:t>
            </a:r>
            <a:r>
              <a:rPr lang="en-US" sz="3000" baseline="30000" dirty="0">
                <a:ea typeface="Calibri" panose="020F0502020204030204" pitchFamily="34" charset="0"/>
              </a:rPr>
              <a:t>2 </a:t>
            </a:r>
            <a:r>
              <a:rPr lang="en-US" sz="3000" dirty="0" smtClean="0">
                <a:ea typeface="Calibri" panose="020F0502020204030204" pitchFamily="34" charset="0"/>
              </a:rPr>
              <a:t> is </a:t>
            </a:r>
            <a:r>
              <a:rPr lang="en-US" sz="3000" dirty="0">
                <a:ea typeface="Calibri" panose="020F0502020204030204" pitchFamily="34" charset="0"/>
              </a:rPr>
              <a:t>10,000 m</a:t>
            </a:r>
            <a:r>
              <a:rPr lang="en-US" sz="3000" baseline="30000" dirty="0">
                <a:ea typeface="Calibri" panose="020F0502020204030204" pitchFamily="34" charset="0"/>
              </a:rPr>
              <a:t>3</a:t>
            </a:r>
            <a:r>
              <a:rPr lang="en-US" sz="3000" dirty="0">
                <a:ea typeface="Calibri" panose="020F0502020204030204" pitchFamily="34" charset="0"/>
              </a:rPr>
              <a:t> a year, </a:t>
            </a:r>
            <a:r>
              <a:rPr lang="en-US" sz="3000" dirty="0" smtClean="0">
                <a:ea typeface="Calibri" panose="020F0502020204030204" pitchFamily="34" charset="0"/>
              </a:rPr>
              <a:t>then the heating </a:t>
            </a:r>
            <a:r>
              <a:rPr lang="en-US" sz="3000" dirty="0">
                <a:ea typeface="Calibri" panose="020F0502020204030204" pitchFamily="34" charset="0"/>
              </a:rPr>
              <a:t>factor with a range of 8.8 to 11.4 has to be multiplied w</a:t>
            </a:r>
            <a:r>
              <a:rPr lang="en-US" sz="3000" dirty="0" smtClean="0">
                <a:ea typeface="Calibri" panose="020F0502020204030204" pitchFamily="34" charset="0"/>
              </a:rPr>
              <a:t>ith </a:t>
            </a:r>
            <a:r>
              <a:rPr lang="en-US" sz="3000" dirty="0">
                <a:ea typeface="Calibri" panose="020F0502020204030204" pitchFamily="34" charset="0"/>
              </a:rPr>
              <a:t>10,000. </a:t>
            </a:r>
          </a:p>
          <a:p>
            <a:pPr marL="342900" indent="-342900">
              <a:lnSpc>
                <a:spcPct val="150000"/>
              </a:lnSpc>
              <a:buFont typeface="Arial" panose="020B0604020202020204" pitchFamily="34" charset="0"/>
              <a:buChar char="•"/>
            </a:pPr>
            <a:r>
              <a:rPr lang="en-US" sz="3000" dirty="0">
                <a:ea typeface="Calibri" panose="020F0502020204030204" pitchFamily="34" charset="0"/>
              </a:rPr>
              <a:t>That equals 88,000 to 114,000 kWh for the whole building and </a:t>
            </a:r>
            <a:r>
              <a:rPr lang="en-US" sz="3000" dirty="0" smtClean="0">
                <a:ea typeface="Calibri" panose="020F0502020204030204" pitchFamily="34" charset="0"/>
              </a:rPr>
              <a:t/>
            </a:r>
            <a:br>
              <a:rPr lang="en-US" sz="3000" dirty="0" smtClean="0">
                <a:ea typeface="Calibri" panose="020F0502020204030204" pitchFamily="34" charset="0"/>
              </a:rPr>
            </a:br>
            <a:r>
              <a:rPr lang="en-US" sz="3000" dirty="0" smtClean="0">
                <a:ea typeface="Calibri" panose="020F0502020204030204" pitchFamily="34" charset="0"/>
              </a:rPr>
              <a:t>88 </a:t>
            </a:r>
            <a:r>
              <a:rPr lang="en-US" sz="3000" dirty="0">
                <a:ea typeface="Calibri" panose="020F0502020204030204" pitchFamily="34" charset="0"/>
              </a:rPr>
              <a:t>to 114 kWh for a square </a:t>
            </a:r>
            <a:r>
              <a:rPr lang="en-US" sz="3000" dirty="0" smtClean="0">
                <a:ea typeface="Calibri" panose="020F0502020204030204" pitchFamily="34" charset="0"/>
              </a:rPr>
              <a:t>meter (m²).</a:t>
            </a:r>
            <a:endParaRPr lang="de-DE" sz="3000" dirty="0">
              <a:ea typeface="Calibri" panose="020F0502020204030204" pitchFamily="34" charset="0"/>
            </a:endParaRPr>
          </a:p>
        </p:txBody>
      </p:sp>
    </p:spTree>
    <p:extLst>
      <p:ext uri="{BB962C8B-B14F-4D97-AF65-F5344CB8AC3E}">
        <p14:creationId xmlns:p14="http://schemas.microsoft.com/office/powerpoint/2010/main" val="1321094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18</a:t>
            </a:fld>
            <a:endParaRPr lang="de-DE"/>
          </a:p>
        </p:txBody>
      </p:sp>
      <p:graphicFrame>
        <p:nvGraphicFramePr>
          <p:cNvPr id="3" name="Tabelle 2"/>
          <p:cNvGraphicFramePr>
            <a:graphicFrameLocks noGrp="1"/>
          </p:cNvGraphicFramePr>
          <p:nvPr>
            <p:extLst>
              <p:ext uri="{D42A27DB-BD31-4B8C-83A1-F6EECF244321}">
                <p14:modId xmlns:p14="http://schemas.microsoft.com/office/powerpoint/2010/main" val="834722252"/>
              </p:ext>
            </p:extLst>
          </p:nvPr>
        </p:nvGraphicFramePr>
        <p:xfrm>
          <a:off x="551384" y="855873"/>
          <a:ext cx="10945216" cy="5669473"/>
        </p:xfrm>
        <a:graphic>
          <a:graphicData uri="http://schemas.openxmlformats.org/drawingml/2006/table">
            <a:tbl>
              <a:tblPr firstRow="1" bandRow="1">
                <a:tableStyleId>{5C22544A-7EE6-4342-B048-85BDC9FD1C3A}</a:tableStyleId>
              </a:tblPr>
              <a:tblGrid>
                <a:gridCol w="5471819">
                  <a:extLst>
                    <a:ext uri="{9D8B030D-6E8A-4147-A177-3AD203B41FA5}">
                      <a16:colId xmlns:a16="http://schemas.microsoft.com/office/drawing/2014/main" xmlns="" val="20000"/>
                    </a:ext>
                  </a:extLst>
                </a:gridCol>
                <a:gridCol w="5473397">
                  <a:extLst>
                    <a:ext uri="{9D8B030D-6E8A-4147-A177-3AD203B41FA5}">
                      <a16:colId xmlns:a16="http://schemas.microsoft.com/office/drawing/2014/main" xmlns="" val="20001"/>
                    </a:ext>
                  </a:extLst>
                </a:gridCol>
              </a:tblGrid>
              <a:tr h="753609">
                <a:tc>
                  <a:txBody>
                    <a:bodyPr/>
                    <a:lstStyle/>
                    <a:p>
                      <a:pPr marL="0" algn="ctr" defTabSz="914400" rtl="0" eaLnBrk="1" latinLnBrk="0" hangingPunct="1">
                        <a:lnSpc>
                          <a:spcPct val="100000"/>
                        </a:lnSpc>
                        <a:spcAft>
                          <a:spcPts val="600"/>
                        </a:spcAft>
                      </a:pPr>
                      <a:r>
                        <a:rPr lang="en-US" sz="2800" b="1" kern="1200" noProof="0" dirty="0" smtClean="0">
                          <a:solidFill>
                            <a:schemeClr val="lt1"/>
                          </a:solidFill>
                          <a:effectLst/>
                          <a:latin typeface="+mn-lt"/>
                          <a:ea typeface="+mn-ea"/>
                          <a:cs typeface="+mn-cs"/>
                        </a:rPr>
                        <a:t>Energy carrier</a:t>
                      </a:r>
                      <a:endParaRPr lang="en-US" sz="2800" b="1" kern="1200" noProof="0" dirty="0">
                        <a:solidFill>
                          <a:schemeClr val="lt1"/>
                        </a:solidFill>
                        <a:effectLst/>
                        <a:latin typeface="+mn-lt"/>
                        <a:ea typeface="+mn-ea"/>
                        <a:cs typeface="+mn-cs"/>
                      </a:endParaRPr>
                    </a:p>
                  </a:txBody>
                  <a:tcPr marL="68580" marR="68580" marT="0" marB="0" anchor="ctr"/>
                </a:tc>
                <a:tc>
                  <a:txBody>
                    <a:bodyPr/>
                    <a:lstStyle/>
                    <a:p>
                      <a:pPr algn="ctr">
                        <a:lnSpc>
                          <a:spcPct val="100000"/>
                        </a:lnSpc>
                        <a:spcAft>
                          <a:spcPts val="600"/>
                        </a:spcAft>
                      </a:pPr>
                      <a:r>
                        <a:rPr lang="en-US" sz="2800" noProof="0" dirty="0" smtClean="0">
                          <a:effectLst/>
                        </a:rPr>
                        <a:t>Energy density, heating factor</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614483">
                <a:tc>
                  <a:txBody>
                    <a:bodyPr/>
                    <a:lstStyle/>
                    <a:p>
                      <a:pPr algn="ctr">
                        <a:lnSpc>
                          <a:spcPct val="100000"/>
                        </a:lnSpc>
                        <a:spcAft>
                          <a:spcPts val="600"/>
                        </a:spcAft>
                      </a:pPr>
                      <a:r>
                        <a:rPr lang="en-US" sz="2800" noProof="0" dirty="0" smtClean="0">
                          <a:effectLst/>
                        </a:rPr>
                        <a:t>Heating oil,</a:t>
                      </a:r>
                      <a:r>
                        <a:rPr lang="en-US" sz="2800" baseline="0" noProof="0" dirty="0" smtClean="0">
                          <a:effectLst/>
                        </a:rPr>
                        <a:t> diesel, kerosene</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9,4</a:t>
                      </a:r>
                      <a:r>
                        <a:rPr lang="en-US" sz="2800" baseline="0" noProof="0" dirty="0" smtClean="0">
                          <a:effectLst/>
                        </a:rPr>
                        <a:t> kWh/l</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614483">
                <a:tc>
                  <a:txBody>
                    <a:bodyPr/>
                    <a:lstStyle/>
                    <a:p>
                      <a:pPr algn="ctr">
                        <a:lnSpc>
                          <a:spcPct val="100000"/>
                        </a:lnSpc>
                        <a:spcAft>
                          <a:spcPts val="600"/>
                        </a:spcAft>
                      </a:pPr>
                      <a:r>
                        <a:rPr lang="en-US" sz="2800" noProof="0" dirty="0" smtClean="0">
                          <a:effectLst/>
                        </a:rPr>
                        <a:t>Dark/</a:t>
                      </a:r>
                      <a:r>
                        <a:rPr lang="en-US" sz="2800" baseline="0" noProof="0" dirty="0" smtClean="0">
                          <a:effectLst/>
                        </a:rPr>
                        <a:t> black/ fat coal</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8,1 kWh/kg</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614483">
                <a:tc>
                  <a:txBody>
                    <a:bodyPr/>
                    <a:lstStyle/>
                    <a:p>
                      <a:pPr algn="ctr">
                        <a:lnSpc>
                          <a:spcPct val="100000"/>
                        </a:lnSpc>
                        <a:spcAft>
                          <a:spcPts val="600"/>
                        </a:spcAft>
                      </a:pPr>
                      <a:r>
                        <a:rPr lang="en-US" sz="2800" noProof="0" dirty="0" smtClean="0">
                          <a:effectLst/>
                        </a:rPr>
                        <a:t>Brown coal</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5,2 kWh/kg</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614483">
                <a:tc>
                  <a:txBody>
                    <a:bodyPr/>
                    <a:lstStyle/>
                    <a:p>
                      <a:pPr algn="ctr">
                        <a:lnSpc>
                          <a:spcPct val="100000"/>
                        </a:lnSpc>
                        <a:spcAft>
                          <a:spcPts val="600"/>
                        </a:spcAft>
                      </a:pPr>
                      <a:r>
                        <a:rPr lang="en-US" sz="2800" noProof="0" dirty="0" smtClean="0">
                          <a:effectLst/>
                        </a:rPr>
                        <a:t>Wood pellets</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5,0 kWh/</a:t>
                      </a:r>
                      <a:r>
                        <a:rPr lang="en-US" sz="2800" baseline="0" noProof="0" dirty="0" smtClean="0">
                          <a:effectLst/>
                        </a:rPr>
                        <a:t>kg</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614483">
                <a:tc>
                  <a:txBody>
                    <a:bodyPr/>
                    <a:lstStyle/>
                    <a:p>
                      <a:pPr algn="ctr">
                        <a:lnSpc>
                          <a:spcPct val="100000"/>
                        </a:lnSpc>
                        <a:spcAft>
                          <a:spcPts val="600"/>
                        </a:spcAft>
                      </a:pPr>
                      <a:r>
                        <a:rPr lang="en-US" sz="2800" noProof="0" dirty="0" smtClean="0">
                          <a:effectLst/>
                        </a:rPr>
                        <a:t>Wood</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4,8 kWh/kg</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614483">
                <a:tc>
                  <a:txBody>
                    <a:bodyPr/>
                    <a:lstStyle/>
                    <a:p>
                      <a:pPr algn="ctr">
                        <a:lnSpc>
                          <a:spcPct val="100000"/>
                        </a:lnSpc>
                        <a:spcAft>
                          <a:spcPts val="600"/>
                        </a:spcAft>
                      </a:pPr>
                      <a:r>
                        <a:rPr lang="en-US" sz="2800" noProof="0" dirty="0" smtClean="0">
                          <a:effectLst/>
                        </a:rPr>
                        <a:t>Gasoline </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8,9 kWh/l</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614483">
                <a:tc>
                  <a:txBody>
                    <a:bodyPr/>
                    <a:lstStyle/>
                    <a:p>
                      <a:pPr algn="ctr">
                        <a:lnSpc>
                          <a:spcPct val="100000"/>
                        </a:lnSpc>
                        <a:spcAft>
                          <a:spcPts val="600"/>
                        </a:spcAft>
                      </a:pPr>
                      <a:r>
                        <a:rPr lang="en-US" sz="2800" noProof="0" dirty="0" smtClean="0">
                          <a:effectLst/>
                        </a:rPr>
                        <a:t>Lead accumulator</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0,03 kWh/kg</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614483">
                <a:tc>
                  <a:txBody>
                    <a:bodyPr/>
                    <a:lstStyle/>
                    <a:p>
                      <a:pPr algn="ctr">
                        <a:lnSpc>
                          <a:spcPct val="100000"/>
                        </a:lnSpc>
                        <a:spcAft>
                          <a:spcPts val="600"/>
                        </a:spcAft>
                      </a:pPr>
                      <a:r>
                        <a:rPr lang="en-US" sz="2800" noProof="0" dirty="0" smtClean="0">
                          <a:effectLst/>
                        </a:rPr>
                        <a:t>Lithium-ion-batteries</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Aft>
                          <a:spcPts val="600"/>
                        </a:spcAft>
                      </a:pPr>
                      <a:r>
                        <a:rPr lang="en-US" sz="2800" noProof="0" dirty="0" smtClean="0">
                          <a:effectLst/>
                        </a:rPr>
                        <a:t>0,3 kWh/kg</a:t>
                      </a:r>
                      <a:endParaRPr lang="en-US" sz="3200" noProof="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Textfeld 3"/>
          <p:cNvSpPr txBox="1"/>
          <p:nvPr/>
        </p:nvSpPr>
        <p:spPr>
          <a:xfrm>
            <a:off x="2423592" y="188640"/>
            <a:ext cx="7488832" cy="584775"/>
          </a:xfrm>
          <a:prstGeom prst="rect">
            <a:avLst/>
          </a:prstGeom>
          <a:noFill/>
        </p:spPr>
        <p:txBody>
          <a:bodyPr wrap="square" rtlCol="0">
            <a:spAutoFit/>
          </a:bodyPr>
          <a:lstStyle/>
          <a:p>
            <a:pPr algn="ctr"/>
            <a:r>
              <a:rPr lang="en-US" sz="3200" b="1" dirty="0" smtClean="0"/>
              <a:t>Exemplary factors</a:t>
            </a:r>
            <a:endParaRPr lang="en-US" sz="3200" b="1" dirty="0"/>
          </a:p>
        </p:txBody>
      </p:sp>
    </p:spTree>
    <p:extLst>
      <p:ext uri="{BB962C8B-B14F-4D97-AF65-F5344CB8AC3E}">
        <p14:creationId xmlns:p14="http://schemas.microsoft.com/office/powerpoint/2010/main" val="44532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1704" y="355931"/>
            <a:ext cx="5616624" cy="576064"/>
          </a:xfrm>
        </p:spPr>
        <p:txBody>
          <a:bodyPr>
            <a:normAutofit fontScale="90000"/>
          </a:bodyPr>
          <a:lstStyle/>
          <a:p>
            <a:r>
              <a:rPr lang="en-US" sz="3600" b="1" noProof="0" dirty="0" smtClean="0"/>
              <a:t>Energy </a:t>
            </a:r>
            <a:r>
              <a:rPr lang="en-US" sz="3600" b="1" noProof="0" smtClean="0"/>
              <a:t>(</a:t>
            </a:r>
            <a:r>
              <a:rPr lang="en-US" sz="3600" b="1" noProof="0" smtClean="0"/>
              <a:t>conversion</a:t>
            </a:r>
            <a:r>
              <a:rPr lang="en-US" sz="3600" b="1" noProof="0" dirty="0" smtClean="0"/>
              <a:t>) efficiency</a:t>
            </a:r>
            <a:endParaRPr lang="en-US" sz="3600" b="1"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19</a:t>
            </a:fld>
            <a:endParaRPr lang="de-DE"/>
          </a:p>
        </p:txBody>
      </p:sp>
      <p:sp>
        <p:nvSpPr>
          <p:cNvPr id="3" name="Inhaltsplatzhalter 2"/>
          <p:cNvSpPr>
            <a:spLocks noGrp="1"/>
          </p:cNvSpPr>
          <p:nvPr>
            <p:ph idx="1"/>
          </p:nvPr>
        </p:nvSpPr>
        <p:spPr>
          <a:xfrm>
            <a:off x="973088" y="1271898"/>
            <a:ext cx="9587408" cy="5325454"/>
          </a:xfrm>
        </p:spPr>
        <p:txBody>
          <a:bodyPr>
            <a:normAutofit/>
          </a:bodyPr>
          <a:lstStyle/>
          <a:p>
            <a:pPr marL="0" indent="0" algn="ctr">
              <a:buNone/>
            </a:pPr>
            <a:r>
              <a:rPr lang="en-US" altLang="de-DE" sz="2800" noProof="0" dirty="0" smtClean="0"/>
              <a:t>Energy efficiency (Greek lower case Eta η) means how many percent of an energy input may be transformed/ converted into the useful output energy or end energy</a:t>
            </a:r>
          </a:p>
        </p:txBody>
      </p:sp>
      <mc:AlternateContent xmlns:mc="http://schemas.openxmlformats.org/markup-compatibility/2006" xmlns:a14="http://schemas.microsoft.com/office/drawing/2010/main">
        <mc:Choice Requires="a14">
          <p:sp>
            <p:nvSpPr>
              <p:cNvPr id="7" name="Rechteck 6"/>
              <p:cNvSpPr/>
              <p:nvPr/>
            </p:nvSpPr>
            <p:spPr>
              <a:xfrm>
                <a:off x="428256" y="3276014"/>
                <a:ext cx="11751230" cy="987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altLang="de-DE" sz="2800" b="0" i="1" smtClean="0">
                          <a:solidFill>
                            <a:schemeClr val="tx1"/>
                          </a:solidFill>
                          <a:latin typeface="Cambria Math" panose="02040503050406030204" pitchFamily="18" charset="0"/>
                        </a:rPr>
                        <m:t>𝐸𝑛𝑒𝑟𝑔𝑦</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𝑒𝑓𝑓𝑖𝑐𝑖𝑒𝑛𝑐𝑦</m:t>
                      </m:r>
                      <m:r>
                        <a:rPr lang="de-DE" altLang="de-DE" sz="2800" i="1" smtClean="0">
                          <a:solidFill>
                            <a:schemeClr val="tx1"/>
                          </a:solidFill>
                          <a:latin typeface="Cambria Math"/>
                        </a:rPr>
                        <m:t>=</m:t>
                      </m:r>
                      <m:f>
                        <m:fPr>
                          <m:ctrlPr>
                            <a:rPr lang="de-DE" altLang="de-DE" sz="2800" i="1">
                              <a:solidFill>
                                <a:schemeClr val="tx1"/>
                              </a:solidFill>
                              <a:latin typeface="Cambria Math" panose="02040503050406030204" pitchFamily="18" charset="0"/>
                            </a:rPr>
                          </m:ctrlPr>
                        </m:fPr>
                        <m:num>
                          <m:r>
                            <a:rPr lang="de-DE" altLang="de-DE" sz="2800" b="0" i="1" smtClean="0">
                              <a:solidFill>
                                <a:schemeClr val="tx1"/>
                              </a:solidFill>
                              <a:latin typeface="Cambria Math" panose="02040503050406030204" pitchFamily="18" charset="0"/>
                            </a:rPr>
                            <m:t>𝑢𝑠𝑒𝑓𝑢𝑙</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𝑒𝑛𝑒𝑟𝑔𝑦</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𝑒𝑛𝑒𝑟𝑔𝑦</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𝑜𝑢𝑡𝑝𝑢𝑡</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𝑒𝑛𝑑</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𝑒𝑛𝑒𝑟𝑔𝑦</m:t>
                          </m:r>
                        </m:num>
                        <m:den>
                          <m:r>
                            <a:rPr lang="de-DE" altLang="de-DE" sz="2800" i="1" smtClean="0">
                              <a:solidFill>
                                <a:schemeClr val="tx1"/>
                              </a:solidFill>
                              <a:latin typeface="Cambria Math" panose="02040503050406030204" pitchFamily="18" charset="0"/>
                            </a:rPr>
                            <m:t>𝑒</m:t>
                          </m:r>
                          <m:r>
                            <a:rPr lang="de-DE" altLang="de-DE" sz="2800" b="0" i="1" smtClean="0">
                              <a:solidFill>
                                <a:schemeClr val="tx1"/>
                              </a:solidFill>
                              <a:latin typeface="Cambria Math" panose="02040503050406030204" pitchFamily="18" charset="0"/>
                            </a:rPr>
                            <m:t>𝑛𝑒𝑟𝑔𝑦</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𝑖𝑛𝑝𝑢𝑡</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𝑒𝑛𝑒𝑟𝑔𝑦</m:t>
                          </m:r>
                          <m:r>
                            <a:rPr lang="de-DE" altLang="de-DE" sz="2800" b="0" i="1" smtClean="0">
                              <a:solidFill>
                                <a:schemeClr val="tx1"/>
                              </a:solidFill>
                              <a:latin typeface="Cambria Math" panose="02040503050406030204" pitchFamily="18" charset="0"/>
                            </a:rPr>
                            <m:t> </m:t>
                          </m:r>
                          <m:r>
                            <a:rPr lang="de-DE" altLang="de-DE" sz="2800" b="0" i="1" smtClean="0">
                              <a:solidFill>
                                <a:schemeClr val="tx1"/>
                              </a:solidFill>
                              <a:latin typeface="Cambria Math" panose="02040503050406030204" pitchFamily="18" charset="0"/>
                            </a:rPr>
                            <m:t>𝑐𝑜𝑛𝑠𝑢𝑚𝑝𝑡𝑖𝑜𝑛</m:t>
                          </m:r>
                        </m:den>
                      </m:f>
                      <m:r>
                        <a:rPr lang="de-DE" altLang="de-DE" sz="2800" i="1">
                          <a:solidFill>
                            <a:schemeClr val="tx1"/>
                          </a:solidFill>
                          <a:latin typeface="Cambria Math"/>
                        </a:rPr>
                        <m:t>∗100%</m:t>
                      </m:r>
                    </m:oMath>
                  </m:oMathPara>
                </a14:m>
                <a:endParaRPr lang="de-DE" altLang="de-DE" sz="2400" dirty="0">
                  <a:solidFill>
                    <a:schemeClr val="tx1"/>
                  </a:solidFill>
                </a:endParaRPr>
              </a:p>
            </p:txBody>
          </p:sp>
        </mc:Choice>
        <mc:Fallback xmlns="">
          <p:sp>
            <p:nvSpPr>
              <p:cNvPr id="7" name="Rechteck 6"/>
              <p:cNvSpPr>
                <a:spLocks noRot="1" noChangeAspect="1" noMove="1" noResize="1" noEditPoints="1" noAdjustHandles="1" noChangeArrowheads="1" noChangeShapeType="1" noTextEdit="1"/>
              </p:cNvSpPr>
              <p:nvPr/>
            </p:nvSpPr>
            <p:spPr>
              <a:xfrm>
                <a:off x="428256" y="3276014"/>
                <a:ext cx="11751230" cy="987001"/>
              </a:xfrm>
              <a:prstGeom prst="rect">
                <a:avLst/>
              </a:prstGeom>
              <a:blipFill rotWithShape="0">
                <a:blip r:embed="rId3"/>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573298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263" y="152321"/>
            <a:ext cx="10972800" cy="1143000"/>
          </a:xfrm>
        </p:spPr>
        <p:txBody>
          <a:bodyPr>
            <a:noAutofit/>
          </a:bodyPr>
          <a:lstStyle/>
          <a:p>
            <a:r>
              <a:rPr lang="en-US" sz="3600" b="1" noProof="0" dirty="0" smtClean="0"/>
              <a:t>Energy in everyday life</a:t>
            </a:r>
            <a:endParaRPr lang="en-US" sz="3600" b="1" noProof="0" dirty="0"/>
          </a:p>
        </p:txBody>
      </p:sp>
      <p:sp>
        <p:nvSpPr>
          <p:cNvPr id="4" name="Foliennummernplatzhalter 3"/>
          <p:cNvSpPr>
            <a:spLocks noGrp="1"/>
          </p:cNvSpPr>
          <p:nvPr>
            <p:ph type="sldNum" sz="quarter" idx="12"/>
          </p:nvPr>
        </p:nvSpPr>
        <p:spPr/>
        <p:txBody>
          <a:bodyPr/>
          <a:lstStyle/>
          <a:p>
            <a:fld id="{03DF311B-D814-42E3-A9E4-7488A49A210B}" type="slidenum">
              <a:rPr lang="de-DE" smtClean="0"/>
              <a:pPr/>
              <a:t>2</a:t>
            </a:fld>
            <a:endParaRPr lang="de-DE"/>
          </a:p>
        </p:txBody>
      </p:sp>
      <p:sp>
        <p:nvSpPr>
          <p:cNvPr id="5" name="Rechteck 4"/>
          <p:cNvSpPr/>
          <p:nvPr/>
        </p:nvSpPr>
        <p:spPr>
          <a:xfrm>
            <a:off x="2628562" y="6356351"/>
            <a:ext cx="886909" cy="276999"/>
          </a:xfrm>
          <a:prstGeom prst="rect">
            <a:avLst/>
          </a:prstGeom>
        </p:spPr>
        <p:txBody>
          <a:bodyPr wrap="none">
            <a:spAutoFit/>
          </a:bodyPr>
          <a:lstStyle/>
          <a:p>
            <a:pPr algn="ctr"/>
            <a:r>
              <a:rPr lang="en-US" sz="1200" dirty="0" smtClean="0"/>
              <a:t>Own photo</a:t>
            </a:r>
            <a:endParaRPr lang="en-US" sz="1200" dirty="0"/>
          </a:p>
        </p:txBody>
      </p:sp>
      <p:sp>
        <p:nvSpPr>
          <p:cNvPr id="6" name="Textfeld 5"/>
          <p:cNvSpPr txBox="1"/>
          <p:nvPr/>
        </p:nvSpPr>
        <p:spPr>
          <a:xfrm>
            <a:off x="6744072" y="6356351"/>
            <a:ext cx="4572000" cy="461665"/>
          </a:xfrm>
          <a:prstGeom prst="rect">
            <a:avLst/>
          </a:prstGeom>
          <a:noFill/>
        </p:spPr>
        <p:txBody>
          <a:bodyPr wrap="square" rtlCol="0">
            <a:spAutoFit/>
          </a:bodyPr>
          <a:lstStyle/>
          <a:p>
            <a:pPr algn="ctr"/>
            <a:r>
              <a:rPr lang="en-US" sz="1200" dirty="0" smtClean="0"/>
              <a:t>Own photo</a:t>
            </a:r>
          </a:p>
          <a:p>
            <a:endParaRPr lang="en-US" sz="1200" dirty="0"/>
          </a:p>
        </p:txBody>
      </p:sp>
      <p:pic>
        <p:nvPicPr>
          <p:cNvPr id="7" name="Grafik 6">
            <a:extLst>
              <a:ext uri="{FF2B5EF4-FFF2-40B4-BE49-F238E27FC236}">
                <a16:creationId xmlns:a16="http://schemas.microsoft.com/office/drawing/2014/main" xmlns="" id="{08707841-E524-4FFB-B621-136F01FD5372}"/>
              </a:ext>
            </a:extLst>
          </p:cNvPr>
          <p:cNvPicPr>
            <a:picLocks noChangeAspect="1"/>
          </p:cNvPicPr>
          <p:nvPr/>
        </p:nvPicPr>
        <p:blipFill>
          <a:blip r:embed="rId3"/>
          <a:stretch>
            <a:fillRect/>
          </a:stretch>
        </p:blipFill>
        <p:spPr>
          <a:xfrm>
            <a:off x="1061608" y="2192288"/>
            <a:ext cx="4674354" cy="3565828"/>
          </a:xfrm>
          <a:prstGeom prst="rect">
            <a:avLst/>
          </a:prstGeom>
        </p:spPr>
      </p:pic>
      <p:sp>
        <p:nvSpPr>
          <p:cNvPr id="8" name="Rechteck 7">
            <a:extLst>
              <a:ext uri="{FF2B5EF4-FFF2-40B4-BE49-F238E27FC236}">
                <a16:creationId xmlns:a16="http://schemas.microsoft.com/office/drawing/2014/main" xmlns="" id="{F3488FBD-6585-41AA-A415-5988C026E651}"/>
              </a:ext>
            </a:extLst>
          </p:cNvPr>
          <p:cNvSpPr/>
          <p:nvPr/>
        </p:nvSpPr>
        <p:spPr>
          <a:xfrm>
            <a:off x="1061608" y="1222742"/>
            <a:ext cx="5270097" cy="523220"/>
          </a:xfrm>
          <a:prstGeom prst="rect">
            <a:avLst/>
          </a:prstGeom>
        </p:spPr>
        <p:txBody>
          <a:bodyPr wrap="none">
            <a:spAutoFit/>
          </a:bodyPr>
          <a:lstStyle/>
          <a:p>
            <a:pPr algn="ctr"/>
            <a:r>
              <a:rPr lang="en-US" sz="2800" dirty="0" smtClean="0"/>
              <a:t>Power supply unit of a computers</a:t>
            </a:r>
            <a:endParaRPr lang="en-US" sz="28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9923" y="1998011"/>
            <a:ext cx="3268755" cy="4358340"/>
          </a:xfrm>
          <a:prstGeom prst="rect">
            <a:avLst/>
          </a:prstGeom>
        </p:spPr>
      </p:pic>
      <p:sp>
        <p:nvSpPr>
          <p:cNvPr id="9" name="Rechteck 8">
            <a:extLst>
              <a:ext uri="{FF2B5EF4-FFF2-40B4-BE49-F238E27FC236}">
                <a16:creationId xmlns:a16="http://schemas.microsoft.com/office/drawing/2014/main" xmlns="" id="{F3488FBD-6585-41AA-A415-5988C026E651}"/>
              </a:ext>
            </a:extLst>
          </p:cNvPr>
          <p:cNvSpPr/>
          <p:nvPr/>
        </p:nvSpPr>
        <p:spPr>
          <a:xfrm>
            <a:off x="8161849" y="1222742"/>
            <a:ext cx="1558888" cy="523220"/>
          </a:xfrm>
          <a:prstGeom prst="rect">
            <a:avLst/>
          </a:prstGeom>
        </p:spPr>
        <p:txBody>
          <a:bodyPr wrap="none">
            <a:spAutoFit/>
          </a:bodyPr>
          <a:lstStyle/>
          <a:p>
            <a:pPr algn="ctr"/>
            <a:r>
              <a:rPr lang="en-US" sz="2800" dirty="0" smtClean="0"/>
              <a:t>Hairdryer</a:t>
            </a:r>
            <a:endParaRPr lang="en-US" sz="2800" dirty="0"/>
          </a:p>
        </p:txBody>
      </p:sp>
    </p:spTree>
    <p:extLst>
      <p:ext uri="{BB962C8B-B14F-4D97-AF65-F5344CB8AC3E}">
        <p14:creationId xmlns:p14="http://schemas.microsoft.com/office/powerpoint/2010/main" val="1018533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332656"/>
            <a:ext cx="8654752" cy="346050"/>
          </a:xfrm>
        </p:spPr>
        <p:txBody>
          <a:bodyPr>
            <a:noAutofit/>
          </a:bodyPr>
          <a:lstStyle/>
          <a:p>
            <a:r>
              <a:rPr lang="en-US" sz="3200" b="1" noProof="0" dirty="0" smtClean="0"/>
              <a:t>Examples of typical energy efficiency </a:t>
            </a:r>
            <a:endParaRPr lang="en-US" sz="3200" b="1"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20</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355323194"/>
              </p:ext>
            </p:extLst>
          </p:nvPr>
        </p:nvGraphicFramePr>
        <p:xfrm>
          <a:off x="493168" y="954702"/>
          <a:ext cx="11089233" cy="5426627"/>
        </p:xfrm>
        <a:graphic>
          <a:graphicData uri="http://schemas.openxmlformats.org/drawingml/2006/table">
            <a:tbl>
              <a:tblPr firstRow="1" bandRow="1">
                <a:tableStyleId>{5C22544A-7EE6-4342-B048-85BDC9FD1C3A}</a:tableStyleId>
              </a:tblPr>
              <a:tblGrid>
                <a:gridCol w="6898976">
                  <a:extLst>
                    <a:ext uri="{9D8B030D-6E8A-4147-A177-3AD203B41FA5}">
                      <a16:colId xmlns:a16="http://schemas.microsoft.com/office/drawing/2014/main" xmlns="" val="20000"/>
                    </a:ext>
                  </a:extLst>
                </a:gridCol>
                <a:gridCol w="4190257">
                  <a:extLst>
                    <a:ext uri="{9D8B030D-6E8A-4147-A177-3AD203B41FA5}">
                      <a16:colId xmlns:a16="http://schemas.microsoft.com/office/drawing/2014/main" xmlns="" val="20001"/>
                    </a:ext>
                  </a:extLst>
                </a:gridCol>
              </a:tblGrid>
              <a:tr h="548586">
                <a:tc>
                  <a:txBody>
                    <a:bodyPr/>
                    <a:lstStyle/>
                    <a:p>
                      <a:pPr algn="ctr"/>
                      <a:r>
                        <a:rPr lang="en-US" sz="2800" noProof="0" dirty="0" smtClean="0"/>
                        <a:t>Energy</a:t>
                      </a:r>
                      <a:r>
                        <a:rPr lang="en-US" sz="2800" baseline="0" noProof="0" dirty="0" smtClean="0"/>
                        <a:t> transformation device</a:t>
                      </a:r>
                      <a:endParaRPr lang="en-US" sz="2800" noProof="0" dirty="0"/>
                    </a:p>
                  </a:txBody>
                  <a:tcPr anchor="ctr"/>
                </a:tc>
                <a:tc>
                  <a:txBody>
                    <a:bodyPr/>
                    <a:lstStyle/>
                    <a:p>
                      <a:pPr algn="ctr"/>
                      <a:r>
                        <a:rPr lang="en-US" sz="2800" noProof="0" dirty="0" smtClean="0"/>
                        <a:t>Efficiency</a:t>
                      </a:r>
                      <a:r>
                        <a:rPr lang="en-US" sz="2800" baseline="0" noProof="0" dirty="0" smtClean="0"/>
                        <a:t> in percent</a:t>
                      </a:r>
                      <a:endParaRPr lang="en-US" sz="2800" noProof="0" dirty="0"/>
                    </a:p>
                  </a:txBody>
                  <a:tcPr anchor="ctr"/>
                </a:tc>
                <a:extLst>
                  <a:ext uri="{0D108BD9-81ED-4DB2-BD59-A6C34878D82A}">
                    <a16:rowId xmlns:a16="http://schemas.microsoft.com/office/drawing/2014/main" xmlns="" val="10000"/>
                  </a:ext>
                </a:extLst>
              </a:tr>
              <a:tr h="1000363">
                <a:tc>
                  <a:txBody>
                    <a:bodyPr/>
                    <a:lstStyle/>
                    <a:p>
                      <a:pPr algn="ctr"/>
                      <a:r>
                        <a:rPr lang="en-US" sz="2800" noProof="0" dirty="0" smtClean="0"/>
                        <a:t>Combustion</a:t>
                      </a:r>
                      <a:r>
                        <a:rPr lang="en-US" sz="2800" baseline="0" noProof="0" dirty="0" smtClean="0"/>
                        <a:t> motor (diesel better than gasoline)</a:t>
                      </a:r>
                      <a:endParaRPr lang="en-US" sz="2800" noProof="0" dirty="0"/>
                    </a:p>
                  </a:txBody>
                  <a:tcPr anchor="ctr"/>
                </a:tc>
                <a:tc>
                  <a:txBody>
                    <a:bodyPr/>
                    <a:lstStyle/>
                    <a:p>
                      <a:pPr algn="ctr"/>
                      <a:r>
                        <a:rPr lang="en-US" sz="2800" noProof="0" dirty="0" smtClean="0"/>
                        <a:t>30</a:t>
                      </a:r>
                      <a:r>
                        <a:rPr lang="en-US" sz="2800" baseline="0" noProof="0" dirty="0" smtClean="0"/>
                        <a:t> - 45 </a:t>
                      </a:r>
                      <a:endParaRPr lang="en-US" sz="2800" noProof="0" dirty="0"/>
                    </a:p>
                  </a:txBody>
                  <a:tcPr anchor="ctr"/>
                </a:tc>
                <a:extLst>
                  <a:ext uri="{0D108BD9-81ED-4DB2-BD59-A6C34878D82A}">
                    <a16:rowId xmlns:a16="http://schemas.microsoft.com/office/drawing/2014/main" xmlns="" val="10001"/>
                  </a:ext>
                </a:extLst>
              </a:tr>
              <a:tr h="548586">
                <a:tc>
                  <a:txBody>
                    <a:bodyPr/>
                    <a:lstStyle/>
                    <a:p>
                      <a:pPr algn="ctr"/>
                      <a:r>
                        <a:rPr lang="en-US" sz="2800" noProof="0" dirty="0" smtClean="0"/>
                        <a:t>Electrical motor</a:t>
                      </a:r>
                      <a:endParaRPr lang="en-US" sz="2800" noProof="0" dirty="0"/>
                    </a:p>
                  </a:txBody>
                  <a:tcPr anchor="ctr"/>
                </a:tc>
                <a:tc>
                  <a:txBody>
                    <a:bodyPr/>
                    <a:lstStyle/>
                    <a:p>
                      <a:pPr algn="ctr"/>
                      <a:r>
                        <a:rPr lang="en-US" sz="2800" baseline="0" noProof="0" dirty="0" smtClean="0"/>
                        <a:t>60 - 96 </a:t>
                      </a:r>
                      <a:endParaRPr lang="en-US" sz="2800" noProof="0" dirty="0"/>
                    </a:p>
                  </a:txBody>
                  <a:tcPr anchor="ctr"/>
                </a:tc>
                <a:extLst>
                  <a:ext uri="{0D108BD9-81ED-4DB2-BD59-A6C34878D82A}">
                    <a16:rowId xmlns:a16="http://schemas.microsoft.com/office/drawing/2014/main" xmlns="" val="10002"/>
                  </a:ext>
                </a:extLst>
              </a:tr>
              <a:tr h="548586">
                <a:tc>
                  <a:txBody>
                    <a:bodyPr/>
                    <a:lstStyle/>
                    <a:p>
                      <a:pPr algn="ctr"/>
                      <a:r>
                        <a:rPr lang="en-US" sz="2800" noProof="0" dirty="0" smtClean="0"/>
                        <a:t>Fuel cell</a:t>
                      </a:r>
                      <a:endParaRPr lang="en-US" sz="2800" noProof="0" dirty="0"/>
                    </a:p>
                  </a:txBody>
                  <a:tcPr anchor="ctr"/>
                </a:tc>
                <a:tc>
                  <a:txBody>
                    <a:bodyPr/>
                    <a:lstStyle/>
                    <a:p>
                      <a:pPr algn="ctr"/>
                      <a:r>
                        <a:rPr lang="en-US" sz="2800" noProof="0" dirty="0" smtClean="0"/>
                        <a:t>Up to 52 </a:t>
                      </a:r>
                      <a:endParaRPr lang="en-US" sz="2800" noProof="0" dirty="0"/>
                    </a:p>
                  </a:txBody>
                  <a:tcPr anchor="ctr"/>
                </a:tc>
                <a:extLst>
                  <a:ext uri="{0D108BD9-81ED-4DB2-BD59-A6C34878D82A}">
                    <a16:rowId xmlns:a16="http://schemas.microsoft.com/office/drawing/2014/main" xmlns="" val="10003"/>
                  </a:ext>
                </a:extLst>
              </a:tr>
              <a:tr h="548586">
                <a:tc>
                  <a:txBody>
                    <a:bodyPr/>
                    <a:lstStyle/>
                    <a:p>
                      <a:pPr algn="ctr"/>
                      <a:r>
                        <a:rPr lang="en-US" sz="2800" noProof="0" dirty="0" smtClean="0"/>
                        <a:t>Wind power station</a:t>
                      </a:r>
                      <a:endParaRPr lang="en-US" sz="2800" noProof="0" dirty="0"/>
                    </a:p>
                  </a:txBody>
                  <a:tcPr anchor="ctr"/>
                </a:tc>
                <a:tc>
                  <a:txBody>
                    <a:bodyPr/>
                    <a:lstStyle/>
                    <a:p>
                      <a:pPr algn="ctr"/>
                      <a:r>
                        <a:rPr lang="en-US" sz="2800" noProof="0" dirty="0" smtClean="0"/>
                        <a:t>40</a:t>
                      </a:r>
                      <a:r>
                        <a:rPr lang="en-US" sz="2800" baseline="0" noProof="0" dirty="0" smtClean="0"/>
                        <a:t> </a:t>
                      </a:r>
                      <a:endParaRPr lang="en-US" sz="2800" noProof="0" dirty="0"/>
                    </a:p>
                  </a:txBody>
                  <a:tcPr anchor="ctr"/>
                </a:tc>
                <a:extLst>
                  <a:ext uri="{0D108BD9-81ED-4DB2-BD59-A6C34878D82A}">
                    <a16:rowId xmlns:a16="http://schemas.microsoft.com/office/drawing/2014/main" xmlns="" val="10004"/>
                  </a:ext>
                </a:extLst>
              </a:tr>
              <a:tr h="557980">
                <a:tc>
                  <a:txBody>
                    <a:bodyPr/>
                    <a:lstStyle/>
                    <a:p>
                      <a:pPr algn="ctr"/>
                      <a:r>
                        <a:rPr lang="en-US" sz="2800" noProof="0" dirty="0" smtClean="0"/>
                        <a:t>Solar heatin</a:t>
                      </a:r>
                      <a:r>
                        <a:rPr lang="en-US" sz="2800" baseline="0" noProof="0" dirty="0" smtClean="0"/>
                        <a:t>g </a:t>
                      </a:r>
                      <a:endParaRPr lang="en-US" sz="2800" noProof="0" dirty="0"/>
                    </a:p>
                  </a:txBody>
                  <a:tcPr anchor="ctr"/>
                </a:tc>
                <a:tc>
                  <a:txBody>
                    <a:bodyPr/>
                    <a:lstStyle/>
                    <a:p>
                      <a:pPr algn="ctr"/>
                      <a:r>
                        <a:rPr lang="en-US" sz="2800" noProof="0" dirty="0" smtClean="0"/>
                        <a:t>Up to 60 </a:t>
                      </a:r>
                      <a:endParaRPr lang="en-US" sz="2800" noProof="0" dirty="0"/>
                    </a:p>
                  </a:txBody>
                  <a:tcPr anchor="ctr"/>
                </a:tc>
                <a:extLst>
                  <a:ext uri="{0D108BD9-81ED-4DB2-BD59-A6C34878D82A}">
                    <a16:rowId xmlns:a16="http://schemas.microsoft.com/office/drawing/2014/main" xmlns="" val="10005"/>
                  </a:ext>
                </a:extLst>
              </a:tr>
              <a:tr h="557980">
                <a:tc>
                  <a:txBody>
                    <a:bodyPr/>
                    <a:lstStyle/>
                    <a:p>
                      <a:pPr algn="ctr"/>
                      <a:r>
                        <a:rPr lang="en-US" sz="2800" noProof="0" dirty="0" smtClean="0"/>
                        <a:t>Conventional lighting bulb</a:t>
                      </a:r>
                      <a:endParaRPr lang="en-US" sz="2800" noProof="0" dirty="0"/>
                    </a:p>
                  </a:txBody>
                  <a:tcPr anchor="ctr"/>
                </a:tc>
                <a:tc>
                  <a:txBody>
                    <a:bodyPr/>
                    <a:lstStyle/>
                    <a:p>
                      <a:pPr algn="ctr"/>
                      <a:r>
                        <a:rPr lang="en-US" sz="2800" noProof="0" dirty="0" smtClean="0"/>
                        <a:t>5 </a:t>
                      </a:r>
                      <a:endParaRPr lang="en-US" sz="2800" noProof="0" dirty="0"/>
                    </a:p>
                  </a:txBody>
                  <a:tcPr anchor="ctr"/>
                </a:tc>
              </a:tr>
              <a:tr h="557980">
                <a:tc>
                  <a:txBody>
                    <a:bodyPr/>
                    <a:lstStyle/>
                    <a:p>
                      <a:pPr algn="ctr"/>
                      <a:r>
                        <a:rPr lang="en-US" sz="2800" noProof="0" dirty="0" smtClean="0"/>
                        <a:t>Conventional coal power plant</a:t>
                      </a:r>
                      <a:endParaRPr lang="en-US" sz="2800" noProof="0" dirty="0"/>
                    </a:p>
                  </a:txBody>
                  <a:tcPr anchor="ctr"/>
                </a:tc>
                <a:tc>
                  <a:txBody>
                    <a:bodyPr/>
                    <a:lstStyle/>
                    <a:p>
                      <a:pPr algn="ctr"/>
                      <a:r>
                        <a:rPr lang="en-US" sz="2800" noProof="0" dirty="0" smtClean="0"/>
                        <a:t> 40 and below</a:t>
                      </a:r>
                      <a:endParaRPr lang="en-US" sz="2800" noProof="0" dirty="0"/>
                    </a:p>
                  </a:txBody>
                  <a:tcPr anchor="ctr"/>
                </a:tc>
              </a:tr>
              <a:tr h="557980">
                <a:tc>
                  <a:txBody>
                    <a:bodyPr/>
                    <a:lstStyle/>
                    <a:p>
                      <a:pPr algn="ctr"/>
                      <a:r>
                        <a:rPr lang="en-US" sz="2800" noProof="0" dirty="0" smtClean="0"/>
                        <a:t>Combined heat and power plant</a:t>
                      </a:r>
                      <a:endParaRPr lang="en-US" sz="2800" noProof="0" dirty="0"/>
                    </a:p>
                  </a:txBody>
                  <a:tcPr anchor="ctr"/>
                </a:tc>
                <a:tc>
                  <a:txBody>
                    <a:bodyPr/>
                    <a:lstStyle/>
                    <a:p>
                      <a:pPr algn="ctr"/>
                      <a:r>
                        <a:rPr lang="en-US" sz="2800" noProof="0" dirty="0" smtClean="0"/>
                        <a:t>80 – 95 </a:t>
                      </a:r>
                      <a:endParaRPr lang="en-US" sz="2800" noProof="0" dirty="0"/>
                    </a:p>
                  </a:txBody>
                  <a:tcPr anchor="ctr"/>
                </a:tc>
              </a:tr>
            </a:tbl>
          </a:graphicData>
        </a:graphic>
      </p:graphicFrame>
    </p:spTree>
    <p:extLst>
      <p:ext uri="{BB962C8B-B14F-4D97-AF65-F5344CB8AC3E}">
        <p14:creationId xmlns:p14="http://schemas.microsoft.com/office/powerpoint/2010/main" val="428409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21</a:t>
            </a:fld>
            <a:endParaRPr lang="de-DE"/>
          </a:p>
        </p:txBody>
      </p:sp>
      <p:sp>
        <p:nvSpPr>
          <p:cNvPr id="4" name="Textfeld 3"/>
          <p:cNvSpPr txBox="1"/>
          <p:nvPr/>
        </p:nvSpPr>
        <p:spPr>
          <a:xfrm>
            <a:off x="767408" y="1002209"/>
            <a:ext cx="11089232" cy="1815882"/>
          </a:xfrm>
          <a:prstGeom prst="rect">
            <a:avLst/>
          </a:prstGeom>
          <a:noFill/>
        </p:spPr>
        <p:txBody>
          <a:bodyPr wrap="square" rtlCol="0">
            <a:spAutoFit/>
          </a:bodyPr>
          <a:lstStyle/>
          <a:p>
            <a:pPr algn="ctr"/>
            <a:r>
              <a:rPr lang="en-US" sz="2800" dirty="0" smtClean="0"/>
              <a:t>The efficiency depends strongly on the technical and other conditions of the respective machine, engine, plant, or device. The figures in the previous chart typically indicate the potential under the best temperatures, speed of operations, state of maintenance etc. </a:t>
            </a:r>
            <a:endParaRPr lang="en-US" sz="2800" dirty="0"/>
          </a:p>
        </p:txBody>
      </p:sp>
      <p:sp>
        <p:nvSpPr>
          <p:cNvPr id="5" name="Textfeld 4"/>
          <p:cNvSpPr txBox="1"/>
          <p:nvPr/>
        </p:nvSpPr>
        <p:spPr>
          <a:xfrm>
            <a:off x="911424" y="3535846"/>
            <a:ext cx="10801200" cy="1384995"/>
          </a:xfrm>
          <a:prstGeom prst="rect">
            <a:avLst/>
          </a:prstGeom>
          <a:noFill/>
        </p:spPr>
        <p:txBody>
          <a:bodyPr wrap="square" rtlCol="0">
            <a:spAutoFit/>
          </a:bodyPr>
          <a:lstStyle/>
          <a:p>
            <a:pPr algn="ctr"/>
            <a:r>
              <a:rPr lang="en-US" sz="2800" dirty="0" smtClean="0"/>
              <a:t>Energy „generation“ or „production“ have to be questioned, because according to the principle of energy conservation it can only be transformed. Yet, we stick to these terms as they are established. </a:t>
            </a:r>
          </a:p>
        </p:txBody>
      </p:sp>
    </p:spTree>
    <p:extLst>
      <p:ext uri="{BB962C8B-B14F-4D97-AF65-F5344CB8AC3E}">
        <p14:creationId xmlns:p14="http://schemas.microsoft.com/office/powerpoint/2010/main" val="4183211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214" y="118316"/>
            <a:ext cx="10972800" cy="706090"/>
          </a:xfrm>
        </p:spPr>
        <p:txBody>
          <a:bodyPr>
            <a:normAutofit/>
          </a:bodyPr>
          <a:lstStyle/>
          <a:p>
            <a:r>
              <a:rPr lang="en-US" altLang="de-DE" sz="3200" b="1" noProof="0" dirty="0" smtClean="0"/>
              <a:t>Degree of utilization</a:t>
            </a:r>
            <a:endParaRPr lang="en-US" sz="3200" b="1"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22</a:t>
            </a:fld>
            <a:endParaRPr lang="de-DE"/>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767408" y="692696"/>
                <a:ext cx="10945216" cy="5544616"/>
              </a:xfrm>
            </p:spPr>
            <p:txBody>
              <a:bodyPr>
                <a:noAutofit/>
              </a:bodyPr>
              <a:lstStyle/>
              <a:p>
                <a:pPr marL="0" indent="0" algn="ctr">
                  <a:buNone/>
                </a:pPr>
                <a:r>
                  <a:rPr lang="en-US" altLang="de-DE" sz="2800" noProof="0" dirty="0" smtClean="0"/>
                  <a:t>The degree of utilization is defined in analogy to energy efficiency, but comprises a period of time. </a:t>
                </a:r>
              </a:p>
              <a:p>
                <a:pPr marL="0" indent="0" algn="ctr">
                  <a:buNone/>
                </a:pPr>
                <a:r>
                  <a:rPr lang="en-US" altLang="de-DE" sz="2800" noProof="0" dirty="0" smtClean="0"/>
                  <a:t>Consequently, interruptions, malfunctions, bad operating conditions, etc. are included into the calculation. </a:t>
                </a:r>
              </a:p>
              <a:p>
                <a:pPr marL="0" indent="0">
                  <a:buNone/>
                </a:pPr>
                <a:endParaRPr lang="en-US" altLang="de-DE" sz="2800" noProof="0" dirty="0"/>
              </a:p>
              <a:p>
                <a:pPr marL="0" indent="0">
                  <a:buNone/>
                </a:pPr>
                <a14:m>
                  <m:oMathPara xmlns:m="http://schemas.openxmlformats.org/officeDocument/2006/math">
                    <m:oMathParaPr>
                      <m:jc m:val="centerGroup"/>
                    </m:oMathParaPr>
                    <m:oMath xmlns:m="http://schemas.openxmlformats.org/officeDocument/2006/math">
                      <m:r>
                        <a:rPr lang="en-US" altLang="de-DE" sz="2800" i="1" noProof="0" smtClean="0">
                          <a:latin typeface="Cambria Math" panose="02040503050406030204" pitchFamily="18" charset="0"/>
                        </a:rPr>
                        <m:t>𝑑</m:t>
                      </m:r>
                      <m:r>
                        <a:rPr lang="en-US" altLang="de-DE" sz="2800" b="0" i="1" noProof="0" smtClean="0">
                          <a:latin typeface="Cambria Math" panose="02040503050406030204" pitchFamily="18" charset="0"/>
                        </a:rPr>
                        <m:t>𝑒𝑔𝑟𝑒𝑒</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𝑜𝑓</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𝑢𝑡𝑖𝑙𝑖𝑧𝑎𝑡𝑖𝑜𝑛</m:t>
                      </m:r>
                      <m:r>
                        <a:rPr lang="en-US" altLang="de-DE" sz="2800" i="1" noProof="0">
                          <a:latin typeface="Cambria Math" panose="02040503050406030204" pitchFamily="18" charset="0"/>
                        </a:rPr>
                        <m:t>=</m:t>
                      </m:r>
                    </m:oMath>
                  </m:oMathPara>
                </a14:m>
                <a:endParaRPr lang="en-US" altLang="de-DE" sz="2800" i="1" noProof="0" dirty="0" smtClean="0"/>
              </a:p>
              <a:p>
                <a:pPr marL="0" indent="0">
                  <a:buNone/>
                </a:pPr>
                <a:endParaRPr lang="en-US" altLang="de-DE" sz="2800" i="1" noProof="0" dirty="0" smtClean="0"/>
              </a:p>
              <a:p>
                <a:pPr marL="0" indent="0">
                  <a:buNone/>
                </a:pPr>
                <a14:m>
                  <m:oMathPara xmlns:m="http://schemas.openxmlformats.org/officeDocument/2006/math">
                    <m:oMathParaPr>
                      <m:jc m:val="centerGroup"/>
                    </m:oMathParaPr>
                    <m:oMath xmlns:m="http://schemas.openxmlformats.org/officeDocument/2006/math">
                      <m:f>
                        <m:fPr>
                          <m:ctrlPr>
                            <a:rPr lang="en-US" altLang="de-DE" sz="2800" i="1" noProof="0">
                              <a:latin typeface="Cambria Math" panose="02040503050406030204" pitchFamily="18" charset="0"/>
                            </a:rPr>
                          </m:ctrlPr>
                        </m:fPr>
                        <m:num>
                          <m:r>
                            <a:rPr lang="en-US" altLang="de-DE" sz="2800" b="0" i="1" noProof="0" smtClean="0">
                              <a:latin typeface="Cambria Math" panose="02040503050406030204" pitchFamily="18" charset="0"/>
                            </a:rPr>
                            <m:t>𝑢𝑠𝑒𝑓𝑢𝑙</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𝑒𝑛𝑒𝑟𝑔𝑦</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𝑜𝑟</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𝑒𝑛𝑒𝑟𝑔𝑦</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𝑜𝑢𝑡𝑝𝑢𝑡</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𝑖𝑛</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𝑎</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𝑝𝑒𝑟𝑖𝑜𝑑𝑒</m:t>
                          </m:r>
                          <m:r>
                            <a:rPr lang="en-US" altLang="de-DE" sz="2800" b="0" i="1" noProof="0" smtClean="0">
                              <a:latin typeface="Cambria Math" panose="02040503050406030204" pitchFamily="18" charset="0"/>
                            </a:rPr>
                            <m:t>)</m:t>
                          </m:r>
                        </m:num>
                        <m:den>
                          <m:r>
                            <a:rPr lang="en-US" altLang="de-DE" sz="2800" b="0" i="1" noProof="0" smtClean="0">
                              <a:latin typeface="Cambria Math" panose="02040503050406030204" pitchFamily="18" charset="0"/>
                            </a:rPr>
                            <m:t>𝑒𝑛𝑒𝑟𝑔𝑦</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𝑖𝑛𝑝𝑢𝑡</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𝑒𝑛𝑒𝑟𝑔𝑦</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𝑐𝑜𝑛𝑠𝑢𝑚𝑝𝑡𝑖𝑜𝑛</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𝑖𝑛</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𝑎</m:t>
                          </m:r>
                          <m:r>
                            <a:rPr lang="en-US" altLang="de-DE" sz="2800" b="0" i="1" noProof="0" smtClean="0">
                              <a:latin typeface="Cambria Math" panose="02040503050406030204" pitchFamily="18" charset="0"/>
                            </a:rPr>
                            <m:t> </m:t>
                          </m:r>
                          <m:r>
                            <a:rPr lang="en-US" altLang="de-DE" sz="2800" b="0" i="1" noProof="0" smtClean="0">
                              <a:latin typeface="Cambria Math" panose="02040503050406030204" pitchFamily="18" charset="0"/>
                            </a:rPr>
                            <m:t>𝑝𝑒𝑟𝑖𝑜𝑑𝑒</m:t>
                          </m:r>
                          <m:r>
                            <a:rPr lang="en-US" altLang="de-DE" sz="2800" b="0" i="1" noProof="0" smtClean="0">
                              <a:latin typeface="Cambria Math" panose="02040503050406030204" pitchFamily="18" charset="0"/>
                            </a:rPr>
                            <m:t>)</m:t>
                          </m:r>
                        </m:den>
                      </m:f>
                      <m:r>
                        <a:rPr lang="en-US" altLang="de-DE" sz="2800" i="1" noProof="0">
                          <a:latin typeface="Cambria Math" panose="02040503050406030204" pitchFamily="18" charset="0"/>
                        </a:rPr>
                        <m:t>∗100%</m:t>
                      </m:r>
                    </m:oMath>
                  </m:oMathPara>
                </a14:m>
                <a:endParaRPr lang="en-US" altLang="de-DE" sz="2800" noProof="0" dirty="0"/>
              </a:p>
              <a:p>
                <a:pPr marL="0" indent="0" algn="ctr">
                  <a:buNone/>
                </a:pPr>
                <a:endParaRPr lang="en-US" altLang="de-DE" sz="2800" noProof="0" dirty="0" smtClean="0"/>
              </a:p>
              <a:p>
                <a:pPr marL="0" indent="0" algn="ctr">
                  <a:buNone/>
                </a:pPr>
                <a:r>
                  <a:rPr lang="en-US" altLang="de-DE" sz="2800" noProof="0" dirty="0" smtClean="0"/>
                  <a:t>Period may be an</a:t>
                </a:r>
              </a:p>
              <a:p>
                <a:pPr marL="0" indent="0" algn="ctr">
                  <a:buNone/>
                </a:pPr>
                <a:r>
                  <a:rPr lang="en-US" altLang="de-DE" sz="2800" noProof="0" dirty="0" smtClean="0"/>
                  <a:t>hour, day, month, quarter, year or useful life a device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767408" y="692696"/>
                <a:ext cx="10945216" cy="5544616"/>
              </a:xfrm>
              <a:blipFill rotWithShape="1">
                <a:blip r:embed="rId3"/>
                <a:stretch>
                  <a:fillRect l="-167" t="-990" r="-780" b="-7041"/>
                </a:stretch>
              </a:blipFill>
            </p:spPr>
            <p:txBody>
              <a:bodyPr/>
              <a:lstStyle/>
              <a:p>
                <a:r>
                  <a:rPr lang="de-DE">
                    <a:noFill/>
                  </a:rPr>
                  <a:t> </a:t>
                </a:r>
              </a:p>
            </p:txBody>
          </p:sp>
        </mc:Fallback>
      </mc:AlternateContent>
    </p:spTree>
    <p:extLst>
      <p:ext uri="{BB962C8B-B14F-4D97-AF65-F5344CB8AC3E}">
        <p14:creationId xmlns:p14="http://schemas.microsoft.com/office/powerpoint/2010/main" val="311267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23</a:t>
            </a:fld>
            <a:endParaRPr lang="de-DE"/>
          </a:p>
        </p:txBody>
      </p:sp>
      <mc:AlternateContent xmlns:mc="http://schemas.openxmlformats.org/markup-compatibility/2006" xmlns:a14="http://schemas.microsoft.com/office/drawing/2010/main">
        <mc:Choice Requires="a14">
          <p:sp>
            <p:nvSpPr>
              <p:cNvPr id="4" name="Textfeld 3"/>
              <p:cNvSpPr txBox="1"/>
              <p:nvPr/>
            </p:nvSpPr>
            <p:spPr>
              <a:xfrm>
                <a:off x="1055440" y="1531521"/>
                <a:ext cx="9937104" cy="48320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a:rPr>
                        <m:t>𝐸𝑛𝑒𝑟𝑔</m:t>
                      </m:r>
                      <m:r>
                        <a:rPr lang="de-DE" sz="2800" b="0" i="1" smtClean="0">
                          <a:latin typeface="Cambria Math" panose="02040503050406030204" pitchFamily="18" charset="0"/>
                        </a:rPr>
                        <m:t>𝑦</m:t>
                      </m:r>
                      <m:r>
                        <a:rPr lang="de-DE" sz="2800" b="0" i="1" smtClean="0">
                          <a:latin typeface="Cambria Math" panose="02040503050406030204" pitchFamily="18" charset="0"/>
                        </a:rPr>
                        <m:t> </m:t>
                      </m:r>
                      <m:r>
                        <a:rPr lang="de-DE" sz="2800" b="0" i="1" smtClean="0">
                          <a:latin typeface="Cambria Math"/>
                        </a:rPr>
                        <m:t>𝑖𝑛𝑝𝑢𝑡</m:t>
                      </m:r>
                      <m:r>
                        <a:rPr lang="de-DE" sz="2800" b="0" i="1" smtClean="0">
                          <a:latin typeface="Cambria Math"/>
                        </a:rPr>
                        <m:t>=</m:t>
                      </m:r>
                      <m:r>
                        <a:rPr lang="de-DE" sz="2800" b="0" i="1" smtClean="0">
                          <a:latin typeface="Cambria Math" panose="02040503050406030204" pitchFamily="18" charset="0"/>
                        </a:rPr>
                        <m:t>𝑢𝑠𝑒𝑓𝑢𝑙</m:t>
                      </m:r>
                      <m:r>
                        <a:rPr lang="de-DE" sz="2800" b="0" i="1" smtClean="0">
                          <a:latin typeface="Cambria Math" panose="02040503050406030204" pitchFamily="18" charset="0"/>
                        </a:rPr>
                        <m:t> </m:t>
                      </m:r>
                      <m:r>
                        <a:rPr lang="de-DE" sz="2800" b="0" i="1" smtClean="0">
                          <a:latin typeface="Cambria Math" panose="02040503050406030204" pitchFamily="18" charset="0"/>
                        </a:rPr>
                        <m:t>𝑒𝑛𝑒𝑟𝑔𝑦</m:t>
                      </m:r>
                      <m:r>
                        <a:rPr lang="de-DE" sz="2800" b="0" i="1" smtClean="0">
                          <a:latin typeface="Cambria Math"/>
                        </a:rPr>
                        <m:t>+</m:t>
                      </m:r>
                      <m:r>
                        <a:rPr lang="de-DE" sz="2800" b="0" i="1" smtClean="0">
                          <a:latin typeface="Cambria Math" panose="02040503050406030204" pitchFamily="18" charset="0"/>
                        </a:rPr>
                        <m:t>𝑒𝑛𝑒𝑟𝑔𝑦</m:t>
                      </m:r>
                      <m:r>
                        <a:rPr lang="de-DE" sz="2800" b="0" i="1" smtClean="0">
                          <a:latin typeface="Cambria Math" panose="02040503050406030204" pitchFamily="18" charset="0"/>
                        </a:rPr>
                        <m:t> </m:t>
                      </m:r>
                      <m:r>
                        <a:rPr lang="de-DE" sz="2800" b="0" i="1" smtClean="0">
                          <a:latin typeface="Cambria Math" panose="02040503050406030204" pitchFamily="18" charset="0"/>
                        </a:rPr>
                        <m:t>𝑙𝑜𝑠𝑠𝑒𝑠</m:t>
                      </m:r>
                    </m:oMath>
                  </m:oMathPara>
                </a14:m>
                <a:endParaRPr lang="de-DE" sz="2800" b="0" dirty="0" smtClean="0"/>
              </a:p>
              <a:p>
                <a:pPr algn="ctr"/>
                <a:r>
                  <a:rPr lang="de-DE" sz="2800" dirty="0" smtClean="0"/>
                  <a:t> </a:t>
                </a:r>
                <a:r>
                  <a:rPr lang="de-DE" sz="2800" dirty="0" err="1" smtClean="0"/>
                  <a:t>or</a:t>
                </a:r>
                <a:endParaRPr lang="de-DE" sz="2800" dirty="0" smtClean="0"/>
              </a:p>
              <a:p>
                <a:pPr/>
                <a14:m>
                  <m:oMathPara xmlns:m="http://schemas.openxmlformats.org/officeDocument/2006/math">
                    <m:oMathParaPr>
                      <m:jc m:val="centerGroup"/>
                    </m:oMathParaPr>
                    <m:oMath xmlns:m="http://schemas.openxmlformats.org/officeDocument/2006/math">
                      <m:r>
                        <a:rPr lang="de-DE" sz="2800" i="1">
                          <a:latin typeface="Cambria Math" panose="02040503050406030204" pitchFamily="18" charset="0"/>
                        </a:rPr>
                        <m:t>𝑒𝑛𝑒𝑟𝑔𝑦</m:t>
                      </m:r>
                      <m:r>
                        <a:rPr lang="de-DE" sz="2800" i="1">
                          <a:latin typeface="Cambria Math" panose="02040503050406030204" pitchFamily="18" charset="0"/>
                        </a:rPr>
                        <m:t> </m:t>
                      </m:r>
                      <m:r>
                        <a:rPr lang="de-DE" sz="2800" i="1">
                          <a:latin typeface="Cambria Math" panose="02040503050406030204" pitchFamily="18" charset="0"/>
                        </a:rPr>
                        <m:t>𝑙𝑜𝑠𝑠𝑒𝑠</m:t>
                      </m:r>
                      <m:r>
                        <a:rPr lang="de-DE" sz="2800" i="1">
                          <a:latin typeface="Cambria Math"/>
                        </a:rPr>
                        <m:t>=</m:t>
                      </m:r>
                      <m:r>
                        <a:rPr lang="de-DE" sz="2800" i="1">
                          <a:latin typeface="Cambria Math" panose="02040503050406030204" pitchFamily="18" charset="0"/>
                        </a:rPr>
                        <m:t>𝑒𝑛𝑒𝑟𝑔𝑦</m:t>
                      </m:r>
                      <m:r>
                        <a:rPr lang="de-DE" sz="2800" i="1">
                          <a:latin typeface="Cambria Math" panose="02040503050406030204" pitchFamily="18" charset="0"/>
                        </a:rPr>
                        <m:t> </m:t>
                      </m:r>
                      <m:r>
                        <a:rPr lang="de-DE" sz="2800" i="1">
                          <a:latin typeface="Cambria Math" panose="02040503050406030204" pitchFamily="18" charset="0"/>
                        </a:rPr>
                        <m:t>𝑖𝑛𝑝𝑢𝑡</m:t>
                      </m:r>
                      <m:r>
                        <a:rPr lang="de-DE" sz="2800" i="1">
                          <a:latin typeface="Cambria Math"/>
                        </a:rPr>
                        <m:t>−</m:t>
                      </m:r>
                      <m:r>
                        <a:rPr lang="de-DE" sz="2800" i="1">
                          <a:latin typeface="Cambria Math" panose="02040503050406030204" pitchFamily="18" charset="0"/>
                        </a:rPr>
                        <m:t>𝑢𝑠𝑒𝑓𝑢𝑙</m:t>
                      </m:r>
                      <m:r>
                        <a:rPr lang="de-DE" sz="2800" i="1">
                          <a:latin typeface="Cambria Math" panose="02040503050406030204" pitchFamily="18" charset="0"/>
                        </a:rPr>
                        <m:t> </m:t>
                      </m:r>
                      <m:r>
                        <a:rPr lang="de-DE" sz="2800" i="1">
                          <a:latin typeface="Cambria Math" panose="02040503050406030204" pitchFamily="18" charset="0"/>
                        </a:rPr>
                        <m:t>𝑒𝑛𝑒𝑟𝑔𝑦</m:t>
                      </m:r>
                    </m:oMath>
                  </m:oMathPara>
                </a14:m>
                <a:endParaRPr lang="de-DE" sz="2800" dirty="0" smtClean="0"/>
              </a:p>
              <a:p>
                <a:endParaRPr lang="de-DE" sz="2800" dirty="0"/>
              </a:p>
              <a:p>
                <a:endParaRPr lang="de-DE" sz="2800" dirty="0" smtClean="0"/>
              </a:p>
              <a:p>
                <a:pPr algn="ctr"/>
                <a:r>
                  <a:rPr lang="en-US" sz="2800" dirty="0"/>
                  <a:t>Energy efficiency is measured in laboratories under optimal conditions, </a:t>
                </a:r>
                <a:r>
                  <a:rPr lang="en-US" sz="2800" dirty="0" smtClean="0"/>
                  <a:t>demonstration </a:t>
                </a:r>
                <a:r>
                  <a:rPr lang="en-US" sz="2800" dirty="0"/>
                  <a:t>the best performance of an engine, solar cell, pump, </a:t>
                </a:r>
                <a:r>
                  <a:rPr lang="en-US" sz="2800" dirty="0" smtClean="0"/>
                  <a:t>turbine …</a:t>
                </a:r>
              </a:p>
              <a:p>
                <a:pPr algn="ctr"/>
                <a:endParaRPr lang="en-US" sz="2800" dirty="0"/>
              </a:p>
              <a:p>
                <a:pPr algn="ctr"/>
                <a:r>
                  <a:rPr lang="en-US" sz="2800" dirty="0" smtClean="0"/>
                  <a:t>But …</a:t>
                </a:r>
                <a:endParaRPr lang="en-US" sz="2800" dirty="0"/>
              </a:p>
              <a:p>
                <a:endParaRPr lang="de-DE" sz="2800" dirty="0"/>
              </a:p>
            </p:txBody>
          </p:sp>
        </mc:Choice>
        <mc:Fallback xmlns="">
          <p:sp>
            <p:nvSpPr>
              <p:cNvPr id="4" name="Textfeld 3"/>
              <p:cNvSpPr txBox="1">
                <a:spLocks noRot="1" noChangeAspect="1" noMove="1" noResize="1" noEditPoints="1" noAdjustHandles="1" noChangeArrowheads="1" noChangeShapeType="1" noTextEdit="1"/>
              </p:cNvSpPr>
              <p:nvPr/>
            </p:nvSpPr>
            <p:spPr>
              <a:xfrm>
                <a:off x="1055440" y="1531521"/>
                <a:ext cx="9937104" cy="4832092"/>
              </a:xfrm>
              <a:prstGeom prst="rect">
                <a:avLst/>
              </a:prstGeom>
              <a:blipFill rotWithShape="1">
                <a:blip r:embed="rId2"/>
                <a:stretch>
                  <a:fillRect/>
                </a:stretch>
              </a:blipFill>
            </p:spPr>
            <p:txBody>
              <a:bodyPr/>
              <a:lstStyle/>
              <a:p>
                <a:r>
                  <a:rPr lang="de-DE">
                    <a:noFill/>
                  </a:rPr>
                  <a:t> </a:t>
                </a:r>
              </a:p>
            </p:txBody>
          </p:sp>
        </mc:Fallback>
      </mc:AlternateContent>
      <p:sp>
        <p:nvSpPr>
          <p:cNvPr id="6" name="Textfeld 5"/>
          <p:cNvSpPr txBox="1"/>
          <p:nvPr/>
        </p:nvSpPr>
        <p:spPr>
          <a:xfrm>
            <a:off x="1991544" y="628828"/>
            <a:ext cx="8406446" cy="523220"/>
          </a:xfrm>
          <a:prstGeom prst="rect">
            <a:avLst/>
          </a:prstGeom>
          <a:noFill/>
        </p:spPr>
        <p:txBody>
          <a:bodyPr wrap="square" rtlCol="0">
            <a:spAutoFit/>
          </a:bodyPr>
          <a:lstStyle/>
          <a:p>
            <a:r>
              <a:rPr lang="en-US" sz="2800" dirty="0" smtClean="0"/>
              <a:t>Calculating the energy efficiency or degree of utilization</a:t>
            </a:r>
            <a:endParaRPr lang="en-US" sz="2800" dirty="0"/>
          </a:p>
        </p:txBody>
      </p:sp>
    </p:spTree>
    <p:extLst>
      <p:ext uri="{BB962C8B-B14F-4D97-AF65-F5344CB8AC3E}">
        <p14:creationId xmlns:p14="http://schemas.microsoft.com/office/powerpoint/2010/main" val="194836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24</a:t>
            </a:fld>
            <a:endParaRPr lang="de-DE"/>
          </a:p>
        </p:txBody>
      </p:sp>
      <mc:AlternateContent xmlns:mc="http://schemas.openxmlformats.org/markup-compatibility/2006" xmlns:a14="http://schemas.microsoft.com/office/drawing/2010/main">
        <mc:Choice Requires="a14">
          <p:sp>
            <p:nvSpPr>
              <p:cNvPr id="3" name="Textfeld 2"/>
              <p:cNvSpPr txBox="1"/>
              <p:nvPr/>
            </p:nvSpPr>
            <p:spPr>
              <a:xfrm>
                <a:off x="125513" y="-1"/>
                <a:ext cx="11856640" cy="7546553"/>
              </a:xfrm>
              <a:prstGeom prst="rect">
                <a:avLst/>
              </a:prstGeom>
              <a:noFill/>
            </p:spPr>
            <p:txBody>
              <a:bodyPr wrap="square" rtlCol="0">
                <a:spAutoFit/>
              </a:bodyPr>
              <a:lstStyle/>
              <a:p>
                <a:pPr algn="ctr"/>
                <a:r>
                  <a:rPr lang="en-US" sz="2800" dirty="0" smtClean="0"/>
                  <a:t>… the degree of utilization in practice is difficult to fix. The input side is easy, but the energy losses are hard to measure. In practice, a target is defined and the input energy is measured and so indirectly the energy utilization: </a:t>
                </a:r>
              </a:p>
              <a:p>
                <a:r>
                  <a:rPr lang="en-US" sz="2800" dirty="0"/>
                  <a:t> </a:t>
                </a:r>
                <a:endParaRPr lang="de-DE" sz="2800" dirty="0"/>
              </a:p>
              <a:p>
                <a:pPr/>
                <a14:m>
                  <m:oMathPara xmlns:m="http://schemas.openxmlformats.org/officeDocument/2006/math">
                    <m:oMathParaPr>
                      <m:jc m:val="centerGroup"/>
                    </m:oMathParaPr>
                    <m:oMath xmlns:m="http://schemas.openxmlformats.org/officeDocument/2006/math">
                      <m:f>
                        <m:fPr>
                          <m:ctrlPr>
                            <a:rPr lang="de-DE" sz="2800" i="1">
                              <a:latin typeface="Cambria Math" panose="02040503050406030204" pitchFamily="18" charset="0"/>
                            </a:rPr>
                          </m:ctrlPr>
                        </m:fPr>
                        <m:num>
                          <m:r>
                            <m:rPr>
                              <m:sty m:val="p"/>
                            </m:rPr>
                            <a:rPr lang="en-US" sz="2800">
                              <a:latin typeface="Cambria Math"/>
                            </a:rPr>
                            <m:t>cubic</m:t>
                          </m:r>
                          <m:r>
                            <a:rPr lang="en-US" sz="2800">
                              <a:latin typeface="Cambria Math"/>
                            </a:rPr>
                            <m:t> </m:t>
                          </m:r>
                          <m:r>
                            <m:rPr>
                              <m:sty m:val="p"/>
                            </m:rPr>
                            <a:rPr lang="en-US" sz="2800">
                              <a:latin typeface="Cambria Math"/>
                            </a:rPr>
                            <m:t>feet</m:t>
                          </m:r>
                          <m:r>
                            <a:rPr lang="en-US" sz="2800">
                              <a:latin typeface="Cambria Math"/>
                            </a:rPr>
                            <m:t> </m:t>
                          </m:r>
                          <m:r>
                            <m:rPr>
                              <m:sty m:val="p"/>
                            </m:rPr>
                            <a:rPr lang="en-US" sz="2800">
                              <a:latin typeface="Cambria Math"/>
                            </a:rPr>
                            <m:t>gas</m:t>
                          </m:r>
                          <m:r>
                            <a:rPr lang="en-US" sz="2800">
                              <a:latin typeface="Cambria Math"/>
                            </a:rPr>
                            <m:t> </m:t>
                          </m:r>
                        </m:num>
                        <m:den>
                          <m:r>
                            <m:rPr>
                              <m:sty m:val="p"/>
                            </m:rPr>
                            <a:rPr lang="en-US" sz="2800">
                              <a:latin typeface="Cambria Math"/>
                            </a:rPr>
                            <m:t>unit</m:t>
                          </m:r>
                          <m:r>
                            <a:rPr lang="en-US" sz="2800">
                              <a:latin typeface="Cambria Math"/>
                            </a:rPr>
                            <m:t> </m:t>
                          </m:r>
                          <m:r>
                            <m:rPr>
                              <m:sty m:val="p"/>
                            </m:rPr>
                            <a:rPr lang="en-US" sz="2800">
                              <a:latin typeface="Cambria Math"/>
                            </a:rPr>
                            <m:t>product</m:t>
                          </m:r>
                          <m:r>
                            <a:rPr lang="en-US" sz="2800">
                              <a:latin typeface="Cambria Math"/>
                            </a:rPr>
                            <m:t> (</m:t>
                          </m:r>
                          <m:r>
                            <m:rPr>
                              <m:sty m:val="p"/>
                            </m:rPr>
                            <a:rPr lang="en-US" sz="2800">
                              <a:latin typeface="Cambria Math"/>
                            </a:rPr>
                            <m:t>overall</m:t>
                          </m:r>
                          <m:r>
                            <a:rPr lang="en-US" sz="2800">
                              <a:latin typeface="Cambria Math"/>
                            </a:rPr>
                            <m:t> </m:t>
                          </m:r>
                          <m:r>
                            <m:rPr>
                              <m:sty m:val="p"/>
                            </m:rPr>
                            <a:rPr lang="en-US" sz="2800">
                              <a:latin typeface="Cambria Math"/>
                            </a:rPr>
                            <m:t>or</m:t>
                          </m:r>
                          <m:r>
                            <a:rPr lang="en-US" sz="2800">
                              <a:latin typeface="Cambria Math"/>
                            </a:rPr>
                            <m:t> </m:t>
                          </m:r>
                          <m:r>
                            <m:rPr>
                              <m:sty m:val="p"/>
                            </m:rPr>
                            <a:rPr lang="en-US" sz="2800">
                              <a:latin typeface="Cambria Math"/>
                            </a:rPr>
                            <m:t>in</m:t>
                          </m:r>
                          <m:r>
                            <a:rPr lang="en-US" sz="2800">
                              <a:latin typeface="Cambria Math"/>
                            </a:rPr>
                            <m:t> </m:t>
                          </m:r>
                          <m:r>
                            <m:rPr>
                              <m:sty m:val="p"/>
                            </m:rPr>
                            <a:rPr lang="en-US" sz="2800">
                              <a:latin typeface="Cambria Math"/>
                            </a:rPr>
                            <m:t>a</m:t>
                          </m:r>
                          <m:r>
                            <a:rPr lang="en-US" sz="2800">
                              <a:latin typeface="Cambria Math"/>
                            </a:rPr>
                            <m:t> </m:t>
                          </m:r>
                          <m:r>
                            <m:rPr>
                              <m:sty m:val="p"/>
                            </m:rPr>
                            <a:rPr lang="en-US" sz="2800">
                              <a:latin typeface="Cambria Math"/>
                            </a:rPr>
                            <m:t>specific</m:t>
                          </m:r>
                          <m:r>
                            <a:rPr lang="en-US" sz="2800">
                              <a:latin typeface="Cambria Math"/>
                            </a:rPr>
                            <m:t> </m:t>
                          </m:r>
                          <m:r>
                            <m:rPr>
                              <m:sty m:val="p"/>
                            </m:rPr>
                            <a:rPr lang="en-US" sz="2800">
                              <a:latin typeface="Cambria Math"/>
                            </a:rPr>
                            <m:t>operation</m:t>
                          </m:r>
                          <m:r>
                            <a:rPr lang="en-US" sz="2800">
                              <a:latin typeface="Cambria Math"/>
                            </a:rPr>
                            <m:t>)</m:t>
                          </m:r>
                        </m:den>
                      </m:f>
                    </m:oMath>
                  </m:oMathPara>
                </a14:m>
                <a:endParaRPr lang="de-DE" sz="2800" dirty="0"/>
              </a:p>
              <a:p>
                <a:r>
                  <a:rPr lang="en-US" sz="2800" dirty="0"/>
                  <a:t> </a:t>
                </a:r>
                <a:endParaRPr lang="de-DE" sz="2800" dirty="0"/>
              </a:p>
              <a:p>
                <a:pPr/>
                <a14:m>
                  <m:oMathPara xmlns:m="http://schemas.openxmlformats.org/officeDocument/2006/math">
                    <m:oMathParaPr>
                      <m:jc m:val="centerGroup"/>
                    </m:oMathParaPr>
                    <m:oMath xmlns:m="http://schemas.openxmlformats.org/officeDocument/2006/math">
                      <m:f>
                        <m:fPr>
                          <m:ctrlPr>
                            <a:rPr lang="de-DE" sz="2800" i="1">
                              <a:latin typeface="Cambria Math" panose="02040503050406030204" pitchFamily="18" charset="0"/>
                            </a:rPr>
                          </m:ctrlPr>
                        </m:fPr>
                        <m:num>
                          <m:r>
                            <m:rPr>
                              <m:sty m:val="p"/>
                            </m:rPr>
                            <a:rPr lang="en-US" sz="2800">
                              <a:latin typeface="Cambria Math"/>
                            </a:rPr>
                            <m:t>liters</m:t>
                          </m:r>
                          <m:r>
                            <a:rPr lang="en-US" sz="2800">
                              <a:latin typeface="Cambria Math"/>
                            </a:rPr>
                            <m:t> </m:t>
                          </m:r>
                          <m:r>
                            <m:rPr>
                              <m:sty m:val="p"/>
                            </m:rPr>
                            <a:rPr lang="en-US" sz="2800">
                              <a:latin typeface="Cambria Math"/>
                            </a:rPr>
                            <m:t>of</m:t>
                          </m:r>
                          <m:r>
                            <a:rPr lang="en-US" sz="2800">
                              <a:latin typeface="Cambria Math"/>
                            </a:rPr>
                            <m:t> </m:t>
                          </m:r>
                          <m:r>
                            <m:rPr>
                              <m:sty m:val="p"/>
                            </m:rPr>
                            <a:rPr lang="en-US" sz="2800">
                              <a:latin typeface="Cambria Math"/>
                            </a:rPr>
                            <m:t>heating</m:t>
                          </m:r>
                          <m:r>
                            <a:rPr lang="en-US" sz="2800">
                              <a:latin typeface="Cambria Math"/>
                            </a:rPr>
                            <m:t> </m:t>
                          </m:r>
                          <m:r>
                            <m:rPr>
                              <m:sty m:val="p"/>
                            </m:rPr>
                            <a:rPr lang="en-US" sz="2800">
                              <a:latin typeface="Cambria Math"/>
                            </a:rPr>
                            <m:t>oil</m:t>
                          </m:r>
                        </m:num>
                        <m:den>
                          <m:r>
                            <m:rPr>
                              <m:sty m:val="p"/>
                            </m:rPr>
                            <a:rPr lang="en-US" sz="2800">
                              <a:latin typeface="Cambria Math"/>
                            </a:rPr>
                            <m:t>square</m:t>
                          </m:r>
                          <m:r>
                            <a:rPr lang="en-US" sz="2800">
                              <a:latin typeface="Cambria Math"/>
                            </a:rPr>
                            <m:t> </m:t>
                          </m:r>
                          <m:r>
                            <m:rPr>
                              <m:sty m:val="p"/>
                            </m:rPr>
                            <a:rPr lang="en-US" sz="2800">
                              <a:latin typeface="Cambria Math"/>
                            </a:rPr>
                            <m:t>meter</m:t>
                          </m:r>
                          <m:r>
                            <a:rPr lang="en-US" sz="2800">
                              <a:latin typeface="Cambria Math"/>
                            </a:rPr>
                            <m:t> </m:t>
                          </m:r>
                          <m:r>
                            <m:rPr>
                              <m:sty m:val="p"/>
                            </m:rPr>
                            <a:rPr lang="en-US" sz="2800">
                              <a:latin typeface="Cambria Math"/>
                            </a:rPr>
                            <m:t>building</m:t>
                          </m:r>
                        </m:den>
                      </m:f>
                    </m:oMath>
                  </m:oMathPara>
                </a14:m>
                <a:endParaRPr lang="de-DE" sz="2800" dirty="0"/>
              </a:p>
              <a:p>
                <a:r>
                  <a:rPr lang="en-US" sz="2800" dirty="0"/>
                  <a:t> </a:t>
                </a:r>
                <a:endParaRPr lang="de-DE" sz="2800" dirty="0"/>
              </a:p>
              <a:p>
                <a:pPr/>
                <a14:m>
                  <m:oMathPara xmlns:m="http://schemas.openxmlformats.org/officeDocument/2006/math">
                    <m:oMathParaPr>
                      <m:jc m:val="centerGroup"/>
                    </m:oMathParaPr>
                    <m:oMath xmlns:m="http://schemas.openxmlformats.org/officeDocument/2006/math">
                      <m:f>
                        <m:fPr>
                          <m:ctrlPr>
                            <a:rPr lang="de-DE" sz="2800" i="1">
                              <a:latin typeface="Cambria Math" panose="02040503050406030204" pitchFamily="18" charset="0"/>
                            </a:rPr>
                          </m:ctrlPr>
                        </m:fPr>
                        <m:num>
                          <m:r>
                            <m:rPr>
                              <m:sty m:val="p"/>
                            </m:rPr>
                            <a:rPr lang="en-US" sz="2800">
                              <a:latin typeface="Cambria Math"/>
                            </a:rPr>
                            <m:t>liters</m:t>
                          </m:r>
                          <m:r>
                            <a:rPr lang="en-US" sz="2800">
                              <a:latin typeface="Cambria Math"/>
                            </a:rPr>
                            <m:t> </m:t>
                          </m:r>
                          <m:r>
                            <m:rPr>
                              <m:sty m:val="p"/>
                            </m:rPr>
                            <a:rPr lang="en-US" sz="2800">
                              <a:latin typeface="Cambria Math"/>
                            </a:rPr>
                            <m:t>diesel</m:t>
                          </m:r>
                          <m:r>
                            <a:rPr lang="en-US" sz="2800">
                              <a:latin typeface="Cambria Math"/>
                            </a:rPr>
                            <m:t> </m:t>
                          </m:r>
                          <m:r>
                            <m:rPr>
                              <m:sty m:val="p"/>
                            </m:rPr>
                            <a:rPr lang="en-US" sz="2800">
                              <a:latin typeface="Cambria Math"/>
                            </a:rPr>
                            <m:t>consumption</m:t>
                          </m:r>
                          <m:r>
                            <a:rPr lang="en-US" sz="2800">
                              <a:latin typeface="Cambria Math"/>
                            </a:rPr>
                            <m:t> </m:t>
                          </m:r>
                        </m:num>
                        <m:den>
                          <m:r>
                            <a:rPr lang="en-US" sz="2800">
                              <a:latin typeface="Cambria Math"/>
                            </a:rPr>
                            <m:t>100 </m:t>
                          </m:r>
                          <m:r>
                            <m:rPr>
                              <m:sty m:val="p"/>
                            </m:rPr>
                            <a:rPr lang="en-US" sz="2800">
                              <a:latin typeface="Cambria Math"/>
                            </a:rPr>
                            <m:t>kilometers</m:t>
                          </m:r>
                          <m:r>
                            <a:rPr lang="en-US" sz="2800">
                              <a:latin typeface="Cambria Math"/>
                            </a:rPr>
                            <m:t> </m:t>
                          </m:r>
                          <m:r>
                            <m:rPr>
                              <m:sty m:val="p"/>
                            </m:rPr>
                            <a:rPr lang="en-US" sz="2800">
                              <a:latin typeface="Cambria Math"/>
                            </a:rPr>
                            <m:t>distance</m:t>
                          </m:r>
                          <m:r>
                            <a:rPr lang="en-US" sz="2800">
                              <a:latin typeface="Cambria Math"/>
                            </a:rPr>
                            <m:t> </m:t>
                          </m:r>
                          <m:r>
                            <m:rPr>
                              <m:sty m:val="p"/>
                            </m:rPr>
                            <a:rPr lang="en-US" sz="2800">
                              <a:latin typeface="Cambria Math"/>
                            </a:rPr>
                            <m:t>covered</m:t>
                          </m:r>
                          <m:r>
                            <a:rPr lang="en-US" sz="2800">
                              <a:latin typeface="Cambria Math"/>
                            </a:rPr>
                            <m:t> </m:t>
                          </m:r>
                          <m:r>
                            <m:rPr>
                              <m:sty m:val="p"/>
                            </m:rPr>
                            <a:rPr lang="en-US" sz="2800">
                              <a:latin typeface="Cambria Math"/>
                            </a:rPr>
                            <m:t>by</m:t>
                          </m:r>
                          <m:r>
                            <a:rPr lang="en-US" sz="2800">
                              <a:latin typeface="Cambria Math"/>
                            </a:rPr>
                            <m:t> </m:t>
                          </m:r>
                          <m:r>
                            <m:rPr>
                              <m:sty m:val="p"/>
                            </m:rPr>
                            <a:rPr lang="en-US" sz="2800">
                              <a:latin typeface="Cambria Math"/>
                            </a:rPr>
                            <m:t>a</m:t>
                          </m:r>
                          <m:r>
                            <a:rPr lang="en-US" sz="2800">
                              <a:latin typeface="Cambria Math"/>
                            </a:rPr>
                            <m:t> </m:t>
                          </m:r>
                          <m:r>
                            <m:rPr>
                              <m:sty m:val="p"/>
                            </m:rPr>
                            <a:rPr lang="en-US" sz="2800">
                              <a:latin typeface="Cambria Math"/>
                            </a:rPr>
                            <m:t>truck</m:t>
                          </m:r>
                        </m:den>
                      </m:f>
                    </m:oMath>
                  </m:oMathPara>
                </a14:m>
                <a:endParaRPr lang="de-DE" sz="2800" dirty="0"/>
              </a:p>
              <a:p>
                <a:r>
                  <a:rPr lang="en-US" sz="1200" dirty="0" smtClean="0"/>
                  <a:t/>
                </a:r>
                <a:br>
                  <a:rPr lang="en-US" sz="1200" dirty="0" smtClean="0"/>
                </a:br>
                <a:r>
                  <a:rPr lang="en-US" sz="2800" dirty="0" smtClean="0"/>
                  <a:t>Or the </a:t>
                </a:r>
                <a:r>
                  <a:rPr lang="en-US" sz="2800" dirty="0"/>
                  <a:t>other way round:</a:t>
                </a:r>
                <a:endParaRPr lang="de-DE" sz="2800" dirty="0" smtClean="0"/>
              </a:p>
              <a:p>
                <a:pPr/>
                <a14:m>
                  <m:oMathPara xmlns:m="http://schemas.openxmlformats.org/officeDocument/2006/math">
                    <m:oMathParaPr>
                      <m:jc m:val="centerGroup"/>
                    </m:oMathParaPr>
                    <m:oMath xmlns:m="http://schemas.openxmlformats.org/officeDocument/2006/math">
                      <m:f>
                        <m:fPr>
                          <m:ctrlPr>
                            <a:rPr lang="de-DE" sz="2800" i="1">
                              <a:latin typeface="Cambria Math" panose="02040503050406030204" pitchFamily="18" charset="0"/>
                            </a:rPr>
                          </m:ctrlPr>
                        </m:fPr>
                        <m:num>
                          <m:r>
                            <m:rPr>
                              <m:sty m:val="p"/>
                            </m:rPr>
                            <a:rPr lang="en-US" sz="2800">
                              <a:latin typeface="Cambria Math"/>
                            </a:rPr>
                            <m:t>distance</m:t>
                          </m:r>
                          <m:r>
                            <a:rPr lang="en-US" sz="2800">
                              <a:latin typeface="Cambria Math"/>
                            </a:rPr>
                            <m:t> </m:t>
                          </m:r>
                          <m:r>
                            <m:rPr>
                              <m:sty m:val="p"/>
                            </m:rPr>
                            <a:rPr lang="en-US" sz="2800">
                              <a:latin typeface="Cambria Math"/>
                            </a:rPr>
                            <m:t>covered</m:t>
                          </m:r>
                          <m:r>
                            <a:rPr lang="en-US" sz="2800">
                              <a:latin typeface="Cambria Math"/>
                            </a:rPr>
                            <m:t> </m:t>
                          </m:r>
                          <m:r>
                            <m:rPr>
                              <m:sty m:val="p"/>
                            </m:rPr>
                            <a:rPr lang="en-US" sz="2800">
                              <a:latin typeface="Cambria Math"/>
                            </a:rPr>
                            <m:t>in</m:t>
                          </m:r>
                          <m:r>
                            <a:rPr lang="en-US" sz="2800">
                              <a:latin typeface="Cambria Math"/>
                            </a:rPr>
                            <m:t> </m:t>
                          </m:r>
                          <m:r>
                            <m:rPr>
                              <m:sty m:val="p"/>
                            </m:rPr>
                            <a:rPr lang="en-US" sz="2800">
                              <a:latin typeface="Cambria Math"/>
                            </a:rPr>
                            <m:t>miles</m:t>
                          </m:r>
                          <m:r>
                            <a:rPr lang="en-US" sz="2800">
                              <a:latin typeface="Cambria Math"/>
                            </a:rPr>
                            <m:t> </m:t>
                          </m:r>
                        </m:num>
                        <m:den>
                          <m:r>
                            <m:rPr>
                              <m:sty m:val="p"/>
                            </m:rPr>
                            <a:rPr lang="en-US" sz="2800">
                              <a:latin typeface="Cambria Math"/>
                            </a:rPr>
                            <m:t>one</m:t>
                          </m:r>
                          <m:r>
                            <a:rPr lang="en-US" sz="2800">
                              <a:latin typeface="Cambria Math"/>
                            </a:rPr>
                            <m:t> </m:t>
                          </m:r>
                          <m:r>
                            <m:rPr>
                              <m:sty m:val="p"/>
                            </m:rPr>
                            <a:rPr lang="en-US" sz="2800">
                              <a:latin typeface="Cambria Math"/>
                            </a:rPr>
                            <m:t>gallon</m:t>
                          </m:r>
                          <m:r>
                            <a:rPr lang="en-US" sz="2800">
                              <a:latin typeface="Cambria Math"/>
                            </a:rPr>
                            <m:t> </m:t>
                          </m:r>
                          <m:r>
                            <m:rPr>
                              <m:sty m:val="p"/>
                            </m:rPr>
                            <a:rPr lang="en-US" sz="2800">
                              <a:latin typeface="Cambria Math"/>
                            </a:rPr>
                            <m:t>diesel</m:t>
                          </m:r>
                        </m:den>
                      </m:f>
                    </m:oMath>
                  </m:oMathPara>
                </a14:m>
                <a:endParaRPr lang="de-DE" sz="2800" dirty="0"/>
              </a:p>
              <a:p>
                <a:pPr marL="457200" indent="-457200" algn="ctr">
                  <a:buFont typeface="Arial" panose="020B0604020202020204" pitchFamily="34" charset="0"/>
                  <a:buChar char="•"/>
                </a:pPr>
                <a:endParaRPr lang="en-US" sz="2800" dirty="0"/>
              </a:p>
            </p:txBody>
          </p:sp>
        </mc:Choice>
        <mc:Fallback xmlns="">
          <p:sp>
            <p:nvSpPr>
              <p:cNvPr id="3" name="Textfeld 2"/>
              <p:cNvSpPr txBox="1">
                <a:spLocks noRot="1" noChangeAspect="1" noMove="1" noResize="1" noEditPoints="1" noAdjustHandles="1" noChangeArrowheads="1" noChangeShapeType="1" noTextEdit="1"/>
              </p:cNvSpPr>
              <p:nvPr/>
            </p:nvSpPr>
            <p:spPr>
              <a:xfrm>
                <a:off x="125513" y="-1"/>
                <a:ext cx="11856640" cy="7546553"/>
              </a:xfrm>
              <a:prstGeom prst="rect">
                <a:avLst/>
              </a:prstGeom>
              <a:blipFill rotWithShape="1">
                <a:blip r:embed="rId2"/>
                <a:stretch>
                  <a:fillRect l="-1080" t="-727" r="-1080"/>
                </a:stretch>
              </a:blipFill>
            </p:spPr>
            <p:txBody>
              <a:bodyPr/>
              <a:lstStyle/>
              <a:p>
                <a:r>
                  <a:rPr lang="de-DE">
                    <a:noFill/>
                  </a:rPr>
                  <a:t> </a:t>
                </a:r>
              </a:p>
            </p:txBody>
          </p:sp>
        </mc:Fallback>
      </mc:AlternateContent>
    </p:spTree>
    <p:extLst>
      <p:ext uri="{BB962C8B-B14F-4D97-AF65-F5344CB8AC3E}">
        <p14:creationId xmlns:p14="http://schemas.microsoft.com/office/powerpoint/2010/main" val="1510669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25</a:t>
            </a:fld>
            <a:endParaRPr lang="de-DE"/>
          </a:p>
        </p:txBody>
      </p:sp>
      <p:sp>
        <p:nvSpPr>
          <p:cNvPr id="3" name="Textfeld 2"/>
          <p:cNvSpPr txBox="1"/>
          <p:nvPr/>
        </p:nvSpPr>
        <p:spPr>
          <a:xfrm>
            <a:off x="568524" y="-27095"/>
            <a:ext cx="10778988" cy="584775"/>
          </a:xfrm>
          <a:prstGeom prst="rect">
            <a:avLst/>
          </a:prstGeom>
          <a:noFill/>
        </p:spPr>
        <p:txBody>
          <a:bodyPr wrap="square" rtlCol="0">
            <a:spAutoFit/>
          </a:bodyPr>
          <a:lstStyle/>
          <a:p>
            <a:pPr algn="ctr"/>
            <a:r>
              <a:rPr lang="en-US" sz="3200" b="1" dirty="0" smtClean="0"/>
              <a:t>Summing up by an example</a:t>
            </a:r>
          </a:p>
        </p:txBody>
      </p:sp>
      <p:graphicFrame>
        <p:nvGraphicFramePr>
          <p:cNvPr id="4" name="Diagramm 3"/>
          <p:cNvGraphicFramePr/>
          <p:nvPr>
            <p:extLst>
              <p:ext uri="{D42A27DB-BD31-4B8C-83A1-F6EECF244321}">
                <p14:modId xmlns:p14="http://schemas.microsoft.com/office/powerpoint/2010/main" val="4125377446"/>
              </p:ext>
            </p:extLst>
          </p:nvPr>
        </p:nvGraphicFramePr>
        <p:xfrm>
          <a:off x="263352" y="557681"/>
          <a:ext cx="9200712" cy="532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47328" y="5890390"/>
            <a:ext cx="12097344" cy="954107"/>
          </a:xfrm>
          <a:prstGeom prst="rect">
            <a:avLst/>
          </a:prstGeom>
          <a:noFill/>
        </p:spPr>
        <p:txBody>
          <a:bodyPr wrap="square" rtlCol="0">
            <a:spAutoFit/>
          </a:bodyPr>
          <a:lstStyle/>
          <a:p>
            <a:pPr algn="ctr"/>
            <a:r>
              <a:rPr lang="en-US" sz="2800" dirty="0" smtClean="0"/>
              <a:t>Important as often in this field: </a:t>
            </a:r>
          </a:p>
          <a:p>
            <a:pPr algn="ctr"/>
            <a:r>
              <a:rPr lang="en-US" sz="2800" dirty="0" smtClean="0"/>
              <a:t>Don´t calculate the third position after decimal point, but estimate the dimension.  </a:t>
            </a:r>
            <a:endParaRPr lang="en-US" sz="2800" dirty="0"/>
          </a:p>
        </p:txBody>
      </p:sp>
      <p:pic>
        <p:nvPicPr>
          <p:cNvPr id="7" name="Picture 2" descr="Auto, Transport System, Vehicle, Drive, Asphalt"/>
          <p:cNvPicPr>
            <a:picLocks noChangeAspect="1" noChangeArrowheads="1"/>
          </p:cNvPicPr>
          <p:nvPr/>
        </p:nvPicPr>
        <p:blipFill rotWithShape="1">
          <a:blip r:embed="rId8">
            <a:extLst>
              <a:ext uri="{28A0092B-C50C-407E-A947-70E740481C1C}">
                <a14:useLocalDpi xmlns:a14="http://schemas.microsoft.com/office/drawing/2010/main" val="0"/>
              </a:ext>
            </a:extLst>
          </a:blip>
          <a:srcRect l="37678" r="13007"/>
          <a:stretch/>
        </p:blipFill>
        <p:spPr bwMode="auto">
          <a:xfrm>
            <a:off x="9480376" y="1700808"/>
            <a:ext cx="2548500" cy="290689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444700" y="4581128"/>
            <a:ext cx="1584176" cy="276999"/>
          </a:xfrm>
          <a:prstGeom prst="rect">
            <a:avLst/>
          </a:prstGeom>
          <a:noFill/>
        </p:spPr>
        <p:txBody>
          <a:bodyPr wrap="square" rtlCol="0">
            <a:spAutoFit/>
          </a:bodyPr>
          <a:lstStyle/>
          <a:p>
            <a:pPr algn="r"/>
            <a:r>
              <a:rPr lang="de-DE" sz="1200" dirty="0" smtClean="0"/>
              <a:t>Pixabay.com</a:t>
            </a:r>
            <a:endParaRPr lang="de-DE" sz="1200" dirty="0"/>
          </a:p>
        </p:txBody>
      </p:sp>
    </p:spTree>
    <p:extLst>
      <p:ext uri="{BB962C8B-B14F-4D97-AF65-F5344CB8AC3E}">
        <p14:creationId xmlns:p14="http://schemas.microsoft.com/office/powerpoint/2010/main" val="258398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6" y="925309"/>
            <a:ext cx="11103024" cy="5528027"/>
          </a:xfrm>
        </p:spPr>
        <p:txBody>
          <a:bodyPr>
            <a:noAutofit/>
          </a:bodyPr>
          <a:lstStyle/>
          <a:p>
            <a:r>
              <a:rPr lang="en-US" altLang="de-DE" sz="2800" noProof="0" dirty="0" smtClean="0"/>
              <a:t>Energy is the ability of a physical system to perform work </a:t>
            </a:r>
          </a:p>
          <a:p>
            <a:r>
              <a:rPr lang="en-US" altLang="de-DE" sz="2800" noProof="0" dirty="0" smtClean="0"/>
              <a:t>Energy can be converted in various forms but not created or destroyed (law of conservation of energy)</a:t>
            </a:r>
          </a:p>
          <a:p>
            <a:r>
              <a:rPr lang="en-US" altLang="de-DE" sz="2800" noProof="0" dirty="0" smtClean="0"/>
              <a:t>Power is referring mostly to electrical energy</a:t>
            </a:r>
          </a:p>
          <a:p>
            <a:r>
              <a:rPr lang="en-US" altLang="de-DE" sz="2800" noProof="0" dirty="0" smtClean="0"/>
              <a:t>Work transforms energy to other physical forms</a:t>
            </a:r>
          </a:p>
          <a:p>
            <a:r>
              <a:rPr lang="en-US" altLang="de-DE" sz="2800" noProof="0" dirty="0" smtClean="0">
                <a:sym typeface="Wingdings" panose="05000000000000000000" pitchFamily="2" charset="2"/>
              </a:rPr>
              <a:t>The measurement unit is </a:t>
            </a:r>
          </a:p>
          <a:p>
            <a:pPr lvl="1"/>
            <a:r>
              <a:rPr lang="en-US" altLang="de-DE" noProof="0" dirty="0" smtClean="0">
                <a:sym typeface="Wingdings" panose="05000000000000000000" pitchFamily="2" charset="2"/>
              </a:rPr>
              <a:t>Joule (J) in physics</a:t>
            </a:r>
          </a:p>
          <a:p>
            <a:pPr lvl="1"/>
            <a:r>
              <a:rPr lang="en-US" altLang="de-DE" dirty="0">
                <a:sym typeface="Wingdings" panose="05000000000000000000" pitchFamily="2" charset="2"/>
              </a:rPr>
              <a:t>K</a:t>
            </a:r>
            <a:r>
              <a:rPr lang="en-US" altLang="de-DE" noProof="0" dirty="0" err="1" smtClean="0">
                <a:sym typeface="Wingdings" panose="05000000000000000000" pitchFamily="2" charset="2"/>
              </a:rPr>
              <a:t>ilowatt</a:t>
            </a:r>
            <a:r>
              <a:rPr lang="en-US" altLang="de-DE" noProof="0" dirty="0" smtClean="0">
                <a:sym typeface="Wingdings" panose="05000000000000000000" pitchFamily="2" charset="2"/>
              </a:rPr>
              <a:t> hour (kWh) is the predominant unit in households and companies</a:t>
            </a:r>
          </a:p>
          <a:p>
            <a:pPr lvl="1"/>
            <a:r>
              <a:rPr lang="en-US" altLang="de-DE" noProof="0" dirty="0" smtClean="0">
                <a:sym typeface="Wingdings" panose="05000000000000000000" pitchFamily="2" charset="2"/>
              </a:rPr>
              <a:t>Others are units of energy carriers (liters of gasoline, barrels of raw oil, cubic meters of gas), calories, barrel of oil equivalent (BOE) and some more</a:t>
            </a:r>
          </a:p>
        </p:txBody>
      </p:sp>
      <p:sp>
        <p:nvSpPr>
          <p:cNvPr id="2" name="Titel 1"/>
          <p:cNvSpPr>
            <a:spLocks noGrp="1"/>
          </p:cNvSpPr>
          <p:nvPr>
            <p:ph type="title"/>
          </p:nvPr>
        </p:nvSpPr>
        <p:spPr>
          <a:xfrm>
            <a:off x="3791744" y="188640"/>
            <a:ext cx="4406280" cy="529033"/>
          </a:xfrm>
        </p:spPr>
        <p:txBody>
          <a:bodyPr>
            <a:noAutofit/>
          </a:bodyPr>
          <a:lstStyle/>
          <a:p>
            <a:r>
              <a:rPr lang="en-US" altLang="de-DE" sz="3600" b="1" noProof="0" dirty="0" smtClean="0"/>
              <a:t>Definition of energy</a:t>
            </a:r>
            <a:endParaRPr lang="en-US" sz="3600"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3</a:t>
            </a:fld>
            <a:endParaRPr lang="de-DE" dirty="0"/>
          </a:p>
        </p:txBody>
      </p:sp>
    </p:spTree>
    <p:extLst>
      <p:ext uri="{BB962C8B-B14F-4D97-AF65-F5344CB8AC3E}">
        <p14:creationId xmlns:p14="http://schemas.microsoft.com/office/powerpoint/2010/main" val="40328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27448" y="1360661"/>
                <a:ext cx="9649072" cy="4948659"/>
              </a:xfrm>
            </p:spPr>
            <p:txBody>
              <a:bodyPr>
                <a:normAutofit/>
              </a:bodyPr>
              <a:lstStyle/>
              <a:p>
                <a:r>
                  <a:rPr lang="en-US" altLang="de-DE" sz="2800" noProof="0" dirty="0" smtClean="0"/>
                  <a:t>Physical unit measured in Watt (W) </a:t>
                </a:r>
              </a:p>
              <a:p>
                <a:r>
                  <a:rPr lang="en-US" altLang="de-DE" sz="2800" noProof="0" dirty="0" smtClean="0"/>
                  <a:t>Unit for the physical work that can be performed in a given time </a:t>
                </a:r>
              </a:p>
              <a:p>
                <a:r>
                  <a:rPr lang="en-US" altLang="de-DE" sz="2800" noProof="0" dirty="0" smtClean="0"/>
                  <a:t>For non-engineers: How powerful is an energy consuming device or machine?</a:t>
                </a:r>
                <a:endParaRPr lang="en-US" altLang="de-DE" sz="2800" noProof="0" dirty="0"/>
              </a:p>
              <a:p>
                <a:pPr marL="0" indent="0">
                  <a:buNone/>
                </a:pPr>
                <a:endParaRPr lang="en-US" altLang="de-DE" sz="2400" noProof="0" dirty="0"/>
              </a:p>
              <a:p>
                <a:pPr marL="0" indent="0" algn="ctr">
                  <a:buNone/>
                </a:pPr>
                <a:endParaRPr lang="en-US" altLang="de-DE" sz="2400" noProof="0" dirty="0"/>
              </a:p>
              <a:p>
                <a:pPr marL="0" indent="0">
                  <a:buNone/>
                </a:pPr>
                <a14:m>
                  <m:oMathPara xmlns:m="http://schemas.openxmlformats.org/officeDocument/2006/math">
                    <m:oMathParaPr>
                      <m:jc m:val="centerGroup"/>
                    </m:oMathParaPr>
                    <m:oMath xmlns:m="http://schemas.openxmlformats.org/officeDocument/2006/math">
                      <m:r>
                        <a:rPr lang="en-US" altLang="de-DE" b="0" i="1" noProof="0" smtClean="0">
                          <a:latin typeface="Cambria Math" panose="02040503050406030204" pitchFamily="18" charset="0"/>
                        </a:rPr>
                        <m:t>𝐶𝑎𝑝𝑎𝑐𝑖𝑡𝑦</m:t>
                      </m:r>
                      <m:r>
                        <a:rPr lang="en-US" altLang="de-DE" b="0" i="1" noProof="0" smtClean="0">
                          <a:latin typeface="Cambria Math" panose="02040503050406030204" pitchFamily="18" charset="0"/>
                        </a:rPr>
                        <m:t> </m:t>
                      </m:r>
                      <m:r>
                        <a:rPr lang="en-US" altLang="de-DE" b="0" i="1" noProof="0" smtClean="0">
                          <a:latin typeface="Cambria Math" panose="02040503050406030204" pitchFamily="18" charset="0"/>
                        </a:rPr>
                        <m:t>𝑜𝑟</m:t>
                      </m:r>
                      <m:r>
                        <a:rPr lang="en-US" altLang="de-DE" b="0" i="1" noProof="0" smtClean="0">
                          <a:latin typeface="Cambria Math" panose="02040503050406030204" pitchFamily="18" charset="0"/>
                        </a:rPr>
                        <m:t> </m:t>
                      </m:r>
                      <m:r>
                        <a:rPr lang="en-US" altLang="de-DE" b="0" i="1" noProof="0" smtClean="0">
                          <a:latin typeface="Cambria Math" panose="02040503050406030204" pitchFamily="18" charset="0"/>
                        </a:rPr>
                        <m:t>𝑤𝑎𝑡𝑡𝑎𝑔𝑒</m:t>
                      </m:r>
                      <m:r>
                        <a:rPr lang="en-US" altLang="de-DE" b="0" i="1" noProof="0" smtClean="0">
                          <a:latin typeface="Cambria Math" panose="02040503050406030204" pitchFamily="18" charset="0"/>
                        </a:rPr>
                        <m:t> (</m:t>
                      </m:r>
                      <m:r>
                        <a:rPr lang="en-US" altLang="de-DE" i="1" noProof="0">
                          <a:latin typeface="Cambria Math" panose="02040503050406030204" pitchFamily="18" charset="0"/>
                        </a:rPr>
                        <m:t>𝑊</m:t>
                      </m:r>
                      <m:r>
                        <a:rPr lang="en-US" altLang="de-DE" i="1" noProof="0">
                          <a:latin typeface="Cambria Math" panose="02040503050406030204" pitchFamily="18" charset="0"/>
                        </a:rPr>
                        <m:t>)= </m:t>
                      </m:r>
                      <m:f>
                        <m:fPr>
                          <m:ctrlPr>
                            <a:rPr lang="en-US" altLang="de-DE" i="1" noProof="0">
                              <a:latin typeface="Cambria Math" panose="02040503050406030204" pitchFamily="18" charset="0"/>
                            </a:rPr>
                          </m:ctrlPr>
                        </m:fPr>
                        <m:num>
                          <m:r>
                            <a:rPr lang="en-US" altLang="de-DE" b="0" i="1" noProof="0" smtClean="0">
                              <a:latin typeface="Cambria Math" panose="02040503050406030204" pitchFamily="18" charset="0"/>
                            </a:rPr>
                            <m:t>𝐸𝑛𝑒𝑟𝑔𝑦</m:t>
                          </m:r>
                          <m:r>
                            <a:rPr lang="en-US" altLang="de-DE" b="0" i="1" noProof="0" smtClean="0">
                              <a:latin typeface="Cambria Math" panose="02040503050406030204" pitchFamily="18" charset="0"/>
                            </a:rPr>
                            <m:t> </m:t>
                          </m:r>
                          <m:r>
                            <a:rPr lang="en-US" altLang="de-DE" b="0" i="1" noProof="0" smtClean="0">
                              <a:latin typeface="Cambria Math" panose="02040503050406030204" pitchFamily="18" charset="0"/>
                            </a:rPr>
                            <m:t>𝑜𝑟</m:t>
                          </m:r>
                          <m:r>
                            <a:rPr lang="en-US" altLang="de-DE" b="0" i="1" noProof="0" smtClean="0">
                              <a:latin typeface="Cambria Math" panose="02040503050406030204" pitchFamily="18" charset="0"/>
                            </a:rPr>
                            <m:t> </m:t>
                          </m:r>
                          <m:r>
                            <a:rPr lang="en-US" altLang="de-DE" b="0" i="1" noProof="0" smtClean="0">
                              <a:latin typeface="Cambria Math" panose="02040503050406030204" pitchFamily="18" charset="0"/>
                            </a:rPr>
                            <m:t>𝑝𝑜𝑤𝑒𝑟</m:t>
                          </m:r>
                        </m:num>
                        <m:den>
                          <m:r>
                            <a:rPr lang="de-DE" altLang="de-DE" b="0" i="1" noProof="0" smtClean="0">
                              <a:latin typeface="Cambria Math"/>
                            </a:rPr>
                            <m:t>𝑡</m:t>
                          </m:r>
                          <m:r>
                            <a:rPr lang="en-US" altLang="de-DE" b="0" i="1" noProof="0" smtClean="0">
                              <a:latin typeface="Cambria Math" panose="02040503050406030204" pitchFamily="18" charset="0"/>
                            </a:rPr>
                            <m:t>𝑖𝑚𝑒</m:t>
                          </m:r>
                        </m:den>
                      </m:f>
                    </m:oMath>
                  </m:oMathPara>
                </a14:m>
                <a:endParaRPr lang="en-US" altLang="de-DE" sz="2400" noProof="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27448" y="1360661"/>
                <a:ext cx="9649072" cy="4948659"/>
              </a:xfrm>
              <a:blipFill rotWithShape="1">
                <a:blip r:embed="rId3"/>
                <a:stretch>
                  <a:fillRect l="-1137" t="-1108"/>
                </a:stretch>
              </a:blipFill>
            </p:spPr>
            <p:txBody>
              <a:bodyPr/>
              <a:lstStyle/>
              <a:p>
                <a:r>
                  <a:rPr lang="de-DE">
                    <a:noFill/>
                  </a:rPr>
                  <a:t> </a:t>
                </a:r>
              </a:p>
            </p:txBody>
          </p:sp>
        </mc:Fallback>
      </mc:AlternateContent>
      <p:sp>
        <p:nvSpPr>
          <p:cNvPr id="2" name="Titel 1"/>
          <p:cNvSpPr>
            <a:spLocks noGrp="1"/>
          </p:cNvSpPr>
          <p:nvPr>
            <p:ph type="title"/>
          </p:nvPr>
        </p:nvSpPr>
        <p:spPr>
          <a:xfrm>
            <a:off x="3057872" y="188640"/>
            <a:ext cx="5846440" cy="778098"/>
          </a:xfrm>
        </p:spPr>
        <p:txBody>
          <a:bodyPr>
            <a:normAutofit fontScale="90000"/>
          </a:bodyPr>
          <a:lstStyle/>
          <a:p>
            <a:r>
              <a:rPr lang="en-US" altLang="de-DE" sz="3600" b="1" noProof="0" dirty="0" smtClean="0"/>
              <a:t>Definition capacity and wattage</a:t>
            </a:r>
            <a:endParaRPr lang="en-US" sz="3600" b="1" noProof="0"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4</a:t>
            </a:fld>
            <a:endParaRPr lang="de-DE"/>
          </a:p>
        </p:txBody>
      </p:sp>
    </p:spTree>
    <p:extLst>
      <p:ext uri="{BB962C8B-B14F-4D97-AF65-F5344CB8AC3E}">
        <p14:creationId xmlns:p14="http://schemas.microsoft.com/office/powerpoint/2010/main" val="2254186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6" y="-27384"/>
            <a:ext cx="11377264" cy="1143000"/>
          </a:xfrm>
        </p:spPr>
        <p:txBody>
          <a:bodyPr>
            <a:noAutofit/>
          </a:bodyPr>
          <a:lstStyle/>
          <a:p>
            <a:r>
              <a:rPr lang="en-US" sz="3200" b="1" noProof="0" dirty="0" smtClean="0"/>
              <a:t>Model calculation for energy and capacity</a:t>
            </a:r>
            <a:endParaRPr lang="en-US" sz="3200" b="1" noProof="0" dirty="0"/>
          </a:p>
        </p:txBody>
      </p:sp>
      <p:sp>
        <p:nvSpPr>
          <p:cNvPr id="3" name="Foliennummernplatzhalter 2"/>
          <p:cNvSpPr>
            <a:spLocks noGrp="1"/>
          </p:cNvSpPr>
          <p:nvPr>
            <p:ph type="sldNum" sz="quarter" idx="12"/>
          </p:nvPr>
        </p:nvSpPr>
        <p:spPr/>
        <p:txBody>
          <a:bodyPr/>
          <a:lstStyle/>
          <a:p>
            <a:fld id="{279D5831-8B0E-44B0-9352-D9540241F8D3}" type="slidenum">
              <a:rPr lang="de-DE" smtClean="0"/>
              <a:pPr/>
              <a:t>5</a:t>
            </a:fld>
            <a:endParaRPr lang="de-DE"/>
          </a:p>
        </p:txBody>
      </p:sp>
      <p:sp>
        <p:nvSpPr>
          <p:cNvPr id="6" name="Rechteck 5"/>
          <p:cNvSpPr/>
          <p:nvPr/>
        </p:nvSpPr>
        <p:spPr>
          <a:xfrm>
            <a:off x="407368" y="980728"/>
            <a:ext cx="11449272" cy="5632311"/>
          </a:xfrm>
          <a:prstGeom prst="rect">
            <a:avLst/>
          </a:prstGeom>
        </p:spPr>
        <p:txBody>
          <a:bodyPr wrap="square">
            <a:spAutoFit/>
          </a:bodyPr>
          <a:lstStyle/>
          <a:p>
            <a:pPr algn="ctr"/>
            <a:r>
              <a:rPr lang="en-US" altLang="de-DE" sz="2800" dirty="0" smtClean="0"/>
              <a:t>A hair dryer has a maximum electrical capacity of 1.500 Watt </a:t>
            </a:r>
          </a:p>
          <a:p>
            <a:r>
              <a:rPr lang="en-US" altLang="de-DE" sz="2400" i="1" dirty="0" smtClean="0"/>
              <a:t/>
            </a:r>
            <a:br>
              <a:rPr lang="en-US" altLang="de-DE" sz="2400" i="1" dirty="0" smtClean="0"/>
            </a:br>
            <a:r>
              <a:rPr lang="en-US" altLang="de-DE" sz="2800" dirty="0" smtClean="0"/>
              <a:t>If the hair dryer is working „full power“ for one hour he consumes : </a:t>
            </a:r>
          </a:p>
          <a:p>
            <a:r>
              <a:rPr lang="en-US" altLang="de-DE" sz="2800" dirty="0" smtClean="0"/>
              <a:t>	</a:t>
            </a:r>
          </a:p>
          <a:p>
            <a:pPr lvl="3"/>
            <a:r>
              <a:rPr lang="en-US" altLang="de-DE" sz="2800" dirty="0" smtClean="0"/>
              <a:t>1.500 Watt x 1 hour = 1.500 Watt-hour of energy</a:t>
            </a:r>
          </a:p>
          <a:p>
            <a:endParaRPr lang="en-US" altLang="de-DE" sz="2800" i="1" dirty="0" smtClean="0"/>
          </a:p>
          <a:p>
            <a:r>
              <a:rPr lang="en-US" altLang="de-DE" sz="2800" i="1" dirty="0" smtClean="0"/>
              <a:t>Using „kilo“ for 1.000: </a:t>
            </a:r>
          </a:p>
          <a:p>
            <a:endParaRPr lang="en-US" altLang="de-DE" sz="2800" i="1" dirty="0" smtClean="0"/>
          </a:p>
          <a:p>
            <a:pPr algn="ctr"/>
            <a:r>
              <a:rPr lang="en-US" altLang="de-DE" sz="2800" dirty="0" smtClean="0"/>
              <a:t>1.500 W x 1 h = 1.500 </a:t>
            </a:r>
            <a:r>
              <a:rPr lang="en-US" altLang="de-DE" sz="2800" dirty="0" err="1" smtClean="0"/>
              <a:t>Wh</a:t>
            </a:r>
            <a:r>
              <a:rPr lang="en-US" altLang="de-DE" sz="2800" dirty="0" smtClean="0"/>
              <a:t> = 1,5 kWh (Kilowatt-hour)</a:t>
            </a:r>
          </a:p>
          <a:p>
            <a:endParaRPr lang="en-US" altLang="de-DE" sz="2800" dirty="0" smtClean="0"/>
          </a:p>
          <a:p>
            <a:r>
              <a:rPr lang="en-US" altLang="de-DE" sz="2800" dirty="0" smtClean="0"/>
              <a:t>The average electrical energy demand of a private household of four persons in Germany is about 3,000-4,000 kWh per year or 10 kWh per day to have a rough-cut estimation. </a:t>
            </a:r>
            <a:endParaRPr lang="en-US" altLang="de-DE" sz="2800" dirty="0"/>
          </a:p>
        </p:txBody>
      </p:sp>
    </p:spTree>
    <p:extLst>
      <p:ext uri="{BB962C8B-B14F-4D97-AF65-F5344CB8AC3E}">
        <p14:creationId xmlns:p14="http://schemas.microsoft.com/office/powerpoint/2010/main" val="3566119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6</a:t>
            </a:fld>
            <a:endParaRPr lang="de-DE"/>
          </a:p>
        </p:txBody>
      </p:sp>
      <p:sp>
        <p:nvSpPr>
          <p:cNvPr id="3" name="Rechteck 2"/>
          <p:cNvSpPr/>
          <p:nvPr/>
        </p:nvSpPr>
        <p:spPr>
          <a:xfrm>
            <a:off x="191344" y="404664"/>
            <a:ext cx="7776864" cy="5693866"/>
          </a:xfrm>
          <a:prstGeom prst="rect">
            <a:avLst/>
          </a:prstGeom>
        </p:spPr>
        <p:txBody>
          <a:bodyPr wrap="square">
            <a:spAutoFit/>
          </a:bodyPr>
          <a:lstStyle/>
          <a:p>
            <a:pPr algn="ctr"/>
            <a:r>
              <a:rPr lang="en-US" sz="2800" b="1" dirty="0" smtClean="0">
                <a:cs typeface="Arial" panose="020B0604020202020204" pitchFamily="34" charset="0"/>
              </a:rPr>
              <a:t>The bathtub comparison</a:t>
            </a:r>
          </a:p>
          <a:p>
            <a:pPr algn="ctr"/>
            <a:r>
              <a:rPr lang="en-US" sz="2800" b="1" dirty="0" smtClean="0">
                <a:cs typeface="Arial" panose="020B0604020202020204" pitchFamily="34" charset="0"/>
              </a:rPr>
              <a:t> </a:t>
            </a:r>
          </a:p>
          <a:p>
            <a:pPr algn="ctr"/>
            <a:r>
              <a:rPr lang="en-US" sz="2800" dirty="0" smtClean="0">
                <a:cs typeface="Arial" panose="020B0604020202020204" pitchFamily="34" charset="0"/>
              </a:rPr>
              <a:t>Imagine </a:t>
            </a:r>
            <a:r>
              <a:rPr lang="en-US" sz="2800" dirty="0">
                <a:cs typeface="Arial" panose="020B0604020202020204" pitchFamily="34" charset="0"/>
              </a:rPr>
              <a:t>preparing a bath, the quantity of water streaming into the tub represents energy (here without considering the temperature). If you want to be quick, you will open the water-tap as far as possible. This symbolizes the full wattage or capacity of an energy-consuming device. </a:t>
            </a:r>
            <a:endParaRPr lang="en-US" sz="2800" dirty="0" smtClean="0">
              <a:cs typeface="Arial" panose="020B0604020202020204" pitchFamily="34" charset="0"/>
            </a:endParaRPr>
          </a:p>
          <a:p>
            <a:pPr algn="ctr"/>
            <a:r>
              <a:rPr lang="en-US" sz="2800" dirty="0" smtClean="0">
                <a:cs typeface="Arial" panose="020B0604020202020204" pitchFamily="34" charset="0"/>
              </a:rPr>
              <a:t>The </a:t>
            </a:r>
            <a:r>
              <a:rPr lang="en-US" sz="2800" dirty="0">
                <a:cs typeface="Arial" panose="020B0604020202020204" pitchFamily="34" charset="0"/>
              </a:rPr>
              <a:t>water running into the tub stands for the energy already </a:t>
            </a:r>
            <a:r>
              <a:rPr lang="en-US" sz="2800" dirty="0" smtClean="0">
                <a:cs typeface="Arial" panose="020B0604020202020204" pitchFamily="34" charset="0"/>
              </a:rPr>
              <a:t>consumed. The </a:t>
            </a:r>
            <a:r>
              <a:rPr lang="en-US" sz="2800" dirty="0">
                <a:cs typeface="Arial" panose="020B0604020202020204" pitchFamily="34" charset="0"/>
              </a:rPr>
              <a:t>longer the tap is </a:t>
            </a:r>
            <a:r>
              <a:rPr lang="en-US" sz="2800" dirty="0" smtClean="0">
                <a:cs typeface="Arial" panose="020B0604020202020204" pitchFamily="34" charset="0"/>
              </a:rPr>
              <a:t>opened, </a:t>
            </a:r>
            <a:r>
              <a:rPr lang="en-US" sz="2800" dirty="0">
                <a:cs typeface="Arial" panose="020B0604020202020204" pitchFamily="34" charset="0"/>
              </a:rPr>
              <a:t>the more water (energy) runs through it. Closing the tap partly compares to lowering down the wattage and energy consumption, for a specific period.</a:t>
            </a:r>
          </a:p>
        </p:txBody>
      </p:sp>
      <p:pic>
        <p:nvPicPr>
          <p:cNvPr id="4" name="Grafik 3"/>
          <p:cNvPicPr>
            <a:picLocks noChangeAspect="1"/>
          </p:cNvPicPr>
          <p:nvPr/>
        </p:nvPicPr>
        <p:blipFill>
          <a:blip r:embed="rId2"/>
          <a:stretch>
            <a:fillRect/>
          </a:stretch>
        </p:blipFill>
        <p:spPr>
          <a:xfrm>
            <a:off x="7981281" y="1484784"/>
            <a:ext cx="4286250" cy="3209925"/>
          </a:xfrm>
          <a:prstGeom prst="rect">
            <a:avLst/>
          </a:prstGeom>
        </p:spPr>
      </p:pic>
      <p:sp>
        <p:nvSpPr>
          <p:cNvPr id="5" name="Textfeld 4"/>
          <p:cNvSpPr txBox="1"/>
          <p:nvPr/>
        </p:nvSpPr>
        <p:spPr>
          <a:xfrm>
            <a:off x="9120336" y="4941168"/>
            <a:ext cx="1800200" cy="276999"/>
          </a:xfrm>
          <a:prstGeom prst="rect">
            <a:avLst/>
          </a:prstGeom>
          <a:noFill/>
        </p:spPr>
        <p:txBody>
          <a:bodyPr wrap="square" rtlCol="0">
            <a:spAutoFit/>
          </a:bodyPr>
          <a:lstStyle/>
          <a:p>
            <a:r>
              <a:rPr lang="en-US" sz="1200" dirty="0" smtClean="0"/>
              <a:t>Source: </a:t>
            </a:r>
            <a:r>
              <a:rPr lang="en-US" sz="1200" dirty="0" err="1" smtClean="0"/>
              <a:t>wikipedia</a:t>
            </a:r>
            <a:endParaRPr lang="en-US" sz="1200" dirty="0"/>
          </a:p>
        </p:txBody>
      </p:sp>
    </p:spTree>
    <p:extLst>
      <p:ext uri="{BB962C8B-B14F-4D97-AF65-F5344CB8AC3E}">
        <p14:creationId xmlns:p14="http://schemas.microsoft.com/office/powerpoint/2010/main" val="3473286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3844693"/>
            <a:ext cx="3454400" cy="2302934"/>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440" y="607766"/>
            <a:ext cx="3463414" cy="2308943"/>
          </a:xfrm>
          <a:prstGeom prst="rect">
            <a:avLst/>
          </a:prstGeom>
        </p:spPr>
      </p:pic>
      <p:sp>
        <p:nvSpPr>
          <p:cNvPr id="31746" name="Titel 1"/>
          <p:cNvSpPr>
            <a:spLocks noGrp="1"/>
          </p:cNvSpPr>
          <p:nvPr>
            <p:ph type="title"/>
          </p:nvPr>
        </p:nvSpPr>
        <p:spPr>
          <a:xfrm>
            <a:off x="2041167" y="0"/>
            <a:ext cx="5062945" cy="748871"/>
          </a:xfrm>
        </p:spPr>
        <p:txBody>
          <a:bodyPr>
            <a:normAutofit/>
          </a:bodyPr>
          <a:lstStyle/>
          <a:p>
            <a:r>
              <a:rPr lang="en-US" altLang="de-DE" sz="3200" dirty="0" smtClean="0"/>
              <a:t>Exercise</a:t>
            </a:r>
            <a:endParaRPr lang="en-US" altLang="de-DE" sz="3200" dirty="0"/>
          </a:p>
        </p:txBody>
      </p:sp>
      <p:sp>
        <p:nvSpPr>
          <p:cNvPr id="31747" name="Inhaltsplatzhalter 2"/>
          <p:cNvSpPr>
            <a:spLocks noGrp="1"/>
          </p:cNvSpPr>
          <p:nvPr>
            <p:ph idx="1"/>
          </p:nvPr>
        </p:nvSpPr>
        <p:spPr>
          <a:xfrm>
            <a:off x="0" y="607766"/>
            <a:ext cx="8737600" cy="6113710"/>
          </a:xfrm>
        </p:spPr>
        <p:txBody>
          <a:bodyPr anchor="ctr">
            <a:normAutofit fontScale="62500" lnSpcReduction="20000"/>
          </a:bodyPr>
          <a:lstStyle/>
          <a:p>
            <a:pPr>
              <a:lnSpc>
                <a:spcPct val="120000"/>
              </a:lnSpc>
              <a:buFont typeface="Wingdings" panose="05000000000000000000" pitchFamily="2" charset="2"/>
              <a:buNone/>
            </a:pPr>
            <a:r>
              <a:rPr lang="en-US" altLang="de-DE" noProof="0" dirty="0" smtClean="0"/>
              <a:t>	</a:t>
            </a:r>
            <a:r>
              <a:rPr lang="en-US" altLang="de-DE" sz="3400" noProof="0" dirty="0" smtClean="0"/>
              <a:t>Many electrical drives in industry are always running full load, older devices cannot be regulated and adjusted to current conditions, they don´t have a rotation speed control. Furthermore, energy efficiency improved in the last years – and many electrical engines have a durability of decades. Engineers tend to conservatism, they plan a bit more load than calculated and avoid changing well operating plants. Consequently, in many companies old devices are still in use. </a:t>
            </a:r>
          </a:p>
          <a:p>
            <a:pPr>
              <a:lnSpc>
                <a:spcPct val="120000"/>
              </a:lnSpc>
              <a:buFont typeface="Wingdings" panose="05000000000000000000" pitchFamily="2" charset="2"/>
              <a:buNone/>
            </a:pPr>
            <a:r>
              <a:rPr lang="en-US" altLang="de-DE" sz="3400" noProof="0" dirty="0" smtClean="0"/>
              <a:t>	In this case, a pump with 16 kW electrical capacity in a power plant operating 24/7, price for electricity is 18 cent pro kWh. The asset is completely depreciated. A new pump with an automated rotation control and better efficiency would cost 7,000 Euro. In literature (and own studies), a conservation of energy of 40 percent is estimated. </a:t>
            </a:r>
          </a:p>
          <a:p>
            <a:pPr>
              <a:lnSpc>
                <a:spcPct val="120000"/>
              </a:lnSpc>
              <a:buFont typeface="Wingdings" panose="05000000000000000000" pitchFamily="2" charset="2"/>
              <a:buNone/>
            </a:pPr>
            <a:endParaRPr lang="en-US" altLang="de-DE" sz="3400" noProof="0" dirty="0" smtClean="0"/>
          </a:p>
          <a:p>
            <a:pPr>
              <a:lnSpc>
                <a:spcPct val="120000"/>
              </a:lnSpc>
            </a:pPr>
            <a:r>
              <a:rPr lang="en-US" altLang="de-DE" sz="3400" noProof="0" dirty="0" smtClean="0"/>
              <a:t>What is the energy demand and cost of the old pump in a year?</a:t>
            </a:r>
          </a:p>
          <a:p>
            <a:pPr>
              <a:lnSpc>
                <a:spcPct val="120000"/>
              </a:lnSpc>
            </a:pPr>
            <a:r>
              <a:rPr lang="en-US" altLang="de-DE" sz="3400" noProof="0" dirty="0" smtClean="0"/>
              <a:t>What would be the energy consumption and cost after investing?</a:t>
            </a:r>
          </a:p>
          <a:p>
            <a:pPr>
              <a:lnSpc>
                <a:spcPct val="120000"/>
              </a:lnSpc>
            </a:pPr>
            <a:r>
              <a:rPr lang="en-US" altLang="de-DE" sz="3400" noProof="0" dirty="0" smtClean="0"/>
              <a:t>How long is the pay-off period?</a:t>
            </a:r>
          </a:p>
        </p:txBody>
      </p:sp>
      <p:sp>
        <p:nvSpPr>
          <p:cNvPr id="3" name="Foliennummernplatzhalter 2"/>
          <p:cNvSpPr>
            <a:spLocks noGrp="1"/>
          </p:cNvSpPr>
          <p:nvPr>
            <p:ph type="sldNum" sz="quarter" idx="12"/>
          </p:nvPr>
        </p:nvSpPr>
        <p:spPr/>
        <p:txBody>
          <a:bodyPr/>
          <a:lstStyle/>
          <a:p>
            <a:fld id="{279D5831-8B0E-44B0-9352-D9540241F8D3}" type="slidenum">
              <a:rPr lang="de-DE" smtClean="0"/>
              <a:pPr/>
              <a:t>7</a:t>
            </a:fld>
            <a:endParaRPr lang="de-DE"/>
          </a:p>
        </p:txBody>
      </p:sp>
      <p:sp>
        <p:nvSpPr>
          <p:cNvPr id="7" name="Textfeld 6"/>
          <p:cNvSpPr txBox="1"/>
          <p:nvPr/>
        </p:nvSpPr>
        <p:spPr>
          <a:xfrm>
            <a:off x="8976320" y="6009127"/>
            <a:ext cx="2088232" cy="276999"/>
          </a:xfrm>
          <a:prstGeom prst="rect">
            <a:avLst/>
          </a:prstGeom>
          <a:noFill/>
        </p:spPr>
        <p:txBody>
          <a:bodyPr wrap="square" rtlCol="0">
            <a:spAutoFit/>
          </a:bodyPr>
          <a:lstStyle/>
          <a:p>
            <a:r>
              <a:rPr lang="de-DE" sz="1200" dirty="0" err="1" smtClean="0"/>
              <a:t>Colourbox</a:t>
            </a:r>
            <a:endParaRPr lang="de-DE" sz="1200" dirty="0"/>
          </a:p>
        </p:txBody>
      </p:sp>
      <p:sp>
        <p:nvSpPr>
          <p:cNvPr id="8" name="Textfeld 7"/>
          <p:cNvSpPr txBox="1"/>
          <p:nvPr/>
        </p:nvSpPr>
        <p:spPr>
          <a:xfrm>
            <a:off x="8633440" y="3068960"/>
            <a:ext cx="2088232" cy="276999"/>
          </a:xfrm>
          <a:prstGeom prst="rect">
            <a:avLst/>
          </a:prstGeom>
          <a:noFill/>
        </p:spPr>
        <p:txBody>
          <a:bodyPr wrap="square" rtlCol="0">
            <a:spAutoFit/>
          </a:bodyPr>
          <a:lstStyle/>
          <a:p>
            <a:r>
              <a:rPr lang="de-DE" sz="1200" dirty="0" err="1" smtClean="0"/>
              <a:t>Colourbox</a:t>
            </a:r>
            <a:endParaRPr lang="de-DE" sz="1200" dirty="0"/>
          </a:p>
        </p:txBody>
      </p:sp>
    </p:spTree>
    <p:extLst>
      <p:ext uri="{BB962C8B-B14F-4D97-AF65-F5344CB8AC3E}">
        <p14:creationId xmlns:p14="http://schemas.microsoft.com/office/powerpoint/2010/main" val="2191724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8</a:t>
            </a:fld>
            <a:endParaRPr lang="de-DE"/>
          </a:p>
        </p:txBody>
      </p:sp>
      <p:sp>
        <p:nvSpPr>
          <p:cNvPr id="4" name="Rechteck 3"/>
          <p:cNvSpPr/>
          <p:nvPr/>
        </p:nvSpPr>
        <p:spPr>
          <a:xfrm>
            <a:off x="1773412" y="1628800"/>
            <a:ext cx="8352928" cy="2074414"/>
          </a:xfrm>
          <a:prstGeom prst="rect">
            <a:avLst/>
          </a:prstGeom>
        </p:spPr>
        <p:txBody>
          <a:bodyPr wrap="square">
            <a:spAutoFit/>
          </a:bodyPr>
          <a:lstStyle/>
          <a:p>
            <a:pPr lvl="0" algn="ctr">
              <a:spcBef>
                <a:spcPct val="20000"/>
              </a:spcBef>
            </a:pPr>
            <a:r>
              <a:rPr lang="en-US" sz="2800" dirty="0" smtClean="0"/>
              <a:t>Content</a:t>
            </a:r>
          </a:p>
          <a:p>
            <a:pPr marL="514350" lvl="0" indent="-514350" algn="ctr">
              <a:spcBef>
                <a:spcPct val="20000"/>
              </a:spcBef>
              <a:buFont typeface="+mj-lt"/>
              <a:buAutoNum type="arabicPeriod"/>
            </a:pPr>
            <a:r>
              <a:rPr lang="en-US" sz="2800" dirty="0" smtClean="0"/>
              <a:t>Definition of Energy and Load</a:t>
            </a:r>
          </a:p>
          <a:p>
            <a:pPr marL="514350" lvl="0" indent="-514350" algn="ctr">
              <a:spcBef>
                <a:spcPct val="20000"/>
              </a:spcBef>
              <a:buFont typeface="+mj-lt"/>
              <a:buAutoNum type="arabicPeriod"/>
            </a:pPr>
            <a:r>
              <a:rPr lang="en-US" sz="2800" b="1" dirty="0" smtClean="0"/>
              <a:t>Forms and Units of Energy Measurement</a:t>
            </a:r>
          </a:p>
          <a:p>
            <a:pPr marL="514350" lvl="0" indent="-514350" algn="ctr">
              <a:spcBef>
                <a:spcPct val="20000"/>
              </a:spcBef>
              <a:buFont typeface="+mj-lt"/>
              <a:buAutoNum type="arabicPeriod"/>
            </a:pPr>
            <a:r>
              <a:rPr lang="en-US" sz="2800" dirty="0" smtClean="0"/>
              <a:t>Energy Density, Efficiency, and Degree of Utilization</a:t>
            </a:r>
          </a:p>
        </p:txBody>
      </p:sp>
    </p:spTree>
    <p:extLst>
      <p:ext uri="{BB962C8B-B14F-4D97-AF65-F5344CB8AC3E}">
        <p14:creationId xmlns:p14="http://schemas.microsoft.com/office/powerpoint/2010/main" val="1279822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9</a:t>
            </a:fld>
            <a:endParaRPr lang="de-DE"/>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4864" t="8522" r="5949" b="10077"/>
          <a:stretch/>
        </p:blipFill>
        <p:spPr>
          <a:xfrm>
            <a:off x="335360" y="188640"/>
            <a:ext cx="11303000" cy="6451600"/>
          </a:xfrm>
          <a:prstGeom prst="rect">
            <a:avLst/>
          </a:prstGeom>
        </p:spPr>
      </p:pic>
    </p:spTree>
    <p:extLst>
      <p:ext uri="{BB962C8B-B14F-4D97-AF65-F5344CB8AC3E}">
        <p14:creationId xmlns:p14="http://schemas.microsoft.com/office/powerpoint/2010/main" val="2539996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2950</Words>
  <Application>Microsoft Office PowerPoint</Application>
  <PresentationFormat>Breitbild</PresentationFormat>
  <Paragraphs>406</Paragraphs>
  <Slides>25</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Cambria Math</vt:lpstr>
      <vt:lpstr>Times New Roman</vt:lpstr>
      <vt:lpstr>Wingdings</vt:lpstr>
      <vt:lpstr>Larissa-Design</vt:lpstr>
      <vt:lpstr>Energy Oriented Business Administration Prof. Dr. Johannes Kals  3.2 Energy for Non-Engineers</vt:lpstr>
      <vt:lpstr>Energy in everyday life</vt:lpstr>
      <vt:lpstr>Definition of energy</vt:lpstr>
      <vt:lpstr>Definition capacity and wattage</vt:lpstr>
      <vt:lpstr>Model calculation for energy and capacity</vt:lpstr>
      <vt:lpstr>PowerPoint-Präsentation</vt:lpstr>
      <vt:lpstr>Exercise</vt:lpstr>
      <vt:lpstr>PowerPoint-Präsentation</vt:lpstr>
      <vt:lpstr>PowerPoint-Präsentation</vt:lpstr>
      <vt:lpstr>PowerPoint-Präsentation</vt:lpstr>
      <vt:lpstr>Measurement unit of energy capacity (how “strong” a device is)</vt:lpstr>
      <vt:lpstr>Energy measurement units  (how much energy is consumed using a device a span of time in hours)</vt:lpstr>
      <vt:lpstr>PowerPoint-Präsentation</vt:lpstr>
      <vt:lpstr>Further units for energy measurement and conversion table kilo-Joule (kJ), kilo calories, kilowatt-hour, coal equivalent, raw oil equivalent (ROE), non-compressed gas Attention: the factors may differ, energy carriers are natural products  </vt:lpstr>
      <vt:lpstr>PowerPoint-Präsentation</vt:lpstr>
      <vt:lpstr>Energy density, heating factor</vt:lpstr>
      <vt:lpstr>PowerPoint-Präsentation</vt:lpstr>
      <vt:lpstr>PowerPoint-Präsentation</vt:lpstr>
      <vt:lpstr>Energy (conversion) efficiency</vt:lpstr>
      <vt:lpstr>Examples of typical energy efficiency </vt:lpstr>
      <vt:lpstr>PowerPoint-Präsentation</vt:lpstr>
      <vt:lpstr>Degree of utilization</vt:lpstr>
      <vt:lpstr>PowerPoint-Präsentation</vt:lpstr>
      <vt:lpstr>PowerPoint-Präsentation</vt:lpstr>
      <vt:lpstr>PowerPoint-Präsentation</vt:lpstr>
    </vt:vector>
  </TitlesOfParts>
  <Company>Fh Ludwigshafen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01 Einführung</dc:title>
  <dc:creator>kals</dc:creator>
  <cp:lastModifiedBy>Kals, Johannes</cp:lastModifiedBy>
  <cp:revision>385</cp:revision>
  <cp:lastPrinted>2014-09-15T16:51:50Z</cp:lastPrinted>
  <dcterms:created xsi:type="dcterms:W3CDTF">2013-01-25T17:09:14Z</dcterms:created>
  <dcterms:modified xsi:type="dcterms:W3CDTF">2018-05-03T13:35:55Z</dcterms:modified>
</cp:coreProperties>
</file>