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571" r:id="rId2"/>
    <p:sldId id="581" r:id="rId3"/>
    <p:sldId id="621" r:id="rId4"/>
    <p:sldId id="573" r:id="rId5"/>
    <p:sldId id="622" r:id="rId6"/>
    <p:sldId id="585" r:id="rId7"/>
    <p:sldId id="577" r:id="rId8"/>
    <p:sldId id="586" r:id="rId9"/>
    <p:sldId id="578" r:id="rId10"/>
    <p:sldId id="582" r:id="rId11"/>
    <p:sldId id="617" r:id="rId12"/>
    <p:sldId id="618" r:id="rId13"/>
    <p:sldId id="579" r:id="rId14"/>
    <p:sldId id="589" r:id="rId15"/>
    <p:sldId id="612" r:id="rId16"/>
    <p:sldId id="613" r:id="rId17"/>
    <p:sldId id="625" r:id="rId18"/>
    <p:sldId id="619" r:id="rId19"/>
    <p:sldId id="626" r:id="rId20"/>
    <p:sldId id="627" r:id="rId21"/>
    <p:sldId id="623" r:id="rId22"/>
    <p:sldId id="624" r:id="rId23"/>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EF3100"/>
    <a:srgbClr val="0EA800"/>
    <a:srgbClr val="33CC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9" autoAdjust="0"/>
    <p:restoredTop sz="75763" autoAdjust="0"/>
  </p:normalViewPr>
  <p:slideViewPr>
    <p:cSldViewPr>
      <p:cViewPr varScale="1">
        <p:scale>
          <a:sx n="89" d="100"/>
          <a:sy n="89" d="100"/>
        </p:scale>
        <p:origin x="1013" y="86"/>
      </p:cViewPr>
      <p:guideLst>
        <p:guide orient="horz" pos="2160"/>
        <p:guide pos="2880"/>
        <p:guide orient="horz" pos="1620"/>
      </p:guideLst>
    </p:cSldViewPr>
  </p:slideViewPr>
  <p:outlineViewPr>
    <p:cViewPr>
      <p:scale>
        <a:sx n="33" d="100"/>
        <a:sy n="33" d="100"/>
      </p:scale>
      <p:origin x="36" y="8718"/>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D21C5-B068-41D6-AF0E-B4DC4B5F678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458F9C42-4A3C-420F-A6C2-9DBD94CB873E}">
      <dgm:prSet phldrT="[Text]" custT="1"/>
      <dgm:spPr/>
      <dgm:t>
        <a:bodyPr/>
        <a:lstStyle/>
        <a:p>
          <a:r>
            <a:rPr lang="en-US" sz="2000" b="0" noProof="0" dirty="0" smtClean="0"/>
            <a:t>Digitalization supports more and more operations – some catchword</a:t>
          </a:r>
          <a:endParaRPr lang="en-US" sz="2000" b="0" noProof="0" dirty="0"/>
        </a:p>
      </dgm:t>
    </dgm:pt>
    <dgm:pt modelId="{54E2B6C0-2BDE-4DF8-8067-594352C9A213}" type="parTrans" cxnId="{B914D0FE-9C78-48AF-B939-A0F477C5539A}">
      <dgm:prSet/>
      <dgm:spPr/>
      <dgm:t>
        <a:bodyPr/>
        <a:lstStyle/>
        <a:p>
          <a:endParaRPr lang="de-DE" sz="1200"/>
        </a:p>
      </dgm:t>
    </dgm:pt>
    <dgm:pt modelId="{5A33CF25-3523-405F-9A75-24461C5CD7BE}" type="sibTrans" cxnId="{B914D0FE-9C78-48AF-B939-A0F477C5539A}">
      <dgm:prSet/>
      <dgm:spPr/>
      <dgm:t>
        <a:bodyPr/>
        <a:lstStyle/>
        <a:p>
          <a:endParaRPr lang="de-DE" sz="1200"/>
        </a:p>
      </dgm:t>
    </dgm:pt>
    <dgm:pt modelId="{49FFDA2B-CA20-49AB-A840-F18DB994030B}">
      <dgm:prSet custT="1"/>
      <dgm:spPr/>
      <dgm:t>
        <a:bodyPr/>
        <a:lstStyle/>
        <a:p>
          <a:r>
            <a:rPr lang="en-US" sz="1600" noProof="0" dirty="0" smtClean="0"/>
            <a:t>Internet of Things (</a:t>
          </a:r>
          <a:r>
            <a:rPr lang="en-US" sz="1600" noProof="0" dirty="0" err="1" smtClean="0"/>
            <a:t>IoT</a:t>
          </a:r>
          <a:r>
            <a:rPr lang="en-US" sz="1600" noProof="0" dirty="0" smtClean="0"/>
            <a:t>) Internet of everything, including energy</a:t>
          </a:r>
          <a:endParaRPr lang="en-US" sz="1600" noProof="0" dirty="0"/>
        </a:p>
      </dgm:t>
    </dgm:pt>
    <dgm:pt modelId="{AB0B442B-C57B-4626-91FA-DB93AD1DA0F4}" type="parTrans" cxnId="{4B56AA1D-ACC2-4BCD-BD61-5622520D7133}">
      <dgm:prSet custT="1"/>
      <dgm:spPr/>
      <dgm:t>
        <a:bodyPr/>
        <a:lstStyle/>
        <a:p>
          <a:endParaRPr lang="de-DE" sz="200"/>
        </a:p>
      </dgm:t>
    </dgm:pt>
    <dgm:pt modelId="{12633847-BF9C-4A6D-A824-AF564159558B}" type="sibTrans" cxnId="{4B56AA1D-ACC2-4BCD-BD61-5622520D7133}">
      <dgm:prSet/>
      <dgm:spPr/>
      <dgm:t>
        <a:bodyPr/>
        <a:lstStyle/>
        <a:p>
          <a:endParaRPr lang="de-DE" sz="1200"/>
        </a:p>
      </dgm:t>
    </dgm:pt>
    <dgm:pt modelId="{F3D30329-FA73-43D5-9181-0B1A5AA9F5FC}">
      <dgm:prSet custT="1"/>
      <dgm:spPr/>
      <dgm:t>
        <a:bodyPr/>
        <a:lstStyle/>
        <a:p>
          <a:r>
            <a:rPr lang="en-US" sz="1600" noProof="0" dirty="0" smtClean="0"/>
            <a:t>Industry 4.0 (I4.0)</a:t>
          </a:r>
          <a:endParaRPr lang="en-US" sz="1600" noProof="0" dirty="0"/>
        </a:p>
      </dgm:t>
    </dgm:pt>
    <dgm:pt modelId="{5B165EBB-4F6C-4E38-B457-ED591E4DC351}" type="parTrans" cxnId="{2CF27487-F991-4CE7-8D05-0E1816BFDCF1}">
      <dgm:prSet custT="1"/>
      <dgm:spPr/>
      <dgm:t>
        <a:bodyPr/>
        <a:lstStyle/>
        <a:p>
          <a:endParaRPr lang="de-DE" sz="200"/>
        </a:p>
      </dgm:t>
    </dgm:pt>
    <dgm:pt modelId="{121900E3-F1D3-4682-A2B0-0B4BD829D343}" type="sibTrans" cxnId="{2CF27487-F991-4CE7-8D05-0E1816BFDCF1}">
      <dgm:prSet/>
      <dgm:spPr/>
      <dgm:t>
        <a:bodyPr/>
        <a:lstStyle/>
        <a:p>
          <a:endParaRPr lang="de-DE" sz="1200"/>
        </a:p>
      </dgm:t>
    </dgm:pt>
    <dgm:pt modelId="{4DDC9805-1A84-49E4-9088-8AA169E37FD3}">
      <dgm:prSet custT="1"/>
      <dgm:spPr/>
      <dgm:t>
        <a:bodyPr/>
        <a:lstStyle/>
        <a:p>
          <a:r>
            <a:rPr lang="en-US" sz="1600" dirty="0" smtClean="0"/>
            <a:t>Smart (intelligent) Meter, Home, Factory, City, Grid, Energy …</a:t>
          </a:r>
          <a:endParaRPr lang="de-DE" sz="1600" dirty="0"/>
        </a:p>
      </dgm:t>
    </dgm:pt>
    <dgm:pt modelId="{FD5922F4-6E38-4AA2-AB79-50605B273CF5}" type="parTrans" cxnId="{1DA4891C-C353-443D-A582-290308F3D60A}">
      <dgm:prSet custT="1"/>
      <dgm:spPr/>
      <dgm:t>
        <a:bodyPr/>
        <a:lstStyle/>
        <a:p>
          <a:endParaRPr lang="de-DE" sz="200"/>
        </a:p>
      </dgm:t>
    </dgm:pt>
    <dgm:pt modelId="{203C4263-2B6B-4608-B653-4A02DBF3D66C}" type="sibTrans" cxnId="{1DA4891C-C353-443D-A582-290308F3D60A}">
      <dgm:prSet/>
      <dgm:spPr/>
      <dgm:t>
        <a:bodyPr/>
        <a:lstStyle/>
        <a:p>
          <a:endParaRPr lang="de-DE" sz="1200"/>
        </a:p>
      </dgm:t>
    </dgm:pt>
    <dgm:pt modelId="{80606DB9-2A64-4456-B838-A3E1FFC5AB7E}">
      <dgm:prSet custT="1"/>
      <dgm:spPr/>
      <dgm:t>
        <a:bodyPr/>
        <a:lstStyle/>
        <a:p>
          <a:r>
            <a:rPr lang="en-US" sz="1600" noProof="0" dirty="0" smtClean="0"/>
            <a:t>Ambient Intelligence, Artificial Intelligence, Ubiquitous computing</a:t>
          </a:r>
          <a:endParaRPr lang="en-US" sz="1600" noProof="0" dirty="0"/>
        </a:p>
      </dgm:t>
    </dgm:pt>
    <dgm:pt modelId="{1A4D10EA-2DFC-4B0F-8BB0-4400ACD8CFC3}" type="parTrans" cxnId="{81496F42-20F7-44E8-88BC-56F18CF21826}">
      <dgm:prSet custT="1"/>
      <dgm:spPr/>
      <dgm:t>
        <a:bodyPr/>
        <a:lstStyle/>
        <a:p>
          <a:endParaRPr lang="de-DE" sz="200"/>
        </a:p>
      </dgm:t>
    </dgm:pt>
    <dgm:pt modelId="{21A5832C-C782-4FF0-8CCF-04EE517EA12F}" type="sibTrans" cxnId="{81496F42-20F7-44E8-88BC-56F18CF21826}">
      <dgm:prSet/>
      <dgm:spPr/>
      <dgm:t>
        <a:bodyPr/>
        <a:lstStyle/>
        <a:p>
          <a:endParaRPr lang="de-DE" sz="1200"/>
        </a:p>
      </dgm:t>
    </dgm:pt>
    <dgm:pt modelId="{66B51B57-59C0-429E-91CE-18CBC5BDDAC8}">
      <dgm:prSet custT="1"/>
      <dgm:spPr/>
      <dgm:t>
        <a:bodyPr/>
        <a:lstStyle/>
        <a:p>
          <a:r>
            <a:rPr lang="de-DE" sz="1600" dirty="0" smtClean="0"/>
            <a:t>Big Data</a:t>
          </a:r>
          <a:endParaRPr lang="de-DE" sz="1600" dirty="0"/>
        </a:p>
      </dgm:t>
    </dgm:pt>
    <dgm:pt modelId="{4AAA2816-F8C2-44EF-8D4D-EB1904813BCC}" type="parTrans" cxnId="{AFF532A5-C6A9-45EF-9C3D-8CBF81E1E11F}">
      <dgm:prSet/>
      <dgm:spPr/>
      <dgm:t>
        <a:bodyPr/>
        <a:lstStyle/>
        <a:p>
          <a:endParaRPr lang="de-DE"/>
        </a:p>
      </dgm:t>
    </dgm:pt>
    <dgm:pt modelId="{898E2C25-67E5-418E-9936-CBDD71D82E38}" type="sibTrans" cxnId="{AFF532A5-C6A9-45EF-9C3D-8CBF81E1E11F}">
      <dgm:prSet/>
      <dgm:spPr/>
      <dgm:t>
        <a:bodyPr/>
        <a:lstStyle/>
        <a:p>
          <a:endParaRPr lang="en-US"/>
        </a:p>
      </dgm:t>
    </dgm:pt>
    <dgm:pt modelId="{D11F0477-5C4E-4247-8DAC-F8DE18E4E868}" type="pres">
      <dgm:prSet presAssocID="{886D21C5-B068-41D6-AF0E-B4DC4B5F678D}" presName="cycle" presStyleCnt="0">
        <dgm:presLayoutVars>
          <dgm:chMax val="1"/>
          <dgm:dir/>
          <dgm:animLvl val="ctr"/>
          <dgm:resizeHandles val="exact"/>
        </dgm:presLayoutVars>
      </dgm:prSet>
      <dgm:spPr/>
      <dgm:t>
        <a:bodyPr/>
        <a:lstStyle/>
        <a:p>
          <a:endParaRPr lang="de-DE"/>
        </a:p>
      </dgm:t>
    </dgm:pt>
    <dgm:pt modelId="{AA0DBFF5-9134-4978-AAC8-AAB8E9D73DB6}" type="pres">
      <dgm:prSet presAssocID="{458F9C42-4A3C-420F-A6C2-9DBD94CB873E}" presName="centerShape" presStyleLbl="node0" presStyleIdx="0" presStyleCnt="1" custScaleX="175955" custScaleY="163456"/>
      <dgm:spPr/>
      <dgm:t>
        <a:bodyPr/>
        <a:lstStyle/>
        <a:p>
          <a:endParaRPr lang="de-DE"/>
        </a:p>
      </dgm:t>
    </dgm:pt>
    <dgm:pt modelId="{B7E8EC8F-380C-44FB-9027-569FF10803B9}" type="pres">
      <dgm:prSet presAssocID="{AB0B442B-C57B-4626-91FA-DB93AD1DA0F4}" presName="Name9" presStyleLbl="parChTrans1D2" presStyleIdx="0" presStyleCnt="5"/>
      <dgm:spPr/>
      <dgm:t>
        <a:bodyPr/>
        <a:lstStyle/>
        <a:p>
          <a:endParaRPr lang="de-DE"/>
        </a:p>
      </dgm:t>
    </dgm:pt>
    <dgm:pt modelId="{37E85F13-1F62-49B0-AEDE-9F76523D32EB}" type="pres">
      <dgm:prSet presAssocID="{AB0B442B-C57B-4626-91FA-DB93AD1DA0F4}" presName="connTx" presStyleLbl="parChTrans1D2" presStyleIdx="0" presStyleCnt="5"/>
      <dgm:spPr/>
      <dgm:t>
        <a:bodyPr/>
        <a:lstStyle/>
        <a:p>
          <a:endParaRPr lang="de-DE"/>
        </a:p>
      </dgm:t>
    </dgm:pt>
    <dgm:pt modelId="{379631DB-1EA8-43E9-B5F4-E5E6E331CAE4}" type="pres">
      <dgm:prSet presAssocID="{49FFDA2B-CA20-49AB-A840-F18DB994030B}" presName="node" presStyleLbl="node1" presStyleIdx="0" presStyleCnt="5" custScaleX="140054" custScaleY="130999">
        <dgm:presLayoutVars>
          <dgm:bulletEnabled val="1"/>
        </dgm:presLayoutVars>
      </dgm:prSet>
      <dgm:spPr/>
      <dgm:t>
        <a:bodyPr/>
        <a:lstStyle/>
        <a:p>
          <a:endParaRPr lang="de-DE"/>
        </a:p>
      </dgm:t>
    </dgm:pt>
    <dgm:pt modelId="{24CE856B-D5A3-4ED6-95AC-C65B1AB4AE1B}" type="pres">
      <dgm:prSet presAssocID="{5B165EBB-4F6C-4E38-B457-ED591E4DC351}" presName="Name9" presStyleLbl="parChTrans1D2" presStyleIdx="1" presStyleCnt="5"/>
      <dgm:spPr/>
      <dgm:t>
        <a:bodyPr/>
        <a:lstStyle/>
        <a:p>
          <a:endParaRPr lang="de-DE"/>
        </a:p>
      </dgm:t>
    </dgm:pt>
    <dgm:pt modelId="{7078FD32-45C5-4CA4-B674-9DA126CB2B1D}" type="pres">
      <dgm:prSet presAssocID="{5B165EBB-4F6C-4E38-B457-ED591E4DC351}" presName="connTx" presStyleLbl="parChTrans1D2" presStyleIdx="1" presStyleCnt="5"/>
      <dgm:spPr/>
      <dgm:t>
        <a:bodyPr/>
        <a:lstStyle/>
        <a:p>
          <a:endParaRPr lang="de-DE"/>
        </a:p>
      </dgm:t>
    </dgm:pt>
    <dgm:pt modelId="{1420653C-30BB-4E65-9BD0-E8669618E332}" type="pres">
      <dgm:prSet presAssocID="{F3D30329-FA73-43D5-9181-0B1A5AA9F5FC}" presName="node" presStyleLbl="node1" presStyleIdx="1" presStyleCnt="5" custScaleX="140054" custScaleY="130999" custRadScaleRad="129011" custRadScaleInc="-755">
        <dgm:presLayoutVars>
          <dgm:bulletEnabled val="1"/>
        </dgm:presLayoutVars>
      </dgm:prSet>
      <dgm:spPr/>
      <dgm:t>
        <a:bodyPr/>
        <a:lstStyle/>
        <a:p>
          <a:endParaRPr lang="de-DE"/>
        </a:p>
      </dgm:t>
    </dgm:pt>
    <dgm:pt modelId="{DF2D48CD-2795-4085-8C61-7F17664613B7}" type="pres">
      <dgm:prSet presAssocID="{4AAA2816-F8C2-44EF-8D4D-EB1904813BCC}" presName="Name9" presStyleLbl="parChTrans1D2" presStyleIdx="2" presStyleCnt="5"/>
      <dgm:spPr/>
      <dgm:t>
        <a:bodyPr/>
        <a:lstStyle/>
        <a:p>
          <a:endParaRPr lang="de-DE"/>
        </a:p>
      </dgm:t>
    </dgm:pt>
    <dgm:pt modelId="{9E3446C9-E59B-4852-BA1F-BEB38B172098}" type="pres">
      <dgm:prSet presAssocID="{4AAA2816-F8C2-44EF-8D4D-EB1904813BCC}" presName="connTx" presStyleLbl="parChTrans1D2" presStyleIdx="2" presStyleCnt="5"/>
      <dgm:spPr/>
      <dgm:t>
        <a:bodyPr/>
        <a:lstStyle/>
        <a:p>
          <a:endParaRPr lang="de-DE"/>
        </a:p>
      </dgm:t>
    </dgm:pt>
    <dgm:pt modelId="{5AB47979-18B3-4C70-A76E-420E2B1699E1}" type="pres">
      <dgm:prSet presAssocID="{66B51B57-59C0-429E-91CE-18CBC5BDDAC8}" presName="node" presStyleLbl="node1" presStyleIdx="2" presStyleCnt="5" custScaleX="135234" custScaleY="128870" custRadScaleRad="129113" custRadScaleInc="-36089">
        <dgm:presLayoutVars>
          <dgm:bulletEnabled val="1"/>
        </dgm:presLayoutVars>
      </dgm:prSet>
      <dgm:spPr/>
      <dgm:t>
        <a:bodyPr/>
        <a:lstStyle/>
        <a:p>
          <a:endParaRPr lang="de-DE"/>
        </a:p>
      </dgm:t>
    </dgm:pt>
    <dgm:pt modelId="{A6070790-88C7-40DC-A552-09377E60352D}" type="pres">
      <dgm:prSet presAssocID="{FD5922F4-6E38-4AA2-AB79-50605B273CF5}" presName="Name9" presStyleLbl="parChTrans1D2" presStyleIdx="3" presStyleCnt="5"/>
      <dgm:spPr/>
      <dgm:t>
        <a:bodyPr/>
        <a:lstStyle/>
        <a:p>
          <a:endParaRPr lang="de-DE"/>
        </a:p>
      </dgm:t>
    </dgm:pt>
    <dgm:pt modelId="{A32CD0F8-2C74-4490-B38E-CD66C1CAC519}" type="pres">
      <dgm:prSet presAssocID="{FD5922F4-6E38-4AA2-AB79-50605B273CF5}" presName="connTx" presStyleLbl="parChTrans1D2" presStyleIdx="3" presStyleCnt="5"/>
      <dgm:spPr/>
      <dgm:t>
        <a:bodyPr/>
        <a:lstStyle/>
        <a:p>
          <a:endParaRPr lang="de-DE"/>
        </a:p>
      </dgm:t>
    </dgm:pt>
    <dgm:pt modelId="{F8729810-9EE0-474E-8E5D-5CA9EF8B6E9B}" type="pres">
      <dgm:prSet presAssocID="{4DDC9805-1A84-49E4-9088-8AA169E37FD3}" presName="node" presStyleLbl="node1" presStyleIdx="3" presStyleCnt="5" custScaleX="140054" custScaleY="130999" custRadScaleRad="133474" custRadScaleInc="54962">
        <dgm:presLayoutVars>
          <dgm:bulletEnabled val="1"/>
        </dgm:presLayoutVars>
      </dgm:prSet>
      <dgm:spPr/>
      <dgm:t>
        <a:bodyPr/>
        <a:lstStyle/>
        <a:p>
          <a:endParaRPr lang="de-DE"/>
        </a:p>
      </dgm:t>
    </dgm:pt>
    <dgm:pt modelId="{FD6AB08F-0044-4626-B22D-16CF851825A5}" type="pres">
      <dgm:prSet presAssocID="{1A4D10EA-2DFC-4B0F-8BB0-4400ACD8CFC3}" presName="Name9" presStyleLbl="parChTrans1D2" presStyleIdx="4" presStyleCnt="5"/>
      <dgm:spPr/>
      <dgm:t>
        <a:bodyPr/>
        <a:lstStyle/>
        <a:p>
          <a:endParaRPr lang="de-DE"/>
        </a:p>
      </dgm:t>
    </dgm:pt>
    <dgm:pt modelId="{0FACEED5-7913-454A-A0B0-BEA198F3D43B}" type="pres">
      <dgm:prSet presAssocID="{1A4D10EA-2DFC-4B0F-8BB0-4400ACD8CFC3}" presName="connTx" presStyleLbl="parChTrans1D2" presStyleIdx="4" presStyleCnt="5"/>
      <dgm:spPr/>
      <dgm:t>
        <a:bodyPr/>
        <a:lstStyle/>
        <a:p>
          <a:endParaRPr lang="de-DE"/>
        </a:p>
      </dgm:t>
    </dgm:pt>
    <dgm:pt modelId="{249C71C5-1515-488C-B26E-1B7E635BC027}" type="pres">
      <dgm:prSet presAssocID="{80606DB9-2A64-4456-B838-A3E1FFC5AB7E}" presName="node" presStyleLbl="node1" presStyleIdx="4" presStyleCnt="5" custScaleX="140054" custScaleY="130999" custRadScaleRad="129622" custRadScaleInc="5468">
        <dgm:presLayoutVars>
          <dgm:bulletEnabled val="1"/>
        </dgm:presLayoutVars>
      </dgm:prSet>
      <dgm:spPr/>
      <dgm:t>
        <a:bodyPr/>
        <a:lstStyle/>
        <a:p>
          <a:endParaRPr lang="de-DE"/>
        </a:p>
      </dgm:t>
    </dgm:pt>
  </dgm:ptLst>
  <dgm:cxnLst>
    <dgm:cxn modelId="{1DA4891C-C353-443D-A582-290308F3D60A}" srcId="{458F9C42-4A3C-420F-A6C2-9DBD94CB873E}" destId="{4DDC9805-1A84-49E4-9088-8AA169E37FD3}" srcOrd="3" destOrd="0" parTransId="{FD5922F4-6E38-4AA2-AB79-50605B273CF5}" sibTransId="{203C4263-2B6B-4608-B653-4A02DBF3D66C}"/>
    <dgm:cxn modelId="{C6A475CC-C376-46E2-95B4-D9A90E95F7FA}" type="presOf" srcId="{F3D30329-FA73-43D5-9181-0B1A5AA9F5FC}" destId="{1420653C-30BB-4E65-9BD0-E8669618E332}" srcOrd="0" destOrd="0" presId="urn:microsoft.com/office/officeart/2005/8/layout/radial1"/>
    <dgm:cxn modelId="{0BE432F1-66AF-4B54-9608-34A07F8DA17C}" type="presOf" srcId="{1A4D10EA-2DFC-4B0F-8BB0-4400ACD8CFC3}" destId="{FD6AB08F-0044-4626-B22D-16CF851825A5}" srcOrd="0" destOrd="0" presId="urn:microsoft.com/office/officeart/2005/8/layout/radial1"/>
    <dgm:cxn modelId="{22D47846-51AE-4EC4-AA8E-03F5A4C8C25C}" type="presOf" srcId="{4DDC9805-1A84-49E4-9088-8AA169E37FD3}" destId="{F8729810-9EE0-474E-8E5D-5CA9EF8B6E9B}" srcOrd="0" destOrd="0" presId="urn:microsoft.com/office/officeart/2005/8/layout/radial1"/>
    <dgm:cxn modelId="{F99A19AA-C301-40B3-B2F6-5D46BC4BA0DF}" type="presOf" srcId="{4AAA2816-F8C2-44EF-8D4D-EB1904813BCC}" destId="{9E3446C9-E59B-4852-BA1F-BEB38B172098}" srcOrd="1" destOrd="0" presId="urn:microsoft.com/office/officeart/2005/8/layout/radial1"/>
    <dgm:cxn modelId="{A5439424-CFD0-4DFE-94DA-D82DCBBF8B6A}" type="presOf" srcId="{1A4D10EA-2DFC-4B0F-8BB0-4400ACD8CFC3}" destId="{0FACEED5-7913-454A-A0B0-BEA198F3D43B}" srcOrd="1" destOrd="0" presId="urn:microsoft.com/office/officeart/2005/8/layout/radial1"/>
    <dgm:cxn modelId="{B914D0FE-9C78-48AF-B939-A0F477C5539A}" srcId="{886D21C5-B068-41D6-AF0E-B4DC4B5F678D}" destId="{458F9C42-4A3C-420F-A6C2-9DBD94CB873E}" srcOrd="0" destOrd="0" parTransId="{54E2B6C0-2BDE-4DF8-8067-594352C9A213}" sibTransId="{5A33CF25-3523-405F-9A75-24461C5CD7BE}"/>
    <dgm:cxn modelId="{DC8DAD7C-C4B7-4418-A995-BD8F39DBA226}" type="presOf" srcId="{AB0B442B-C57B-4626-91FA-DB93AD1DA0F4}" destId="{37E85F13-1F62-49B0-AEDE-9F76523D32EB}" srcOrd="1" destOrd="0" presId="urn:microsoft.com/office/officeart/2005/8/layout/radial1"/>
    <dgm:cxn modelId="{AFC5E1C1-35D9-4C3A-89F6-CF3D7B28740F}" type="presOf" srcId="{FD5922F4-6E38-4AA2-AB79-50605B273CF5}" destId="{A32CD0F8-2C74-4490-B38E-CD66C1CAC519}" srcOrd="1" destOrd="0" presId="urn:microsoft.com/office/officeart/2005/8/layout/radial1"/>
    <dgm:cxn modelId="{431C7431-93DE-4CAD-BA99-1176BE0B2C1E}" type="presOf" srcId="{5B165EBB-4F6C-4E38-B457-ED591E4DC351}" destId="{7078FD32-45C5-4CA4-B674-9DA126CB2B1D}" srcOrd="1" destOrd="0" presId="urn:microsoft.com/office/officeart/2005/8/layout/radial1"/>
    <dgm:cxn modelId="{2CF27487-F991-4CE7-8D05-0E1816BFDCF1}" srcId="{458F9C42-4A3C-420F-A6C2-9DBD94CB873E}" destId="{F3D30329-FA73-43D5-9181-0B1A5AA9F5FC}" srcOrd="1" destOrd="0" parTransId="{5B165EBB-4F6C-4E38-B457-ED591E4DC351}" sibTransId="{121900E3-F1D3-4682-A2B0-0B4BD829D343}"/>
    <dgm:cxn modelId="{4B56AA1D-ACC2-4BCD-BD61-5622520D7133}" srcId="{458F9C42-4A3C-420F-A6C2-9DBD94CB873E}" destId="{49FFDA2B-CA20-49AB-A840-F18DB994030B}" srcOrd="0" destOrd="0" parTransId="{AB0B442B-C57B-4626-91FA-DB93AD1DA0F4}" sibTransId="{12633847-BF9C-4A6D-A824-AF564159558B}"/>
    <dgm:cxn modelId="{64BDC0FC-8E1D-42DC-BBB2-82C54052BBDC}" type="presOf" srcId="{AB0B442B-C57B-4626-91FA-DB93AD1DA0F4}" destId="{B7E8EC8F-380C-44FB-9027-569FF10803B9}" srcOrd="0" destOrd="0" presId="urn:microsoft.com/office/officeart/2005/8/layout/radial1"/>
    <dgm:cxn modelId="{EFA19B3F-98D7-446A-9B23-0E45B1253B7B}" type="presOf" srcId="{49FFDA2B-CA20-49AB-A840-F18DB994030B}" destId="{379631DB-1EA8-43E9-B5F4-E5E6E331CAE4}" srcOrd="0" destOrd="0" presId="urn:microsoft.com/office/officeart/2005/8/layout/radial1"/>
    <dgm:cxn modelId="{919E1928-4152-4C9D-B572-ECD19EBF54CB}" type="presOf" srcId="{FD5922F4-6E38-4AA2-AB79-50605B273CF5}" destId="{A6070790-88C7-40DC-A552-09377E60352D}" srcOrd="0" destOrd="0" presId="urn:microsoft.com/office/officeart/2005/8/layout/radial1"/>
    <dgm:cxn modelId="{81496F42-20F7-44E8-88BC-56F18CF21826}" srcId="{458F9C42-4A3C-420F-A6C2-9DBD94CB873E}" destId="{80606DB9-2A64-4456-B838-A3E1FFC5AB7E}" srcOrd="4" destOrd="0" parTransId="{1A4D10EA-2DFC-4B0F-8BB0-4400ACD8CFC3}" sibTransId="{21A5832C-C782-4FF0-8CCF-04EE517EA12F}"/>
    <dgm:cxn modelId="{60C3BF83-993F-4CC3-8F6A-3218FCA17136}" type="presOf" srcId="{5B165EBB-4F6C-4E38-B457-ED591E4DC351}" destId="{24CE856B-D5A3-4ED6-95AC-C65B1AB4AE1B}" srcOrd="0" destOrd="0" presId="urn:microsoft.com/office/officeart/2005/8/layout/radial1"/>
    <dgm:cxn modelId="{30ECBB35-4A87-46E1-BE72-FF245D03007F}" type="presOf" srcId="{458F9C42-4A3C-420F-A6C2-9DBD94CB873E}" destId="{AA0DBFF5-9134-4978-AAC8-AAB8E9D73DB6}" srcOrd="0" destOrd="0" presId="urn:microsoft.com/office/officeart/2005/8/layout/radial1"/>
    <dgm:cxn modelId="{8DE1D4B1-48F8-4F55-B6FA-05DB18F49FD8}" type="presOf" srcId="{80606DB9-2A64-4456-B838-A3E1FFC5AB7E}" destId="{249C71C5-1515-488C-B26E-1B7E635BC027}" srcOrd="0" destOrd="0" presId="urn:microsoft.com/office/officeart/2005/8/layout/radial1"/>
    <dgm:cxn modelId="{C27ADCDE-FD2F-4F5E-8E18-672D0F53FA37}" type="presOf" srcId="{4AAA2816-F8C2-44EF-8D4D-EB1904813BCC}" destId="{DF2D48CD-2795-4085-8C61-7F17664613B7}" srcOrd="0" destOrd="0" presId="urn:microsoft.com/office/officeart/2005/8/layout/radial1"/>
    <dgm:cxn modelId="{CA9BF390-4500-4477-9828-6CCE8A14A618}" type="presOf" srcId="{66B51B57-59C0-429E-91CE-18CBC5BDDAC8}" destId="{5AB47979-18B3-4C70-A76E-420E2B1699E1}" srcOrd="0" destOrd="0" presId="urn:microsoft.com/office/officeart/2005/8/layout/radial1"/>
    <dgm:cxn modelId="{7FBF97F0-7023-4B8F-A8F3-2191E37FD82F}" type="presOf" srcId="{886D21C5-B068-41D6-AF0E-B4DC4B5F678D}" destId="{D11F0477-5C4E-4247-8DAC-F8DE18E4E868}" srcOrd="0" destOrd="0" presId="urn:microsoft.com/office/officeart/2005/8/layout/radial1"/>
    <dgm:cxn modelId="{AFF532A5-C6A9-45EF-9C3D-8CBF81E1E11F}" srcId="{458F9C42-4A3C-420F-A6C2-9DBD94CB873E}" destId="{66B51B57-59C0-429E-91CE-18CBC5BDDAC8}" srcOrd="2" destOrd="0" parTransId="{4AAA2816-F8C2-44EF-8D4D-EB1904813BCC}" sibTransId="{898E2C25-67E5-418E-9936-CBDD71D82E38}"/>
    <dgm:cxn modelId="{0A076C5F-B382-498D-99E8-15679B1DF7CB}" type="presParOf" srcId="{D11F0477-5C4E-4247-8DAC-F8DE18E4E868}" destId="{AA0DBFF5-9134-4978-AAC8-AAB8E9D73DB6}" srcOrd="0" destOrd="0" presId="urn:microsoft.com/office/officeart/2005/8/layout/radial1"/>
    <dgm:cxn modelId="{C1152938-D238-45D4-9429-8E17C027C673}" type="presParOf" srcId="{D11F0477-5C4E-4247-8DAC-F8DE18E4E868}" destId="{B7E8EC8F-380C-44FB-9027-569FF10803B9}" srcOrd="1" destOrd="0" presId="urn:microsoft.com/office/officeart/2005/8/layout/radial1"/>
    <dgm:cxn modelId="{11D55314-4A41-46FD-8507-567B1822D1AA}" type="presParOf" srcId="{B7E8EC8F-380C-44FB-9027-569FF10803B9}" destId="{37E85F13-1F62-49B0-AEDE-9F76523D32EB}" srcOrd="0" destOrd="0" presId="urn:microsoft.com/office/officeart/2005/8/layout/radial1"/>
    <dgm:cxn modelId="{7BED8D10-F687-4A4E-B065-4D573BBCB9AA}" type="presParOf" srcId="{D11F0477-5C4E-4247-8DAC-F8DE18E4E868}" destId="{379631DB-1EA8-43E9-B5F4-E5E6E331CAE4}" srcOrd="2" destOrd="0" presId="urn:microsoft.com/office/officeart/2005/8/layout/radial1"/>
    <dgm:cxn modelId="{21B88305-7A47-4D6E-900B-E9296CE9A0CE}" type="presParOf" srcId="{D11F0477-5C4E-4247-8DAC-F8DE18E4E868}" destId="{24CE856B-D5A3-4ED6-95AC-C65B1AB4AE1B}" srcOrd="3" destOrd="0" presId="urn:microsoft.com/office/officeart/2005/8/layout/radial1"/>
    <dgm:cxn modelId="{B4DE7D22-1CCC-4C46-8823-1F24D5DCA00C}" type="presParOf" srcId="{24CE856B-D5A3-4ED6-95AC-C65B1AB4AE1B}" destId="{7078FD32-45C5-4CA4-B674-9DA126CB2B1D}" srcOrd="0" destOrd="0" presId="urn:microsoft.com/office/officeart/2005/8/layout/radial1"/>
    <dgm:cxn modelId="{00BCDFB8-45DA-4BCD-A03E-A09F68071324}" type="presParOf" srcId="{D11F0477-5C4E-4247-8DAC-F8DE18E4E868}" destId="{1420653C-30BB-4E65-9BD0-E8669618E332}" srcOrd="4" destOrd="0" presId="urn:microsoft.com/office/officeart/2005/8/layout/radial1"/>
    <dgm:cxn modelId="{6AA430FC-7A41-4C61-9B1A-2E9B4466E5C4}" type="presParOf" srcId="{D11F0477-5C4E-4247-8DAC-F8DE18E4E868}" destId="{DF2D48CD-2795-4085-8C61-7F17664613B7}" srcOrd="5" destOrd="0" presId="urn:microsoft.com/office/officeart/2005/8/layout/radial1"/>
    <dgm:cxn modelId="{F3946029-F20F-451D-93D0-4FBAA6271EB9}" type="presParOf" srcId="{DF2D48CD-2795-4085-8C61-7F17664613B7}" destId="{9E3446C9-E59B-4852-BA1F-BEB38B172098}" srcOrd="0" destOrd="0" presId="urn:microsoft.com/office/officeart/2005/8/layout/radial1"/>
    <dgm:cxn modelId="{A99B74EE-96C4-45CF-BD1F-F4ACAF2A2513}" type="presParOf" srcId="{D11F0477-5C4E-4247-8DAC-F8DE18E4E868}" destId="{5AB47979-18B3-4C70-A76E-420E2B1699E1}" srcOrd="6" destOrd="0" presId="urn:microsoft.com/office/officeart/2005/8/layout/radial1"/>
    <dgm:cxn modelId="{4974DE1E-C16D-40F1-BF74-993C0DBDE243}" type="presParOf" srcId="{D11F0477-5C4E-4247-8DAC-F8DE18E4E868}" destId="{A6070790-88C7-40DC-A552-09377E60352D}" srcOrd="7" destOrd="0" presId="urn:microsoft.com/office/officeart/2005/8/layout/radial1"/>
    <dgm:cxn modelId="{62B78110-15AF-4683-8E8F-F34FBD457E0F}" type="presParOf" srcId="{A6070790-88C7-40DC-A552-09377E60352D}" destId="{A32CD0F8-2C74-4490-B38E-CD66C1CAC519}" srcOrd="0" destOrd="0" presId="urn:microsoft.com/office/officeart/2005/8/layout/radial1"/>
    <dgm:cxn modelId="{976844F4-85E9-4728-9A9C-A76F8B416D64}" type="presParOf" srcId="{D11F0477-5C4E-4247-8DAC-F8DE18E4E868}" destId="{F8729810-9EE0-474E-8E5D-5CA9EF8B6E9B}" srcOrd="8" destOrd="0" presId="urn:microsoft.com/office/officeart/2005/8/layout/radial1"/>
    <dgm:cxn modelId="{2FD681E0-1CA6-4248-97A8-35BC2EF6AB91}" type="presParOf" srcId="{D11F0477-5C4E-4247-8DAC-F8DE18E4E868}" destId="{FD6AB08F-0044-4626-B22D-16CF851825A5}" srcOrd="9" destOrd="0" presId="urn:microsoft.com/office/officeart/2005/8/layout/radial1"/>
    <dgm:cxn modelId="{9BF7E49E-028E-4391-8C92-AA569808E757}" type="presParOf" srcId="{FD6AB08F-0044-4626-B22D-16CF851825A5}" destId="{0FACEED5-7913-454A-A0B0-BEA198F3D43B}" srcOrd="0" destOrd="0" presId="urn:microsoft.com/office/officeart/2005/8/layout/radial1"/>
    <dgm:cxn modelId="{9D93F69A-0EE9-4FC8-96DC-339D0469E5FB}" type="presParOf" srcId="{D11F0477-5C4E-4247-8DAC-F8DE18E4E868}" destId="{249C71C5-1515-488C-B26E-1B7E635BC02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E22C9-1EC5-415B-9FC2-F328876DDFE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D9B2CD9A-D51A-42A1-AD7E-CA496E126DF7}">
      <dgm:prSet phldrT="[Text]" custT="1"/>
      <dgm:spPr/>
      <dgm:t>
        <a:bodyPr/>
        <a:lstStyle/>
        <a:p>
          <a:r>
            <a:rPr lang="en-US" sz="2400" noProof="0" dirty="0" smtClean="0"/>
            <a:t>Availability of data surges</a:t>
          </a:r>
          <a:endParaRPr lang="en-US" sz="2400" noProof="0" dirty="0"/>
        </a:p>
      </dgm:t>
    </dgm:pt>
    <dgm:pt modelId="{529162B9-4237-41C7-8A3A-62660546AE11}" type="parTrans" cxnId="{B2C894E6-BA87-4163-ABD0-868DF0A25F5A}">
      <dgm:prSet/>
      <dgm:spPr/>
      <dgm:t>
        <a:bodyPr/>
        <a:lstStyle/>
        <a:p>
          <a:endParaRPr lang="de-DE"/>
        </a:p>
      </dgm:t>
    </dgm:pt>
    <dgm:pt modelId="{D382F5C0-C53F-43AF-B6A1-DAE73231FC2F}" type="sibTrans" cxnId="{B2C894E6-BA87-4163-ABD0-868DF0A25F5A}">
      <dgm:prSet/>
      <dgm:spPr/>
      <dgm:t>
        <a:bodyPr/>
        <a:lstStyle/>
        <a:p>
          <a:endParaRPr lang="de-DE"/>
        </a:p>
      </dgm:t>
    </dgm:pt>
    <dgm:pt modelId="{9E53582F-5B20-47A8-B5F9-29AB6C8A4D5C}">
      <dgm:prSet phldrT="[Text]" custT="1"/>
      <dgm:spPr/>
      <dgm:t>
        <a:bodyPr/>
        <a:lstStyle/>
        <a:p>
          <a:r>
            <a:rPr lang="en-US" sz="1800" noProof="0" dirty="0" smtClean="0"/>
            <a:t>Automation</a:t>
          </a:r>
          <a:endParaRPr lang="en-US" sz="1800" noProof="0" dirty="0"/>
        </a:p>
      </dgm:t>
    </dgm:pt>
    <dgm:pt modelId="{C100E5AB-D6BE-4859-BA39-A7B5CF30D350}" type="parTrans" cxnId="{F60F6296-94A7-4146-82A5-7BD0C28AF1CF}">
      <dgm:prSet/>
      <dgm:spPr/>
      <dgm:t>
        <a:bodyPr/>
        <a:lstStyle/>
        <a:p>
          <a:endParaRPr lang="de-DE"/>
        </a:p>
      </dgm:t>
    </dgm:pt>
    <dgm:pt modelId="{CB0C153D-9087-45FC-9A7B-E6A525E2B363}" type="sibTrans" cxnId="{F60F6296-94A7-4146-82A5-7BD0C28AF1CF}">
      <dgm:prSet/>
      <dgm:spPr/>
      <dgm:t>
        <a:bodyPr/>
        <a:lstStyle/>
        <a:p>
          <a:endParaRPr lang="de-DE"/>
        </a:p>
      </dgm:t>
    </dgm:pt>
    <dgm:pt modelId="{28608AD0-24F4-4D7A-A1B6-7C9792F09058}">
      <dgm:prSet phldrT="[Text]" custT="1"/>
      <dgm:spPr/>
      <dgm:t>
        <a:bodyPr/>
        <a:lstStyle/>
        <a:p>
          <a:r>
            <a:rPr lang="en-US" sz="1800" noProof="0" dirty="0" smtClean="0"/>
            <a:t>Numerical control (NC)</a:t>
          </a:r>
          <a:endParaRPr lang="en-US" sz="1800" noProof="0" dirty="0"/>
        </a:p>
      </dgm:t>
    </dgm:pt>
    <dgm:pt modelId="{F14090B8-B596-4AB7-BC30-539D091E1C81}" type="parTrans" cxnId="{61D68B66-7E58-4D52-9864-F336CE4A0AF1}">
      <dgm:prSet/>
      <dgm:spPr/>
      <dgm:t>
        <a:bodyPr/>
        <a:lstStyle/>
        <a:p>
          <a:endParaRPr lang="de-DE"/>
        </a:p>
      </dgm:t>
    </dgm:pt>
    <dgm:pt modelId="{9AD06EF0-4B9C-4A45-9590-4D0BA245EE44}" type="sibTrans" cxnId="{61D68B66-7E58-4D52-9864-F336CE4A0AF1}">
      <dgm:prSet/>
      <dgm:spPr/>
      <dgm:t>
        <a:bodyPr/>
        <a:lstStyle/>
        <a:p>
          <a:endParaRPr lang="de-DE"/>
        </a:p>
      </dgm:t>
    </dgm:pt>
    <dgm:pt modelId="{CCD6805F-C0D1-450B-B8AE-94991521577D}">
      <dgm:prSet phldrT="[Text]" custT="1"/>
      <dgm:spPr/>
      <dgm:t>
        <a:bodyPr/>
        <a:lstStyle/>
        <a:p>
          <a:r>
            <a:rPr lang="en-US" sz="1800" noProof="0" dirty="0" smtClean="0"/>
            <a:t>Robotics</a:t>
          </a:r>
          <a:endParaRPr lang="en-US" sz="1800" noProof="0" dirty="0"/>
        </a:p>
      </dgm:t>
    </dgm:pt>
    <dgm:pt modelId="{95ADBEC5-77B3-465E-8CDE-EC072222D8A7}" type="parTrans" cxnId="{DE27A37D-A919-4361-B431-A5F80E8D77AF}">
      <dgm:prSet/>
      <dgm:spPr/>
      <dgm:t>
        <a:bodyPr/>
        <a:lstStyle/>
        <a:p>
          <a:endParaRPr lang="de-DE"/>
        </a:p>
      </dgm:t>
    </dgm:pt>
    <dgm:pt modelId="{6639E68D-F2F8-4BFE-AB0A-044837EBEACF}" type="sibTrans" cxnId="{DE27A37D-A919-4361-B431-A5F80E8D77AF}">
      <dgm:prSet/>
      <dgm:spPr/>
      <dgm:t>
        <a:bodyPr/>
        <a:lstStyle/>
        <a:p>
          <a:endParaRPr lang="de-DE"/>
        </a:p>
      </dgm:t>
    </dgm:pt>
    <dgm:pt modelId="{424A3F8C-0E35-4637-BE5F-FE071BAF9759}">
      <dgm:prSet phldrT="[Text]" custT="1"/>
      <dgm:spPr/>
      <dgm:t>
        <a:bodyPr/>
        <a:lstStyle/>
        <a:p>
          <a:r>
            <a:rPr lang="en-US" sz="1800" noProof="0" dirty="0" smtClean="0"/>
            <a:t>GPS</a:t>
          </a:r>
          <a:endParaRPr lang="en-US" sz="1800" noProof="0" dirty="0"/>
        </a:p>
      </dgm:t>
    </dgm:pt>
    <dgm:pt modelId="{8AB52B6A-5B02-4E41-8EDE-2EB87FEE7ECA}" type="parTrans" cxnId="{F4EDB985-F654-46F7-B43F-FFB1DC41CAF2}">
      <dgm:prSet/>
      <dgm:spPr/>
      <dgm:t>
        <a:bodyPr/>
        <a:lstStyle/>
        <a:p>
          <a:endParaRPr lang="de-DE"/>
        </a:p>
      </dgm:t>
    </dgm:pt>
    <dgm:pt modelId="{F49AF464-9E03-4E9D-9FA9-FF03D52FA656}" type="sibTrans" cxnId="{F4EDB985-F654-46F7-B43F-FFB1DC41CAF2}">
      <dgm:prSet/>
      <dgm:spPr/>
      <dgm:t>
        <a:bodyPr/>
        <a:lstStyle/>
        <a:p>
          <a:endParaRPr lang="de-DE"/>
        </a:p>
      </dgm:t>
    </dgm:pt>
    <dgm:pt modelId="{220F5E02-0465-4177-BE14-F72A67FB2E52}">
      <dgm:prSet phldrT="[Text]" custT="1"/>
      <dgm:spPr/>
      <dgm:t>
        <a:bodyPr/>
        <a:lstStyle/>
        <a:p>
          <a:r>
            <a:rPr lang="en-US" sz="1800" noProof="0" dirty="0" smtClean="0"/>
            <a:t>RFID</a:t>
          </a:r>
          <a:endParaRPr lang="en-US" sz="1800" noProof="0" dirty="0"/>
        </a:p>
      </dgm:t>
    </dgm:pt>
    <dgm:pt modelId="{954EAF12-8D8C-4C56-9072-5B1A6B0C478F}" type="parTrans" cxnId="{E720B4C3-2D18-462B-9946-401D8D898B58}">
      <dgm:prSet/>
      <dgm:spPr/>
      <dgm:t>
        <a:bodyPr/>
        <a:lstStyle/>
        <a:p>
          <a:endParaRPr lang="de-DE"/>
        </a:p>
      </dgm:t>
    </dgm:pt>
    <dgm:pt modelId="{CE768B0B-8D18-41AF-A3B5-21C28763B9EE}" type="sibTrans" cxnId="{E720B4C3-2D18-462B-9946-401D8D898B58}">
      <dgm:prSet/>
      <dgm:spPr/>
      <dgm:t>
        <a:bodyPr/>
        <a:lstStyle/>
        <a:p>
          <a:endParaRPr lang="de-DE"/>
        </a:p>
      </dgm:t>
    </dgm:pt>
    <dgm:pt modelId="{57B20EDF-EA1C-4935-A4DE-0800CA2C7BF5}">
      <dgm:prSet phldrT="[Text]" custT="1"/>
      <dgm:spPr/>
      <dgm:t>
        <a:bodyPr/>
        <a:lstStyle/>
        <a:p>
          <a:r>
            <a:rPr lang="en-US" sz="1800" noProof="0" dirty="0" smtClean="0"/>
            <a:t>E-Business</a:t>
          </a:r>
          <a:endParaRPr lang="en-US" sz="1800" noProof="0" dirty="0"/>
        </a:p>
      </dgm:t>
    </dgm:pt>
    <dgm:pt modelId="{C5270120-DC7E-4560-93E2-6CB685FEE841}" type="parTrans" cxnId="{5D5EBAA2-7A46-485B-90AE-5ED4DC01A9F3}">
      <dgm:prSet/>
      <dgm:spPr/>
      <dgm:t>
        <a:bodyPr/>
        <a:lstStyle/>
        <a:p>
          <a:endParaRPr lang="de-DE"/>
        </a:p>
      </dgm:t>
    </dgm:pt>
    <dgm:pt modelId="{11752D5C-43F3-4D35-9E16-53B57B7AD730}" type="sibTrans" cxnId="{5D5EBAA2-7A46-485B-90AE-5ED4DC01A9F3}">
      <dgm:prSet/>
      <dgm:spPr/>
      <dgm:t>
        <a:bodyPr/>
        <a:lstStyle/>
        <a:p>
          <a:endParaRPr lang="de-DE"/>
        </a:p>
      </dgm:t>
    </dgm:pt>
    <dgm:pt modelId="{6A1471DD-120C-47B6-BE28-D48EE29C532C}">
      <dgm:prSet phldrT="[Text]" custT="1"/>
      <dgm:spPr/>
      <dgm:t>
        <a:bodyPr/>
        <a:lstStyle/>
        <a:p>
          <a:r>
            <a:rPr lang="en-US" sz="1800" noProof="0" dirty="0" smtClean="0"/>
            <a:t>Sensors</a:t>
          </a:r>
          <a:endParaRPr lang="en-US" sz="1800" noProof="0" dirty="0"/>
        </a:p>
      </dgm:t>
    </dgm:pt>
    <dgm:pt modelId="{005A659E-1EDF-4EF7-BC69-470B9FE70DD0}" type="parTrans" cxnId="{1B3CBECA-0349-42EA-8E32-FE4B1D7CFBF8}">
      <dgm:prSet/>
      <dgm:spPr/>
      <dgm:t>
        <a:bodyPr/>
        <a:lstStyle/>
        <a:p>
          <a:endParaRPr lang="de-DE"/>
        </a:p>
      </dgm:t>
    </dgm:pt>
    <dgm:pt modelId="{3B0ABC54-FBF3-49BC-81E5-8430480653AC}" type="sibTrans" cxnId="{1B3CBECA-0349-42EA-8E32-FE4B1D7CFBF8}">
      <dgm:prSet/>
      <dgm:spPr/>
      <dgm:t>
        <a:bodyPr/>
        <a:lstStyle/>
        <a:p>
          <a:endParaRPr lang="de-DE"/>
        </a:p>
      </dgm:t>
    </dgm:pt>
    <dgm:pt modelId="{5E8D7F6D-DDFD-4C00-A9AC-0C9642C783AA}">
      <dgm:prSet phldrT="[Text]" custT="1"/>
      <dgm:spPr/>
      <dgm:t>
        <a:bodyPr/>
        <a:lstStyle/>
        <a:p>
          <a:r>
            <a:rPr lang="en-US" sz="1800" noProof="0" dirty="0" smtClean="0"/>
            <a:t>Meters</a:t>
          </a:r>
          <a:endParaRPr lang="en-US" sz="1800" noProof="0" dirty="0"/>
        </a:p>
      </dgm:t>
    </dgm:pt>
    <dgm:pt modelId="{4C97F479-322D-43D7-BD17-FEE3B2CF3C3E}" type="parTrans" cxnId="{9102A966-12AB-4DAB-8BC2-54620CD5AD0D}">
      <dgm:prSet/>
      <dgm:spPr/>
      <dgm:t>
        <a:bodyPr/>
        <a:lstStyle/>
        <a:p>
          <a:endParaRPr lang="de-DE"/>
        </a:p>
      </dgm:t>
    </dgm:pt>
    <dgm:pt modelId="{7DC452A2-A68F-4972-AA04-80D50352DEEC}" type="sibTrans" cxnId="{9102A966-12AB-4DAB-8BC2-54620CD5AD0D}">
      <dgm:prSet/>
      <dgm:spPr/>
      <dgm:t>
        <a:bodyPr/>
        <a:lstStyle/>
        <a:p>
          <a:endParaRPr lang="de-DE"/>
        </a:p>
      </dgm:t>
    </dgm:pt>
    <dgm:pt modelId="{F0E057C2-B0CF-4A46-8FAC-62F6F4909648}">
      <dgm:prSet phldrT="[Text]" custT="1"/>
      <dgm:spPr/>
      <dgm:t>
        <a:bodyPr/>
        <a:lstStyle/>
        <a:p>
          <a:endParaRPr lang="de-DE" sz="1800" dirty="0"/>
        </a:p>
      </dgm:t>
    </dgm:pt>
    <dgm:pt modelId="{F7F6D7DE-CCDC-4169-9F13-161F0D6B95EA}" type="parTrans" cxnId="{E850950C-4E6D-49B9-AAD4-7CA982384B63}">
      <dgm:prSet/>
      <dgm:spPr/>
      <dgm:t>
        <a:bodyPr/>
        <a:lstStyle/>
        <a:p>
          <a:endParaRPr lang="de-DE"/>
        </a:p>
      </dgm:t>
    </dgm:pt>
    <dgm:pt modelId="{2F903013-E77E-496E-B706-02BF88FE6698}" type="sibTrans" cxnId="{E850950C-4E6D-49B9-AAD4-7CA982384B63}">
      <dgm:prSet/>
      <dgm:spPr/>
      <dgm:t>
        <a:bodyPr/>
        <a:lstStyle/>
        <a:p>
          <a:endParaRPr lang="de-DE"/>
        </a:p>
      </dgm:t>
    </dgm:pt>
    <dgm:pt modelId="{2CC702BD-5486-4164-87D3-7A4AE620EAC1}" type="pres">
      <dgm:prSet presAssocID="{B5CE22C9-1EC5-415B-9FC2-F328876DDFEA}" presName="cycle" presStyleCnt="0">
        <dgm:presLayoutVars>
          <dgm:chMax val="1"/>
          <dgm:dir/>
          <dgm:animLvl val="ctr"/>
          <dgm:resizeHandles val="exact"/>
        </dgm:presLayoutVars>
      </dgm:prSet>
      <dgm:spPr/>
      <dgm:t>
        <a:bodyPr/>
        <a:lstStyle/>
        <a:p>
          <a:endParaRPr lang="de-DE"/>
        </a:p>
      </dgm:t>
    </dgm:pt>
    <dgm:pt modelId="{99408C53-F2F3-4053-AAE9-4FA8786A1AE3}" type="pres">
      <dgm:prSet presAssocID="{D9B2CD9A-D51A-42A1-AD7E-CA496E126DF7}" presName="centerShape" presStyleLbl="node0" presStyleIdx="0" presStyleCnt="1" custScaleX="198610" custScaleY="160420"/>
      <dgm:spPr/>
      <dgm:t>
        <a:bodyPr/>
        <a:lstStyle/>
        <a:p>
          <a:endParaRPr lang="de-DE"/>
        </a:p>
      </dgm:t>
    </dgm:pt>
    <dgm:pt modelId="{769D1217-3F3A-4E73-BF72-DABF507E285E}" type="pres">
      <dgm:prSet presAssocID="{C100E5AB-D6BE-4859-BA39-A7B5CF30D350}" presName="Name9" presStyleLbl="parChTrans1D2" presStyleIdx="0" presStyleCnt="8"/>
      <dgm:spPr/>
      <dgm:t>
        <a:bodyPr/>
        <a:lstStyle/>
        <a:p>
          <a:endParaRPr lang="de-DE"/>
        </a:p>
      </dgm:t>
    </dgm:pt>
    <dgm:pt modelId="{5B4305B0-783B-4C80-A45B-0367C5C05C73}" type="pres">
      <dgm:prSet presAssocID="{C100E5AB-D6BE-4859-BA39-A7B5CF30D350}" presName="connTx" presStyleLbl="parChTrans1D2" presStyleIdx="0" presStyleCnt="8"/>
      <dgm:spPr/>
      <dgm:t>
        <a:bodyPr/>
        <a:lstStyle/>
        <a:p>
          <a:endParaRPr lang="de-DE"/>
        </a:p>
      </dgm:t>
    </dgm:pt>
    <dgm:pt modelId="{2BB52E92-51B4-4B95-A2B3-5D958E1867CD}" type="pres">
      <dgm:prSet presAssocID="{9E53582F-5B20-47A8-B5F9-29AB6C8A4D5C}" presName="node" presStyleLbl="node1" presStyleIdx="0" presStyleCnt="8" custScaleX="181795" custScaleY="160420" custRadScaleRad="104294" custRadScaleInc="18499">
        <dgm:presLayoutVars>
          <dgm:bulletEnabled val="1"/>
        </dgm:presLayoutVars>
      </dgm:prSet>
      <dgm:spPr/>
      <dgm:t>
        <a:bodyPr/>
        <a:lstStyle/>
        <a:p>
          <a:endParaRPr lang="de-DE"/>
        </a:p>
      </dgm:t>
    </dgm:pt>
    <dgm:pt modelId="{CEE59630-CD36-430C-A68D-5D37B5773054}" type="pres">
      <dgm:prSet presAssocID="{F14090B8-B596-4AB7-BC30-539D091E1C81}" presName="Name9" presStyleLbl="parChTrans1D2" presStyleIdx="1" presStyleCnt="8"/>
      <dgm:spPr/>
      <dgm:t>
        <a:bodyPr/>
        <a:lstStyle/>
        <a:p>
          <a:endParaRPr lang="de-DE"/>
        </a:p>
      </dgm:t>
    </dgm:pt>
    <dgm:pt modelId="{1A273F97-8C29-4CBF-9813-ECC4642352A7}" type="pres">
      <dgm:prSet presAssocID="{F14090B8-B596-4AB7-BC30-539D091E1C81}" presName="connTx" presStyleLbl="parChTrans1D2" presStyleIdx="1" presStyleCnt="8"/>
      <dgm:spPr/>
      <dgm:t>
        <a:bodyPr/>
        <a:lstStyle/>
        <a:p>
          <a:endParaRPr lang="de-DE"/>
        </a:p>
      </dgm:t>
    </dgm:pt>
    <dgm:pt modelId="{095ADCBD-0B78-480A-A11D-820665D28B16}" type="pres">
      <dgm:prSet presAssocID="{28608AD0-24F4-4D7A-A1B6-7C9792F09058}" presName="node" presStyleLbl="node1" presStyleIdx="1" presStyleCnt="8" custScaleX="181795" custScaleY="160420" custRadScaleRad="108101" custRadScaleInc="21916">
        <dgm:presLayoutVars>
          <dgm:bulletEnabled val="1"/>
        </dgm:presLayoutVars>
      </dgm:prSet>
      <dgm:spPr/>
      <dgm:t>
        <a:bodyPr/>
        <a:lstStyle/>
        <a:p>
          <a:endParaRPr lang="de-DE"/>
        </a:p>
      </dgm:t>
    </dgm:pt>
    <dgm:pt modelId="{EE9521A6-2D1B-493B-A0FA-2973D64AE4DF}" type="pres">
      <dgm:prSet presAssocID="{005A659E-1EDF-4EF7-BC69-470B9FE70DD0}" presName="Name9" presStyleLbl="parChTrans1D2" presStyleIdx="2" presStyleCnt="8"/>
      <dgm:spPr/>
      <dgm:t>
        <a:bodyPr/>
        <a:lstStyle/>
        <a:p>
          <a:endParaRPr lang="de-DE"/>
        </a:p>
      </dgm:t>
    </dgm:pt>
    <dgm:pt modelId="{089E0A9C-C869-4EFE-AB31-FEF8D3880F48}" type="pres">
      <dgm:prSet presAssocID="{005A659E-1EDF-4EF7-BC69-470B9FE70DD0}" presName="connTx" presStyleLbl="parChTrans1D2" presStyleIdx="2" presStyleCnt="8"/>
      <dgm:spPr/>
      <dgm:t>
        <a:bodyPr/>
        <a:lstStyle/>
        <a:p>
          <a:endParaRPr lang="de-DE"/>
        </a:p>
      </dgm:t>
    </dgm:pt>
    <dgm:pt modelId="{D7FC262E-2448-4DBF-BAD3-4BB391F64FCB}" type="pres">
      <dgm:prSet presAssocID="{6A1471DD-120C-47B6-BE28-D48EE29C532C}" presName="node" presStyleLbl="node1" presStyleIdx="2" presStyleCnt="8" custScaleX="181795" custScaleY="160420">
        <dgm:presLayoutVars>
          <dgm:bulletEnabled val="1"/>
        </dgm:presLayoutVars>
      </dgm:prSet>
      <dgm:spPr/>
      <dgm:t>
        <a:bodyPr/>
        <a:lstStyle/>
        <a:p>
          <a:endParaRPr lang="de-DE"/>
        </a:p>
      </dgm:t>
    </dgm:pt>
    <dgm:pt modelId="{7059C85B-7014-4662-B96E-F9C4717F19C5}" type="pres">
      <dgm:prSet presAssocID="{4C97F479-322D-43D7-BD17-FEE3B2CF3C3E}" presName="Name9" presStyleLbl="parChTrans1D2" presStyleIdx="3" presStyleCnt="8"/>
      <dgm:spPr/>
      <dgm:t>
        <a:bodyPr/>
        <a:lstStyle/>
        <a:p>
          <a:endParaRPr lang="de-DE"/>
        </a:p>
      </dgm:t>
    </dgm:pt>
    <dgm:pt modelId="{3C013298-80DB-4FB6-BBD6-5A96E5903AAF}" type="pres">
      <dgm:prSet presAssocID="{4C97F479-322D-43D7-BD17-FEE3B2CF3C3E}" presName="connTx" presStyleLbl="parChTrans1D2" presStyleIdx="3" presStyleCnt="8"/>
      <dgm:spPr/>
      <dgm:t>
        <a:bodyPr/>
        <a:lstStyle/>
        <a:p>
          <a:endParaRPr lang="de-DE"/>
        </a:p>
      </dgm:t>
    </dgm:pt>
    <dgm:pt modelId="{F0F03365-0A85-4A46-BFB7-4929DBCB3D4C}" type="pres">
      <dgm:prSet presAssocID="{5E8D7F6D-DDFD-4C00-A9AC-0C9642C783AA}" presName="node" presStyleLbl="node1" presStyleIdx="3" presStyleCnt="8" custScaleX="181795" custScaleY="160420">
        <dgm:presLayoutVars>
          <dgm:bulletEnabled val="1"/>
        </dgm:presLayoutVars>
      </dgm:prSet>
      <dgm:spPr/>
      <dgm:t>
        <a:bodyPr/>
        <a:lstStyle/>
        <a:p>
          <a:endParaRPr lang="de-DE"/>
        </a:p>
      </dgm:t>
    </dgm:pt>
    <dgm:pt modelId="{E776A6CA-7C6A-4F2A-AB83-6954EF9E2A52}" type="pres">
      <dgm:prSet presAssocID="{95ADBEC5-77B3-465E-8CDE-EC072222D8A7}" presName="Name9" presStyleLbl="parChTrans1D2" presStyleIdx="4" presStyleCnt="8"/>
      <dgm:spPr/>
      <dgm:t>
        <a:bodyPr/>
        <a:lstStyle/>
        <a:p>
          <a:endParaRPr lang="de-DE"/>
        </a:p>
      </dgm:t>
    </dgm:pt>
    <dgm:pt modelId="{F98EFDD9-D088-4A4F-9D56-9D9830213AE7}" type="pres">
      <dgm:prSet presAssocID="{95ADBEC5-77B3-465E-8CDE-EC072222D8A7}" presName="connTx" presStyleLbl="parChTrans1D2" presStyleIdx="4" presStyleCnt="8"/>
      <dgm:spPr/>
      <dgm:t>
        <a:bodyPr/>
        <a:lstStyle/>
        <a:p>
          <a:endParaRPr lang="de-DE"/>
        </a:p>
      </dgm:t>
    </dgm:pt>
    <dgm:pt modelId="{FE666E7A-C1CB-4E97-A4D9-D8880483E5B9}" type="pres">
      <dgm:prSet presAssocID="{CCD6805F-C0D1-450B-B8AE-94991521577D}" presName="node" presStyleLbl="node1" presStyleIdx="4" presStyleCnt="8" custScaleX="181795" custScaleY="160420">
        <dgm:presLayoutVars>
          <dgm:bulletEnabled val="1"/>
        </dgm:presLayoutVars>
      </dgm:prSet>
      <dgm:spPr/>
      <dgm:t>
        <a:bodyPr/>
        <a:lstStyle/>
        <a:p>
          <a:endParaRPr lang="de-DE"/>
        </a:p>
      </dgm:t>
    </dgm:pt>
    <dgm:pt modelId="{57FCBD2B-D68C-49E3-8C09-8E6FD77564D7}" type="pres">
      <dgm:prSet presAssocID="{8AB52B6A-5B02-4E41-8EDE-2EB87FEE7ECA}" presName="Name9" presStyleLbl="parChTrans1D2" presStyleIdx="5" presStyleCnt="8"/>
      <dgm:spPr/>
      <dgm:t>
        <a:bodyPr/>
        <a:lstStyle/>
        <a:p>
          <a:endParaRPr lang="de-DE"/>
        </a:p>
      </dgm:t>
    </dgm:pt>
    <dgm:pt modelId="{81C86748-932F-43B3-8A52-837F692454FC}" type="pres">
      <dgm:prSet presAssocID="{8AB52B6A-5B02-4E41-8EDE-2EB87FEE7ECA}" presName="connTx" presStyleLbl="parChTrans1D2" presStyleIdx="5" presStyleCnt="8"/>
      <dgm:spPr/>
      <dgm:t>
        <a:bodyPr/>
        <a:lstStyle/>
        <a:p>
          <a:endParaRPr lang="de-DE"/>
        </a:p>
      </dgm:t>
    </dgm:pt>
    <dgm:pt modelId="{BA275397-7031-4497-9E68-FF78A44A3AE9}" type="pres">
      <dgm:prSet presAssocID="{424A3F8C-0E35-4637-BE5F-FE071BAF9759}" presName="node" presStyleLbl="node1" presStyleIdx="5" presStyleCnt="8" custScaleX="181795" custScaleY="160420">
        <dgm:presLayoutVars>
          <dgm:bulletEnabled val="1"/>
        </dgm:presLayoutVars>
      </dgm:prSet>
      <dgm:spPr/>
      <dgm:t>
        <a:bodyPr/>
        <a:lstStyle/>
        <a:p>
          <a:endParaRPr lang="de-DE"/>
        </a:p>
      </dgm:t>
    </dgm:pt>
    <dgm:pt modelId="{80D38A13-DF45-4AFF-AAA9-4982D7461E34}" type="pres">
      <dgm:prSet presAssocID="{954EAF12-8D8C-4C56-9072-5B1A6B0C478F}" presName="Name9" presStyleLbl="parChTrans1D2" presStyleIdx="6" presStyleCnt="8"/>
      <dgm:spPr/>
      <dgm:t>
        <a:bodyPr/>
        <a:lstStyle/>
        <a:p>
          <a:endParaRPr lang="de-DE"/>
        </a:p>
      </dgm:t>
    </dgm:pt>
    <dgm:pt modelId="{D3FD3BFD-7573-4692-ABBF-5761DE0F4DF7}" type="pres">
      <dgm:prSet presAssocID="{954EAF12-8D8C-4C56-9072-5B1A6B0C478F}" presName="connTx" presStyleLbl="parChTrans1D2" presStyleIdx="6" presStyleCnt="8"/>
      <dgm:spPr/>
      <dgm:t>
        <a:bodyPr/>
        <a:lstStyle/>
        <a:p>
          <a:endParaRPr lang="de-DE"/>
        </a:p>
      </dgm:t>
    </dgm:pt>
    <dgm:pt modelId="{841A2D21-D8F8-4FC1-B31D-9E3C2BD0FBC9}" type="pres">
      <dgm:prSet presAssocID="{220F5E02-0465-4177-BE14-F72A67FB2E52}" presName="node" presStyleLbl="node1" presStyleIdx="6" presStyleCnt="8" custScaleX="181795" custScaleY="160420">
        <dgm:presLayoutVars>
          <dgm:bulletEnabled val="1"/>
        </dgm:presLayoutVars>
      </dgm:prSet>
      <dgm:spPr/>
      <dgm:t>
        <a:bodyPr/>
        <a:lstStyle/>
        <a:p>
          <a:endParaRPr lang="de-DE"/>
        </a:p>
      </dgm:t>
    </dgm:pt>
    <dgm:pt modelId="{C98CEE3F-42E4-4267-B6C9-E1B8DDCE27C9}" type="pres">
      <dgm:prSet presAssocID="{C5270120-DC7E-4560-93E2-6CB685FEE841}" presName="Name9" presStyleLbl="parChTrans1D2" presStyleIdx="7" presStyleCnt="8"/>
      <dgm:spPr/>
      <dgm:t>
        <a:bodyPr/>
        <a:lstStyle/>
        <a:p>
          <a:endParaRPr lang="de-DE"/>
        </a:p>
      </dgm:t>
    </dgm:pt>
    <dgm:pt modelId="{C65F4CBF-D0D0-41B8-ADC9-DE77E349C605}" type="pres">
      <dgm:prSet presAssocID="{C5270120-DC7E-4560-93E2-6CB685FEE841}" presName="connTx" presStyleLbl="parChTrans1D2" presStyleIdx="7" presStyleCnt="8"/>
      <dgm:spPr/>
      <dgm:t>
        <a:bodyPr/>
        <a:lstStyle/>
        <a:p>
          <a:endParaRPr lang="de-DE"/>
        </a:p>
      </dgm:t>
    </dgm:pt>
    <dgm:pt modelId="{5B4DDA70-A934-49A6-973E-143A6D34869A}" type="pres">
      <dgm:prSet presAssocID="{57B20EDF-EA1C-4935-A4DE-0800CA2C7BF5}" presName="node" presStyleLbl="node1" presStyleIdx="7" presStyleCnt="8" custScaleX="181795" custScaleY="160420">
        <dgm:presLayoutVars>
          <dgm:bulletEnabled val="1"/>
        </dgm:presLayoutVars>
      </dgm:prSet>
      <dgm:spPr/>
      <dgm:t>
        <a:bodyPr/>
        <a:lstStyle/>
        <a:p>
          <a:endParaRPr lang="de-DE"/>
        </a:p>
      </dgm:t>
    </dgm:pt>
  </dgm:ptLst>
  <dgm:cxnLst>
    <dgm:cxn modelId="{70917467-5161-495C-BA15-4E273215A587}" type="presOf" srcId="{8AB52B6A-5B02-4E41-8EDE-2EB87FEE7ECA}" destId="{57FCBD2B-D68C-49E3-8C09-8E6FD77564D7}" srcOrd="0" destOrd="0" presId="urn:microsoft.com/office/officeart/2005/8/layout/radial1"/>
    <dgm:cxn modelId="{E720B4C3-2D18-462B-9946-401D8D898B58}" srcId="{D9B2CD9A-D51A-42A1-AD7E-CA496E126DF7}" destId="{220F5E02-0465-4177-BE14-F72A67FB2E52}" srcOrd="6" destOrd="0" parTransId="{954EAF12-8D8C-4C56-9072-5B1A6B0C478F}" sibTransId="{CE768B0B-8D18-41AF-A3B5-21C28763B9EE}"/>
    <dgm:cxn modelId="{ECB397B7-9721-473F-8DB1-7456FC17EE88}" type="presOf" srcId="{D9B2CD9A-D51A-42A1-AD7E-CA496E126DF7}" destId="{99408C53-F2F3-4053-AAE9-4FA8786A1AE3}" srcOrd="0" destOrd="0" presId="urn:microsoft.com/office/officeart/2005/8/layout/radial1"/>
    <dgm:cxn modelId="{E0AB1D30-C9A3-4A25-B261-CEBCC9AA8615}" type="presOf" srcId="{4C97F479-322D-43D7-BD17-FEE3B2CF3C3E}" destId="{7059C85B-7014-4662-B96E-F9C4717F19C5}" srcOrd="0" destOrd="0" presId="urn:microsoft.com/office/officeart/2005/8/layout/radial1"/>
    <dgm:cxn modelId="{A33B9345-A7A5-423F-BC0C-F5A6E183A3F5}" type="presOf" srcId="{6A1471DD-120C-47B6-BE28-D48EE29C532C}" destId="{D7FC262E-2448-4DBF-BAD3-4BB391F64FCB}" srcOrd="0" destOrd="0" presId="urn:microsoft.com/office/officeart/2005/8/layout/radial1"/>
    <dgm:cxn modelId="{4229A806-7E6D-4978-B130-3CDACF61F5B1}" type="presOf" srcId="{8AB52B6A-5B02-4E41-8EDE-2EB87FEE7ECA}" destId="{81C86748-932F-43B3-8A52-837F692454FC}" srcOrd="1" destOrd="0" presId="urn:microsoft.com/office/officeart/2005/8/layout/radial1"/>
    <dgm:cxn modelId="{E9DBDDDE-8936-4A5D-94BA-E7EEBEF7F7A5}" type="presOf" srcId="{F14090B8-B596-4AB7-BC30-539D091E1C81}" destId="{1A273F97-8C29-4CBF-9813-ECC4642352A7}" srcOrd="1" destOrd="0" presId="urn:microsoft.com/office/officeart/2005/8/layout/radial1"/>
    <dgm:cxn modelId="{E935F2A4-C7FE-4FF7-8C75-2F9025E9A15A}" type="presOf" srcId="{954EAF12-8D8C-4C56-9072-5B1A6B0C478F}" destId="{D3FD3BFD-7573-4692-ABBF-5761DE0F4DF7}" srcOrd="1" destOrd="0" presId="urn:microsoft.com/office/officeart/2005/8/layout/radial1"/>
    <dgm:cxn modelId="{4D490717-F326-482A-8ADE-387E2BC8ADA6}" type="presOf" srcId="{57B20EDF-EA1C-4935-A4DE-0800CA2C7BF5}" destId="{5B4DDA70-A934-49A6-973E-143A6D34869A}" srcOrd="0" destOrd="0" presId="urn:microsoft.com/office/officeart/2005/8/layout/radial1"/>
    <dgm:cxn modelId="{C8204A1C-FEB3-4292-8401-272DA05F5A3C}" type="presOf" srcId="{F14090B8-B596-4AB7-BC30-539D091E1C81}" destId="{CEE59630-CD36-430C-A68D-5D37B5773054}" srcOrd="0" destOrd="0" presId="urn:microsoft.com/office/officeart/2005/8/layout/radial1"/>
    <dgm:cxn modelId="{71BF93E6-C532-49B0-BBF2-0AE4558F57C2}" type="presOf" srcId="{95ADBEC5-77B3-465E-8CDE-EC072222D8A7}" destId="{E776A6CA-7C6A-4F2A-AB83-6954EF9E2A52}" srcOrd="0" destOrd="0" presId="urn:microsoft.com/office/officeart/2005/8/layout/radial1"/>
    <dgm:cxn modelId="{1F2DF312-B619-4140-AB4F-979AA9B1398E}" type="presOf" srcId="{5E8D7F6D-DDFD-4C00-A9AC-0C9642C783AA}" destId="{F0F03365-0A85-4A46-BFB7-4929DBCB3D4C}" srcOrd="0" destOrd="0" presId="urn:microsoft.com/office/officeart/2005/8/layout/radial1"/>
    <dgm:cxn modelId="{2DD0A48F-994E-429B-B4F3-63E749C14C53}" type="presOf" srcId="{C100E5AB-D6BE-4859-BA39-A7B5CF30D350}" destId="{5B4305B0-783B-4C80-A45B-0367C5C05C73}" srcOrd="1" destOrd="0" presId="urn:microsoft.com/office/officeart/2005/8/layout/radial1"/>
    <dgm:cxn modelId="{F60F6296-94A7-4146-82A5-7BD0C28AF1CF}" srcId="{D9B2CD9A-D51A-42A1-AD7E-CA496E126DF7}" destId="{9E53582F-5B20-47A8-B5F9-29AB6C8A4D5C}" srcOrd="0" destOrd="0" parTransId="{C100E5AB-D6BE-4859-BA39-A7B5CF30D350}" sibTransId="{CB0C153D-9087-45FC-9A7B-E6A525E2B363}"/>
    <dgm:cxn modelId="{F4EDB985-F654-46F7-B43F-FFB1DC41CAF2}" srcId="{D9B2CD9A-D51A-42A1-AD7E-CA496E126DF7}" destId="{424A3F8C-0E35-4637-BE5F-FE071BAF9759}" srcOrd="5" destOrd="0" parTransId="{8AB52B6A-5B02-4E41-8EDE-2EB87FEE7ECA}" sibTransId="{F49AF464-9E03-4E9D-9FA9-FF03D52FA656}"/>
    <dgm:cxn modelId="{DE27A37D-A919-4361-B431-A5F80E8D77AF}" srcId="{D9B2CD9A-D51A-42A1-AD7E-CA496E126DF7}" destId="{CCD6805F-C0D1-450B-B8AE-94991521577D}" srcOrd="4" destOrd="0" parTransId="{95ADBEC5-77B3-465E-8CDE-EC072222D8A7}" sibTransId="{6639E68D-F2F8-4BFE-AB0A-044837EBEACF}"/>
    <dgm:cxn modelId="{61D68B66-7E58-4D52-9864-F336CE4A0AF1}" srcId="{D9B2CD9A-D51A-42A1-AD7E-CA496E126DF7}" destId="{28608AD0-24F4-4D7A-A1B6-7C9792F09058}" srcOrd="1" destOrd="0" parTransId="{F14090B8-B596-4AB7-BC30-539D091E1C81}" sibTransId="{9AD06EF0-4B9C-4A45-9590-4D0BA245EE44}"/>
    <dgm:cxn modelId="{5D5EBAA2-7A46-485B-90AE-5ED4DC01A9F3}" srcId="{D9B2CD9A-D51A-42A1-AD7E-CA496E126DF7}" destId="{57B20EDF-EA1C-4935-A4DE-0800CA2C7BF5}" srcOrd="7" destOrd="0" parTransId="{C5270120-DC7E-4560-93E2-6CB685FEE841}" sibTransId="{11752D5C-43F3-4D35-9E16-53B57B7AD730}"/>
    <dgm:cxn modelId="{5538B732-217C-461A-8FA5-C181D0F72067}" type="presOf" srcId="{220F5E02-0465-4177-BE14-F72A67FB2E52}" destId="{841A2D21-D8F8-4FC1-B31D-9E3C2BD0FBC9}" srcOrd="0" destOrd="0" presId="urn:microsoft.com/office/officeart/2005/8/layout/radial1"/>
    <dgm:cxn modelId="{3934F03B-07B1-4B9C-9EA3-858687286CA3}" type="presOf" srcId="{95ADBEC5-77B3-465E-8CDE-EC072222D8A7}" destId="{F98EFDD9-D088-4A4F-9D56-9D9830213AE7}" srcOrd="1" destOrd="0" presId="urn:microsoft.com/office/officeart/2005/8/layout/radial1"/>
    <dgm:cxn modelId="{48109118-1F82-407C-8E77-BC1DC6A55413}" type="presOf" srcId="{B5CE22C9-1EC5-415B-9FC2-F328876DDFEA}" destId="{2CC702BD-5486-4164-87D3-7A4AE620EAC1}" srcOrd="0" destOrd="0" presId="urn:microsoft.com/office/officeart/2005/8/layout/radial1"/>
    <dgm:cxn modelId="{7F514D56-5BCA-4BBE-A579-EB120D5AC3BE}" type="presOf" srcId="{4C97F479-322D-43D7-BD17-FEE3B2CF3C3E}" destId="{3C013298-80DB-4FB6-BBD6-5A96E5903AAF}" srcOrd="1" destOrd="0" presId="urn:microsoft.com/office/officeart/2005/8/layout/radial1"/>
    <dgm:cxn modelId="{B2C894E6-BA87-4163-ABD0-868DF0A25F5A}" srcId="{B5CE22C9-1EC5-415B-9FC2-F328876DDFEA}" destId="{D9B2CD9A-D51A-42A1-AD7E-CA496E126DF7}" srcOrd="0" destOrd="0" parTransId="{529162B9-4237-41C7-8A3A-62660546AE11}" sibTransId="{D382F5C0-C53F-43AF-B6A1-DAE73231FC2F}"/>
    <dgm:cxn modelId="{126A0694-FC67-447B-B7D6-05ABDEBE211E}" type="presOf" srcId="{005A659E-1EDF-4EF7-BC69-470B9FE70DD0}" destId="{EE9521A6-2D1B-493B-A0FA-2973D64AE4DF}" srcOrd="0" destOrd="0" presId="urn:microsoft.com/office/officeart/2005/8/layout/radial1"/>
    <dgm:cxn modelId="{73F674F7-DD28-41C3-BE07-A5CD303746E4}" type="presOf" srcId="{C5270120-DC7E-4560-93E2-6CB685FEE841}" destId="{C98CEE3F-42E4-4267-B6C9-E1B8DDCE27C9}" srcOrd="0" destOrd="0" presId="urn:microsoft.com/office/officeart/2005/8/layout/radial1"/>
    <dgm:cxn modelId="{C8AF56B2-88F3-46BC-B193-DF468A15E47D}" type="presOf" srcId="{424A3F8C-0E35-4637-BE5F-FE071BAF9759}" destId="{BA275397-7031-4497-9E68-FF78A44A3AE9}" srcOrd="0" destOrd="0" presId="urn:microsoft.com/office/officeart/2005/8/layout/radial1"/>
    <dgm:cxn modelId="{BFB4AE2B-DA23-4D82-92D6-EE20D64269B3}" type="presOf" srcId="{005A659E-1EDF-4EF7-BC69-470B9FE70DD0}" destId="{089E0A9C-C869-4EFE-AB31-FEF8D3880F48}" srcOrd="1" destOrd="0" presId="urn:microsoft.com/office/officeart/2005/8/layout/radial1"/>
    <dgm:cxn modelId="{1B3CBECA-0349-42EA-8E32-FE4B1D7CFBF8}" srcId="{D9B2CD9A-D51A-42A1-AD7E-CA496E126DF7}" destId="{6A1471DD-120C-47B6-BE28-D48EE29C532C}" srcOrd="2" destOrd="0" parTransId="{005A659E-1EDF-4EF7-BC69-470B9FE70DD0}" sibTransId="{3B0ABC54-FBF3-49BC-81E5-8430480653AC}"/>
    <dgm:cxn modelId="{71B2770A-6085-484C-9C5A-793B7C185DE5}" type="presOf" srcId="{9E53582F-5B20-47A8-B5F9-29AB6C8A4D5C}" destId="{2BB52E92-51B4-4B95-A2B3-5D958E1867CD}" srcOrd="0" destOrd="0" presId="urn:microsoft.com/office/officeart/2005/8/layout/radial1"/>
    <dgm:cxn modelId="{85D83F99-9DC7-4E42-87A5-C5144519F1F0}" type="presOf" srcId="{C5270120-DC7E-4560-93E2-6CB685FEE841}" destId="{C65F4CBF-D0D0-41B8-ADC9-DE77E349C605}" srcOrd="1" destOrd="0" presId="urn:microsoft.com/office/officeart/2005/8/layout/radial1"/>
    <dgm:cxn modelId="{E850950C-4E6D-49B9-AAD4-7CA982384B63}" srcId="{B5CE22C9-1EC5-415B-9FC2-F328876DDFEA}" destId="{F0E057C2-B0CF-4A46-8FAC-62F6F4909648}" srcOrd="1" destOrd="0" parTransId="{F7F6D7DE-CCDC-4169-9F13-161F0D6B95EA}" sibTransId="{2F903013-E77E-496E-B706-02BF88FE6698}"/>
    <dgm:cxn modelId="{9102A966-12AB-4DAB-8BC2-54620CD5AD0D}" srcId="{D9B2CD9A-D51A-42A1-AD7E-CA496E126DF7}" destId="{5E8D7F6D-DDFD-4C00-A9AC-0C9642C783AA}" srcOrd="3" destOrd="0" parTransId="{4C97F479-322D-43D7-BD17-FEE3B2CF3C3E}" sibTransId="{7DC452A2-A68F-4972-AA04-80D50352DEEC}"/>
    <dgm:cxn modelId="{CE93FE05-6467-4DEB-B31F-696D85D77EAE}" type="presOf" srcId="{CCD6805F-C0D1-450B-B8AE-94991521577D}" destId="{FE666E7A-C1CB-4E97-A4D9-D8880483E5B9}" srcOrd="0" destOrd="0" presId="urn:microsoft.com/office/officeart/2005/8/layout/radial1"/>
    <dgm:cxn modelId="{1ECCFF2A-486A-4AEE-95A5-81872FC14C51}" type="presOf" srcId="{C100E5AB-D6BE-4859-BA39-A7B5CF30D350}" destId="{769D1217-3F3A-4E73-BF72-DABF507E285E}" srcOrd="0" destOrd="0" presId="urn:microsoft.com/office/officeart/2005/8/layout/radial1"/>
    <dgm:cxn modelId="{AF5DDE47-5E58-4217-BC2B-2CE280FB6E9B}" type="presOf" srcId="{28608AD0-24F4-4D7A-A1B6-7C9792F09058}" destId="{095ADCBD-0B78-480A-A11D-820665D28B16}" srcOrd="0" destOrd="0" presId="urn:microsoft.com/office/officeart/2005/8/layout/radial1"/>
    <dgm:cxn modelId="{0F948CCF-1C07-4914-B4D1-792420D93B48}" type="presOf" srcId="{954EAF12-8D8C-4C56-9072-5B1A6B0C478F}" destId="{80D38A13-DF45-4AFF-AAA9-4982D7461E34}" srcOrd="0" destOrd="0" presId="urn:microsoft.com/office/officeart/2005/8/layout/radial1"/>
    <dgm:cxn modelId="{20E7C7C7-B8E8-4A63-B556-1BBE37A91922}" type="presParOf" srcId="{2CC702BD-5486-4164-87D3-7A4AE620EAC1}" destId="{99408C53-F2F3-4053-AAE9-4FA8786A1AE3}" srcOrd="0" destOrd="0" presId="urn:microsoft.com/office/officeart/2005/8/layout/radial1"/>
    <dgm:cxn modelId="{DD73862B-08CE-4F74-B422-3402F329BBF2}" type="presParOf" srcId="{2CC702BD-5486-4164-87D3-7A4AE620EAC1}" destId="{769D1217-3F3A-4E73-BF72-DABF507E285E}" srcOrd="1" destOrd="0" presId="urn:microsoft.com/office/officeart/2005/8/layout/radial1"/>
    <dgm:cxn modelId="{5C8C1E46-7123-4CE6-9841-B6F3F366496D}" type="presParOf" srcId="{769D1217-3F3A-4E73-BF72-DABF507E285E}" destId="{5B4305B0-783B-4C80-A45B-0367C5C05C73}" srcOrd="0" destOrd="0" presId="urn:microsoft.com/office/officeart/2005/8/layout/radial1"/>
    <dgm:cxn modelId="{2C19942A-40D4-4AA0-B8DE-897F8167EFB3}" type="presParOf" srcId="{2CC702BD-5486-4164-87D3-7A4AE620EAC1}" destId="{2BB52E92-51B4-4B95-A2B3-5D958E1867CD}" srcOrd="2" destOrd="0" presId="urn:microsoft.com/office/officeart/2005/8/layout/radial1"/>
    <dgm:cxn modelId="{DEFC127C-E370-40CC-8D95-1552F3DEE886}" type="presParOf" srcId="{2CC702BD-5486-4164-87D3-7A4AE620EAC1}" destId="{CEE59630-CD36-430C-A68D-5D37B5773054}" srcOrd="3" destOrd="0" presId="urn:microsoft.com/office/officeart/2005/8/layout/radial1"/>
    <dgm:cxn modelId="{208C839C-592D-40EB-A9B1-AF0FD0E364B8}" type="presParOf" srcId="{CEE59630-CD36-430C-A68D-5D37B5773054}" destId="{1A273F97-8C29-4CBF-9813-ECC4642352A7}" srcOrd="0" destOrd="0" presId="urn:microsoft.com/office/officeart/2005/8/layout/radial1"/>
    <dgm:cxn modelId="{3961C672-DD03-4F25-AFB2-206040CF47BE}" type="presParOf" srcId="{2CC702BD-5486-4164-87D3-7A4AE620EAC1}" destId="{095ADCBD-0B78-480A-A11D-820665D28B16}" srcOrd="4" destOrd="0" presId="urn:microsoft.com/office/officeart/2005/8/layout/radial1"/>
    <dgm:cxn modelId="{3404D740-7F20-4B14-B7D7-0F4780A5B338}" type="presParOf" srcId="{2CC702BD-5486-4164-87D3-7A4AE620EAC1}" destId="{EE9521A6-2D1B-493B-A0FA-2973D64AE4DF}" srcOrd="5" destOrd="0" presId="urn:microsoft.com/office/officeart/2005/8/layout/radial1"/>
    <dgm:cxn modelId="{85F60AE3-4EB5-4F6F-A973-3F9D4C560D54}" type="presParOf" srcId="{EE9521A6-2D1B-493B-A0FA-2973D64AE4DF}" destId="{089E0A9C-C869-4EFE-AB31-FEF8D3880F48}" srcOrd="0" destOrd="0" presId="urn:microsoft.com/office/officeart/2005/8/layout/radial1"/>
    <dgm:cxn modelId="{A8403DB6-1895-484A-984F-BB9240D3DE22}" type="presParOf" srcId="{2CC702BD-5486-4164-87D3-7A4AE620EAC1}" destId="{D7FC262E-2448-4DBF-BAD3-4BB391F64FCB}" srcOrd="6" destOrd="0" presId="urn:microsoft.com/office/officeart/2005/8/layout/radial1"/>
    <dgm:cxn modelId="{173EE44D-0531-46D8-9DFB-A88D80243EA6}" type="presParOf" srcId="{2CC702BD-5486-4164-87D3-7A4AE620EAC1}" destId="{7059C85B-7014-4662-B96E-F9C4717F19C5}" srcOrd="7" destOrd="0" presId="urn:microsoft.com/office/officeart/2005/8/layout/radial1"/>
    <dgm:cxn modelId="{ACB87D6E-0898-42E6-ACDB-5F4AD3E4DCD1}" type="presParOf" srcId="{7059C85B-7014-4662-B96E-F9C4717F19C5}" destId="{3C013298-80DB-4FB6-BBD6-5A96E5903AAF}" srcOrd="0" destOrd="0" presId="urn:microsoft.com/office/officeart/2005/8/layout/radial1"/>
    <dgm:cxn modelId="{E97897B4-2019-4DFC-A8BD-0AAC3A8C760D}" type="presParOf" srcId="{2CC702BD-5486-4164-87D3-7A4AE620EAC1}" destId="{F0F03365-0A85-4A46-BFB7-4929DBCB3D4C}" srcOrd="8" destOrd="0" presId="urn:microsoft.com/office/officeart/2005/8/layout/radial1"/>
    <dgm:cxn modelId="{EB163E67-1FAC-43CF-880C-939663A2D800}" type="presParOf" srcId="{2CC702BD-5486-4164-87D3-7A4AE620EAC1}" destId="{E776A6CA-7C6A-4F2A-AB83-6954EF9E2A52}" srcOrd="9" destOrd="0" presId="urn:microsoft.com/office/officeart/2005/8/layout/radial1"/>
    <dgm:cxn modelId="{13A2E261-9207-43B3-963E-AAE0630A90F9}" type="presParOf" srcId="{E776A6CA-7C6A-4F2A-AB83-6954EF9E2A52}" destId="{F98EFDD9-D088-4A4F-9D56-9D9830213AE7}" srcOrd="0" destOrd="0" presId="urn:microsoft.com/office/officeart/2005/8/layout/radial1"/>
    <dgm:cxn modelId="{F43E9E58-C2B4-40AD-9348-FDBBCE030078}" type="presParOf" srcId="{2CC702BD-5486-4164-87D3-7A4AE620EAC1}" destId="{FE666E7A-C1CB-4E97-A4D9-D8880483E5B9}" srcOrd="10" destOrd="0" presId="urn:microsoft.com/office/officeart/2005/8/layout/radial1"/>
    <dgm:cxn modelId="{529369FB-3BB3-4C2E-B196-D74F7CF85C0D}" type="presParOf" srcId="{2CC702BD-5486-4164-87D3-7A4AE620EAC1}" destId="{57FCBD2B-D68C-49E3-8C09-8E6FD77564D7}" srcOrd="11" destOrd="0" presId="urn:microsoft.com/office/officeart/2005/8/layout/radial1"/>
    <dgm:cxn modelId="{15FAFE8B-0633-4A96-A94B-B0067DDB3517}" type="presParOf" srcId="{57FCBD2B-D68C-49E3-8C09-8E6FD77564D7}" destId="{81C86748-932F-43B3-8A52-837F692454FC}" srcOrd="0" destOrd="0" presId="urn:microsoft.com/office/officeart/2005/8/layout/radial1"/>
    <dgm:cxn modelId="{A4200A32-EE89-4CF7-B129-BCF04FCBCA1E}" type="presParOf" srcId="{2CC702BD-5486-4164-87D3-7A4AE620EAC1}" destId="{BA275397-7031-4497-9E68-FF78A44A3AE9}" srcOrd="12" destOrd="0" presId="urn:microsoft.com/office/officeart/2005/8/layout/radial1"/>
    <dgm:cxn modelId="{922E0400-B3F7-4590-8DB3-601016CA5F30}" type="presParOf" srcId="{2CC702BD-5486-4164-87D3-7A4AE620EAC1}" destId="{80D38A13-DF45-4AFF-AAA9-4982D7461E34}" srcOrd="13" destOrd="0" presId="urn:microsoft.com/office/officeart/2005/8/layout/radial1"/>
    <dgm:cxn modelId="{BB5D189A-5BAB-46E4-8DDB-4A05AF97DC24}" type="presParOf" srcId="{80D38A13-DF45-4AFF-AAA9-4982D7461E34}" destId="{D3FD3BFD-7573-4692-ABBF-5761DE0F4DF7}" srcOrd="0" destOrd="0" presId="urn:microsoft.com/office/officeart/2005/8/layout/radial1"/>
    <dgm:cxn modelId="{03518744-88C3-45E3-A6DB-CE777FEA629E}" type="presParOf" srcId="{2CC702BD-5486-4164-87D3-7A4AE620EAC1}" destId="{841A2D21-D8F8-4FC1-B31D-9E3C2BD0FBC9}" srcOrd="14" destOrd="0" presId="urn:microsoft.com/office/officeart/2005/8/layout/radial1"/>
    <dgm:cxn modelId="{36FDB69C-4CEB-4FA3-9E9D-5811916688C1}" type="presParOf" srcId="{2CC702BD-5486-4164-87D3-7A4AE620EAC1}" destId="{C98CEE3F-42E4-4267-B6C9-E1B8DDCE27C9}" srcOrd="15" destOrd="0" presId="urn:microsoft.com/office/officeart/2005/8/layout/radial1"/>
    <dgm:cxn modelId="{92C325F3-E8CA-4227-80BA-6014FEEB5963}" type="presParOf" srcId="{C98CEE3F-42E4-4267-B6C9-E1B8DDCE27C9}" destId="{C65F4CBF-D0D0-41B8-ADC9-DE77E349C605}" srcOrd="0" destOrd="0" presId="urn:microsoft.com/office/officeart/2005/8/layout/radial1"/>
    <dgm:cxn modelId="{CC443308-BE65-4748-800F-0CBE16B43DF7}" type="presParOf" srcId="{2CC702BD-5486-4164-87D3-7A4AE620EAC1}" destId="{5B4DDA70-A934-49A6-973E-143A6D34869A}"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22D051E6-56C1-4DB0-9889-07BB7F0F9004}"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034904-912A-48EF-840C-1261737EA6D7}" type="doc">
      <dgm:prSet loTypeId="urn:microsoft.com/office/officeart/2009/3/layout/StepUpProcess" loCatId="process" qsTypeId="urn:microsoft.com/office/officeart/2005/8/quickstyle/simple1" qsCatId="simple" csTypeId="urn:microsoft.com/office/officeart/2005/8/colors/accent1_2" csCatId="accent1" phldr="1"/>
      <dgm:spPr/>
    </dgm:pt>
    <dgm:pt modelId="{71716B59-EE4A-4192-83C3-FB2FE2B2C7F2}">
      <dgm:prSet phldrT="[Text]" custT="1"/>
      <dgm:spPr/>
      <dgm:t>
        <a:bodyPr/>
        <a:lstStyle/>
        <a:p>
          <a:r>
            <a:rPr lang="en-US" sz="2000" b="0" noProof="0" dirty="0"/>
            <a:t>Stand-alone solutions (e.g. Excel)</a:t>
          </a:r>
        </a:p>
      </dgm:t>
    </dgm:pt>
    <dgm:pt modelId="{95BBEFB4-44E3-482F-BC96-C5B09C531426}" type="parTrans" cxnId="{FA4191ED-7441-4F12-843A-343FBD7FA2EB}">
      <dgm:prSet/>
      <dgm:spPr/>
      <dgm:t>
        <a:bodyPr/>
        <a:lstStyle/>
        <a:p>
          <a:endParaRPr lang="en-US" noProof="0" dirty="0"/>
        </a:p>
      </dgm:t>
    </dgm:pt>
    <dgm:pt modelId="{DE617D73-F0B3-41EC-8386-23D27A969932}" type="sibTrans" cxnId="{FA4191ED-7441-4F12-843A-343FBD7FA2EB}">
      <dgm:prSet/>
      <dgm:spPr/>
      <dgm:t>
        <a:bodyPr/>
        <a:lstStyle/>
        <a:p>
          <a:endParaRPr lang="en-US" noProof="0" dirty="0"/>
        </a:p>
      </dgm:t>
    </dgm:pt>
    <dgm:pt modelId="{9CD7EA44-DB1D-445F-B094-AC1CA94BC531}">
      <dgm:prSet phldrT="[Text]" custT="1"/>
      <dgm:spPr/>
      <dgm:t>
        <a:bodyPr/>
        <a:lstStyle/>
        <a:p>
          <a:r>
            <a:rPr lang="en-US" sz="2000" noProof="0" dirty="0"/>
            <a:t>Cross-functional software such as ERP systems</a:t>
          </a:r>
          <a:endParaRPr lang="en-US" sz="2000" b="0" noProof="0" dirty="0"/>
        </a:p>
      </dgm:t>
    </dgm:pt>
    <dgm:pt modelId="{FE6CDA94-1939-4565-804D-BD80B5F07B7B}" type="parTrans" cxnId="{49EC4DCE-F883-4E5A-B93A-D613CA19CF03}">
      <dgm:prSet/>
      <dgm:spPr/>
      <dgm:t>
        <a:bodyPr/>
        <a:lstStyle/>
        <a:p>
          <a:endParaRPr lang="en-US" noProof="0" dirty="0"/>
        </a:p>
      </dgm:t>
    </dgm:pt>
    <dgm:pt modelId="{306A7077-63D7-44EB-A9FB-F7635C143E11}" type="sibTrans" cxnId="{49EC4DCE-F883-4E5A-B93A-D613CA19CF03}">
      <dgm:prSet/>
      <dgm:spPr/>
      <dgm:t>
        <a:bodyPr/>
        <a:lstStyle/>
        <a:p>
          <a:endParaRPr lang="en-US" noProof="0" dirty="0"/>
        </a:p>
      </dgm:t>
    </dgm:pt>
    <dgm:pt modelId="{E3F26A4D-4B62-4FB0-B13D-911D5C333980}">
      <dgm:prSet phldrT="[Text]" custT="1"/>
      <dgm:spPr/>
      <dgm:t>
        <a:bodyPr/>
        <a:lstStyle/>
        <a:p>
          <a:r>
            <a:rPr lang="en-US" sz="2000" noProof="0" dirty="0"/>
            <a:t>Business </a:t>
          </a:r>
          <a:r>
            <a:rPr lang="en-US" sz="2000" noProof="0" dirty="0" smtClean="0"/>
            <a:t>Intelligence </a:t>
          </a:r>
          <a:r>
            <a:rPr lang="en-US" sz="2000" noProof="0" dirty="0"/>
            <a:t>with Data Ware-houses and On-Line Analytic Processing (OLAP)</a:t>
          </a:r>
          <a:endParaRPr lang="en-US" sz="2000" b="0" noProof="0" dirty="0"/>
        </a:p>
      </dgm:t>
    </dgm:pt>
    <dgm:pt modelId="{61D6A99D-9B61-4C3D-9DF0-02E5D9F9BC01}" type="parTrans" cxnId="{9D8593AE-DBEF-4CDD-9D07-6A7870A828B5}">
      <dgm:prSet/>
      <dgm:spPr/>
      <dgm:t>
        <a:bodyPr/>
        <a:lstStyle/>
        <a:p>
          <a:endParaRPr lang="en-US" noProof="0" dirty="0"/>
        </a:p>
      </dgm:t>
    </dgm:pt>
    <dgm:pt modelId="{9CCC53D5-BB31-4EB8-A1D7-B4F0649AF160}" type="sibTrans" cxnId="{9D8593AE-DBEF-4CDD-9D07-6A7870A828B5}">
      <dgm:prSet/>
      <dgm:spPr/>
      <dgm:t>
        <a:bodyPr/>
        <a:lstStyle/>
        <a:p>
          <a:endParaRPr lang="en-US" noProof="0" dirty="0"/>
        </a:p>
      </dgm:t>
    </dgm:pt>
    <dgm:pt modelId="{FB463ECD-2789-4477-9499-DCF1870AEC3D}">
      <dgm:prSet phldrT="[Text]" custT="1"/>
      <dgm:spPr/>
      <dgm:t>
        <a:bodyPr/>
        <a:lstStyle/>
        <a:p>
          <a:r>
            <a:rPr lang="en-US" sz="2000" noProof="0" dirty="0"/>
            <a:t>In-Memory Databases (IMDB), Big Data, "Internet of Things"</a:t>
          </a:r>
          <a:endParaRPr lang="en-US" sz="2000" b="0" noProof="0" dirty="0"/>
        </a:p>
      </dgm:t>
    </dgm:pt>
    <dgm:pt modelId="{5C5961A0-E915-4CB1-B1BE-7CCD85F1B8EC}" type="parTrans" cxnId="{B3726C72-A748-4A65-BDCC-A40F4D01F5EA}">
      <dgm:prSet/>
      <dgm:spPr/>
      <dgm:t>
        <a:bodyPr/>
        <a:lstStyle/>
        <a:p>
          <a:endParaRPr lang="en-US" noProof="0" dirty="0"/>
        </a:p>
      </dgm:t>
    </dgm:pt>
    <dgm:pt modelId="{6E379DBF-55B3-46A0-A4C4-47CD5DBA4764}" type="sibTrans" cxnId="{B3726C72-A748-4A65-BDCC-A40F4D01F5EA}">
      <dgm:prSet/>
      <dgm:spPr/>
      <dgm:t>
        <a:bodyPr/>
        <a:lstStyle/>
        <a:p>
          <a:endParaRPr lang="en-US" noProof="0" dirty="0"/>
        </a:p>
      </dgm:t>
    </dgm:pt>
    <dgm:pt modelId="{E5F5D039-15B7-483C-91F7-35BD17BE585E}">
      <dgm:prSet phldrT="[Text]" custT="1"/>
      <dgm:spPr/>
      <dgm:t>
        <a:bodyPr/>
        <a:lstStyle/>
        <a:p>
          <a:r>
            <a:rPr lang="en-US" sz="2000" b="0" noProof="0" dirty="0"/>
            <a:t>Cloud computing, mobile computing, ubiquitous computing, ambient intelligence </a:t>
          </a:r>
        </a:p>
      </dgm:t>
    </dgm:pt>
    <dgm:pt modelId="{AB412D33-D9A5-4A44-A5F3-2360C17F96A0}" type="parTrans" cxnId="{AD3B498C-D980-40C4-B067-E13EAA65E6C6}">
      <dgm:prSet/>
      <dgm:spPr/>
      <dgm:t>
        <a:bodyPr/>
        <a:lstStyle/>
        <a:p>
          <a:endParaRPr lang="en-US" noProof="0" dirty="0"/>
        </a:p>
      </dgm:t>
    </dgm:pt>
    <dgm:pt modelId="{8D151680-927A-4A2F-A88E-48C88F3F0E5D}" type="sibTrans" cxnId="{AD3B498C-D980-40C4-B067-E13EAA65E6C6}">
      <dgm:prSet/>
      <dgm:spPr/>
      <dgm:t>
        <a:bodyPr/>
        <a:lstStyle/>
        <a:p>
          <a:endParaRPr lang="en-US" noProof="0" dirty="0"/>
        </a:p>
      </dgm:t>
    </dgm:pt>
    <dgm:pt modelId="{5E4787FA-1C61-4C46-A8EA-B2ABAB8F3F8A}">
      <dgm:prSet phldrT="[Text]" custT="1"/>
      <dgm:spPr/>
      <dgm:t>
        <a:bodyPr/>
        <a:lstStyle/>
        <a:p>
          <a:pPr algn="ctr"/>
          <a:r>
            <a:rPr lang="en-US" sz="2800" b="1" noProof="0" dirty="0"/>
            <a:t>?</a:t>
          </a:r>
        </a:p>
      </dgm:t>
    </dgm:pt>
    <dgm:pt modelId="{287D71FD-6449-48DE-9E11-AA03B563D751}" type="parTrans" cxnId="{68EE6428-8EFA-4A09-8C2A-03F566524C2E}">
      <dgm:prSet/>
      <dgm:spPr/>
      <dgm:t>
        <a:bodyPr/>
        <a:lstStyle/>
        <a:p>
          <a:endParaRPr lang="de-DE"/>
        </a:p>
      </dgm:t>
    </dgm:pt>
    <dgm:pt modelId="{A796A6EE-5C38-4A6D-838C-01E2456D2832}" type="sibTrans" cxnId="{68EE6428-8EFA-4A09-8C2A-03F566524C2E}">
      <dgm:prSet/>
      <dgm:spPr/>
      <dgm:t>
        <a:bodyPr/>
        <a:lstStyle/>
        <a:p>
          <a:endParaRPr lang="de-DE"/>
        </a:p>
      </dgm:t>
    </dgm:pt>
    <dgm:pt modelId="{C871358D-ACF6-491E-B4BE-6F64BFBA87F0}" type="pres">
      <dgm:prSet presAssocID="{0C034904-912A-48EF-840C-1261737EA6D7}" presName="rootnode" presStyleCnt="0">
        <dgm:presLayoutVars>
          <dgm:chMax/>
          <dgm:chPref/>
          <dgm:dir/>
          <dgm:animLvl val="lvl"/>
        </dgm:presLayoutVars>
      </dgm:prSet>
      <dgm:spPr/>
    </dgm:pt>
    <dgm:pt modelId="{9F8A9918-B0DF-422F-8FAB-A2987C95CE8D}" type="pres">
      <dgm:prSet presAssocID="{71716B59-EE4A-4192-83C3-FB2FE2B2C7F2}" presName="composite" presStyleCnt="0"/>
      <dgm:spPr/>
    </dgm:pt>
    <dgm:pt modelId="{BCE1F72D-B173-4E75-AD6F-523E647EDD61}" type="pres">
      <dgm:prSet presAssocID="{71716B59-EE4A-4192-83C3-FB2FE2B2C7F2}" presName="LShape" presStyleLbl="alignNode1" presStyleIdx="0" presStyleCnt="11"/>
      <dgm:spPr/>
    </dgm:pt>
    <dgm:pt modelId="{D66F4621-75EF-4BD0-8D29-862CEC068A1C}" type="pres">
      <dgm:prSet presAssocID="{71716B59-EE4A-4192-83C3-FB2FE2B2C7F2}" presName="ParentText" presStyleLbl="revTx" presStyleIdx="0" presStyleCnt="6" custScaleX="119489" custLinFactNeighborX="6060">
        <dgm:presLayoutVars>
          <dgm:chMax val="0"/>
          <dgm:chPref val="0"/>
          <dgm:bulletEnabled val="1"/>
        </dgm:presLayoutVars>
      </dgm:prSet>
      <dgm:spPr/>
      <dgm:t>
        <a:bodyPr/>
        <a:lstStyle/>
        <a:p>
          <a:endParaRPr lang="de-DE"/>
        </a:p>
      </dgm:t>
    </dgm:pt>
    <dgm:pt modelId="{30A5D2A0-3CA4-4BF3-B6C2-4222B9CA94A7}" type="pres">
      <dgm:prSet presAssocID="{71716B59-EE4A-4192-83C3-FB2FE2B2C7F2}" presName="Triangle" presStyleLbl="alignNode1" presStyleIdx="1" presStyleCnt="11"/>
      <dgm:spPr/>
    </dgm:pt>
    <dgm:pt modelId="{AC90FD2E-6441-4B8E-838B-726EAF8EEE18}" type="pres">
      <dgm:prSet presAssocID="{DE617D73-F0B3-41EC-8386-23D27A969932}" presName="sibTrans" presStyleCnt="0"/>
      <dgm:spPr/>
    </dgm:pt>
    <dgm:pt modelId="{60D4DF70-48DB-464F-B973-A27AE7AC0A00}" type="pres">
      <dgm:prSet presAssocID="{DE617D73-F0B3-41EC-8386-23D27A969932}" presName="space" presStyleCnt="0"/>
      <dgm:spPr/>
    </dgm:pt>
    <dgm:pt modelId="{B77F2556-3D8C-41B7-B53F-A6CDC30FC0C3}" type="pres">
      <dgm:prSet presAssocID="{9CD7EA44-DB1D-445F-B094-AC1CA94BC531}" presName="composite" presStyleCnt="0"/>
      <dgm:spPr/>
    </dgm:pt>
    <dgm:pt modelId="{2E3CE29B-3F35-4B44-BD32-094B63063040}" type="pres">
      <dgm:prSet presAssocID="{9CD7EA44-DB1D-445F-B094-AC1CA94BC531}" presName="LShape" presStyleLbl="alignNode1" presStyleIdx="2" presStyleCnt="11"/>
      <dgm:spPr/>
    </dgm:pt>
    <dgm:pt modelId="{D4A6CE2D-5A8D-4CC9-B71C-043723E695F7}" type="pres">
      <dgm:prSet presAssocID="{9CD7EA44-DB1D-445F-B094-AC1CA94BC531}" presName="ParentText" presStyleLbl="revTx" presStyleIdx="1" presStyleCnt="6" custScaleX="114829" custLinFactNeighborX="4545">
        <dgm:presLayoutVars>
          <dgm:chMax val="0"/>
          <dgm:chPref val="0"/>
          <dgm:bulletEnabled val="1"/>
        </dgm:presLayoutVars>
      </dgm:prSet>
      <dgm:spPr/>
      <dgm:t>
        <a:bodyPr/>
        <a:lstStyle/>
        <a:p>
          <a:endParaRPr lang="de-DE"/>
        </a:p>
      </dgm:t>
    </dgm:pt>
    <dgm:pt modelId="{67A6031B-A6A0-4454-B0F3-49A87E8A1911}" type="pres">
      <dgm:prSet presAssocID="{9CD7EA44-DB1D-445F-B094-AC1CA94BC531}" presName="Triangle" presStyleLbl="alignNode1" presStyleIdx="3" presStyleCnt="11"/>
      <dgm:spPr/>
    </dgm:pt>
    <dgm:pt modelId="{89EC798B-9EB9-4238-A24E-05666856341C}" type="pres">
      <dgm:prSet presAssocID="{306A7077-63D7-44EB-A9FB-F7635C143E11}" presName="sibTrans" presStyleCnt="0"/>
      <dgm:spPr/>
    </dgm:pt>
    <dgm:pt modelId="{46EBBA46-230B-4EBF-81A9-E57557ADCA1A}" type="pres">
      <dgm:prSet presAssocID="{306A7077-63D7-44EB-A9FB-F7635C143E11}" presName="space" presStyleCnt="0"/>
      <dgm:spPr/>
    </dgm:pt>
    <dgm:pt modelId="{2E2A859E-30CB-45F9-97A5-8C8B00F64704}" type="pres">
      <dgm:prSet presAssocID="{E3F26A4D-4B62-4FB0-B13D-911D5C333980}" presName="composite" presStyleCnt="0"/>
      <dgm:spPr/>
    </dgm:pt>
    <dgm:pt modelId="{08EDB321-A80F-44BD-87E6-E75294C656A6}" type="pres">
      <dgm:prSet presAssocID="{E3F26A4D-4B62-4FB0-B13D-911D5C333980}" presName="LShape" presStyleLbl="alignNode1" presStyleIdx="4" presStyleCnt="11" custScaleX="101254" custScaleY="104793"/>
      <dgm:spPr/>
    </dgm:pt>
    <dgm:pt modelId="{B6970A40-FC5D-4968-B18E-23D3EA3CC17F}" type="pres">
      <dgm:prSet presAssocID="{E3F26A4D-4B62-4FB0-B13D-911D5C333980}" presName="ParentText" presStyleLbl="revTx" presStyleIdx="2" presStyleCnt="6" custScaleX="136996" custScaleY="208377" custLinFactNeighborX="9904" custLinFactNeighborY="91278">
        <dgm:presLayoutVars>
          <dgm:chMax val="0"/>
          <dgm:chPref val="0"/>
          <dgm:bulletEnabled val="1"/>
        </dgm:presLayoutVars>
      </dgm:prSet>
      <dgm:spPr/>
      <dgm:t>
        <a:bodyPr/>
        <a:lstStyle/>
        <a:p>
          <a:endParaRPr lang="de-DE"/>
        </a:p>
      </dgm:t>
    </dgm:pt>
    <dgm:pt modelId="{CE21075A-544A-4B45-A235-DA7A4BABB34F}" type="pres">
      <dgm:prSet presAssocID="{E3F26A4D-4B62-4FB0-B13D-911D5C333980}" presName="Triangle" presStyleLbl="alignNode1" presStyleIdx="5" presStyleCnt="11"/>
      <dgm:spPr/>
    </dgm:pt>
    <dgm:pt modelId="{2338A021-E9BB-436A-A901-4D42ECC4C9B9}" type="pres">
      <dgm:prSet presAssocID="{9CCC53D5-BB31-4EB8-A1D7-B4F0649AF160}" presName="sibTrans" presStyleCnt="0"/>
      <dgm:spPr/>
    </dgm:pt>
    <dgm:pt modelId="{5025C7EC-A1A3-4D04-8A09-B5FB6A5BDB3D}" type="pres">
      <dgm:prSet presAssocID="{9CCC53D5-BB31-4EB8-A1D7-B4F0649AF160}" presName="space" presStyleCnt="0"/>
      <dgm:spPr/>
    </dgm:pt>
    <dgm:pt modelId="{25F1D135-6AD2-482F-8D4B-004ACC540E2E}" type="pres">
      <dgm:prSet presAssocID="{FB463ECD-2789-4477-9499-DCF1870AEC3D}" presName="composite" presStyleCnt="0"/>
      <dgm:spPr/>
    </dgm:pt>
    <dgm:pt modelId="{194DA811-5C40-468F-8EA7-2A3BC5892431}" type="pres">
      <dgm:prSet presAssocID="{FB463ECD-2789-4477-9499-DCF1870AEC3D}" presName="LShape" presStyleLbl="alignNode1" presStyleIdx="6" presStyleCnt="11"/>
      <dgm:spPr/>
    </dgm:pt>
    <dgm:pt modelId="{81FD350D-FE2C-43C4-90DA-33039E1D1047}" type="pres">
      <dgm:prSet presAssocID="{FB463ECD-2789-4477-9499-DCF1870AEC3D}" presName="ParentText" presStyleLbl="revTx" presStyleIdx="3" presStyleCnt="6" custScaleX="115971" custLinFactNeighborX="8744" custLinFactNeighborY="22547">
        <dgm:presLayoutVars>
          <dgm:chMax val="0"/>
          <dgm:chPref val="0"/>
          <dgm:bulletEnabled val="1"/>
        </dgm:presLayoutVars>
      </dgm:prSet>
      <dgm:spPr/>
      <dgm:t>
        <a:bodyPr/>
        <a:lstStyle/>
        <a:p>
          <a:endParaRPr lang="de-DE"/>
        </a:p>
      </dgm:t>
    </dgm:pt>
    <dgm:pt modelId="{338B653B-8B38-45E9-AB62-904AB16536C9}" type="pres">
      <dgm:prSet presAssocID="{FB463ECD-2789-4477-9499-DCF1870AEC3D}" presName="Triangle" presStyleLbl="alignNode1" presStyleIdx="7" presStyleCnt="11"/>
      <dgm:spPr/>
    </dgm:pt>
    <dgm:pt modelId="{F9464A9E-E682-45E9-B365-8283F17EFF9B}" type="pres">
      <dgm:prSet presAssocID="{6E379DBF-55B3-46A0-A4C4-47CD5DBA4764}" presName="sibTrans" presStyleCnt="0"/>
      <dgm:spPr/>
    </dgm:pt>
    <dgm:pt modelId="{F74D7484-11D5-461D-A26F-8B5CB5AE9A8D}" type="pres">
      <dgm:prSet presAssocID="{6E379DBF-55B3-46A0-A4C4-47CD5DBA4764}" presName="space" presStyleCnt="0"/>
      <dgm:spPr/>
    </dgm:pt>
    <dgm:pt modelId="{91EFD974-F9EE-4AB6-B0BC-E97BE5D1799C}" type="pres">
      <dgm:prSet presAssocID="{E5F5D039-15B7-483C-91F7-35BD17BE585E}" presName="composite" presStyleCnt="0"/>
      <dgm:spPr/>
    </dgm:pt>
    <dgm:pt modelId="{2D401B5B-FD89-4FE1-BB85-D4E739C38CB9}" type="pres">
      <dgm:prSet presAssocID="{E5F5D039-15B7-483C-91F7-35BD17BE585E}" presName="LShape" presStyleLbl="alignNode1" presStyleIdx="8" presStyleCnt="11"/>
      <dgm:spPr/>
    </dgm:pt>
    <dgm:pt modelId="{2A7690BF-ACE3-427F-8B47-E3BD66EB166C}" type="pres">
      <dgm:prSet presAssocID="{E5F5D039-15B7-483C-91F7-35BD17BE585E}" presName="ParentText" presStyleLbl="revTx" presStyleIdx="4" presStyleCnt="6" custScaleX="129813" custScaleY="110863" custLinFactNeighborX="7208" custLinFactNeighborY="31871">
        <dgm:presLayoutVars>
          <dgm:chMax val="0"/>
          <dgm:chPref val="0"/>
          <dgm:bulletEnabled val="1"/>
        </dgm:presLayoutVars>
      </dgm:prSet>
      <dgm:spPr/>
      <dgm:t>
        <a:bodyPr/>
        <a:lstStyle/>
        <a:p>
          <a:endParaRPr lang="de-DE"/>
        </a:p>
      </dgm:t>
    </dgm:pt>
    <dgm:pt modelId="{8AFD9FFC-C637-4788-9E9C-3D1E40C402A2}" type="pres">
      <dgm:prSet presAssocID="{E5F5D039-15B7-483C-91F7-35BD17BE585E}" presName="Triangle" presStyleLbl="alignNode1" presStyleIdx="9" presStyleCnt="11"/>
      <dgm:spPr/>
    </dgm:pt>
    <dgm:pt modelId="{A0730C23-9FDC-4963-9468-6E65EB59E2FC}" type="pres">
      <dgm:prSet presAssocID="{8D151680-927A-4A2F-A88E-48C88F3F0E5D}" presName="sibTrans" presStyleCnt="0"/>
      <dgm:spPr/>
    </dgm:pt>
    <dgm:pt modelId="{09F222C6-589A-435B-B612-BD2A00B593C8}" type="pres">
      <dgm:prSet presAssocID="{8D151680-927A-4A2F-A88E-48C88F3F0E5D}" presName="space" presStyleCnt="0"/>
      <dgm:spPr/>
    </dgm:pt>
    <dgm:pt modelId="{7D719D01-0878-44BB-AE7B-FFEDC6DD216D}" type="pres">
      <dgm:prSet presAssocID="{5E4787FA-1C61-4C46-A8EA-B2ABAB8F3F8A}" presName="composite" presStyleCnt="0"/>
      <dgm:spPr/>
    </dgm:pt>
    <dgm:pt modelId="{CB120FCC-AF34-4C06-89E0-B7C68D6322A3}" type="pres">
      <dgm:prSet presAssocID="{5E4787FA-1C61-4C46-A8EA-B2ABAB8F3F8A}" presName="LShape" presStyleLbl="alignNode1" presStyleIdx="10" presStyleCnt="11"/>
      <dgm:spPr/>
    </dgm:pt>
    <dgm:pt modelId="{7258E24B-D128-4805-A44F-ACA815666BE7}" type="pres">
      <dgm:prSet presAssocID="{5E4787FA-1C61-4C46-A8EA-B2ABAB8F3F8A}" presName="ParentText" presStyleLbl="revTx" presStyleIdx="5" presStyleCnt="6">
        <dgm:presLayoutVars>
          <dgm:chMax val="0"/>
          <dgm:chPref val="0"/>
          <dgm:bulletEnabled val="1"/>
        </dgm:presLayoutVars>
      </dgm:prSet>
      <dgm:spPr/>
      <dgm:t>
        <a:bodyPr/>
        <a:lstStyle/>
        <a:p>
          <a:endParaRPr lang="de-DE"/>
        </a:p>
      </dgm:t>
    </dgm:pt>
  </dgm:ptLst>
  <dgm:cxnLst>
    <dgm:cxn modelId="{BFC50D2E-2F9F-4474-84DB-2036118D7F3A}" type="presOf" srcId="{E3F26A4D-4B62-4FB0-B13D-911D5C333980}" destId="{B6970A40-FC5D-4968-B18E-23D3EA3CC17F}" srcOrd="0" destOrd="0" presId="urn:microsoft.com/office/officeart/2009/3/layout/StepUpProcess"/>
    <dgm:cxn modelId="{AD3B498C-D980-40C4-B067-E13EAA65E6C6}" srcId="{0C034904-912A-48EF-840C-1261737EA6D7}" destId="{E5F5D039-15B7-483C-91F7-35BD17BE585E}" srcOrd="4" destOrd="0" parTransId="{AB412D33-D9A5-4A44-A5F3-2360C17F96A0}" sibTransId="{8D151680-927A-4A2F-A88E-48C88F3F0E5D}"/>
    <dgm:cxn modelId="{7B639C69-5225-4986-81A8-0C92B45DD458}" type="presOf" srcId="{0C034904-912A-48EF-840C-1261737EA6D7}" destId="{C871358D-ACF6-491E-B4BE-6F64BFBA87F0}" srcOrd="0" destOrd="0" presId="urn:microsoft.com/office/officeart/2009/3/layout/StepUpProcess"/>
    <dgm:cxn modelId="{9D8593AE-DBEF-4CDD-9D07-6A7870A828B5}" srcId="{0C034904-912A-48EF-840C-1261737EA6D7}" destId="{E3F26A4D-4B62-4FB0-B13D-911D5C333980}" srcOrd="2" destOrd="0" parTransId="{61D6A99D-9B61-4C3D-9DF0-02E5D9F9BC01}" sibTransId="{9CCC53D5-BB31-4EB8-A1D7-B4F0649AF160}"/>
    <dgm:cxn modelId="{E19C8E22-948A-4F8A-95E1-6BE1DD0100AC}" type="presOf" srcId="{71716B59-EE4A-4192-83C3-FB2FE2B2C7F2}" destId="{D66F4621-75EF-4BD0-8D29-862CEC068A1C}" srcOrd="0" destOrd="0" presId="urn:microsoft.com/office/officeart/2009/3/layout/StepUpProcess"/>
    <dgm:cxn modelId="{FA4191ED-7441-4F12-843A-343FBD7FA2EB}" srcId="{0C034904-912A-48EF-840C-1261737EA6D7}" destId="{71716B59-EE4A-4192-83C3-FB2FE2B2C7F2}" srcOrd="0" destOrd="0" parTransId="{95BBEFB4-44E3-482F-BC96-C5B09C531426}" sibTransId="{DE617D73-F0B3-41EC-8386-23D27A969932}"/>
    <dgm:cxn modelId="{49EC4DCE-F883-4E5A-B93A-D613CA19CF03}" srcId="{0C034904-912A-48EF-840C-1261737EA6D7}" destId="{9CD7EA44-DB1D-445F-B094-AC1CA94BC531}" srcOrd="1" destOrd="0" parTransId="{FE6CDA94-1939-4565-804D-BD80B5F07B7B}" sibTransId="{306A7077-63D7-44EB-A9FB-F7635C143E11}"/>
    <dgm:cxn modelId="{B3726C72-A748-4A65-BDCC-A40F4D01F5EA}" srcId="{0C034904-912A-48EF-840C-1261737EA6D7}" destId="{FB463ECD-2789-4477-9499-DCF1870AEC3D}" srcOrd="3" destOrd="0" parTransId="{5C5961A0-E915-4CB1-B1BE-7CCD85F1B8EC}" sibTransId="{6E379DBF-55B3-46A0-A4C4-47CD5DBA4764}"/>
    <dgm:cxn modelId="{68EE6428-8EFA-4A09-8C2A-03F566524C2E}" srcId="{0C034904-912A-48EF-840C-1261737EA6D7}" destId="{5E4787FA-1C61-4C46-A8EA-B2ABAB8F3F8A}" srcOrd="5" destOrd="0" parTransId="{287D71FD-6449-48DE-9E11-AA03B563D751}" sibTransId="{A796A6EE-5C38-4A6D-838C-01E2456D2832}"/>
    <dgm:cxn modelId="{CC184092-F2E6-4DE6-926B-974A09E91752}" type="presOf" srcId="{FB463ECD-2789-4477-9499-DCF1870AEC3D}" destId="{81FD350D-FE2C-43C4-90DA-33039E1D1047}" srcOrd="0" destOrd="0" presId="urn:microsoft.com/office/officeart/2009/3/layout/StepUpProcess"/>
    <dgm:cxn modelId="{2A55D5CA-5438-4BE0-A6CE-739CEF3B7B12}" type="presOf" srcId="{E5F5D039-15B7-483C-91F7-35BD17BE585E}" destId="{2A7690BF-ACE3-427F-8B47-E3BD66EB166C}" srcOrd="0" destOrd="0" presId="urn:microsoft.com/office/officeart/2009/3/layout/StepUpProcess"/>
    <dgm:cxn modelId="{70B3A559-71F5-4B71-BABC-C03037B8E744}" type="presOf" srcId="{5E4787FA-1C61-4C46-A8EA-B2ABAB8F3F8A}" destId="{7258E24B-D128-4805-A44F-ACA815666BE7}" srcOrd="0" destOrd="0" presId="urn:microsoft.com/office/officeart/2009/3/layout/StepUpProcess"/>
    <dgm:cxn modelId="{2E3E1CF4-72E8-437A-82A7-1E413C79F254}" type="presOf" srcId="{9CD7EA44-DB1D-445F-B094-AC1CA94BC531}" destId="{D4A6CE2D-5A8D-4CC9-B71C-043723E695F7}" srcOrd="0" destOrd="0" presId="urn:microsoft.com/office/officeart/2009/3/layout/StepUpProcess"/>
    <dgm:cxn modelId="{6795DD98-8837-4204-9EA6-546E9349591C}" type="presParOf" srcId="{C871358D-ACF6-491E-B4BE-6F64BFBA87F0}" destId="{9F8A9918-B0DF-422F-8FAB-A2987C95CE8D}" srcOrd="0" destOrd="0" presId="urn:microsoft.com/office/officeart/2009/3/layout/StepUpProcess"/>
    <dgm:cxn modelId="{C94E58BD-5917-43AD-95D7-6BB1E3218D5A}" type="presParOf" srcId="{9F8A9918-B0DF-422F-8FAB-A2987C95CE8D}" destId="{BCE1F72D-B173-4E75-AD6F-523E647EDD61}" srcOrd="0" destOrd="0" presId="urn:microsoft.com/office/officeart/2009/3/layout/StepUpProcess"/>
    <dgm:cxn modelId="{8BFEE266-DA0D-4B7B-AC83-87267A254E25}" type="presParOf" srcId="{9F8A9918-B0DF-422F-8FAB-A2987C95CE8D}" destId="{D66F4621-75EF-4BD0-8D29-862CEC068A1C}" srcOrd="1" destOrd="0" presId="urn:microsoft.com/office/officeart/2009/3/layout/StepUpProcess"/>
    <dgm:cxn modelId="{C2CA24C1-80CF-4DF4-A8F6-4BCCA198D276}" type="presParOf" srcId="{9F8A9918-B0DF-422F-8FAB-A2987C95CE8D}" destId="{30A5D2A0-3CA4-4BF3-B6C2-4222B9CA94A7}" srcOrd="2" destOrd="0" presId="urn:microsoft.com/office/officeart/2009/3/layout/StepUpProcess"/>
    <dgm:cxn modelId="{F2F7722F-C758-470E-B7D3-9E3B84FE124E}" type="presParOf" srcId="{C871358D-ACF6-491E-B4BE-6F64BFBA87F0}" destId="{AC90FD2E-6441-4B8E-838B-726EAF8EEE18}" srcOrd="1" destOrd="0" presId="urn:microsoft.com/office/officeart/2009/3/layout/StepUpProcess"/>
    <dgm:cxn modelId="{082ECE61-2CCC-45FE-8752-4D8E4B45300A}" type="presParOf" srcId="{AC90FD2E-6441-4B8E-838B-726EAF8EEE18}" destId="{60D4DF70-48DB-464F-B973-A27AE7AC0A00}" srcOrd="0" destOrd="0" presId="urn:microsoft.com/office/officeart/2009/3/layout/StepUpProcess"/>
    <dgm:cxn modelId="{356F04F4-C4D9-4BDE-81CB-1B8C06FFD01D}" type="presParOf" srcId="{C871358D-ACF6-491E-B4BE-6F64BFBA87F0}" destId="{B77F2556-3D8C-41B7-B53F-A6CDC30FC0C3}" srcOrd="2" destOrd="0" presId="urn:microsoft.com/office/officeart/2009/3/layout/StepUpProcess"/>
    <dgm:cxn modelId="{B14DFCE9-0A59-49E0-99DB-164A255AA5AA}" type="presParOf" srcId="{B77F2556-3D8C-41B7-B53F-A6CDC30FC0C3}" destId="{2E3CE29B-3F35-4B44-BD32-094B63063040}" srcOrd="0" destOrd="0" presId="urn:microsoft.com/office/officeart/2009/3/layout/StepUpProcess"/>
    <dgm:cxn modelId="{B629FDD4-E32C-4376-9AE2-CFEA0D171FA6}" type="presParOf" srcId="{B77F2556-3D8C-41B7-B53F-A6CDC30FC0C3}" destId="{D4A6CE2D-5A8D-4CC9-B71C-043723E695F7}" srcOrd="1" destOrd="0" presId="urn:microsoft.com/office/officeart/2009/3/layout/StepUpProcess"/>
    <dgm:cxn modelId="{4C932476-A964-4BF3-936A-18A7F269E0D4}" type="presParOf" srcId="{B77F2556-3D8C-41B7-B53F-A6CDC30FC0C3}" destId="{67A6031B-A6A0-4454-B0F3-49A87E8A1911}" srcOrd="2" destOrd="0" presId="urn:microsoft.com/office/officeart/2009/3/layout/StepUpProcess"/>
    <dgm:cxn modelId="{68CAF66E-7504-4AA0-B2DD-14F29A98A565}" type="presParOf" srcId="{C871358D-ACF6-491E-B4BE-6F64BFBA87F0}" destId="{89EC798B-9EB9-4238-A24E-05666856341C}" srcOrd="3" destOrd="0" presId="urn:microsoft.com/office/officeart/2009/3/layout/StepUpProcess"/>
    <dgm:cxn modelId="{825B0DA0-1589-4C94-A05F-AA8E79DA644F}" type="presParOf" srcId="{89EC798B-9EB9-4238-A24E-05666856341C}" destId="{46EBBA46-230B-4EBF-81A9-E57557ADCA1A}" srcOrd="0" destOrd="0" presId="urn:microsoft.com/office/officeart/2009/3/layout/StepUpProcess"/>
    <dgm:cxn modelId="{08A43E99-9D67-452D-B0C3-605491282C89}" type="presParOf" srcId="{C871358D-ACF6-491E-B4BE-6F64BFBA87F0}" destId="{2E2A859E-30CB-45F9-97A5-8C8B00F64704}" srcOrd="4" destOrd="0" presId="urn:microsoft.com/office/officeart/2009/3/layout/StepUpProcess"/>
    <dgm:cxn modelId="{63E1378D-C033-4F49-88BF-361A11E96D2E}" type="presParOf" srcId="{2E2A859E-30CB-45F9-97A5-8C8B00F64704}" destId="{08EDB321-A80F-44BD-87E6-E75294C656A6}" srcOrd="0" destOrd="0" presId="urn:microsoft.com/office/officeart/2009/3/layout/StepUpProcess"/>
    <dgm:cxn modelId="{EB3A341E-C1E9-4711-968E-716D6C943087}" type="presParOf" srcId="{2E2A859E-30CB-45F9-97A5-8C8B00F64704}" destId="{B6970A40-FC5D-4968-B18E-23D3EA3CC17F}" srcOrd="1" destOrd="0" presId="urn:microsoft.com/office/officeart/2009/3/layout/StepUpProcess"/>
    <dgm:cxn modelId="{ECEFBB2C-0CD8-4353-A18B-10009CEDEE7D}" type="presParOf" srcId="{2E2A859E-30CB-45F9-97A5-8C8B00F64704}" destId="{CE21075A-544A-4B45-A235-DA7A4BABB34F}" srcOrd="2" destOrd="0" presId="urn:microsoft.com/office/officeart/2009/3/layout/StepUpProcess"/>
    <dgm:cxn modelId="{1B3E3FA3-44DA-44D8-AFB9-64229CC9533E}" type="presParOf" srcId="{C871358D-ACF6-491E-B4BE-6F64BFBA87F0}" destId="{2338A021-E9BB-436A-A901-4D42ECC4C9B9}" srcOrd="5" destOrd="0" presId="urn:microsoft.com/office/officeart/2009/3/layout/StepUpProcess"/>
    <dgm:cxn modelId="{016B5C27-9AB3-4DB5-B08D-E7E946FE4C08}" type="presParOf" srcId="{2338A021-E9BB-436A-A901-4D42ECC4C9B9}" destId="{5025C7EC-A1A3-4D04-8A09-B5FB6A5BDB3D}" srcOrd="0" destOrd="0" presId="urn:microsoft.com/office/officeart/2009/3/layout/StepUpProcess"/>
    <dgm:cxn modelId="{9EB3173A-80E8-4B00-9791-F3BC2146F36C}" type="presParOf" srcId="{C871358D-ACF6-491E-B4BE-6F64BFBA87F0}" destId="{25F1D135-6AD2-482F-8D4B-004ACC540E2E}" srcOrd="6" destOrd="0" presId="urn:microsoft.com/office/officeart/2009/3/layout/StepUpProcess"/>
    <dgm:cxn modelId="{B1BA7F24-8BED-4040-B3D1-EF2FC905340F}" type="presParOf" srcId="{25F1D135-6AD2-482F-8D4B-004ACC540E2E}" destId="{194DA811-5C40-468F-8EA7-2A3BC5892431}" srcOrd="0" destOrd="0" presId="urn:microsoft.com/office/officeart/2009/3/layout/StepUpProcess"/>
    <dgm:cxn modelId="{0B00AA91-D397-47E3-B3BE-7C80A6AC1A6B}" type="presParOf" srcId="{25F1D135-6AD2-482F-8D4B-004ACC540E2E}" destId="{81FD350D-FE2C-43C4-90DA-33039E1D1047}" srcOrd="1" destOrd="0" presId="urn:microsoft.com/office/officeart/2009/3/layout/StepUpProcess"/>
    <dgm:cxn modelId="{53F79DC9-9208-467A-9E33-633837359DD6}" type="presParOf" srcId="{25F1D135-6AD2-482F-8D4B-004ACC540E2E}" destId="{338B653B-8B38-45E9-AB62-904AB16536C9}" srcOrd="2" destOrd="0" presId="urn:microsoft.com/office/officeart/2009/3/layout/StepUpProcess"/>
    <dgm:cxn modelId="{3775C459-623B-490F-B2F4-B22ADE708478}" type="presParOf" srcId="{C871358D-ACF6-491E-B4BE-6F64BFBA87F0}" destId="{F9464A9E-E682-45E9-B365-8283F17EFF9B}" srcOrd="7" destOrd="0" presId="urn:microsoft.com/office/officeart/2009/3/layout/StepUpProcess"/>
    <dgm:cxn modelId="{07CD50AB-2EA6-45F5-9B7F-53D6CC1F995B}" type="presParOf" srcId="{F9464A9E-E682-45E9-B365-8283F17EFF9B}" destId="{F74D7484-11D5-461D-A26F-8B5CB5AE9A8D}" srcOrd="0" destOrd="0" presId="urn:microsoft.com/office/officeart/2009/3/layout/StepUpProcess"/>
    <dgm:cxn modelId="{D3B79CDC-FE73-4BFC-8AF4-D935D4DF320B}" type="presParOf" srcId="{C871358D-ACF6-491E-B4BE-6F64BFBA87F0}" destId="{91EFD974-F9EE-4AB6-B0BC-E97BE5D1799C}" srcOrd="8" destOrd="0" presId="urn:microsoft.com/office/officeart/2009/3/layout/StepUpProcess"/>
    <dgm:cxn modelId="{8C304AF6-9FCA-4917-B7C4-B10013A436E9}" type="presParOf" srcId="{91EFD974-F9EE-4AB6-B0BC-E97BE5D1799C}" destId="{2D401B5B-FD89-4FE1-BB85-D4E739C38CB9}" srcOrd="0" destOrd="0" presId="urn:microsoft.com/office/officeart/2009/3/layout/StepUpProcess"/>
    <dgm:cxn modelId="{07A3026C-6152-4FB2-8506-E34D88D65450}" type="presParOf" srcId="{91EFD974-F9EE-4AB6-B0BC-E97BE5D1799C}" destId="{2A7690BF-ACE3-427F-8B47-E3BD66EB166C}" srcOrd="1" destOrd="0" presId="urn:microsoft.com/office/officeart/2009/3/layout/StepUpProcess"/>
    <dgm:cxn modelId="{E3A5DD74-DA95-4CE1-AD29-79747A2D5FB4}" type="presParOf" srcId="{91EFD974-F9EE-4AB6-B0BC-E97BE5D1799C}" destId="{8AFD9FFC-C637-4788-9E9C-3D1E40C402A2}" srcOrd="2" destOrd="0" presId="urn:microsoft.com/office/officeart/2009/3/layout/StepUpProcess"/>
    <dgm:cxn modelId="{25D0DFFB-9228-4AD2-A3BD-AA430D8580D4}" type="presParOf" srcId="{C871358D-ACF6-491E-B4BE-6F64BFBA87F0}" destId="{A0730C23-9FDC-4963-9468-6E65EB59E2FC}" srcOrd="9" destOrd="0" presId="urn:microsoft.com/office/officeart/2009/3/layout/StepUpProcess"/>
    <dgm:cxn modelId="{ECE05A1E-61A8-4184-ADD3-CFFFF71E00BD}" type="presParOf" srcId="{A0730C23-9FDC-4963-9468-6E65EB59E2FC}" destId="{09F222C6-589A-435B-B612-BD2A00B593C8}" srcOrd="0" destOrd="0" presId="urn:microsoft.com/office/officeart/2009/3/layout/StepUpProcess"/>
    <dgm:cxn modelId="{4D1C171B-689C-423E-8C3D-B176C4F8E7E2}" type="presParOf" srcId="{C871358D-ACF6-491E-B4BE-6F64BFBA87F0}" destId="{7D719D01-0878-44BB-AE7B-FFEDC6DD216D}" srcOrd="10" destOrd="0" presId="urn:microsoft.com/office/officeart/2009/3/layout/StepUpProcess"/>
    <dgm:cxn modelId="{0E065E4A-EFBA-4850-992B-3D1C947CFAA6}" type="presParOf" srcId="{7D719D01-0878-44BB-AE7B-FFEDC6DD216D}" destId="{CB120FCC-AF34-4C06-89E0-B7C68D6322A3}" srcOrd="0" destOrd="0" presId="urn:microsoft.com/office/officeart/2009/3/layout/StepUpProcess"/>
    <dgm:cxn modelId="{3B8F792A-B19A-4658-90AB-A91569D33489}" type="presParOf" srcId="{7D719D01-0878-44BB-AE7B-FFEDC6DD216D}" destId="{7258E24B-D128-4805-A44F-ACA815666BE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7DC5E-140F-454B-B866-E9DED54F5A93}" type="datetimeFigureOut">
              <a:rPr lang="de-DE" smtClean="0"/>
              <a:t>02.05.2018</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15D28-BE0B-423F-B10B-207F250FC48E}" type="slidenum">
              <a:rPr lang="de-DE" smtClean="0"/>
              <a:t>‹Nr.›</a:t>
            </a:fld>
            <a:endParaRPr lang="de-DE"/>
          </a:p>
        </p:txBody>
      </p:sp>
    </p:spTree>
    <p:extLst>
      <p:ext uri="{BB962C8B-B14F-4D97-AF65-F5344CB8AC3E}">
        <p14:creationId xmlns:p14="http://schemas.microsoft.com/office/powerpoint/2010/main" val="41373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a:t>
            </a:fld>
            <a:endParaRPr lang="de-DE"/>
          </a:p>
        </p:txBody>
      </p:sp>
    </p:spTree>
    <p:extLst>
      <p:ext uri="{BB962C8B-B14F-4D97-AF65-F5344CB8AC3E}">
        <p14:creationId xmlns:p14="http://schemas.microsoft.com/office/powerpoint/2010/main" val="988485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15</a:t>
            </a:fld>
            <a:endParaRPr lang="de-DE"/>
          </a:p>
        </p:txBody>
      </p:sp>
    </p:spTree>
    <p:extLst>
      <p:ext uri="{BB962C8B-B14F-4D97-AF65-F5344CB8AC3E}">
        <p14:creationId xmlns:p14="http://schemas.microsoft.com/office/powerpoint/2010/main" val="297433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Source:</a:t>
            </a:r>
            <a:r>
              <a:rPr lang="en-US" dirty="0" smtClean="0"/>
              <a:t> </a:t>
            </a:r>
            <a:r>
              <a:rPr lang="en-US" dirty="0" err="1" smtClean="0"/>
              <a:t>Kals</a:t>
            </a:r>
            <a:r>
              <a:rPr lang="en-US" dirty="0" smtClean="0"/>
              <a:t>, Johannes: ISO 50001 Energy Management Systems – What managers need to know about energy and </a:t>
            </a:r>
          </a:p>
          <a:p>
            <a:r>
              <a:rPr lang="en-US" dirty="0" smtClean="0"/>
              <a:t>business administration, New York 2015, P. 50</a:t>
            </a:r>
            <a:r>
              <a:rPr lang="de-DE" baseline="0" dirty="0" smtClean="0"/>
              <a:t>.</a:t>
            </a:r>
          </a:p>
          <a:p>
            <a:endParaRPr lang="en-US" dirty="0" smtClean="0"/>
          </a:p>
          <a:p>
            <a:r>
              <a:rPr lang="de-DE" dirty="0" err="1" smtClean="0"/>
              <a:t>Figure</a:t>
            </a:r>
            <a:r>
              <a:rPr lang="de-DE" baseline="0" dirty="0" smtClean="0"/>
              <a:t> </a:t>
            </a:r>
            <a:r>
              <a:rPr lang="de-DE" dirty="0" smtClean="0"/>
              <a:t>5.4:</a:t>
            </a:r>
            <a:r>
              <a:rPr lang="de-DE" baseline="0" dirty="0" smtClean="0"/>
              <a:t> N</a:t>
            </a:r>
            <a:r>
              <a:rPr lang="de-DE" dirty="0" smtClean="0"/>
              <a:t>ew</a:t>
            </a:r>
            <a:r>
              <a:rPr lang="de-DE" baseline="0" dirty="0" smtClean="0"/>
              <a:t> </a:t>
            </a:r>
            <a:r>
              <a:rPr lang="de-DE" dirty="0" err="1" smtClean="0"/>
              <a:t>industrial</a:t>
            </a:r>
            <a:r>
              <a:rPr lang="de-DE" baseline="0" dirty="0" smtClean="0"/>
              <a:t> </a:t>
            </a:r>
            <a:r>
              <a:rPr lang="de-DE" dirty="0" err="1" smtClean="0"/>
              <a:t>revolutions</a:t>
            </a:r>
            <a:r>
              <a:rPr lang="de-DE" dirty="0" smtClean="0"/>
              <a:t>.</a:t>
            </a:r>
          </a:p>
          <a:p>
            <a:endParaRPr lang="en-US" dirty="0" smtClean="0"/>
          </a:p>
          <a:p>
            <a:r>
              <a:rPr lang="en-US" dirty="0" smtClean="0"/>
              <a:t>This graph</a:t>
            </a:r>
            <a:r>
              <a:rPr lang="en-US" baseline="0" dirty="0" smtClean="0"/>
              <a:t> shows that for each era, there is a new industrial revolution. </a:t>
            </a:r>
            <a:endParaRPr lang="en-US" dirty="0" smtClean="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415967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Source:</a:t>
            </a:r>
            <a:r>
              <a:rPr lang="de-DE" baseline="0" dirty="0" smtClean="0"/>
              <a:t> </a:t>
            </a:r>
            <a:r>
              <a:rPr lang="en-US" baseline="0" dirty="0" err="1" smtClean="0"/>
              <a:t>Kals</a:t>
            </a:r>
            <a:r>
              <a:rPr lang="en-US" baseline="0" dirty="0" smtClean="0"/>
              <a:t>, Johannes: ISO 50001 Energy Management Systems – What managers need to know about energy and </a:t>
            </a:r>
          </a:p>
          <a:p>
            <a:r>
              <a:rPr lang="en-US" baseline="0" dirty="0" smtClean="0"/>
              <a:t>business administration, New York 2015, P. 69.</a:t>
            </a:r>
          </a:p>
          <a:p>
            <a:endParaRPr lang="en-US" dirty="0" smtClean="0"/>
          </a:p>
          <a:p>
            <a:r>
              <a:rPr lang="de-DE" dirty="0" err="1" smtClean="0"/>
              <a:t>Figure</a:t>
            </a:r>
            <a:r>
              <a:rPr lang="de-DE" dirty="0" smtClean="0"/>
              <a:t> 7.2:</a:t>
            </a:r>
            <a:r>
              <a:rPr lang="de-DE" baseline="0" dirty="0" smtClean="0"/>
              <a:t> The </a:t>
            </a:r>
            <a:r>
              <a:rPr lang="de-DE" dirty="0" smtClean="0"/>
              <a:t>Big</a:t>
            </a:r>
            <a:r>
              <a:rPr lang="de-DE" baseline="0" dirty="0" smtClean="0"/>
              <a:t> </a:t>
            </a:r>
            <a:r>
              <a:rPr lang="de-DE" baseline="0" dirty="0" err="1" smtClean="0"/>
              <a:t>p</a:t>
            </a:r>
            <a:r>
              <a:rPr lang="de-DE" dirty="0" err="1" smtClean="0"/>
              <a:t>icture</a:t>
            </a:r>
            <a:r>
              <a:rPr lang="de-DE" baseline="0" dirty="0" smtClean="0"/>
              <a:t> </a:t>
            </a:r>
            <a:r>
              <a:rPr lang="de-DE" baseline="0" dirty="0" err="1" smtClean="0"/>
              <a:t>of</a:t>
            </a:r>
            <a:r>
              <a:rPr lang="de-DE" baseline="0" dirty="0" smtClean="0"/>
              <a:t> </a:t>
            </a:r>
            <a:r>
              <a:rPr lang="de-DE" baseline="0" dirty="0" err="1" smtClean="0"/>
              <a:t>s</a:t>
            </a:r>
            <a:r>
              <a:rPr lang="de-DE" dirty="0" err="1" smtClean="0"/>
              <a:t>ustainability</a:t>
            </a:r>
            <a:r>
              <a:rPr lang="de-DE" baseline="0" dirty="0" smtClean="0"/>
              <a:t> </a:t>
            </a:r>
            <a:r>
              <a:rPr lang="de-DE" baseline="0" dirty="0" err="1" smtClean="0"/>
              <a:t>and</a:t>
            </a:r>
            <a:r>
              <a:rPr lang="de-DE" baseline="0" dirty="0" smtClean="0"/>
              <a:t> </a:t>
            </a:r>
            <a:r>
              <a:rPr lang="de-DE" dirty="0" smtClean="0"/>
              <a:t>IT.</a:t>
            </a:r>
          </a:p>
          <a:p>
            <a:endParaRPr lang="de-DE" dirty="0" smtClean="0"/>
          </a:p>
          <a:p>
            <a:r>
              <a:rPr lang="en-US" sz="1200" b="0" i="0" u="none" strike="noStrike" kern="1200" baseline="0" dirty="0" smtClean="0">
                <a:solidFill>
                  <a:schemeClr val="tx1"/>
                </a:solidFill>
                <a:latin typeface="+mn-lt"/>
                <a:ea typeface="+mn-ea"/>
                <a:cs typeface="+mn-cs"/>
              </a:rPr>
              <a:t>The figure links the three columns of sustainability (economic, ecologic and social) to the type of resources tackled by IT tools.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Ever since it was the aim of business (the </a:t>
            </a:r>
            <a:r>
              <a:rPr lang="en-US" sz="1200" b="0" i="1" u="none" strike="noStrike" kern="1200" baseline="0" dirty="0" smtClean="0">
                <a:solidFill>
                  <a:schemeClr val="tx1"/>
                </a:solidFill>
                <a:latin typeface="+mn-lt"/>
                <a:ea typeface="+mn-ea"/>
                <a:cs typeface="+mn-cs"/>
              </a:rPr>
              <a:t>profit </a:t>
            </a:r>
            <a:r>
              <a:rPr lang="en-US" sz="1200" b="0" i="0" u="none" strike="noStrike" kern="1200" baseline="0" dirty="0" smtClean="0">
                <a:solidFill>
                  <a:schemeClr val="tx1"/>
                </a:solidFill>
                <a:latin typeface="+mn-lt"/>
                <a:ea typeface="+mn-ea"/>
                <a:cs typeface="+mn-cs"/>
              </a:rPr>
              <a:t>dimension of sustainability) and ERP to provide the means to use material, money, machinery, and manpower (persons) effectively, economic success was ensured </a:t>
            </a:r>
            <a:r>
              <a:rPr lang="en-US" sz="1200" b="0" i="0" u="none" strike="noStrike" kern="1200" baseline="0" dirty="0" smtClean="0">
                <a:solidFill>
                  <a:schemeClr val="tx1"/>
                </a:solidFill>
                <a:latin typeface="+mn-lt"/>
                <a:ea typeface="+mn-ea"/>
                <a:cs typeface="+mn-cs"/>
                <a:sym typeface="Wingdings" panose="05000000000000000000" pitchFamily="2" charset="2"/>
              </a:rPr>
              <a:t> sustainability 1.0 (economy)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are now in a second wave (</a:t>
            </a:r>
            <a:r>
              <a:rPr lang="en-US" sz="1200" b="0" i="1" u="none" strike="noStrike" kern="1200" baseline="0" dirty="0" smtClean="0">
                <a:solidFill>
                  <a:schemeClr val="tx1"/>
                </a:solidFill>
                <a:latin typeface="+mn-lt"/>
                <a:ea typeface="+mn-ea"/>
                <a:cs typeface="+mn-cs"/>
              </a:rPr>
              <a:t>planet </a:t>
            </a:r>
            <a:r>
              <a:rPr lang="en-US" sz="1200" b="0" i="0" u="none" strike="noStrike" kern="1200" baseline="0" dirty="0" smtClean="0">
                <a:solidFill>
                  <a:schemeClr val="tx1"/>
                </a:solidFill>
                <a:latin typeface="+mn-lt"/>
                <a:ea typeface="+mn-ea"/>
                <a:cs typeface="+mn-cs"/>
              </a:rPr>
              <a:t>dimension) integrating ecological resources systematically </a:t>
            </a:r>
            <a:r>
              <a:rPr lang="en-US" sz="1200" b="0" i="0" u="none" strike="noStrike" kern="1200" baseline="0" dirty="0" smtClean="0">
                <a:solidFill>
                  <a:schemeClr val="tx1"/>
                </a:solidFill>
                <a:latin typeface="+mn-lt"/>
                <a:ea typeface="+mn-ea"/>
                <a:cs typeface="+mn-cs"/>
                <a:sym typeface="Wingdings" panose="05000000000000000000" pitchFamily="2" charset="2"/>
              </a:rPr>
              <a:t> sustainability 2.0 (ecology)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will be an exciting challenge for the future to find a way of living on earth, conserving resources for our children while living a happy life (</a:t>
            </a:r>
            <a:r>
              <a:rPr lang="en-US" sz="1200" b="0" i="1" u="none" strike="noStrike" kern="1200" baseline="0" dirty="0" smtClean="0">
                <a:solidFill>
                  <a:schemeClr val="tx1"/>
                </a:solidFill>
                <a:latin typeface="+mn-lt"/>
                <a:ea typeface="+mn-ea"/>
                <a:cs typeface="+mn-cs"/>
              </a:rPr>
              <a:t>people </a:t>
            </a:r>
            <a:r>
              <a:rPr lang="en-US" sz="1200" b="0" i="0" u="none" strike="noStrike" kern="1200" baseline="0" dirty="0" smtClean="0">
                <a:solidFill>
                  <a:schemeClr val="tx1"/>
                </a:solidFill>
                <a:latin typeface="+mn-lt"/>
                <a:ea typeface="+mn-ea"/>
                <a:cs typeface="+mn-cs"/>
              </a:rPr>
              <a:t>dimension) </a:t>
            </a:r>
            <a:r>
              <a:rPr lang="en-US" sz="1200" b="0" i="0" u="none" strike="noStrike" kern="1200" baseline="0" dirty="0" smtClean="0">
                <a:solidFill>
                  <a:schemeClr val="tx1"/>
                </a:solidFill>
                <a:latin typeface="+mn-lt"/>
                <a:ea typeface="+mn-ea"/>
                <a:cs typeface="+mn-cs"/>
                <a:sym typeface="Wingdings" panose="05000000000000000000" pitchFamily="2" charset="2"/>
              </a:rPr>
              <a:t> sustainability 3.0 (social justice)</a:t>
            </a:r>
            <a:endParaRPr lang="en-US" dirty="0" smtClean="0"/>
          </a:p>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3591712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smtClean="0"/>
              <a:t>Quelle: Eigene Darstellung in</a:t>
            </a:r>
            <a:r>
              <a:rPr lang="de-DE" baseline="0" dirty="0" smtClean="0"/>
              <a:t> Anlehnung an </a:t>
            </a:r>
            <a:r>
              <a:rPr lang="de-DE" dirty="0" smtClean="0"/>
              <a:t>Kals, Johannes: ISO 50001 </a:t>
            </a:r>
            <a:r>
              <a:rPr lang="de-DE" dirty="0" err="1" smtClean="0"/>
              <a:t>Energy</a:t>
            </a:r>
            <a:r>
              <a:rPr lang="de-DE" dirty="0" smtClean="0"/>
              <a:t> </a:t>
            </a:r>
            <a:r>
              <a:rPr lang="de-DE" dirty="0" err="1" smtClean="0"/>
              <a:t>management</a:t>
            </a:r>
            <a:r>
              <a:rPr lang="de-DE" dirty="0" smtClean="0"/>
              <a:t> Systems,</a:t>
            </a:r>
            <a:r>
              <a:rPr lang="de-DE" baseline="0" dirty="0" smtClean="0"/>
              <a:t> </a:t>
            </a:r>
            <a:r>
              <a:rPr lang="de-DE" baseline="0" dirty="0" err="1" smtClean="0"/>
              <a:t>What</a:t>
            </a:r>
            <a:r>
              <a:rPr lang="de-DE" baseline="0" dirty="0" smtClean="0"/>
              <a:t> </a:t>
            </a:r>
            <a:r>
              <a:rPr lang="de-DE" baseline="0" dirty="0" err="1" smtClean="0"/>
              <a:t>managers</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know</a:t>
            </a:r>
            <a:r>
              <a:rPr lang="de-DE" baseline="0" dirty="0" smtClean="0"/>
              <a:t> </a:t>
            </a:r>
            <a:r>
              <a:rPr lang="de-DE" baseline="0" dirty="0" err="1" smtClean="0"/>
              <a:t>about</a:t>
            </a:r>
            <a:r>
              <a:rPr lang="de-DE" baseline="0" dirty="0" smtClean="0"/>
              <a:t> </a:t>
            </a:r>
            <a:r>
              <a:rPr lang="de-DE" baseline="0" dirty="0" err="1" smtClean="0"/>
              <a:t>energy</a:t>
            </a:r>
            <a:r>
              <a:rPr lang="de-DE" baseline="0" dirty="0" smtClean="0"/>
              <a:t> </a:t>
            </a:r>
            <a:r>
              <a:rPr lang="de-DE" baseline="0" dirty="0" err="1" smtClean="0"/>
              <a:t>and</a:t>
            </a:r>
            <a:r>
              <a:rPr lang="de-DE" baseline="0" dirty="0" smtClean="0"/>
              <a:t> </a:t>
            </a:r>
            <a:r>
              <a:rPr lang="de-DE" baseline="0" dirty="0" err="1" smtClean="0"/>
              <a:t>business</a:t>
            </a:r>
            <a:r>
              <a:rPr lang="de-DE" baseline="0" dirty="0" smtClean="0"/>
              <a:t> </a:t>
            </a:r>
            <a:r>
              <a:rPr lang="de-DE" baseline="0" dirty="0" err="1" smtClean="0"/>
              <a:t>administration</a:t>
            </a:r>
            <a:r>
              <a:rPr lang="de-DE" baseline="0" dirty="0" smtClean="0"/>
              <a:t>, New York 2015, S. 68)</a:t>
            </a:r>
            <a:endParaRPr lang="de-DE" dirty="0" smtClean="0"/>
          </a:p>
          <a:p>
            <a:endParaRPr lang="de-DE" dirty="0" smtClean="0"/>
          </a:p>
          <a:p>
            <a:r>
              <a:rPr lang="de-DE" dirty="0" smtClean="0"/>
              <a:t>Wir wenden</a:t>
            </a:r>
            <a:r>
              <a:rPr lang="de-DE" baseline="0" dirty="0" smtClean="0"/>
              <a:t> uns jetzt dem Bereich IT als Enabler zu. </a:t>
            </a:r>
            <a:endParaRPr lang="de-DE" dirty="0" smtClean="0"/>
          </a:p>
          <a:p>
            <a:r>
              <a:rPr lang="de-DE" dirty="0" smtClean="0"/>
              <a:t>Diese Abbildung zeigt Ergebnisse</a:t>
            </a:r>
            <a:r>
              <a:rPr lang="de-DE" baseline="0" dirty="0" smtClean="0"/>
              <a:t> eines Workshops mit SAP Mitarbeitern zu Herausforderungen und neuen Möglichkeiten im Zusammenhang mit IT</a:t>
            </a:r>
          </a:p>
          <a:p>
            <a:r>
              <a:rPr lang="de-DE" baseline="0" dirty="0" smtClean="0"/>
              <a:t>Auf der einen Seite haben wir als neue Herausforderungen: </a:t>
            </a:r>
          </a:p>
          <a:p>
            <a:r>
              <a:rPr lang="de-DE" baseline="0" dirty="0" smtClean="0"/>
              <a:t>Steigende Preise und Kosten für Ressourcen, also vor allem Umweltressourcen (wozu Energie auch gehört). Hinzu kommt die Volatilität der Preise, mit der auch die Unsicherheit im Bereich des Ressourceneinkaufs zunimmt.  Die Geschwindigkeit mit der sich die Geschäftsumwelt entwickelt nimmt stark zu, Unternehmen müssen sich stetig an neue Geschäftsmodelle anpassen. Gleichzeitig gibt es eine stark zunehmende Vernetzung der Unternehmen und eine Zusammenarbeit über Unternehmensgrenzen hinweg in Supply Chains, </a:t>
            </a:r>
            <a:r>
              <a:rPr lang="de-DE" baseline="0" dirty="0" err="1" smtClean="0"/>
              <a:t>value</a:t>
            </a:r>
            <a:r>
              <a:rPr lang="de-DE" baseline="0" dirty="0" smtClean="0"/>
              <a:t> </a:t>
            </a:r>
            <a:r>
              <a:rPr lang="de-DE" baseline="0" dirty="0" err="1" smtClean="0"/>
              <a:t>networks</a:t>
            </a:r>
            <a:r>
              <a:rPr lang="de-DE" baseline="0" dirty="0" smtClean="0"/>
              <a:t> etc. </a:t>
            </a:r>
          </a:p>
          <a:p>
            <a:endParaRPr lang="de-DE" baseline="0" dirty="0" smtClean="0"/>
          </a:p>
          <a:p>
            <a:r>
              <a:rPr lang="de-DE" baseline="0" dirty="0" smtClean="0"/>
              <a:t>Diese Herausforderung ist enorm, aber die technologische Entwicklung hat eine Menge an Werkzeugen und Methoden auf den Markt gebracht, mit denen Unternehmen diese Herausforderungen auch stemmen können. Hier einige Beispiele:</a:t>
            </a:r>
          </a:p>
          <a:p>
            <a:pPr marL="0" indent="0">
              <a:buFont typeface="Arial" panose="020B0604020202020204" pitchFamily="34" charset="0"/>
              <a:buNone/>
            </a:pPr>
            <a:r>
              <a:rPr lang="de-DE" baseline="0" dirty="0" smtClean="0"/>
              <a:t>Das Internet der Dinge ermöglicht eine Vernetzung und die Kommunikation aller Ressourcen eines Unternehmens. Die Fähigkeit Informationen zu verarbeiten wird durch neue IT auf ein neues Level gehoben. Mehr Informationen können schneller verarbeitet werden. Außerdem bietet die IT neue Methoden und Anwendungen, welche das sammeln und auswerten von Daten in neuen Dimensionen ermöglicht.</a:t>
            </a:r>
          </a:p>
          <a:p>
            <a:endParaRPr lang="de-DE" baseline="0" dirty="0" smtClean="0"/>
          </a:p>
          <a:p>
            <a:r>
              <a:rPr lang="de-DE" baseline="0" dirty="0" smtClean="0"/>
              <a:t>Es geht darum das R (was für Ressource steht) in ERP (enterpries </a:t>
            </a:r>
            <a:r>
              <a:rPr lang="de-DE" baseline="0" dirty="0" err="1" smtClean="0"/>
              <a:t>resource</a:t>
            </a:r>
            <a:r>
              <a:rPr lang="de-DE" baseline="0" dirty="0" smtClean="0"/>
              <a:t> </a:t>
            </a:r>
            <a:r>
              <a:rPr lang="de-DE" baseline="0" dirty="0" err="1" smtClean="0"/>
              <a:t>planning</a:t>
            </a:r>
            <a:r>
              <a:rPr lang="de-DE" baseline="0" dirty="0" smtClean="0"/>
              <a:t>) neu zu definieren. </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21</a:t>
            </a:fld>
            <a:endParaRPr lang="de-DE"/>
          </a:p>
        </p:txBody>
      </p:sp>
    </p:spTree>
    <p:extLst>
      <p:ext uri="{BB962C8B-B14F-4D97-AF65-F5344CB8AC3E}">
        <p14:creationId xmlns:p14="http://schemas.microsoft.com/office/powerpoint/2010/main" val="274337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Own</a:t>
            </a:r>
            <a:r>
              <a:rPr lang="de-DE" dirty="0"/>
              <a:t> </a:t>
            </a:r>
            <a:r>
              <a:rPr lang="de-DE" dirty="0" err="1"/>
              <a:t>representation</a:t>
            </a:r>
            <a:r>
              <a:rPr lang="de-DE" dirty="0"/>
              <a:t> </a:t>
            </a:r>
            <a:r>
              <a:rPr lang="de-DE" dirty="0" err="1"/>
              <a:t>basen</a:t>
            </a:r>
            <a:r>
              <a:rPr lang="de-DE" dirty="0"/>
              <a:t> </a:t>
            </a:r>
            <a:r>
              <a:rPr lang="de-DE" dirty="0" err="1"/>
              <a:t>od</a:t>
            </a:r>
            <a:r>
              <a:rPr lang="de-DE" baseline="0" dirty="0"/>
              <a:t> </a:t>
            </a:r>
            <a:r>
              <a:rPr lang="de-DE" dirty="0"/>
              <a:t>Kals, Johannes: ISO 50001 </a:t>
            </a:r>
            <a:r>
              <a:rPr lang="de-DE" dirty="0" err="1"/>
              <a:t>Energy</a:t>
            </a:r>
            <a:r>
              <a:rPr lang="de-DE" dirty="0"/>
              <a:t> </a:t>
            </a:r>
            <a:r>
              <a:rPr lang="de-DE" dirty="0" err="1"/>
              <a:t>management</a:t>
            </a:r>
            <a:r>
              <a:rPr lang="de-DE" dirty="0"/>
              <a:t> Systems,</a:t>
            </a:r>
            <a:r>
              <a:rPr lang="de-DE" baseline="0" dirty="0"/>
              <a:t>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and </a:t>
            </a:r>
            <a:r>
              <a:rPr lang="de-DE" baseline="0" dirty="0" err="1"/>
              <a:t>business</a:t>
            </a:r>
            <a:r>
              <a:rPr lang="de-DE" baseline="0" dirty="0"/>
              <a:t> </a:t>
            </a:r>
            <a:r>
              <a:rPr lang="de-DE" baseline="0" dirty="0" err="1"/>
              <a:t>administration</a:t>
            </a:r>
            <a:r>
              <a:rPr lang="de-DE" baseline="0" dirty="0"/>
              <a:t>, New York 2015, p. 70</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Below is an explanation of the specific IT options</a:t>
            </a:r>
            <a:r>
              <a:rPr lang="de-DE" dirty="0"/>
              <a:t>:</a:t>
            </a:r>
            <a:r>
              <a:rPr lang="de-DE" baseline="0" dirty="0"/>
              <a:t> </a:t>
            </a:r>
          </a:p>
          <a:p>
            <a:r>
              <a:rPr lang="en-US" dirty="0"/>
              <a:t>They are classified according to the solutions shown here, which are explained in the following slides. This illustration also serves as a</a:t>
            </a:r>
            <a:r>
              <a:rPr lang="en-US" baseline="0" dirty="0"/>
              <a:t> structure</a:t>
            </a:r>
            <a:r>
              <a:rPr lang="en-US" dirty="0"/>
              <a:t>.</a:t>
            </a:r>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22</a:t>
            </a:fld>
            <a:endParaRPr lang="de-DE"/>
          </a:p>
        </p:txBody>
      </p:sp>
    </p:spTree>
    <p:extLst>
      <p:ext uri="{BB962C8B-B14F-4D97-AF65-F5344CB8AC3E}">
        <p14:creationId xmlns:p14="http://schemas.microsoft.com/office/powerpoint/2010/main" val="199148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a:t>
            </a:fld>
            <a:endParaRPr lang="de-DE"/>
          </a:p>
        </p:txBody>
      </p:sp>
    </p:spTree>
    <p:extLst>
      <p:ext uri="{BB962C8B-B14F-4D97-AF65-F5344CB8AC3E}">
        <p14:creationId xmlns:p14="http://schemas.microsoft.com/office/powerpoint/2010/main" val="90535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smtClean="0"/>
              <a:t>Quelle: CC-</a:t>
            </a:r>
            <a:r>
              <a:rPr lang="de-DE" dirty="0" err="1" smtClean="0"/>
              <a:t>by</a:t>
            </a:r>
            <a:r>
              <a:rPr lang="de-DE" dirty="0" smtClean="0"/>
              <a:t> https://commons.wikimedia.org/wiki/File%3AMoores_law_(1970-2011).PNG, Zugriff 12.12.2016</a:t>
            </a:r>
          </a:p>
          <a:p>
            <a:r>
              <a:rPr lang="en-US" dirty="0" smtClean="0"/>
              <a:t>G. E. Moore: </a:t>
            </a:r>
            <a:r>
              <a:rPr lang="en-US" i="0" dirty="0" smtClean="0">
                <a:effectLst/>
              </a:rPr>
              <a:t>Cramming more components onto integrated circuits</a:t>
            </a:r>
            <a:r>
              <a:rPr lang="en-US" dirty="0" smtClean="0"/>
              <a:t>. In: </a:t>
            </a:r>
            <a:r>
              <a:rPr lang="en-US" i="0" dirty="0" smtClean="0">
                <a:effectLst/>
              </a:rPr>
              <a:t>Electronics</a:t>
            </a:r>
            <a:r>
              <a:rPr lang="en-US" i="0" dirty="0" smtClean="0"/>
              <a:t>.</a:t>
            </a:r>
            <a:r>
              <a:rPr lang="en-US" dirty="0" smtClean="0"/>
              <a:t> Band 38, </a:t>
            </a:r>
            <a:r>
              <a:rPr lang="en-US" dirty="0" err="1" smtClean="0"/>
              <a:t>Nr</a:t>
            </a:r>
            <a:r>
              <a:rPr lang="en-US" dirty="0" smtClean="0"/>
              <a:t>. 8, 1965, S. 114–117. </a:t>
            </a:r>
            <a:endParaRPr lang="de-DE" dirty="0" smtClean="0"/>
          </a:p>
          <a:p>
            <a:endParaRPr lang="de-DE" dirty="0" smtClean="0"/>
          </a:p>
          <a:p>
            <a:r>
              <a:rPr lang="de-DE" dirty="0" smtClean="0"/>
              <a:t>Woher kommen diese Schlagworte? Was steckt dahinter?</a:t>
            </a:r>
          </a:p>
          <a:p>
            <a:r>
              <a:rPr lang="de-DE" dirty="0" smtClean="0"/>
              <a:t>Das Mooresche Gesetz wurde bereits 1965 von Gordon</a:t>
            </a:r>
            <a:r>
              <a:rPr lang="de-DE" baseline="0" dirty="0" smtClean="0"/>
              <a:t> Moore formuliert, es ist eine Faustregel beruhend auf empirischen Beobachtungen. Angenommen wird, dass sich die Komplexität der Schaltkreise mit minimalen Komponentenkosten (z.B. auf Computerchips) regelmäßig verdoppelt. Die Grafik zeigt verschiedene Prozessoren auf der Zeitachse und die auf ihnen befindlichen Transistoren/pro Chip. Das bedeutet also, dass unsere IT alle 1-2 Jahre doppelt so leistungsfähig wird. Dies führt zu einer exponentiellen Entwicklung. </a:t>
            </a:r>
          </a:p>
          <a:p>
            <a:r>
              <a:rPr lang="de-DE" baseline="0" dirty="0" smtClean="0"/>
              <a:t>Heute ist diese Gesetzmäßigkeit anerkannt und bildet die Grundlage für die digitale Revolution. </a:t>
            </a:r>
          </a:p>
          <a:p>
            <a:endParaRPr lang="de-DE" baseline="0" dirty="0" smtClean="0"/>
          </a:p>
          <a:p>
            <a:r>
              <a:rPr lang="de-DE" baseline="0" dirty="0" smtClean="0"/>
              <a:t>Interessant ist, dass man früher dachte, irgendwann an die Grenzen der Leistungsfähigkeit von Prozessen zu stoßen. Doch heute erkennt man, dass diese Grenzen nicht so schnell erreicht werden, denn immer neue Technologien bringen auch neue Leistungsfähigkeiten hervor. Statt einer eher langsameren Entwicklungsgeschwindigkeit erleben wir gerade noch schnellere Entwicklungen und eine Grenze des Machbaren ist derzeit nicht zu erkennen. </a:t>
            </a:r>
          </a:p>
        </p:txBody>
      </p:sp>
      <p:sp>
        <p:nvSpPr>
          <p:cNvPr id="4" name="Foliennummernplatzhalter 3"/>
          <p:cNvSpPr>
            <a:spLocks noGrp="1"/>
          </p:cNvSpPr>
          <p:nvPr>
            <p:ph type="sldNum" sz="quarter" idx="10"/>
          </p:nvPr>
        </p:nvSpPr>
        <p:spPr/>
        <p:txBody>
          <a:bodyPr/>
          <a:lstStyle/>
          <a:p>
            <a:fld id="{35B6D25A-D5C7-48A2-80D9-C1E0370E10B8}" type="slidenum">
              <a:rPr lang="de-DE" smtClean="0"/>
              <a:t>4</a:t>
            </a:fld>
            <a:endParaRPr lang="de-DE"/>
          </a:p>
        </p:txBody>
      </p:sp>
    </p:spTree>
    <p:extLst>
      <p:ext uri="{BB962C8B-B14F-4D97-AF65-F5344CB8AC3E}">
        <p14:creationId xmlns:p14="http://schemas.microsoft.com/office/powerpoint/2010/main" val="1046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6</a:t>
            </a:fld>
            <a:endParaRPr lang="de-DE"/>
          </a:p>
        </p:txBody>
      </p:sp>
    </p:spTree>
    <p:extLst>
      <p:ext uri="{BB962C8B-B14F-4D97-AF65-F5344CB8AC3E}">
        <p14:creationId xmlns:p14="http://schemas.microsoft.com/office/powerpoint/2010/main" val="258686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By</a:t>
            </a:r>
            <a:r>
              <a:rPr lang="de-DE" dirty="0" smtClean="0"/>
              <a:t> Deutsch: EVB Energie AG (keine Nennung des Fotografen erforderlich)</a:t>
            </a:r>
            <a:br>
              <a:rPr lang="de-DE" dirty="0" smtClean="0"/>
            </a:br>
            <a:r>
              <a:rPr lang="de-DE" dirty="0" smtClean="0"/>
              <a:t>English: EVB </a:t>
            </a:r>
            <a:r>
              <a:rPr lang="de-DE" dirty="0" err="1" smtClean="0"/>
              <a:t>Energy</a:t>
            </a:r>
            <a:r>
              <a:rPr lang="de-DE" dirty="0" smtClean="0"/>
              <a:t> Ltd (</a:t>
            </a:r>
            <a:r>
              <a:rPr lang="de-DE" dirty="0" err="1" smtClean="0"/>
              <a:t>no</a:t>
            </a:r>
            <a:r>
              <a:rPr lang="de-DE" dirty="0" smtClean="0"/>
              <a:t> </a:t>
            </a:r>
            <a:r>
              <a:rPr lang="de-DE" dirty="0" err="1" smtClean="0"/>
              <a:t>mention</a:t>
            </a:r>
            <a:r>
              <a:rPr lang="de-DE" dirty="0" smtClean="0"/>
              <a:t> </a:t>
            </a:r>
            <a:r>
              <a:rPr lang="de-DE" dirty="0" err="1" smtClean="0"/>
              <a:t>of</a:t>
            </a:r>
            <a:r>
              <a:rPr lang="de-DE" dirty="0" smtClean="0"/>
              <a:t> </a:t>
            </a:r>
            <a:r>
              <a:rPr lang="de-DE" dirty="0" err="1" smtClean="0"/>
              <a:t>the</a:t>
            </a:r>
            <a:r>
              <a:rPr lang="de-DE" dirty="0" smtClean="0"/>
              <a:t> </a:t>
            </a:r>
            <a:r>
              <a:rPr lang="de-DE" dirty="0" err="1" smtClean="0"/>
              <a:t>photographer</a:t>
            </a:r>
            <a:r>
              <a:rPr lang="de-DE" dirty="0" smtClean="0"/>
              <a:t> </a:t>
            </a:r>
            <a:r>
              <a:rPr lang="de-DE" dirty="0" err="1" smtClean="0"/>
              <a:t>required</a:t>
            </a:r>
            <a:r>
              <a:rPr lang="de-DE" dirty="0" smtClean="0"/>
              <a:t>) [CC BY-SA 3.0 (https://creativecommons.org/licenses/by-sa/3.0)], via Wikimedia </a:t>
            </a:r>
            <a:r>
              <a:rPr lang="de-DE" dirty="0" err="1" smtClean="0"/>
              <a:t>Commons</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7</a:t>
            </a:fld>
            <a:endParaRPr lang="de-DE"/>
          </a:p>
        </p:txBody>
      </p:sp>
    </p:spTree>
    <p:extLst>
      <p:ext uri="{BB962C8B-B14F-4D97-AF65-F5344CB8AC3E}">
        <p14:creationId xmlns:p14="http://schemas.microsoft.com/office/powerpoint/2010/main" val="26306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9</a:t>
            </a:fld>
            <a:endParaRPr lang="de-DE"/>
          </a:p>
        </p:txBody>
      </p:sp>
    </p:spTree>
    <p:extLst>
      <p:ext uri="{BB962C8B-B14F-4D97-AF65-F5344CB8AC3E}">
        <p14:creationId xmlns:p14="http://schemas.microsoft.com/office/powerpoint/2010/main" val="370206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err="1" smtClean="0"/>
              <a:t>Kals</a:t>
            </a:r>
            <a:r>
              <a:rPr lang="en-US" dirty="0" smtClean="0"/>
              <a:t>, Johannes: ISO 50001 Energy Management Systems – What managers need to know about energy 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 administration, New York 2015, P. 58.</a:t>
            </a:r>
          </a:p>
          <a:p>
            <a:endParaRPr lang="en-US" dirty="0" smtClean="0"/>
          </a:p>
          <a:p>
            <a:r>
              <a:rPr lang="de-DE" dirty="0" err="1" smtClean="0"/>
              <a:t>Figure</a:t>
            </a:r>
            <a:r>
              <a:rPr lang="de-DE" dirty="0" smtClean="0"/>
              <a:t> 6.3: </a:t>
            </a:r>
            <a:r>
              <a:rPr lang="de-DE" dirty="0" err="1" smtClean="0"/>
              <a:t>Actors</a:t>
            </a:r>
            <a:r>
              <a:rPr lang="de-DE" baseline="0" dirty="0" smtClean="0"/>
              <a:t> </a:t>
            </a:r>
            <a:r>
              <a:rPr lang="de-DE" dirty="0" smtClean="0"/>
              <a:t>in</a:t>
            </a:r>
            <a:r>
              <a:rPr lang="de-DE" baseline="0" dirty="0" smtClean="0"/>
              <a:t> </a:t>
            </a:r>
            <a:r>
              <a:rPr lang="de-DE" dirty="0" err="1" smtClean="0"/>
              <a:t>new</a:t>
            </a:r>
            <a:r>
              <a:rPr lang="de-DE" baseline="0" dirty="0" smtClean="0"/>
              <a:t> </a:t>
            </a:r>
            <a:r>
              <a:rPr lang="de-DE" dirty="0" err="1" smtClean="0"/>
              <a:t>energy</a:t>
            </a:r>
            <a:r>
              <a:rPr lang="de-DE" baseline="0" dirty="0" smtClean="0"/>
              <a:t> </a:t>
            </a:r>
            <a:r>
              <a:rPr lang="de-DE" dirty="0" err="1" smtClean="0"/>
              <a:t>related</a:t>
            </a:r>
            <a:r>
              <a:rPr lang="de-DE" baseline="0" dirty="0" smtClean="0"/>
              <a:t> </a:t>
            </a:r>
            <a:r>
              <a:rPr lang="de-DE" dirty="0" err="1" smtClean="0"/>
              <a:t>markets</a:t>
            </a:r>
            <a:endParaRPr lang="de-DE" dirty="0" smtClean="0"/>
          </a:p>
          <a:p>
            <a:endParaRPr lang="en-US" dirty="0" smtClean="0"/>
          </a:p>
          <a:p>
            <a:r>
              <a:rPr lang="en-US" dirty="0" smtClean="0"/>
              <a:t>Important players</a:t>
            </a:r>
            <a:r>
              <a:rPr lang="en-US" baseline="0" dirty="0" smtClean="0"/>
              <a:t> in the new rising markets an their interaction.  Nonutility companies act on three sides. First on the demand side, like traditional energy markets. </a:t>
            </a:r>
          </a:p>
          <a:p>
            <a:r>
              <a:rPr lang="en-US" dirty="0" smtClean="0"/>
              <a:t>Second,</a:t>
            </a:r>
            <a:r>
              <a:rPr lang="en-US" baseline="0" dirty="0" smtClean="0"/>
              <a:t> they appear on supply side as prosumers. Third, they have a chance to balance supply and demand through demand-side management, load management </a:t>
            </a:r>
          </a:p>
          <a:p>
            <a:r>
              <a:rPr lang="en-US" baseline="0" dirty="0" smtClean="0"/>
              <a:t>Or energy load balancing.  </a:t>
            </a:r>
            <a:endParaRPr lang="en-US" dirty="0" smtClean="0"/>
          </a:p>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3027321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Source: </a:t>
            </a:r>
            <a:r>
              <a:rPr lang="en-US" dirty="0" err="1" smtClean="0"/>
              <a:t>www.nrel.gov</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a:t>
            </a:r>
            <a:r>
              <a:rPr lang="de-DE" dirty="0" smtClean="0"/>
              <a:t>6.2:</a:t>
            </a:r>
            <a:r>
              <a:rPr lang="de-DE" baseline="0" dirty="0" smtClean="0"/>
              <a:t> </a:t>
            </a:r>
            <a:r>
              <a:rPr lang="en-US" baseline="0" noProof="0" dirty="0" smtClean="0"/>
              <a:t>P</a:t>
            </a:r>
            <a:r>
              <a:rPr lang="en-US" noProof="0" dirty="0" smtClean="0"/>
              <a:t>hoto</a:t>
            </a:r>
            <a:r>
              <a:rPr lang="en-US" baseline="0" noProof="0" dirty="0" smtClean="0"/>
              <a:t> </a:t>
            </a:r>
            <a:r>
              <a:rPr lang="en-US" noProof="0" dirty="0" smtClean="0"/>
              <a:t>renewable</a:t>
            </a:r>
            <a:r>
              <a:rPr lang="en-US" baseline="0" noProof="0" dirty="0" smtClean="0"/>
              <a:t> </a:t>
            </a:r>
            <a:r>
              <a:rPr lang="en-US" noProof="0" dirty="0" smtClean="0"/>
              <a:t>energy</a:t>
            </a:r>
            <a:r>
              <a:rPr lang="en-US" baseline="0" noProof="0" dirty="0" smtClean="0"/>
              <a:t> </a:t>
            </a:r>
            <a:r>
              <a:rPr lang="en-US" noProof="0" dirty="0" smtClean="0"/>
              <a:t>technology. </a:t>
            </a:r>
          </a:p>
          <a:p>
            <a:endParaRPr lang="en-US" dirty="0" smtClean="0"/>
          </a:p>
          <a:p>
            <a:r>
              <a:rPr lang="en-US" dirty="0" smtClean="0"/>
              <a:t>Attached is a video explaining how solar panels work and</a:t>
            </a:r>
            <a:r>
              <a:rPr lang="en-US" baseline="0" dirty="0" smtClean="0"/>
              <a:t> transfer sun energy to electric energy. </a:t>
            </a:r>
            <a:endParaRPr lang="en-US" dirty="0" smtClean="0"/>
          </a:p>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94349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14</a:t>
            </a:fld>
            <a:endParaRPr lang="de-DE"/>
          </a:p>
        </p:txBody>
      </p:sp>
    </p:spTree>
    <p:extLst>
      <p:ext uri="{BB962C8B-B14F-4D97-AF65-F5344CB8AC3E}">
        <p14:creationId xmlns:p14="http://schemas.microsoft.com/office/powerpoint/2010/main" val="36737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79512" y="303498"/>
            <a:ext cx="8698734" cy="85725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108AA01D-6D90-8444-859F-56550BBB8F25}" type="datetime1">
              <a:rPr lang="de-DE" smtClean="0"/>
              <a:t>02.05.2018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506911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fld id="{91B0A65C-8F61-2345-A794-9E0AE3F9BB97}" type="datetime1">
              <a:rPr lang="de-DE" smtClean="0"/>
              <a:t>02.05.2018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856919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EEA8B13-28B5-6248-8CD2-318BF8B7CAB2}" type="datetime1">
              <a:rPr lang="de-DE" smtClean="0"/>
              <a:t>02.05.2018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45177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9B1BF31-9ECE-044A-8FC7-0463E1C2CB61}" type="datetime1">
              <a:rPr lang="de-DE" smtClean="0"/>
              <a:t>02.05.2018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1846412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96AF2E7-0389-794F-9ABF-861DEB5DDEFA}" type="datetime1">
              <a:rPr lang="de-DE" smtClean="0"/>
              <a:t>02.05.2018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9059692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34348610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38839122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30CAE1EF-4E75-C641-A7B2-6A205F3CA8E7}" type="datetime1">
              <a:rPr lang="de-DE" smtClean="0"/>
              <a:t>02.05.2018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76907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D09E384-575E-E84C-BD1E-A50469D6A9D0}" type="datetime1">
              <a:rPr lang="de-DE" smtClean="0"/>
              <a:t>02.05.2018</a:t>
            </a:fld>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6942870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A5EB507D-A45F-904C-9A4A-87C9525D77D1}" type="datetime1">
              <a:rPr lang="de-DE" smtClean="0"/>
              <a:t>02.05.2018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95058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15EBF9B-7EED-774E-A6A4-DA39306A93BA}" type="datetime1">
              <a:rPr lang="de-DE" smtClean="0"/>
              <a:t>02.05.2018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055318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B3305ED-EA4C-7D47-80DF-446FF6C42F68}" type="datetime1">
              <a:rPr lang="de-DE" smtClean="0"/>
              <a:t>02.05.2018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7246497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01CEEC9-3A77-2747-9603-872D316C3ED0}" type="datetime1">
              <a:rPr lang="de-DE" smtClean="0"/>
              <a:t>02.05.2018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28960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F365B33-59A4-7540-8F1E-6281D26E7007}" type="datetime1">
              <a:rPr lang="de-DE" smtClean="0"/>
              <a:t>02.05.2018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775351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1CEBC8-B7A7-C846-8ADA-D1844DC3BB2E}" type="datetime1">
              <a:rPr lang="de-DE" smtClean="0"/>
              <a:t>02.05.2018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368993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310344"/>
            <a:ext cx="8698734" cy="85725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6226B3-137F-E04B-9843-77BC96A245A1}" type="datetime1">
              <a:rPr lang="de-DE" smtClean="0"/>
              <a:t>02.05.2018</a:t>
            </a:fld>
            <a:endParaRPr lang="de-DE" dirty="0"/>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508A11F4-F0F8-4B5B-B075-753C58DBD519}" type="slidenum">
              <a:rPr lang="de-DE" smtClean="0"/>
              <a:pPr algn="ctr"/>
              <a:t>‹Nr.›</a:t>
            </a:fld>
            <a:endParaRPr lang="de-DE" dirty="0"/>
          </a:p>
        </p:txBody>
      </p:sp>
    </p:spTree>
    <p:extLst>
      <p:ext uri="{BB962C8B-B14F-4D97-AF65-F5344CB8AC3E}">
        <p14:creationId xmlns:p14="http://schemas.microsoft.com/office/powerpoint/2010/main" val="1310130689"/>
      </p:ext>
    </p:extLst>
  </p:cSld>
  <p:clrMap bg1="lt1" tx1="dk1" bg2="lt2" tx2="dk2" accent1="accent1" accent2="accent2" accent3="accent3" accent4="accent4" accent5="accent5" accent6="accent6" hlink="hlink" folHlink="folHlink"/>
  <p:sldLayoutIdLst>
    <p:sldLayoutId id="2147483698" r:id="rId1"/>
    <p:sldLayoutId id="2147483709" r:id="rId2"/>
    <p:sldLayoutId id="2147483697" r:id="rId3"/>
    <p:sldLayoutId id="214748370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10" r:id="rId14"/>
    <p:sldLayoutId id="2147483711" r:id="rId15"/>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72436" y="2463738"/>
            <a:ext cx="8248143" cy="2160240"/>
          </a:xfrm>
        </p:spPr>
        <p:txBody>
          <a:bodyPr>
            <a:noAutofit/>
          </a:bodyPr>
          <a:lstStyle/>
          <a:p>
            <a:pPr marL="0" indent="0" algn="ctr">
              <a:buNone/>
            </a:pPr>
            <a:r>
              <a:rPr lang="en-US" sz="2800" b="1" dirty="0" smtClean="0"/>
              <a:t>Content</a:t>
            </a:r>
          </a:p>
          <a:p>
            <a:pPr marL="514350" indent="-514350" algn="ctr">
              <a:buFont typeface="+mj-lt"/>
              <a:buAutoNum type="arabicPeriod"/>
            </a:pPr>
            <a:r>
              <a:rPr lang="en-US" sz="2800" b="1" dirty="0" smtClean="0"/>
              <a:t>Digitalization, </a:t>
            </a:r>
            <a:r>
              <a:rPr lang="en-US" sz="2800" b="1" dirty="0" err="1" smtClean="0"/>
              <a:t>IoT</a:t>
            </a:r>
            <a:r>
              <a:rPr lang="en-US" sz="2800" b="1" dirty="0" smtClean="0"/>
              <a:t>, I4.0 and Co</a:t>
            </a:r>
            <a:r>
              <a:rPr lang="en-US" sz="2800" dirty="0" smtClean="0"/>
              <a:t> </a:t>
            </a:r>
          </a:p>
          <a:p>
            <a:pPr marL="514350" indent="-514350" algn="ctr">
              <a:buFont typeface="+mj-lt"/>
              <a:buAutoNum type="arabicPeriod"/>
            </a:pPr>
            <a:r>
              <a:rPr lang="en-US" sz="2800" dirty="0" smtClean="0"/>
              <a:t>Smart Meter, Smart Grids, Business Models </a:t>
            </a:r>
          </a:p>
          <a:p>
            <a:pPr marL="457200" indent="-457200" algn="ctr">
              <a:buFont typeface="+mj-lt"/>
              <a:buAutoNum type="arabicPeriod"/>
            </a:pPr>
            <a:r>
              <a:rPr lang="en-US" sz="2800" dirty="0" smtClean="0"/>
              <a:t>Next Industrial Revolution</a:t>
            </a:r>
          </a:p>
          <a:p>
            <a:pPr marL="0" indent="0" algn="ctr">
              <a:buNone/>
            </a:pPr>
            <a:endParaRPr lang="en-US" sz="2800" dirty="0" smtClean="0"/>
          </a:p>
          <a:p>
            <a:pPr marL="0" indent="0" algn="ctr">
              <a:buNone/>
            </a:pPr>
            <a:endParaRPr lang="en-US" sz="2800" dirty="0" smtClean="0"/>
          </a:p>
          <a:p>
            <a:pPr marL="0" indent="0" algn="ctr">
              <a:buNone/>
            </a:pPr>
            <a:endParaRPr lang="en-US" sz="2800" dirty="0" smtClean="0"/>
          </a:p>
          <a:p>
            <a:pPr marL="0" indent="0" algn="ctr">
              <a:buNone/>
            </a:pPr>
            <a:endParaRPr lang="en-US" sz="2800" dirty="0" smtClean="0"/>
          </a:p>
          <a:p>
            <a:pPr marL="0" indent="0" algn="ctr">
              <a:buNone/>
            </a:pPr>
            <a:endParaRPr lang="en-US" sz="2800" dirty="0" smtClean="0"/>
          </a:p>
        </p:txBody>
      </p:sp>
      <p:sp>
        <p:nvSpPr>
          <p:cNvPr id="2" name="Foliennummernplatzhalter 1"/>
          <p:cNvSpPr>
            <a:spLocks noGrp="1"/>
          </p:cNvSpPr>
          <p:nvPr>
            <p:ph type="sldNum" sz="quarter" idx="12"/>
          </p:nvPr>
        </p:nvSpPr>
        <p:spPr/>
        <p:txBody>
          <a:bodyPr/>
          <a:lstStyle/>
          <a:p>
            <a:fld id="{508A11F4-F0F8-4B5B-B075-753C58DBD519}" type="slidenum">
              <a:rPr lang="de-DE" smtClean="0"/>
              <a:t>1</a:t>
            </a:fld>
            <a:endParaRPr lang="de-DE"/>
          </a:p>
        </p:txBody>
      </p:sp>
      <p:sp>
        <p:nvSpPr>
          <p:cNvPr id="6" name="Titel 3"/>
          <p:cNvSpPr>
            <a:spLocks noGrp="1"/>
          </p:cNvSpPr>
          <p:nvPr>
            <p:ph type="title"/>
          </p:nvPr>
        </p:nvSpPr>
        <p:spPr>
          <a:xfrm>
            <a:off x="179512" y="258964"/>
            <a:ext cx="8698734" cy="2024754"/>
          </a:xfrm>
        </p:spPr>
        <p:txBody>
          <a:bodyPr/>
          <a:lstStyle/>
          <a:p>
            <a:r>
              <a:rPr lang="en-US" dirty="0" smtClean="0"/>
              <a:t>Energy Oriented Business Administration</a:t>
            </a:r>
            <a:br>
              <a:rPr lang="en-US" dirty="0" smtClean="0"/>
            </a:br>
            <a:r>
              <a:rPr lang="en-US" dirty="0" smtClean="0"/>
              <a:t>Prof. Dr. Johannes Kals</a:t>
            </a:r>
            <a:br>
              <a:rPr lang="en-US" dirty="0" smtClean="0"/>
            </a:br>
            <a:r>
              <a:rPr lang="en-US" dirty="0" smtClean="0"/>
              <a:t>	</a:t>
            </a:r>
            <a:br>
              <a:rPr lang="en-US" dirty="0" smtClean="0"/>
            </a:br>
            <a:r>
              <a:rPr lang="en-US" dirty="0" smtClean="0"/>
              <a:t>2.3 IT and Energy</a:t>
            </a:r>
            <a:endParaRPr lang="en-US" sz="2000" dirty="0"/>
          </a:p>
        </p:txBody>
      </p:sp>
    </p:spTree>
    <p:extLst>
      <p:ext uri="{BB962C8B-B14F-4D97-AF65-F5344CB8AC3E}">
        <p14:creationId xmlns:p14="http://schemas.microsoft.com/office/powerpoint/2010/main" val="693739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ED5C74F-9B38-354F-97BA-B9D949BBBC01}" type="slidenum">
              <a:rPr lang="de-DE" smtClean="0"/>
              <a:t>10</a:t>
            </a:fld>
            <a:endParaRPr lang="de-DE"/>
          </a:p>
        </p:txBody>
      </p:sp>
      <p:sp>
        <p:nvSpPr>
          <p:cNvPr id="3" name="Textfeld 2"/>
          <p:cNvSpPr txBox="1"/>
          <p:nvPr/>
        </p:nvSpPr>
        <p:spPr>
          <a:xfrm>
            <a:off x="179512" y="357504"/>
            <a:ext cx="5472608" cy="3416320"/>
          </a:xfrm>
          <a:prstGeom prst="rect">
            <a:avLst/>
          </a:prstGeom>
          <a:noFill/>
        </p:spPr>
        <p:txBody>
          <a:bodyPr wrap="square" rtlCol="0">
            <a:spAutoFit/>
          </a:bodyPr>
          <a:lstStyle/>
          <a:p>
            <a:r>
              <a:rPr lang="en-US" sz="2400" dirty="0" smtClean="0"/>
              <a:t>Examples of load management, demand-side management, controlling machinery and devices according to scarcity and prices at energy exchange and in smart grids: </a:t>
            </a:r>
          </a:p>
          <a:p>
            <a:pPr marL="342900" indent="-342900">
              <a:buFont typeface="Arial" panose="020B0604020202020204" pitchFamily="34" charset="0"/>
              <a:buChar char="•"/>
            </a:pPr>
            <a:r>
              <a:rPr lang="en-US" sz="2400" dirty="0" smtClean="0"/>
              <a:t>Washing machine</a:t>
            </a:r>
          </a:p>
          <a:p>
            <a:pPr marL="342900" indent="-342900">
              <a:buFont typeface="Arial" panose="020B0604020202020204" pitchFamily="34" charset="0"/>
              <a:buChar char="•"/>
            </a:pPr>
            <a:r>
              <a:rPr lang="en-US" sz="2400" dirty="0" smtClean="0"/>
              <a:t>Cold storage house </a:t>
            </a:r>
          </a:p>
          <a:p>
            <a:pPr marL="342900" indent="-342900">
              <a:buFont typeface="Arial" panose="020B0604020202020204" pitchFamily="34" charset="0"/>
              <a:buChar char="•"/>
            </a:pPr>
            <a:r>
              <a:rPr lang="en-US" sz="2400" dirty="0" smtClean="0"/>
              <a:t>Rechargeable batteries of e-car</a:t>
            </a:r>
          </a:p>
          <a:p>
            <a:pPr marL="342900" indent="-342900">
              <a:buFont typeface="Arial" panose="020B0604020202020204" pitchFamily="34" charset="0"/>
              <a:buChar char="•"/>
            </a:pPr>
            <a:r>
              <a:rPr lang="en-US" sz="2400" dirty="0" smtClean="0"/>
              <a:t>Industrial mills etc. </a:t>
            </a:r>
            <a:endParaRPr lang="en-US" sz="2400" dirty="0"/>
          </a:p>
        </p:txBody>
      </p:sp>
      <p:pic>
        <p:nvPicPr>
          <p:cNvPr id="4" name="Grafik 3"/>
          <p:cNvPicPr>
            <a:picLocks noChangeAspect="1"/>
          </p:cNvPicPr>
          <p:nvPr/>
        </p:nvPicPr>
        <p:blipFill rotWithShape="1">
          <a:blip r:embed="rId2"/>
          <a:srcRect t="10587" b="16312"/>
          <a:stretch/>
        </p:blipFill>
        <p:spPr>
          <a:xfrm>
            <a:off x="5580112" y="56370"/>
            <a:ext cx="2095500" cy="1723292"/>
          </a:xfrm>
          <a:prstGeom prst="rect">
            <a:avLst/>
          </a:prstGeom>
        </p:spPr>
      </p:pic>
      <p:pic>
        <p:nvPicPr>
          <p:cNvPr id="5" name="Grafik 4"/>
          <p:cNvPicPr>
            <a:picLocks noChangeAspect="1"/>
          </p:cNvPicPr>
          <p:nvPr/>
        </p:nvPicPr>
        <p:blipFill>
          <a:blip r:embed="rId3"/>
          <a:stretch>
            <a:fillRect/>
          </a:stretch>
        </p:blipFill>
        <p:spPr>
          <a:xfrm>
            <a:off x="6012160" y="1791385"/>
            <a:ext cx="3143250" cy="1135856"/>
          </a:xfrm>
          <a:prstGeom prst="rect">
            <a:avLst/>
          </a:prstGeom>
        </p:spPr>
      </p:pic>
      <p:pic>
        <p:nvPicPr>
          <p:cNvPr id="7" name="Grafik 6"/>
          <p:cNvPicPr>
            <a:picLocks noChangeAspect="1"/>
          </p:cNvPicPr>
          <p:nvPr/>
        </p:nvPicPr>
        <p:blipFill>
          <a:blip r:embed="rId4"/>
          <a:stretch>
            <a:fillRect/>
          </a:stretch>
        </p:blipFill>
        <p:spPr>
          <a:xfrm>
            <a:off x="4644008" y="2941438"/>
            <a:ext cx="1983854" cy="1346781"/>
          </a:xfrm>
          <a:prstGeom prst="rect">
            <a:avLst/>
          </a:prstGeom>
        </p:spPr>
      </p:pic>
      <p:sp>
        <p:nvSpPr>
          <p:cNvPr id="8" name="Textfeld 7"/>
          <p:cNvSpPr txBox="1"/>
          <p:nvPr/>
        </p:nvSpPr>
        <p:spPr>
          <a:xfrm>
            <a:off x="1187624" y="4261033"/>
            <a:ext cx="7200800" cy="830997"/>
          </a:xfrm>
          <a:prstGeom prst="rect">
            <a:avLst/>
          </a:prstGeom>
          <a:noFill/>
        </p:spPr>
        <p:txBody>
          <a:bodyPr wrap="square" rtlCol="0">
            <a:spAutoFit/>
          </a:bodyPr>
          <a:lstStyle/>
          <a:p>
            <a:pPr algn="ctr"/>
            <a:r>
              <a:rPr lang="en-US" sz="2400" dirty="0" smtClean="0"/>
              <a:t>Co-ordination of many small assets and devices: </a:t>
            </a:r>
          </a:p>
          <a:p>
            <a:pPr algn="ctr"/>
            <a:r>
              <a:rPr lang="en-US" sz="2400" dirty="0" smtClean="0"/>
              <a:t>Virtual power stations and swarm energy</a:t>
            </a:r>
          </a:p>
        </p:txBody>
      </p:sp>
      <p:sp>
        <p:nvSpPr>
          <p:cNvPr id="10" name="Textfeld 9"/>
          <p:cNvSpPr txBox="1"/>
          <p:nvPr/>
        </p:nvSpPr>
        <p:spPr>
          <a:xfrm>
            <a:off x="7596336" y="1518052"/>
            <a:ext cx="1616546" cy="261610"/>
          </a:xfrm>
          <a:prstGeom prst="rect">
            <a:avLst/>
          </a:prstGeom>
          <a:noFill/>
        </p:spPr>
        <p:txBody>
          <a:bodyPr wrap="square" rtlCol="0">
            <a:spAutoFit/>
          </a:bodyPr>
          <a:lstStyle/>
          <a:p>
            <a:r>
              <a:rPr lang="de-DE" sz="1100" dirty="0" smtClean="0"/>
              <a:t>Source: Wikipedia</a:t>
            </a:r>
            <a:endParaRPr lang="de-DE" sz="1100" dirty="0"/>
          </a:p>
        </p:txBody>
      </p:sp>
      <p:sp>
        <p:nvSpPr>
          <p:cNvPr id="11" name="Textfeld 10"/>
          <p:cNvSpPr txBox="1"/>
          <p:nvPr/>
        </p:nvSpPr>
        <p:spPr>
          <a:xfrm>
            <a:off x="7538864" y="2941438"/>
            <a:ext cx="1616546" cy="261610"/>
          </a:xfrm>
          <a:prstGeom prst="rect">
            <a:avLst/>
          </a:prstGeom>
          <a:noFill/>
        </p:spPr>
        <p:txBody>
          <a:bodyPr wrap="square" rtlCol="0">
            <a:spAutoFit/>
          </a:bodyPr>
          <a:lstStyle/>
          <a:p>
            <a:r>
              <a:rPr lang="de-DE" sz="1100" dirty="0" smtClean="0"/>
              <a:t>Source: Wikipedia</a:t>
            </a:r>
            <a:endParaRPr lang="de-DE" sz="1100" dirty="0"/>
          </a:p>
        </p:txBody>
      </p:sp>
      <p:sp>
        <p:nvSpPr>
          <p:cNvPr id="12" name="Textfeld 11"/>
          <p:cNvSpPr txBox="1"/>
          <p:nvPr/>
        </p:nvSpPr>
        <p:spPr>
          <a:xfrm>
            <a:off x="6588224" y="4011910"/>
            <a:ext cx="1616546" cy="261610"/>
          </a:xfrm>
          <a:prstGeom prst="rect">
            <a:avLst/>
          </a:prstGeom>
          <a:noFill/>
        </p:spPr>
        <p:txBody>
          <a:bodyPr wrap="square" rtlCol="0">
            <a:spAutoFit/>
          </a:bodyPr>
          <a:lstStyle/>
          <a:p>
            <a:r>
              <a:rPr lang="de-DE" sz="1100" dirty="0" smtClean="0"/>
              <a:t>Source: Wikipedia</a:t>
            </a:r>
            <a:endParaRPr lang="de-DE" sz="1100" dirty="0"/>
          </a:p>
        </p:txBody>
      </p:sp>
    </p:spTree>
    <p:extLst>
      <p:ext uri="{BB962C8B-B14F-4D97-AF65-F5344CB8AC3E}">
        <p14:creationId xmlns:p14="http://schemas.microsoft.com/office/powerpoint/2010/main" val="2333158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35696" y="267494"/>
            <a:ext cx="4854214" cy="461665"/>
          </a:xfrm>
          <a:prstGeom prst="rect">
            <a:avLst/>
          </a:prstGeom>
        </p:spPr>
        <p:txBody>
          <a:bodyPr wrap="none">
            <a:spAutoFit/>
          </a:bodyPr>
          <a:lstStyle/>
          <a:p>
            <a:r>
              <a:rPr lang="en-US" sz="2400" b="1" dirty="0">
                <a:latin typeface="Arial" charset="0"/>
                <a:ea typeface="Arial" charset="0"/>
                <a:cs typeface="Arial" charset="0"/>
              </a:rPr>
              <a:t>Players in </a:t>
            </a:r>
            <a:r>
              <a:rPr lang="en-US" sz="2400" b="1" dirty="0" smtClean="0">
                <a:latin typeface="Arial" charset="0"/>
                <a:ea typeface="Arial" charset="0"/>
                <a:cs typeface="Arial" charset="0"/>
              </a:rPr>
              <a:t>a new </a:t>
            </a:r>
            <a:r>
              <a:rPr lang="en-US" sz="2400" b="1" dirty="0">
                <a:latin typeface="Arial" charset="0"/>
                <a:ea typeface="Arial" charset="0"/>
                <a:cs typeface="Arial" charset="0"/>
              </a:rPr>
              <a:t>energy market </a:t>
            </a:r>
            <a:endParaRPr lang="de-DE" sz="2400" dirty="0">
              <a:latin typeface="Arial" charset="0"/>
              <a:ea typeface="Arial" charset="0"/>
              <a:cs typeface="Arial" charset="0"/>
            </a:endParaRPr>
          </a:p>
        </p:txBody>
      </p:sp>
      <p:sp>
        <p:nvSpPr>
          <p:cNvPr id="5" name="Text Box 7"/>
          <p:cNvSpPr txBox="1">
            <a:spLocks noChangeArrowheads="1"/>
          </p:cNvSpPr>
          <p:nvPr/>
        </p:nvSpPr>
        <p:spPr bwMode="auto">
          <a:xfrm>
            <a:off x="1331640" y="1470517"/>
            <a:ext cx="1447487" cy="31174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p:spPr>
        <p:txBody>
          <a:bodyPr vert="horz" wrap="square" lIns="51435" tIns="25718" rIns="51435" bIns="25718" numCol="1" anchor="ctr" anchorCtr="0" compatLnSpc="1">
            <a:prstTxWarp prst="textNoShape">
              <a:avLst/>
            </a:prstTxWarp>
          </a:bodyPr>
          <a:lstStyle/>
          <a:p>
            <a:pPr algn="ctr" defTabSz="514350" fontAlgn="base">
              <a:spcBef>
                <a:spcPct val="0"/>
              </a:spcBef>
              <a:spcAft>
                <a:spcPct val="0"/>
              </a:spcAft>
            </a:pPr>
            <a:r>
              <a:rPr lang="en-US" altLang="ko-KR" dirty="0" smtClean="0">
                <a:ea typeface="Arial" charset="0"/>
                <a:cs typeface="Arial" charset="0"/>
              </a:rPr>
              <a:t>Companies </a:t>
            </a:r>
            <a:r>
              <a:rPr lang="en-US" altLang="ko-KR" dirty="0">
                <a:ea typeface="Arial" charset="0"/>
                <a:cs typeface="Arial" charset="0"/>
              </a:rPr>
              <a:t>as part of supply chains and value networks</a:t>
            </a:r>
          </a:p>
        </p:txBody>
      </p:sp>
      <p:sp>
        <p:nvSpPr>
          <p:cNvPr id="7" name="Text Box 6"/>
          <p:cNvSpPr txBox="1">
            <a:spLocks noChangeArrowheads="1"/>
          </p:cNvSpPr>
          <p:nvPr/>
        </p:nvSpPr>
        <p:spPr bwMode="auto">
          <a:xfrm>
            <a:off x="5436096" y="1635646"/>
            <a:ext cx="1728191" cy="295232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p:spPr>
        <p:txBody>
          <a:bodyPr vert="horz" wrap="square" lIns="51435" tIns="25718" rIns="51435" bIns="25718" numCol="1" anchor="ctr" anchorCtr="0" compatLnSpc="1">
            <a:prstTxWarp prst="textNoShape">
              <a:avLst/>
            </a:prstTxWarp>
          </a:bodyPr>
          <a:lstStyle/>
          <a:p>
            <a:pPr algn="ctr" defTabSz="514350" fontAlgn="base">
              <a:spcBef>
                <a:spcPct val="0"/>
              </a:spcBef>
              <a:spcAft>
                <a:spcPct val="0"/>
              </a:spcAft>
            </a:pPr>
            <a:r>
              <a:rPr lang="en-US" altLang="ko-KR" sz="1600" dirty="0">
                <a:ea typeface="Arial" charset="0"/>
                <a:cs typeface="Arial" charset="0"/>
              </a:rPr>
              <a:t>Utility companies with large plants, micro generation of other companies and households as prosumer, energy associations of citizens</a:t>
            </a:r>
          </a:p>
          <a:p>
            <a:pPr algn="ctr" defTabSz="514350" fontAlgn="base">
              <a:spcBef>
                <a:spcPct val="0"/>
              </a:spcBef>
              <a:spcAft>
                <a:spcPct val="0"/>
              </a:spcAft>
            </a:pPr>
            <a:r>
              <a:rPr lang="en-US" altLang="ko-KR" sz="1600" dirty="0">
                <a:ea typeface="Arial" charset="0"/>
                <a:cs typeface="Arial" charset="0"/>
              </a:rPr>
              <a:t>Energy project developer etc..</a:t>
            </a:r>
          </a:p>
        </p:txBody>
      </p:sp>
      <p:sp>
        <p:nvSpPr>
          <p:cNvPr id="8" name="Text Box 5"/>
          <p:cNvSpPr txBox="1">
            <a:spLocks noChangeArrowheads="1"/>
          </p:cNvSpPr>
          <p:nvPr/>
        </p:nvSpPr>
        <p:spPr bwMode="auto">
          <a:xfrm>
            <a:off x="3118412" y="1644288"/>
            <a:ext cx="1978402" cy="98510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p:spPr>
        <p:txBody>
          <a:bodyPr vert="horz" wrap="square" lIns="51435" tIns="25718" rIns="51435" bIns="25718" numCol="1" anchor="t" anchorCtr="0" compatLnSpc="1">
            <a:prstTxWarp prst="textNoShape">
              <a:avLst/>
            </a:prstTxWarp>
          </a:bodyPr>
          <a:lstStyle/>
          <a:p>
            <a:pPr algn="ctr" defTabSz="514350" fontAlgn="base">
              <a:spcBef>
                <a:spcPct val="0"/>
              </a:spcBef>
              <a:spcAft>
                <a:spcPct val="0"/>
              </a:spcAft>
            </a:pPr>
            <a:r>
              <a:rPr lang="en-US" altLang="ko-KR" sz="1600" dirty="0">
                <a:ea typeface="Arial" charset="0"/>
                <a:cs typeface="Arial" charset="0"/>
              </a:rPr>
              <a:t>Quantities: Grid managing companies, smart grids, internet of energy</a:t>
            </a:r>
          </a:p>
        </p:txBody>
      </p:sp>
      <p:sp>
        <p:nvSpPr>
          <p:cNvPr id="9" name="Text Box 4"/>
          <p:cNvSpPr txBox="1">
            <a:spLocks noChangeArrowheads="1"/>
          </p:cNvSpPr>
          <p:nvPr/>
        </p:nvSpPr>
        <p:spPr bwMode="auto">
          <a:xfrm>
            <a:off x="3084344" y="3794236"/>
            <a:ext cx="1978402" cy="7937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p:spPr>
        <p:txBody>
          <a:bodyPr vert="horz" wrap="square" lIns="51435" tIns="25718" rIns="51435" bIns="25718" numCol="1" anchor="t" anchorCtr="0" compatLnSpc="1">
            <a:prstTxWarp prst="textNoShape">
              <a:avLst/>
            </a:prstTxWarp>
          </a:bodyPr>
          <a:lstStyle/>
          <a:p>
            <a:pPr algn="ctr" defTabSz="514350" fontAlgn="base">
              <a:spcBef>
                <a:spcPct val="0"/>
              </a:spcBef>
              <a:spcAft>
                <a:spcPct val="0"/>
              </a:spcAft>
            </a:pPr>
            <a:r>
              <a:rPr lang="en-US" altLang="ko-KR" sz="1600" dirty="0">
                <a:ea typeface="Batang"/>
                <a:cs typeface="Arial" panose="020B0604020202020204" pitchFamily="34" charset="0"/>
              </a:rPr>
              <a:t>Price and costs: Energy exchange and energy trade</a:t>
            </a:r>
            <a:endParaRPr lang="en-US" altLang="ko-KR" sz="1600" dirty="0">
              <a:cs typeface="Arial" panose="020B0604020202020204" pitchFamily="34" charset="0"/>
            </a:endParaRPr>
          </a:p>
        </p:txBody>
      </p:sp>
      <p:sp>
        <p:nvSpPr>
          <p:cNvPr id="10" name="AutoShape 3"/>
          <p:cNvSpPr>
            <a:spLocks noChangeArrowheads="1"/>
          </p:cNvSpPr>
          <p:nvPr/>
        </p:nvSpPr>
        <p:spPr bwMode="auto">
          <a:xfrm>
            <a:off x="2555776" y="2437170"/>
            <a:ext cx="3024336" cy="1502732"/>
          </a:xfrm>
          <a:prstGeom prst="leftRightArrow">
            <a:avLst>
              <a:gd name="adj1" fmla="val 50000"/>
              <a:gd name="adj2" fmla="val 46936"/>
            </a:avLst>
          </a:prstGeom>
          <a:solidFill>
            <a:srgbClr val="FFFFFF"/>
          </a:solidFill>
          <a:ln w="28575" cmpd="sng">
            <a:solidFill>
              <a:srgbClr val="000000"/>
            </a:solidFill>
            <a:miter lim="800000"/>
            <a:headEnd/>
            <a:tailEnd/>
          </a:ln>
        </p:spPr>
        <p:txBody>
          <a:bodyPr vert="horz" wrap="square" lIns="51435" tIns="25718" rIns="51435" bIns="25718" numCol="1" anchor="t" anchorCtr="0" compatLnSpc="1">
            <a:prstTxWarp prst="textNoShape">
              <a:avLst/>
            </a:prstTxWarp>
          </a:bodyPr>
          <a:lstStyle/>
          <a:p>
            <a:pPr algn="ctr" defTabSz="514350" fontAlgn="base">
              <a:spcBef>
                <a:spcPct val="0"/>
              </a:spcBef>
              <a:spcAft>
                <a:spcPct val="0"/>
              </a:spcAft>
            </a:pPr>
            <a:r>
              <a:rPr lang="en-US" altLang="ko-KR" sz="1200" dirty="0">
                <a:ea typeface="Arial" charset="0"/>
                <a:cs typeface="Arial" charset="0"/>
              </a:rPr>
              <a:t>Procurement and selling of energy, load and demand side management, , storage, procurement services, IT-providers</a:t>
            </a:r>
          </a:p>
        </p:txBody>
      </p:sp>
      <p:sp>
        <p:nvSpPr>
          <p:cNvPr id="11" name="Text Box 9"/>
          <p:cNvSpPr txBox="1">
            <a:spLocks noChangeArrowheads="1"/>
          </p:cNvSpPr>
          <p:nvPr/>
        </p:nvSpPr>
        <p:spPr bwMode="auto">
          <a:xfrm>
            <a:off x="3118412" y="1030311"/>
            <a:ext cx="1978402" cy="6242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p:spPr>
        <p:txBody>
          <a:bodyPr vert="horz" wrap="square" lIns="51435" tIns="25718" rIns="51435" bIns="25718" numCol="1" anchor="ctr" anchorCtr="0" compatLnSpc="1">
            <a:prstTxWarp prst="textNoShape">
              <a:avLst/>
            </a:prstTxWarp>
          </a:bodyPr>
          <a:lstStyle/>
          <a:p>
            <a:pPr algn="ctr" defTabSz="514350" eaLnBrk="0" fontAlgn="base" hangingPunct="0">
              <a:spcBef>
                <a:spcPct val="0"/>
              </a:spcBef>
              <a:spcAft>
                <a:spcPct val="0"/>
              </a:spcAft>
            </a:pPr>
            <a:r>
              <a:rPr lang="en-US" altLang="ko-KR" sz="2000" dirty="0">
                <a:ea typeface="Arial" charset="0"/>
                <a:cs typeface="Arial" charset="0"/>
              </a:rPr>
              <a:t>Trade and transmission</a:t>
            </a:r>
          </a:p>
        </p:txBody>
      </p:sp>
      <p:sp>
        <p:nvSpPr>
          <p:cNvPr id="12" name="Text Box 1"/>
          <p:cNvSpPr txBox="1">
            <a:spLocks noChangeArrowheads="1"/>
          </p:cNvSpPr>
          <p:nvPr/>
        </p:nvSpPr>
        <p:spPr bwMode="auto">
          <a:xfrm>
            <a:off x="1331641" y="1045506"/>
            <a:ext cx="1447486" cy="59014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p:spPr>
        <p:txBody>
          <a:bodyPr vert="horz" wrap="square" lIns="51435" tIns="25718" rIns="51435" bIns="25718" numCol="1" anchor="ctr" anchorCtr="0" compatLnSpc="1">
            <a:prstTxWarp prst="textNoShape">
              <a:avLst/>
            </a:prstTxWarp>
          </a:bodyPr>
          <a:lstStyle/>
          <a:p>
            <a:pPr algn="ctr" fontAlgn="base">
              <a:spcBef>
                <a:spcPct val="0"/>
              </a:spcBef>
              <a:spcAft>
                <a:spcPct val="0"/>
              </a:spcAft>
            </a:pPr>
            <a:r>
              <a:rPr lang="en-US" altLang="ko-KR" sz="2000" dirty="0" smtClean="0">
                <a:ea typeface="Arial" charset="0"/>
                <a:cs typeface="Arial" charset="0"/>
              </a:rPr>
              <a:t>Demand</a:t>
            </a:r>
            <a:endParaRPr lang="en-US" altLang="ko-KR" sz="2000" dirty="0">
              <a:ea typeface="Arial" charset="0"/>
              <a:cs typeface="Arial" charset="0"/>
            </a:endParaRPr>
          </a:p>
        </p:txBody>
      </p:sp>
      <p:sp>
        <p:nvSpPr>
          <p:cNvPr id="13" name="Text Box 8"/>
          <p:cNvSpPr txBox="1">
            <a:spLocks noChangeArrowheads="1"/>
          </p:cNvSpPr>
          <p:nvPr/>
        </p:nvSpPr>
        <p:spPr bwMode="auto">
          <a:xfrm>
            <a:off x="5436098" y="1030310"/>
            <a:ext cx="1728189" cy="6053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p:spPr>
        <p:txBody>
          <a:bodyPr vert="horz" wrap="square" lIns="51435" tIns="25718" rIns="51435" bIns="25718" numCol="1" anchor="ctr" anchorCtr="0" compatLnSpc="1">
            <a:prstTxWarp prst="textNoShape">
              <a:avLst/>
            </a:prstTxWarp>
          </a:bodyPr>
          <a:lstStyle/>
          <a:p>
            <a:pPr algn="ctr" defTabSz="514350" eaLnBrk="0" fontAlgn="base" hangingPunct="0">
              <a:spcBef>
                <a:spcPct val="0"/>
              </a:spcBef>
              <a:spcAft>
                <a:spcPct val="0"/>
              </a:spcAft>
            </a:pPr>
            <a:r>
              <a:rPr lang="en-US" altLang="ko-KR" sz="2000" dirty="0">
                <a:ea typeface="Arial" charset="0"/>
                <a:cs typeface="Arial" charset="0"/>
              </a:rPr>
              <a:t>Supply/ Generation</a:t>
            </a:r>
          </a:p>
        </p:txBody>
      </p:sp>
    </p:spTree>
    <p:extLst>
      <p:ext uri="{BB962C8B-B14F-4D97-AF65-F5344CB8AC3E}">
        <p14:creationId xmlns:p14="http://schemas.microsoft.com/office/powerpoint/2010/main" val="1080644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88032" y="123478"/>
            <a:ext cx="8604448" cy="4893647"/>
          </a:xfrm>
          <a:prstGeom prst="rect">
            <a:avLst/>
          </a:prstGeom>
          <a:solidFill>
            <a:schemeClr val="accent5">
              <a:lumMod val="20000"/>
              <a:lumOff val="80000"/>
            </a:schemeClr>
          </a:solidFill>
        </p:spPr>
        <p:txBody>
          <a:bodyPr wrap="square">
            <a:spAutoFit/>
          </a:bodyPr>
          <a:lstStyle/>
          <a:p>
            <a:pPr>
              <a:lnSpc>
                <a:spcPct val="130000"/>
              </a:lnSpc>
            </a:pPr>
            <a:r>
              <a:rPr lang="en-US" sz="1600" b="1" dirty="0">
                <a:latin typeface="Arial" charset="0"/>
                <a:ea typeface="Arial" charset="0"/>
                <a:cs typeface="Arial" charset="0"/>
              </a:rPr>
              <a:t>Example: Google Acquires Nest</a:t>
            </a:r>
            <a:endParaRPr lang="de-DE" sz="1600" dirty="0">
              <a:latin typeface="Arial" charset="0"/>
              <a:ea typeface="Arial" charset="0"/>
              <a:cs typeface="Arial" charset="0"/>
            </a:endParaRPr>
          </a:p>
          <a:p>
            <a:pPr>
              <a:lnSpc>
                <a:spcPct val="130000"/>
              </a:lnSpc>
            </a:pPr>
            <a:r>
              <a:rPr lang="en-US" sz="1600" dirty="0">
                <a:latin typeface="Arial" charset="0"/>
                <a:ea typeface="Arial" charset="0"/>
                <a:cs typeface="Arial" charset="0"/>
              </a:rPr>
              <a:t>In 2014, Google bought Nest, a vendor of thermostats and specialist for home automation, for over $3 billion. The generation of data should be the driving factor for Google to enter this market. The trend toward smart homes and energy conservation involving smart grids pushed this decision. From the side of energy controlling, interesting features are developing:</a:t>
            </a:r>
            <a:endParaRPr lang="de-DE" sz="1600" dirty="0">
              <a:latin typeface="Arial" charset="0"/>
              <a:ea typeface="Arial" charset="0"/>
              <a:cs typeface="Arial" charset="0"/>
            </a:endParaRPr>
          </a:p>
          <a:p>
            <a:pPr marL="285750" indent="-285750">
              <a:lnSpc>
                <a:spcPct val="130000"/>
              </a:lnSpc>
              <a:buFont typeface="Arial" panose="020B0604020202020204" pitchFamily="34" charset="0"/>
              <a:buChar char="•"/>
            </a:pPr>
            <a:r>
              <a:rPr lang="en-US" sz="1600" dirty="0">
                <a:latin typeface="Arial" charset="0"/>
                <a:ea typeface="Arial" charset="0"/>
                <a:cs typeface="Arial" charset="0"/>
              </a:rPr>
              <a:t>Temperatures of  different rooms can be remote-controlled even by cell phones from a large distance.</a:t>
            </a:r>
            <a:endParaRPr lang="de-DE" sz="1600" dirty="0">
              <a:latin typeface="Arial" charset="0"/>
              <a:ea typeface="Arial" charset="0"/>
              <a:cs typeface="Arial" charset="0"/>
            </a:endParaRPr>
          </a:p>
          <a:p>
            <a:pPr marL="285750" indent="-285750">
              <a:lnSpc>
                <a:spcPct val="130000"/>
              </a:lnSpc>
              <a:buFont typeface="Arial" panose="020B0604020202020204" pitchFamily="34" charset="0"/>
              <a:buChar char="•"/>
            </a:pPr>
            <a:r>
              <a:rPr lang="en-US" sz="1600" dirty="0">
                <a:latin typeface="Arial" charset="0"/>
                <a:ea typeface="Arial" charset="0"/>
                <a:cs typeface="Arial" charset="0"/>
              </a:rPr>
              <a:t>If Global Positioning System (GPS) indicates that an inhabitant is approaching his home, heating or air conditioning may provide the desired temperature automatically.</a:t>
            </a:r>
            <a:endParaRPr lang="de-DE" sz="1600" dirty="0">
              <a:latin typeface="Arial" charset="0"/>
              <a:ea typeface="Arial" charset="0"/>
              <a:cs typeface="Arial" charset="0"/>
            </a:endParaRPr>
          </a:p>
          <a:p>
            <a:pPr marL="285750" indent="-285750">
              <a:lnSpc>
                <a:spcPct val="130000"/>
              </a:lnSpc>
              <a:buFont typeface="Arial" panose="020B0604020202020204" pitchFamily="34" charset="0"/>
              <a:buChar char="•"/>
            </a:pPr>
            <a:r>
              <a:rPr lang="en-US" sz="1600" dirty="0">
                <a:latin typeface="Arial" charset="0"/>
                <a:ea typeface="Arial" charset="0"/>
                <a:cs typeface="Arial" charset="0"/>
              </a:rPr>
              <a:t>Intelligent systems will learn about the habits and calculate an optimal setback temperature, concluding if the person leaves the house for work or for a short errand.</a:t>
            </a:r>
            <a:endParaRPr lang="de-DE" sz="1600" dirty="0">
              <a:latin typeface="Arial" charset="0"/>
              <a:ea typeface="Arial" charset="0"/>
              <a:cs typeface="Arial" charset="0"/>
            </a:endParaRPr>
          </a:p>
          <a:p>
            <a:pPr marL="285750" indent="-285750">
              <a:lnSpc>
                <a:spcPct val="130000"/>
              </a:lnSpc>
              <a:buFont typeface="Arial" panose="020B0604020202020204" pitchFamily="34" charset="0"/>
              <a:buChar char="•"/>
            </a:pPr>
            <a:r>
              <a:rPr lang="en-US" sz="1600" dirty="0">
                <a:latin typeface="Arial" charset="0"/>
                <a:ea typeface="Arial" charset="0"/>
                <a:cs typeface="Arial" charset="0"/>
              </a:rPr>
              <a:t>Different forms of load management can be affected, involving batteries of cars, microgeneration by block heat and power plants, or photovoltaic cells.</a:t>
            </a:r>
            <a:endParaRPr lang="de-DE" sz="1600" dirty="0">
              <a:latin typeface="Arial" charset="0"/>
              <a:ea typeface="Arial" charset="0"/>
              <a:cs typeface="Arial" charset="0"/>
            </a:endParaRPr>
          </a:p>
          <a:p>
            <a:pPr marL="285750" indent="-285750">
              <a:lnSpc>
                <a:spcPct val="130000"/>
              </a:lnSpc>
              <a:buFont typeface="Arial" panose="020B0604020202020204" pitchFamily="34" charset="0"/>
              <a:buChar char="•"/>
            </a:pPr>
            <a:r>
              <a:rPr lang="en-US" sz="1600" dirty="0">
                <a:latin typeface="Arial" charset="0"/>
                <a:ea typeface="Arial" charset="0"/>
                <a:cs typeface="Arial" charset="0"/>
              </a:rPr>
              <a:t>Predictions of energy demand or even generation are important information for grid operators.</a:t>
            </a:r>
            <a:endParaRPr lang="de-DE" sz="1600" dirty="0">
              <a:latin typeface="Arial" charset="0"/>
              <a:ea typeface="Arial" charset="0"/>
              <a:cs typeface="Arial" charset="0"/>
            </a:endParaRPr>
          </a:p>
        </p:txBody>
      </p:sp>
    </p:spTree>
    <p:extLst>
      <p:ext uri="{BB962C8B-B14F-4D97-AF65-F5344CB8AC3E}">
        <p14:creationId xmlns:p14="http://schemas.microsoft.com/office/powerpoint/2010/main" val="4181800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ED5C74F-9B38-354F-97BA-B9D949BBBC01}" type="slidenum">
              <a:rPr lang="de-DE" smtClean="0"/>
              <a:t>13</a:t>
            </a:fld>
            <a:endParaRPr lang="de-DE"/>
          </a:p>
        </p:txBody>
      </p:sp>
      <p:sp>
        <p:nvSpPr>
          <p:cNvPr id="3" name="Textfeld 2"/>
          <p:cNvSpPr txBox="1"/>
          <p:nvPr/>
        </p:nvSpPr>
        <p:spPr>
          <a:xfrm>
            <a:off x="1043608" y="1189077"/>
            <a:ext cx="7200800" cy="2246769"/>
          </a:xfrm>
          <a:prstGeom prst="rect">
            <a:avLst/>
          </a:prstGeom>
          <a:noFill/>
        </p:spPr>
        <p:txBody>
          <a:bodyPr wrap="square" rtlCol="0">
            <a:spAutoFit/>
          </a:bodyPr>
          <a:lstStyle/>
          <a:p>
            <a:pPr algn="ctr"/>
            <a:r>
              <a:rPr lang="en-US" sz="2800" dirty="0" smtClean="0"/>
              <a:t>Example TWL (</a:t>
            </a:r>
            <a:r>
              <a:rPr lang="en-US" sz="2800" dirty="0" err="1" smtClean="0"/>
              <a:t>Technische</a:t>
            </a:r>
            <a:r>
              <a:rPr lang="en-US" sz="2800" dirty="0" smtClean="0"/>
              <a:t> </a:t>
            </a:r>
            <a:r>
              <a:rPr lang="en-US" sz="2800" dirty="0" err="1" smtClean="0"/>
              <a:t>Werke</a:t>
            </a:r>
            <a:r>
              <a:rPr lang="en-US" sz="2800" dirty="0" smtClean="0"/>
              <a:t> Ludwigshafen):</a:t>
            </a:r>
          </a:p>
          <a:p>
            <a:pPr algn="ctr"/>
            <a:r>
              <a:rPr lang="en-US" sz="2800" dirty="0" smtClean="0"/>
              <a:t> </a:t>
            </a:r>
          </a:p>
          <a:p>
            <a:pPr algn="ctr"/>
            <a:r>
              <a:rPr lang="en-US" sz="2800" dirty="0" smtClean="0"/>
              <a:t>From a traditional public utility company </a:t>
            </a:r>
          </a:p>
          <a:p>
            <a:pPr algn="ctr"/>
            <a:r>
              <a:rPr lang="en-US" sz="2800" dirty="0" smtClean="0"/>
              <a:t>to </a:t>
            </a:r>
          </a:p>
          <a:p>
            <a:pPr algn="ctr"/>
            <a:r>
              <a:rPr lang="en-US" sz="2800" dirty="0" smtClean="0"/>
              <a:t>managing flexibilities and IT cloud services</a:t>
            </a:r>
          </a:p>
        </p:txBody>
      </p:sp>
    </p:spTree>
    <p:extLst>
      <p:ext uri="{BB962C8B-B14F-4D97-AF65-F5344CB8AC3E}">
        <p14:creationId xmlns:p14="http://schemas.microsoft.com/office/powerpoint/2010/main" val="560569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14</a:t>
            </a:fld>
            <a:endParaRPr lang="de-DE"/>
          </a:p>
        </p:txBody>
      </p:sp>
      <p:sp>
        <p:nvSpPr>
          <p:cNvPr id="5" name="Inhaltsplatzhalter 4"/>
          <p:cNvSpPr txBox="1">
            <a:spLocks/>
          </p:cNvSpPr>
          <p:nvPr/>
        </p:nvSpPr>
        <p:spPr>
          <a:xfrm>
            <a:off x="438657" y="915566"/>
            <a:ext cx="8248143"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smtClean="0"/>
              <a:t>Content</a:t>
            </a:r>
          </a:p>
          <a:p>
            <a:pPr marL="514350" indent="-514350" algn="ctr">
              <a:buFont typeface="+mj-lt"/>
              <a:buAutoNum type="arabicPeriod"/>
            </a:pPr>
            <a:r>
              <a:rPr lang="en-US" sz="2800" dirty="0" smtClean="0"/>
              <a:t>Digitalization, </a:t>
            </a:r>
            <a:r>
              <a:rPr lang="en-US" sz="2800" dirty="0" err="1" smtClean="0"/>
              <a:t>IoT</a:t>
            </a:r>
            <a:r>
              <a:rPr lang="en-US" sz="2800" dirty="0" smtClean="0"/>
              <a:t>, I4.0 and Co. </a:t>
            </a:r>
          </a:p>
          <a:p>
            <a:pPr marL="514350" indent="-514350" algn="ctr">
              <a:buFont typeface="+mj-lt"/>
              <a:buAutoNum type="arabicPeriod"/>
            </a:pPr>
            <a:r>
              <a:rPr lang="en-US" sz="2800" dirty="0" smtClean="0"/>
              <a:t>Smart Meter, Smart Grids, Business Models </a:t>
            </a:r>
          </a:p>
          <a:p>
            <a:pPr marL="457200" indent="-457200" algn="ctr">
              <a:buFont typeface="+mj-lt"/>
              <a:buAutoNum type="arabicPeriod"/>
            </a:pPr>
            <a:r>
              <a:rPr lang="en-US" sz="2800" b="1" dirty="0" smtClean="0"/>
              <a:t>Next Industrial Revolution</a:t>
            </a:r>
          </a:p>
          <a:p>
            <a:pPr marL="0" indent="0" algn="ctr">
              <a:buFont typeface="Arial" panose="020B0604020202020204" pitchFamily="34" charset="0"/>
              <a:buNone/>
            </a:pPr>
            <a:endParaRPr lang="en-US" sz="2800" dirty="0" smtClean="0"/>
          </a:p>
          <a:p>
            <a:pPr marL="0" indent="0" algn="ctr">
              <a:buFont typeface="Arial" panose="020B0604020202020204" pitchFamily="34" charset="0"/>
              <a:buNone/>
            </a:pPr>
            <a:endParaRPr lang="en-US" sz="2800" dirty="0" smtClean="0"/>
          </a:p>
          <a:p>
            <a:pPr marL="0" indent="0" algn="ctr">
              <a:buFont typeface="Arial" panose="020B0604020202020204" pitchFamily="34" charset="0"/>
              <a:buNone/>
            </a:pPr>
            <a:endParaRPr lang="en-US" sz="2800" dirty="0" smtClean="0"/>
          </a:p>
          <a:p>
            <a:pPr marL="0" indent="0" algn="ctr">
              <a:buFont typeface="Arial" panose="020B0604020202020204" pitchFamily="34" charset="0"/>
              <a:buNone/>
            </a:pPr>
            <a:endParaRPr lang="en-US" sz="2800" dirty="0" smtClean="0"/>
          </a:p>
          <a:p>
            <a:pPr marL="0" indent="0" algn="ctr">
              <a:buFont typeface="Arial" panose="020B0604020202020204" pitchFamily="34" charset="0"/>
              <a:buNone/>
            </a:pPr>
            <a:endParaRPr lang="en-US" sz="2800" dirty="0" smtClean="0"/>
          </a:p>
        </p:txBody>
      </p:sp>
    </p:spTree>
    <p:extLst>
      <p:ext uri="{BB962C8B-B14F-4D97-AF65-F5344CB8AC3E}">
        <p14:creationId xmlns:p14="http://schemas.microsoft.com/office/powerpoint/2010/main" val="698016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15</a:t>
            </a:fld>
            <a:endParaRPr lang="de-DE"/>
          </a:p>
        </p:txBody>
      </p:sp>
      <p:sp>
        <p:nvSpPr>
          <p:cNvPr id="4" name="Textfeld 3"/>
          <p:cNvSpPr txBox="1"/>
          <p:nvPr/>
        </p:nvSpPr>
        <p:spPr>
          <a:xfrm>
            <a:off x="251521" y="282010"/>
            <a:ext cx="8784975" cy="1569660"/>
          </a:xfrm>
          <a:prstGeom prst="rect">
            <a:avLst/>
          </a:prstGeom>
          <a:noFill/>
        </p:spPr>
        <p:txBody>
          <a:bodyPr wrap="square" rtlCol="0">
            <a:spAutoFit/>
          </a:bodyPr>
          <a:lstStyle/>
          <a:p>
            <a:pPr algn="ctr"/>
            <a:r>
              <a:rPr lang="en-US" sz="2400" dirty="0" err="1" smtClean="0"/>
              <a:t>Kondradjew</a:t>
            </a:r>
            <a:r>
              <a:rPr lang="en-US" sz="2400" dirty="0" smtClean="0"/>
              <a:t> (or </a:t>
            </a:r>
            <a:r>
              <a:rPr lang="en-US" sz="2400" dirty="0" err="1" smtClean="0"/>
              <a:t>Kontradieff</a:t>
            </a:r>
            <a:r>
              <a:rPr lang="en-US" sz="2400" dirty="0" smtClean="0"/>
              <a:t>) in 1926 : </a:t>
            </a:r>
          </a:p>
          <a:p>
            <a:pPr algn="ctr"/>
            <a:r>
              <a:rPr lang="en-US" sz="2400" dirty="0" smtClean="0"/>
              <a:t>Inventions lead to innovation and may cause cycles of economic growth over 40 to 60 years (</a:t>
            </a:r>
            <a:r>
              <a:rPr lang="en-US" sz="2400" dirty="0" err="1" smtClean="0"/>
              <a:t>Kondradjew</a:t>
            </a:r>
            <a:r>
              <a:rPr lang="en-US" sz="2400" dirty="0" smtClean="0"/>
              <a:t>-waves or –cycles)</a:t>
            </a:r>
          </a:p>
          <a:p>
            <a:pPr algn="ctr"/>
            <a:r>
              <a:rPr lang="en-US" sz="2400" dirty="0" smtClean="0"/>
              <a:t>First and most striking example: Steam engine.</a:t>
            </a:r>
          </a:p>
        </p:txBody>
      </p:sp>
      <p:pic>
        <p:nvPicPr>
          <p:cNvPr id="5" name="Grafik 4"/>
          <p:cNvPicPr>
            <a:picLocks noChangeAspect="1"/>
          </p:cNvPicPr>
          <p:nvPr/>
        </p:nvPicPr>
        <p:blipFill>
          <a:blip r:embed="rId3"/>
          <a:stretch>
            <a:fillRect/>
          </a:stretch>
        </p:blipFill>
        <p:spPr>
          <a:xfrm>
            <a:off x="467544" y="1995686"/>
            <a:ext cx="2292037" cy="2912479"/>
          </a:xfrm>
          <a:prstGeom prst="rect">
            <a:avLst/>
          </a:prstGeom>
        </p:spPr>
      </p:pic>
      <p:sp>
        <p:nvSpPr>
          <p:cNvPr id="6" name="Rechteck 5"/>
          <p:cNvSpPr/>
          <p:nvPr/>
        </p:nvSpPr>
        <p:spPr>
          <a:xfrm>
            <a:off x="3027456" y="2288942"/>
            <a:ext cx="5778064" cy="1938992"/>
          </a:xfrm>
          <a:prstGeom prst="rect">
            <a:avLst/>
          </a:prstGeom>
        </p:spPr>
        <p:txBody>
          <a:bodyPr wrap="square">
            <a:spAutoFit/>
          </a:bodyPr>
          <a:lstStyle/>
          <a:p>
            <a:pPr algn="ctr"/>
            <a:r>
              <a:rPr lang="en-US" sz="2400" dirty="0" smtClean="0"/>
              <a:t>Josef Schumpeter (1883 - 1950) </a:t>
            </a:r>
          </a:p>
          <a:p>
            <a:pPr algn="ctr"/>
            <a:r>
              <a:rPr lang="en-US" sz="2400" dirty="0" smtClean="0"/>
              <a:t>coined the term industrial revolution: technical innovation surging the economy in a revolutionary, disruptive way changing society, politics, etc. </a:t>
            </a:r>
          </a:p>
        </p:txBody>
      </p:sp>
      <p:sp>
        <p:nvSpPr>
          <p:cNvPr id="2" name="Textfeld 1"/>
          <p:cNvSpPr txBox="1"/>
          <p:nvPr/>
        </p:nvSpPr>
        <p:spPr>
          <a:xfrm>
            <a:off x="1619672" y="4859132"/>
            <a:ext cx="914350" cy="348203"/>
          </a:xfrm>
          <a:prstGeom prst="rect">
            <a:avLst/>
          </a:prstGeom>
          <a:noFill/>
        </p:spPr>
        <p:txBody>
          <a:bodyPr wrap="none" rtlCol="0">
            <a:spAutoFit/>
          </a:bodyPr>
          <a:lstStyle/>
          <a:p>
            <a:r>
              <a:rPr lang="de-DE" sz="1100" dirty="0" smtClean="0"/>
              <a:t>Source: Wikipedia</a:t>
            </a:r>
            <a:endParaRPr lang="de-DE" sz="1100" dirty="0"/>
          </a:p>
        </p:txBody>
      </p:sp>
    </p:spTree>
    <p:extLst>
      <p:ext uri="{BB962C8B-B14F-4D97-AF65-F5344CB8AC3E}">
        <p14:creationId xmlns:p14="http://schemas.microsoft.com/office/powerpoint/2010/main" val="2578529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p:cNvSpPr/>
          <p:nvPr/>
        </p:nvSpPr>
        <p:spPr>
          <a:xfrm>
            <a:off x="483018" y="233926"/>
            <a:ext cx="8564589" cy="461665"/>
          </a:xfrm>
          <a:prstGeom prst="rect">
            <a:avLst/>
          </a:prstGeom>
        </p:spPr>
        <p:txBody>
          <a:bodyPr wrap="none">
            <a:spAutoFit/>
          </a:bodyPr>
          <a:lstStyle/>
          <a:p>
            <a:pPr algn="ctr"/>
            <a:r>
              <a:rPr lang="en-GB" sz="2400" dirty="0">
                <a:solidFill>
                  <a:schemeClr val="tx1">
                    <a:lumMod val="85000"/>
                    <a:lumOff val="15000"/>
                  </a:schemeClr>
                </a:solidFill>
                <a:cs typeface="Arial" panose="020B0604020202020204" pitchFamily="34" charset="0"/>
              </a:rPr>
              <a:t>I</a:t>
            </a:r>
            <a:r>
              <a:rPr lang="en-GB" sz="2400" dirty="0" smtClean="0">
                <a:solidFill>
                  <a:schemeClr val="tx1">
                    <a:lumMod val="85000"/>
                    <a:lumOff val="15000"/>
                  </a:schemeClr>
                </a:solidFill>
                <a:cs typeface="Arial" panose="020B0604020202020204" pitchFamily="34" charset="0"/>
              </a:rPr>
              <a:t>ndustrial revolutions (number disputed, Industry 4.0 counts four)</a:t>
            </a:r>
          </a:p>
        </p:txBody>
      </p:sp>
      <p:grpSp>
        <p:nvGrpSpPr>
          <p:cNvPr id="8" name="Group 3"/>
          <p:cNvGrpSpPr/>
          <p:nvPr/>
        </p:nvGrpSpPr>
        <p:grpSpPr>
          <a:xfrm>
            <a:off x="77886" y="915566"/>
            <a:ext cx="8826290" cy="3969509"/>
            <a:chOff x="348423" y="210928"/>
            <a:chExt cx="9365027" cy="5187981"/>
          </a:xfrm>
        </p:grpSpPr>
        <p:grpSp>
          <p:nvGrpSpPr>
            <p:cNvPr id="9" name="Group 4"/>
            <p:cNvGrpSpPr/>
            <p:nvPr/>
          </p:nvGrpSpPr>
          <p:grpSpPr>
            <a:xfrm>
              <a:off x="348423" y="363255"/>
              <a:ext cx="8689856" cy="4990627"/>
              <a:chOff x="1236824" y="364946"/>
              <a:chExt cx="7233038" cy="4394888"/>
            </a:xfrm>
          </p:grpSpPr>
          <p:cxnSp>
            <p:nvCxnSpPr>
              <p:cNvPr id="42" name="Straight Arrow Connector 37"/>
              <p:cNvCxnSpPr/>
              <p:nvPr/>
            </p:nvCxnSpPr>
            <p:spPr>
              <a:xfrm rot="16200000" flipV="1">
                <a:off x="-241809" y="2304974"/>
                <a:ext cx="3880060" cy="3"/>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38"/>
              <p:cNvCxnSpPr/>
              <p:nvPr/>
            </p:nvCxnSpPr>
            <p:spPr>
              <a:xfrm flipV="1">
                <a:off x="1698220" y="4232631"/>
                <a:ext cx="6771642" cy="11051"/>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4" name="TextBox 39"/>
              <p:cNvSpPr txBox="1"/>
              <p:nvPr/>
            </p:nvSpPr>
            <p:spPr>
              <a:xfrm rot="16200000">
                <a:off x="-429137" y="2131112"/>
                <a:ext cx="3739645" cy="407724"/>
              </a:xfrm>
              <a:prstGeom prst="rect">
                <a:avLst/>
              </a:prstGeom>
              <a:noFill/>
            </p:spPr>
            <p:txBody>
              <a:bodyPr wrap="square" rtlCol="0">
                <a:spAutoFit/>
              </a:bodyPr>
              <a:lstStyle/>
              <a:p>
                <a:r>
                  <a:rPr lang="en-US" sz="2400" dirty="0" smtClean="0"/>
                  <a:t>Innovation and growth</a:t>
                </a:r>
                <a:endParaRPr lang="en-US" sz="2400" dirty="0"/>
              </a:p>
            </p:txBody>
          </p:sp>
          <p:sp>
            <p:nvSpPr>
              <p:cNvPr id="45" name="TextBox 40"/>
              <p:cNvSpPr txBox="1"/>
              <p:nvPr/>
            </p:nvSpPr>
            <p:spPr>
              <a:xfrm>
                <a:off x="1519302" y="4331768"/>
                <a:ext cx="652643" cy="425081"/>
              </a:xfrm>
              <a:prstGeom prst="rect">
                <a:avLst/>
              </a:prstGeom>
              <a:noFill/>
            </p:spPr>
            <p:txBody>
              <a:bodyPr wrap="square" rtlCol="0">
                <a:spAutoFit/>
              </a:bodyPr>
              <a:lstStyle/>
              <a:p>
                <a:r>
                  <a:rPr lang="en-US" dirty="0"/>
                  <a:t>1785</a:t>
                </a:r>
              </a:p>
            </p:txBody>
          </p:sp>
          <p:sp>
            <p:nvSpPr>
              <p:cNvPr id="46" name="TextBox 41"/>
              <p:cNvSpPr txBox="1"/>
              <p:nvPr/>
            </p:nvSpPr>
            <p:spPr>
              <a:xfrm>
                <a:off x="2708843" y="4334753"/>
                <a:ext cx="652643" cy="425081"/>
              </a:xfrm>
              <a:prstGeom prst="rect">
                <a:avLst/>
              </a:prstGeom>
              <a:noFill/>
            </p:spPr>
            <p:txBody>
              <a:bodyPr wrap="square" rtlCol="0">
                <a:spAutoFit/>
              </a:bodyPr>
              <a:lstStyle/>
              <a:p>
                <a:r>
                  <a:rPr lang="en-US" dirty="0"/>
                  <a:t>1845</a:t>
                </a:r>
              </a:p>
            </p:txBody>
          </p:sp>
          <p:sp>
            <p:nvSpPr>
              <p:cNvPr id="47" name="TextBox 42"/>
              <p:cNvSpPr txBox="1"/>
              <p:nvPr/>
            </p:nvSpPr>
            <p:spPr>
              <a:xfrm>
                <a:off x="3768099" y="4319644"/>
                <a:ext cx="652643" cy="425081"/>
              </a:xfrm>
              <a:prstGeom prst="rect">
                <a:avLst/>
              </a:prstGeom>
              <a:noFill/>
            </p:spPr>
            <p:txBody>
              <a:bodyPr wrap="square" rtlCol="0">
                <a:spAutoFit/>
              </a:bodyPr>
              <a:lstStyle/>
              <a:p>
                <a:r>
                  <a:rPr lang="en-US" dirty="0"/>
                  <a:t>1900</a:t>
                </a:r>
              </a:p>
            </p:txBody>
          </p:sp>
          <p:sp>
            <p:nvSpPr>
              <p:cNvPr id="48" name="TextBox 43"/>
              <p:cNvSpPr txBox="1"/>
              <p:nvPr/>
            </p:nvSpPr>
            <p:spPr>
              <a:xfrm>
                <a:off x="4747794" y="4319644"/>
                <a:ext cx="652643" cy="425081"/>
              </a:xfrm>
              <a:prstGeom prst="rect">
                <a:avLst/>
              </a:prstGeom>
              <a:noFill/>
            </p:spPr>
            <p:txBody>
              <a:bodyPr wrap="square" rtlCol="0">
                <a:spAutoFit/>
              </a:bodyPr>
              <a:lstStyle/>
              <a:p>
                <a:r>
                  <a:rPr lang="en-US" dirty="0"/>
                  <a:t>1950</a:t>
                </a:r>
              </a:p>
            </p:txBody>
          </p:sp>
          <p:sp>
            <p:nvSpPr>
              <p:cNvPr id="49" name="TextBox 44"/>
              <p:cNvSpPr txBox="1"/>
              <p:nvPr/>
            </p:nvSpPr>
            <p:spPr>
              <a:xfrm>
                <a:off x="5807050" y="4319644"/>
                <a:ext cx="652643" cy="425081"/>
              </a:xfrm>
              <a:prstGeom prst="rect">
                <a:avLst/>
              </a:prstGeom>
              <a:noFill/>
            </p:spPr>
            <p:txBody>
              <a:bodyPr wrap="square" rtlCol="0">
                <a:spAutoFit/>
              </a:bodyPr>
              <a:lstStyle/>
              <a:p>
                <a:r>
                  <a:rPr lang="en-US" dirty="0"/>
                  <a:t>1990</a:t>
                </a:r>
              </a:p>
            </p:txBody>
          </p:sp>
          <p:sp>
            <p:nvSpPr>
              <p:cNvPr id="50" name="TextBox 45"/>
              <p:cNvSpPr txBox="1"/>
              <p:nvPr/>
            </p:nvSpPr>
            <p:spPr>
              <a:xfrm>
                <a:off x="6996593" y="4334751"/>
                <a:ext cx="652643" cy="425081"/>
              </a:xfrm>
              <a:prstGeom prst="rect">
                <a:avLst/>
              </a:prstGeom>
              <a:noFill/>
            </p:spPr>
            <p:txBody>
              <a:bodyPr wrap="square" rtlCol="0">
                <a:spAutoFit/>
              </a:bodyPr>
              <a:lstStyle/>
              <a:p>
                <a:r>
                  <a:rPr lang="en-US" dirty="0"/>
                  <a:t>2020</a:t>
                </a:r>
              </a:p>
            </p:txBody>
          </p:sp>
        </p:grpSp>
        <p:grpSp>
          <p:nvGrpSpPr>
            <p:cNvPr id="10" name="Group 5"/>
            <p:cNvGrpSpPr/>
            <p:nvPr/>
          </p:nvGrpSpPr>
          <p:grpSpPr>
            <a:xfrm>
              <a:off x="914500" y="3952055"/>
              <a:ext cx="1455703" cy="302523"/>
              <a:chOff x="1707999" y="3525344"/>
              <a:chExt cx="1211661" cy="266410"/>
            </a:xfrm>
          </p:grpSpPr>
          <p:sp>
            <p:nvSpPr>
              <p:cNvPr id="40" name="Freeform 35"/>
              <p:cNvSpPr/>
              <p:nvPr/>
            </p:nvSpPr>
            <p:spPr>
              <a:xfrm>
                <a:off x="1707999" y="3525344"/>
                <a:ext cx="846701" cy="197070"/>
              </a:xfrm>
              <a:custGeom>
                <a:avLst/>
                <a:gdLst>
                  <a:gd name="connsiteX0" fmla="*/ 0 w 846701"/>
                  <a:gd name="connsiteY0" fmla="*/ 197070 h 197070"/>
                  <a:gd name="connsiteX1" fmla="*/ 496342 w 846701"/>
                  <a:gd name="connsiteY1" fmla="*/ 21897 h 197070"/>
                  <a:gd name="connsiteX2" fmla="*/ 846701 w 846701"/>
                  <a:gd name="connsiteY2" fmla="*/ 65690 h 197070"/>
                </a:gdLst>
                <a:ahLst/>
                <a:cxnLst>
                  <a:cxn ang="0">
                    <a:pos x="connsiteX0" y="connsiteY0"/>
                  </a:cxn>
                  <a:cxn ang="0">
                    <a:pos x="connsiteX1" y="connsiteY1"/>
                  </a:cxn>
                  <a:cxn ang="0">
                    <a:pos x="connsiteX2" y="connsiteY2"/>
                  </a:cxn>
                </a:cxnLst>
                <a:rect l="l" t="t" r="r" b="b"/>
                <a:pathLst>
                  <a:path w="846701" h="197070">
                    <a:moveTo>
                      <a:pt x="0" y="197070"/>
                    </a:moveTo>
                    <a:cubicBezTo>
                      <a:pt x="177612" y="120432"/>
                      <a:pt x="355225" y="43794"/>
                      <a:pt x="496342" y="21897"/>
                    </a:cubicBezTo>
                    <a:cubicBezTo>
                      <a:pt x="637459" y="0"/>
                      <a:pt x="846701" y="65690"/>
                      <a:pt x="846701" y="65690"/>
                    </a:cubicBezTo>
                  </a:path>
                </a:pathLst>
              </a:custGeom>
              <a:ln>
                <a:solidFill>
                  <a:srgbClr val="CEBE2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41" name="Straight Connector 36"/>
              <p:cNvCxnSpPr/>
              <p:nvPr/>
            </p:nvCxnSpPr>
            <p:spPr>
              <a:xfrm>
                <a:off x="2554700" y="3594682"/>
                <a:ext cx="364960" cy="197072"/>
              </a:xfrm>
              <a:prstGeom prst="line">
                <a:avLst/>
              </a:prstGeom>
              <a:ln w="25400" cap="flat" cmpd="sng" algn="ctr">
                <a:solidFill>
                  <a:srgbClr val="CEBE2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1" name="Group 6"/>
            <p:cNvGrpSpPr/>
            <p:nvPr/>
          </p:nvGrpSpPr>
          <p:grpSpPr>
            <a:xfrm>
              <a:off x="1727049" y="3248938"/>
              <a:ext cx="1933068" cy="1005639"/>
              <a:chOff x="2335725" y="2836820"/>
              <a:chExt cx="1608997" cy="885594"/>
            </a:xfrm>
          </p:grpSpPr>
          <p:sp>
            <p:nvSpPr>
              <p:cNvPr id="38" name="Freeform 33"/>
              <p:cNvSpPr/>
              <p:nvPr/>
            </p:nvSpPr>
            <p:spPr>
              <a:xfrm>
                <a:off x="2335725" y="2836820"/>
                <a:ext cx="1416034" cy="885594"/>
              </a:xfrm>
              <a:custGeom>
                <a:avLst/>
                <a:gdLst>
                  <a:gd name="connsiteX0" fmla="*/ 0 w 1226256"/>
                  <a:gd name="connsiteY0" fmla="*/ 754214 h 754214"/>
                  <a:gd name="connsiteX1" fmla="*/ 759111 w 1226256"/>
                  <a:gd name="connsiteY1" fmla="*/ 82720 h 754214"/>
                  <a:gd name="connsiteX2" fmla="*/ 1226256 w 1226256"/>
                  <a:gd name="connsiteY2" fmla="*/ 257893 h 754214"/>
                </a:gdLst>
                <a:ahLst/>
                <a:cxnLst>
                  <a:cxn ang="0">
                    <a:pos x="connsiteX0" y="connsiteY0"/>
                  </a:cxn>
                  <a:cxn ang="0">
                    <a:pos x="connsiteX1" y="connsiteY1"/>
                  </a:cxn>
                  <a:cxn ang="0">
                    <a:pos x="connsiteX2" y="connsiteY2"/>
                  </a:cxn>
                </a:cxnLst>
                <a:rect l="l" t="t" r="r" b="b"/>
                <a:pathLst>
                  <a:path w="1226256" h="754214">
                    <a:moveTo>
                      <a:pt x="0" y="754214"/>
                    </a:moveTo>
                    <a:cubicBezTo>
                      <a:pt x="277367" y="459827"/>
                      <a:pt x="554735" y="165440"/>
                      <a:pt x="759111" y="82720"/>
                    </a:cubicBezTo>
                    <a:cubicBezTo>
                      <a:pt x="963487" y="0"/>
                      <a:pt x="1226256" y="257893"/>
                      <a:pt x="1226256" y="257893"/>
                    </a:cubicBezTo>
                  </a:path>
                </a:pathLst>
              </a:custGeom>
              <a:ln>
                <a:solidFill>
                  <a:srgbClr val="CEBE2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9" name="Straight Connector 34"/>
              <p:cNvCxnSpPr/>
              <p:nvPr/>
            </p:nvCxnSpPr>
            <p:spPr>
              <a:xfrm>
                <a:off x="3766361" y="3155294"/>
                <a:ext cx="178361" cy="182342"/>
              </a:xfrm>
              <a:prstGeom prst="line">
                <a:avLst/>
              </a:prstGeom>
              <a:ln w="25400" cap="flat" cmpd="sng" algn="ctr">
                <a:solidFill>
                  <a:srgbClr val="CEBE2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2" name="Group 7"/>
            <p:cNvGrpSpPr/>
            <p:nvPr/>
          </p:nvGrpSpPr>
          <p:grpSpPr>
            <a:xfrm>
              <a:off x="3168644" y="2439505"/>
              <a:ext cx="1469971" cy="1674223"/>
              <a:chOff x="2335725" y="2836820"/>
              <a:chExt cx="1645356" cy="885594"/>
            </a:xfrm>
          </p:grpSpPr>
          <p:sp>
            <p:nvSpPr>
              <p:cNvPr id="36" name="Freeform 31"/>
              <p:cNvSpPr/>
              <p:nvPr/>
            </p:nvSpPr>
            <p:spPr>
              <a:xfrm>
                <a:off x="2335725" y="2836820"/>
                <a:ext cx="1416034" cy="885594"/>
              </a:xfrm>
              <a:custGeom>
                <a:avLst/>
                <a:gdLst>
                  <a:gd name="connsiteX0" fmla="*/ 0 w 1226256"/>
                  <a:gd name="connsiteY0" fmla="*/ 754214 h 754214"/>
                  <a:gd name="connsiteX1" fmla="*/ 759111 w 1226256"/>
                  <a:gd name="connsiteY1" fmla="*/ 82720 h 754214"/>
                  <a:gd name="connsiteX2" fmla="*/ 1226256 w 1226256"/>
                  <a:gd name="connsiteY2" fmla="*/ 257893 h 754214"/>
                </a:gdLst>
                <a:ahLst/>
                <a:cxnLst>
                  <a:cxn ang="0">
                    <a:pos x="connsiteX0" y="connsiteY0"/>
                  </a:cxn>
                  <a:cxn ang="0">
                    <a:pos x="connsiteX1" y="connsiteY1"/>
                  </a:cxn>
                  <a:cxn ang="0">
                    <a:pos x="connsiteX2" y="connsiteY2"/>
                  </a:cxn>
                </a:cxnLst>
                <a:rect l="l" t="t" r="r" b="b"/>
                <a:pathLst>
                  <a:path w="1226256" h="754214">
                    <a:moveTo>
                      <a:pt x="0" y="754214"/>
                    </a:moveTo>
                    <a:cubicBezTo>
                      <a:pt x="277367" y="459827"/>
                      <a:pt x="554735" y="165440"/>
                      <a:pt x="759111" y="82720"/>
                    </a:cubicBezTo>
                    <a:cubicBezTo>
                      <a:pt x="963487" y="0"/>
                      <a:pt x="1226256" y="257893"/>
                      <a:pt x="1226256" y="257893"/>
                    </a:cubicBezTo>
                  </a:path>
                </a:pathLst>
              </a:custGeom>
              <a:ln>
                <a:solidFill>
                  <a:srgbClr val="CEBE2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7" name="Straight Connector 32"/>
              <p:cNvCxnSpPr/>
              <p:nvPr/>
            </p:nvCxnSpPr>
            <p:spPr>
              <a:xfrm>
                <a:off x="3766362" y="3155294"/>
                <a:ext cx="214719" cy="189490"/>
              </a:xfrm>
              <a:prstGeom prst="line">
                <a:avLst/>
              </a:prstGeom>
              <a:ln w="25400" cap="flat" cmpd="sng" algn="ctr">
                <a:solidFill>
                  <a:srgbClr val="CEBE2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3" name="Group 8"/>
            <p:cNvGrpSpPr/>
            <p:nvPr/>
          </p:nvGrpSpPr>
          <p:grpSpPr>
            <a:xfrm>
              <a:off x="4173621" y="1177079"/>
              <a:ext cx="1665525" cy="2524852"/>
              <a:chOff x="2381988" y="2817082"/>
              <a:chExt cx="1618227" cy="885594"/>
            </a:xfrm>
          </p:grpSpPr>
          <p:sp>
            <p:nvSpPr>
              <p:cNvPr id="34" name="Freeform 29"/>
              <p:cNvSpPr/>
              <p:nvPr/>
            </p:nvSpPr>
            <p:spPr>
              <a:xfrm>
                <a:off x="2381988" y="2817082"/>
                <a:ext cx="1416034" cy="885594"/>
              </a:xfrm>
              <a:custGeom>
                <a:avLst/>
                <a:gdLst>
                  <a:gd name="connsiteX0" fmla="*/ 0 w 1226256"/>
                  <a:gd name="connsiteY0" fmla="*/ 754214 h 754214"/>
                  <a:gd name="connsiteX1" fmla="*/ 759111 w 1226256"/>
                  <a:gd name="connsiteY1" fmla="*/ 82720 h 754214"/>
                  <a:gd name="connsiteX2" fmla="*/ 1226256 w 1226256"/>
                  <a:gd name="connsiteY2" fmla="*/ 257893 h 754214"/>
                </a:gdLst>
                <a:ahLst/>
                <a:cxnLst>
                  <a:cxn ang="0">
                    <a:pos x="connsiteX0" y="connsiteY0"/>
                  </a:cxn>
                  <a:cxn ang="0">
                    <a:pos x="connsiteX1" y="connsiteY1"/>
                  </a:cxn>
                  <a:cxn ang="0">
                    <a:pos x="connsiteX2" y="connsiteY2"/>
                  </a:cxn>
                </a:cxnLst>
                <a:rect l="l" t="t" r="r" b="b"/>
                <a:pathLst>
                  <a:path w="1226256" h="754214">
                    <a:moveTo>
                      <a:pt x="0" y="754214"/>
                    </a:moveTo>
                    <a:cubicBezTo>
                      <a:pt x="277367" y="459827"/>
                      <a:pt x="554735" y="165440"/>
                      <a:pt x="759111" y="82720"/>
                    </a:cubicBezTo>
                    <a:cubicBezTo>
                      <a:pt x="963487" y="0"/>
                      <a:pt x="1226256" y="257893"/>
                      <a:pt x="1226256" y="257893"/>
                    </a:cubicBezTo>
                  </a:path>
                </a:pathLst>
              </a:custGeom>
              <a:ln>
                <a:solidFill>
                  <a:srgbClr val="CEBE2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5" name="Straight Connector 30"/>
              <p:cNvCxnSpPr/>
              <p:nvPr/>
            </p:nvCxnSpPr>
            <p:spPr>
              <a:xfrm>
                <a:off x="3797201" y="3122397"/>
                <a:ext cx="203014" cy="211434"/>
              </a:xfrm>
              <a:prstGeom prst="line">
                <a:avLst/>
              </a:prstGeom>
              <a:ln w="25400" cap="flat" cmpd="sng" algn="ctr">
                <a:solidFill>
                  <a:srgbClr val="CEBE2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4" name="TextBox 9"/>
            <p:cNvSpPr txBox="1"/>
            <p:nvPr/>
          </p:nvSpPr>
          <p:spPr>
            <a:xfrm>
              <a:off x="1002837" y="3629685"/>
              <a:ext cx="988872" cy="442476"/>
            </a:xfrm>
            <a:prstGeom prst="rect">
              <a:avLst/>
            </a:prstGeom>
            <a:noFill/>
            <a:ln>
              <a:noFill/>
            </a:ln>
          </p:spPr>
          <p:txBody>
            <a:bodyPr wrap="none" rtlCol="0">
              <a:spAutoFit/>
            </a:bodyPr>
            <a:lstStyle/>
            <a:p>
              <a:r>
                <a:rPr lang="en-US" sz="1600" b="1" dirty="0">
                  <a:solidFill>
                    <a:schemeClr val="tx2">
                      <a:lumMod val="60000"/>
                      <a:lumOff val="40000"/>
                    </a:schemeClr>
                  </a:solidFill>
                </a:rPr>
                <a:t>1st wave</a:t>
              </a:r>
            </a:p>
          </p:txBody>
        </p:sp>
        <p:sp>
          <p:nvSpPr>
            <p:cNvPr id="15" name="TextBox 10"/>
            <p:cNvSpPr txBox="1"/>
            <p:nvPr/>
          </p:nvSpPr>
          <p:spPr>
            <a:xfrm>
              <a:off x="2271124" y="3053130"/>
              <a:ext cx="1064457" cy="442476"/>
            </a:xfrm>
            <a:prstGeom prst="rect">
              <a:avLst/>
            </a:prstGeom>
            <a:noFill/>
            <a:ln>
              <a:noFill/>
            </a:ln>
          </p:spPr>
          <p:txBody>
            <a:bodyPr wrap="none" rtlCol="0">
              <a:spAutoFit/>
            </a:bodyPr>
            <a:lstStyle/>
            <a:p>
              <a:r>
                <a:rPr lang="en-US" sz="1600" b="1" dirty="0">
                  <a:solidFill>
                    <a:schemeClr val="tx2">
                      <a:lumMod val="60000"/>
                      <a:lumOff val="40000"/>
                    </a:schemeClr>
                  </a:solidFill>
                </a:rPr>
                <a:t>2nd wave</a:t>
              </a:r>
            </a:p>
          </p:txBody>
        </p:sp>
        <p:sp>
          <p:nvSpPr>
            <p:cNvPr id="16" name="TextBox 11"/>
            <p:cNvSpPr txBox="1"/>
            <p:nvPr/>
          </p:nvSpPr>
          <p:spPr>
            <a:xfrm>
              <a:off x="3387438" y="2285707"/>
              <a:ext cx="1022685" cy="442476"/>
            </a:xfrm>
            <a:prstGeom prst="rect">
              <a:avLst/>
            </a:prstGeom>
            <a:noFill/>
            <a:ln>
              <a:noFill/>
            </a:ln>
          </p:spPr>
          <p:txBody>
            <a:bodyPr wrap="none" rtlCol="0">
              <a:spAutoFit/>
            </a:bodyPr>
            <a:lstStyle/>
            <a:p>
              <a:r>
                <a:rPr lang="en-US" sz="1600" b="1" dirty="0">
                  <a:solidFill>
                    <a:schemeClr val="tx2">
                      <a:lumMod val="60000"/>
                      <a:lumOff val="40000"/>
                    </a:schemeClr>
                  </a:solidFill>
                </a:rPr>
                <a:t>3rd wave</a:t>
              </a:r>
            </a:p>
          </p:txBody>
        </p:sp>
        <p:sp>
          <p:nvSpPr>
            <p:cNvPr id="17" name="TextBox 12"/>
            <p:cNvSpPr txBox="1"/>
            <p:nvPr/>
          </p:nvSpPr>
          <p:spPr>
            <a:xfrm>
              <a:off x="4646212" y="1054976"/>
              <a:ext cx="1021937" cy="442476"/>
            </a:xfrm>
            <a:prstGeom prst="rect">
              <a:avLst/>
            </a:prstGeom>
            <a:noFill/>
            <a:ln>
              <a:noFill/>
            </a:ln>
          </p:spPr>
          <p:txBody>
            <a:bodyPr wrap="none" rtlCol="0">
              <a:spAutoFit/>
            </a:bodyPr>
            <a:lstStyle/>
            <a:p>
              <a:r>
                <a:rPr lang="en-US" sz="1600" b="1" dirty="0">
                  <a:solidFill>
                    <a:schemeClr val="tx2">
                      <a:lumMod val="60000"/>
                      <a:lumOff val="40000"/>
                    </a:schemeClr>
                  </a:solidFill>
                </a:rPr>
                <a:t>4th wave</a:t>
              </a:r>
            </a:p>
          </p:txBody>
        </p:sp>
        <p:grpSp>
          <p:nvGrpSpPr>
            <p:cNvPr id="18" name="Group 13"/>
            <p:cNvGrpSpPr/>
            <p:nvPr/>
          </p:nvGrpSpPr>
          <p:grpSpPr>
            <a:xfrm>
              <a:off x="5123064" y="545643"/>
              <a:ext cx="1500176" cy="3406411"/>
              <a:chOff x="2381988" y="2817082"/>
              <a:chExt cx="1545896" cy="885594"/>
            </a:xfrm>
          </p:grpSpPr>
          <p:sp>
            <p:nvSpPr>
              <p:cNvPr id="32" name="Freeform 27"/>
              <p:cNvSpPr/>
              <p:nvPr/>
            </p:nvSpPr>
            <p:spPr>
              <a:xfrm>
                <a:off x="2381988" y="2817082"/>
                <a:ext cx="1416034" cy="885594"/>
              </a:xfrm>
              <a:custGeom>
                <a:avLst/>
                <a:gdLst>
                  <a:gd name="connsiteX0" fmla="*/ 0 w 1226256"/>
                  <a:gd name="connsiteY0" fmla="*/ 754214 h 754214"/>
                  <a:gd name="connsiteX1" fmla="*/ 759111 w 1226256"/>
                  <a:gd name="connsiteY1" fmla="*/ 82720 h 754214"/>
                  <a:gd name="connsiteX2" fmla="*/ 1226256 w 1226256"/>
                  <a:gd name="connsiteY2" fmla="*/ 257893 h 754214"/>
                </a:gdLst>
                <a:ahLst/>
                <a:cxnLst>
                  <a:cxn ang="0">
                    <a:pos x="connsiteX0" y="connsiteY0"/>
                  </a:cxn>
                  <a:cxn ang="0">
                    <a:pos x="connsiteX1" y="connsiteY1"/>
                  </a:cxn>
                  <a:cxn ang="0">
                    <a:pos x="connsiteX2" y="connsiteY2"/>
                  </a:cxn>
                </a:cxnLst>
                <a:rect l="l" t="t" r="r" b="b"/>
                <a:pathLst>
                  <a:path w="1226256" h="754214">
                    <a:moveTo>
                      <a:pt x="0" y="754214"/>
                    </a:moveTo>
                    <a:cubicBezTo>
                      <a:pt x="277367" y="459827"/>
                      <a:pt x="554735" y="165440"/>
                      <a:pt x="759111" y="82720"/>
                    </a:cubicBezTo>
                    <a:cubicBezTo>
                      <a:pt x="963487" y="0"/>
                      <a:pt x="1226256" y="257893"/>
                      <a:pt x="1226256" y="257893"/>
                    </a:cubicBezTo>
                  </a:path>
                </a:pathLst>
              </a:custGeom>
              <a:ln>
                <a:solidFill>
                  <a:srgbClr val="CEBE2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3" name="Straight Connector 28"/>
              <p:cNvCxnSpPr/>
              <p:nvPr/>
            </p:nvCxnSpPr>
            <p:spPr>
              <a:xfrm rot="16200000" flipH="1">
                <a:off x="3788564" y="3129092"/>
                <a:ext cx="148778" cy="129863"/>
              </a:xfrm>
              <a:prstGeom prst="line">
                <a:avLst/>
              </a:prstGeom>
              <a:ln w="25400" cap="flat" cmpd="sng" algn="ctr">
                <a:solidFill>
                  <a:srgbClr val="CEBE2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9" name="Group 14"/>
            <p:cNvGrpSpPr/>
            <p:nvPr/>
          </p:nvGrpSpPr>
          <p:grpSpPr>
            <a:xfrm>
              <a:off x="6153476" y="210928"/>
              <a:ext cx="1979346" cy="3352981"/>
              <a:chOff x="6009119" y="526166"/>
              <a:chExt cx="1527731" cy="3161913"/>
            </a:xfrm>
          </p:grpSpPr>
          <p:grpSp>
            <p:nvGrpSpPr>
              <p:cNvPr id="28" name="Group 23"/>
              <p:cNvGrpSpPr/>
              <p:nvPr/>
            </p:nvGrpSpPr>
            <p:grpSpPr>
              <a:xfrm>
                <a:off x="6009119" y="943427"/>
                <a:ext cx="669291" cy="2744652"/>
                <a:chOff x="6009119" y="943427"/>
                <a:chExt cx="669291" cy="2744652"/>
              </a:xfrm>
            </p:grpSpPr>
            <p:cxnSp>
              <p:nvCxnSpPr>
                <p:cNvPr id="30" name="Straight Connector 25"/>
                <p:cNvCxnSpPr/>
                <p:nvPr/>
              </p:nvCxnSpPr>
              <p:spPr>
                <a:xfrm rot="5400000" flipH="1" flipV="1">
                  <a:off x="5146145" y="2443355"/>
                  <a:ext cx="2107698" cy="381749"/>
                </a:xfrm>
                <a:prstGeom prst="line">
                  <a:avLst/>
                </a:prstGeom>
                <a:ln>
                  <a:solidFill>
                    <a:srgbClr val="24BB36"/>
                  </a:solidFill>
                </a:ln>
              </p:spPr>
              <p:style>
                <a:lnRef idx="2">
                  <a:schemeClr val="accent1"/>
                </a:lnRef>
                <a:fillRef idx="0">
                  <a:schemeClr val="accent1"/>
                </a:fillRef>
                <a:effectRef idx="1">
                  <a:schemeClr val="accent1"/>
                </a:effectRef>
                <a:fontRef idx="minor">
                  <a:schemeClr val="tx1"/>
                </a:fontRef>
              </p:style>
            </p:cxnSp>
            <p:sp>
              <p:nvSpPr>
                <p:cNvPr id="31" name="Freeform 26"/>
                <p:cNvSpPr/>
                <p:nvPr/>
              </p:nvSpPr>
              <p:spPr>
                <a:xfrm>
                  <a:off x="6397794" y="943427"/>
                  <a:ext cx="280616" cy="629906"/>
                </a:xfrm>
                <a:custGeom>
                  <a:avLst/>
                  <a:gdLst>
                    <a:gd name="connsiteX0" fmla="*/ 0 w 233572"/>
                    <a:gd name="connsiteY0" fmla="*/ 554713 h 554713"/>
                    <a:gd name="connsiteX1" fmla="*/ 102188 w 233572"/>
                    <a:gd name="connsiteY1" fmla="*/ 204368 h 554713"/>
                    <a:gd name="connsiteX2" fmla="*/ 233572 w 233572"/>
                    <a:gd name="connsiteY2" fmla="*/ 0 h 554713"/>
                  </a:gdLst>
                  <a:ahLst/>
                  <a:cxnLst>
                    <a:cxn ang="0">
                      <a:pos x="connsiteX0" y="connsiteY0"/>
                    </a:cxn>
                    <a:cxn ang="0">
                      <a:pos x="connsiteX1" y="connsiteY1"/>
                    </a:cxn>
                    <a:cxn ang="0">
                      <a:pos x="connsiteX2" y="connsiteY2"/>
                    </a:cxn>
                  </a:cxnLst>
                  <a:rect l="l" t="t" r="r" b="b"/>
                  <a:pathLst>
                    <a:path w="233572" h="554713">
                      <a:moveTo>
                        <a:pt x="0" y="554713"/>
                      </a:moveTo>
                      <a:cubicBezTo>
                        <a:pt x="31629" y="425766"/>
                        <a:pt x="63259" y="296820"/>
                        <a:pt x="102188" y="204368"/>
                      </a:cubicBezTo>
                      <a:cubicBezTo>
                        <a:pt x="141117" y="111916"/>
                        <a:pt x="233572" y="0"/>
                        <a:pt x="233572" y="0"/>
                      </a:cubicBezTo>
                    </a:path>
                  </a:pathLst>
                </a:custGeom>
                <a:noFill/>
                <a:ln w="25400" cap="flat" cmpd="sng" algn="ctr">
                  <a:solidFill>
                    <a:srgbClr val="24BB36"/>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29" name="TextBox 24"/>
              <p:cNvSpPr txBox="1"/>
              <p:nvPr/>
            </p:nvSpPr>
            <p:spPr>
              <a:xfrm>
                <a:off x="6685335" y="526166"/>
                <a:ext cx="851515" cy="417262"/>
              </a:xfrm>
              <a:prstGeom prst="rect">
                <a:avLst/>
              </a:prstGeom>
              <a:noFill/>
              <a:ln>
                <a:noFill/>
              </a:ln>
            </p:spPr>
            <p:txBody>
              <a:bodyPr wrap="square" rtlCol="0">
                <a:spAutoFit/>
              </a:bodyPr>
              <a:lstStyle/>
              <a:p>
                <a:r>
                  <a:rPr lang="en-US" sz="1600" b="1" dirty="0">
                    <a:solidFill>
                      <a:schemeClr val="tx2">
                        <a:lumMod val="60000"/>
                        <a:lumOff val="40000"/>
                      </a:schemeClr>
                    </a:solidFill>
                  </a:rPr>
                  <a:t>6th wave</a:t>
                </a:r>
              </a:p>
            </p:txBody>
          </p:sp>
        </p:grpSp>
        <p:sp>
          <p:nvSpPr>
            <p:cNvPr id="20" name="TextBox 15"/>
            <p:cNvSpPr txBox="1"/>
            <p:nvPr/>
          </p:nvSpPr>
          <p:spPr>
            <a:xfrm>
              <a:off x="886053" y="3351860"/>
              <a:ext cx="1533075" cy="442476"/>
            </a:xfrm>
            <a:prstGeom prst="rect">
              <a:avLst/>
            </a:prstGeom>
            <a:noFill/>
          </p:spPr>
          <p:txBody>
            <a:bodyPr wrap="none" rtlCol="0">
              <a:spAutoFit/>
            </a:bodyPr>
            <a:lstStyle/>
            <a:p>
              <a:r>
                <a:rPr lang="en-US" sz="1600" b="1" dirty="0">
                  <a:solidFill>
                    <a:schemeClr val="accent1"/>
                  </a:solidFill>
                </a:rPr>
                <a:t>Mechanization</a:t>
              </a:r>
            </a:p>
          </p:txBody>
        </p:sp>
        <p:sp>
          <p:nvSpPr>
            <p:cNvPr id="21" name="TextBox 16"/>
            <p:cNvSpPr txBox="1"/>
            <p:nvPr/>
          </p:nvSpPr>
          <p:spPr>
            <a:xfrm>
              <a:off x="1941767" y="2765739"/>
              <a:ext cx="1646556" cy="442476"/>
            </a:xfrm>
            <a:prstGeom prst="rect">
              <a:avLst/>
            </a:prstGeom>
            <a:noFill/>
          </p:spPr>
          <p:txBody>
            <a:bodyPr wrap="none" rtlCol="0">
              <a:spAutoFit/>
            </a:bodyPr>
            <a:lstStyle/>
            <a:p>
              <a:r>
                <a:rPr lang="en-US" sz="1600" b="1" dirty="0">
                  <a:solidFill>
                    <a:schemeClr val="accent1"/>
                  </a:solidFill>
                </a:rPr>
                <a:t>Steel &amp; Railroad</a:t>
              </a:r>
            </a:p>
          </p:txBody>
        </p:sp>
        <p:sp>
          <p:nvSpPr>
            <p:cNvPr id="22" name="TextBox 17"/>
            <p:cNvSpPr txBox="1"/>
            <p:nvPr/>
          </p:nvSpPr>
          <p:spPr>
            <a:xfrm>
              <a:off x="2995255" y="1788691"/>
              <a:ext cx="2138917" cy="764276"/>
            </a:xfrm>
            <a:prstGeom prst="rect">
              <a:avLst/>
            </a:prstGeom>
            <a:noFill/>
          </p:spPr>
          <p:txBody>
            <a:bodyPr wrap="none" rtlCol="0">
              <a:spAutoFit/>
            </a:bodyPr>
            <a:lstStyle/>
            <a:p>
              <a:r>
                <a:rPr lang="en-US" sz="1600" b="1" dirty="0">
                  <a:solidFill>
                    <a:schemeClr val="accent1"/>
                  </a:solidFill>
                </a:rPr>
                <a:t>Electricity, Chemistry </a:t>
              </a:r>
            </a:p>
            <a:p>
              <a:r>
                <a:rPr lang="en-US" sz="1600" b="1" dirty="0">
                  <a:solidFill>
                    <a:schemeClr val="accent1"/>
                  </a:solidFill>
                </a:rPr>
                <a:t>&amp; Automobile</a:t>
              </a:r>
            </a:p>
          </p:txBody>
        </p:sp>
        <p:sp>
          <p:nvSpPr>
            <p:cNvPr id="23" name="TextBox 18"/>
            <p:cNvSpPr txBox="1"/>
            <p:nvPr/>
          </p:nvSpPr>
          <p:spPr>
            <a:xfrm>
              <a:off x="4380534" y="414449"/>
              <a:ext cx="1351561" cy="764276"/>
            </a:xfrm>
            <a:prstGeom prst="rect">
              <a:avLst/>
            </a:prstGeom>
            <a:noFill/>
          </p:spPr>
          <p:txBody>
            <a:bodyPr wrap="none" rtlCol="0">
              <a:spAutoFit/>
            </a:bodyPr>
            <a:lstStyle/>
            <a:p>
              <a:r>
                <a:rPr lang="en-US" sz="1600" b="1" dirty="0">
                  <a:solidFill>
                    <a:schemeClr val="accent1"/>
                  </a:solidFill>
                </a:rPr>
                <a:t>TV, Planes</a:t>
              </a:r>
            </a:p>
            <a:p>
              <a:r>
                <a:rPr lang="en-US" sz="1600" b="1" dirty="0">
                  <a:solidFill>
                    <a:schemeClr val="accent1"/>
                  </a:solidFill>
                </a:rPr>
                <a:t> &amp; Computer</a:t>
              </a:r>
            </a:p>
          </p:txBody>
        </p:sp>
        <p:sp>
          <p:nvSpPr>
            <p:cNvPr id="24" name="TextBox 19"/>
            <p:cNvSpPr txBox="1"/>
            <p:nvPr/>
          </p:nvSpPr>
          <p:spPr>
            <a:xfrm>
              <a:off x="5517283" y="271802"/>
              <a:ext cx="1427820" cy="764276"/>
            </a:xfrm>
            <a:prstGeom prst="rect">
              <a:avLst/>
            </a:prstGeom>
            <a:noFill/>
          </p:spPr>
          <p:txBody>
            <a:bodyPr wrap="square" rtlCol="0">
              <a:spAutoFit/>
            </a:bodyPr>
            <a:lstStyle/>
            <a:p>
              <a:r>
                <a:rPr lang="en-US" sz="1600" b="1" dirty="0">
                  <a:solidFill>
                    <a:schemeClr val="accent1"/>
                  </a:solidFill>
                </a:rPr>
                <a:t>Biotech. &amp; IT</a:t>
              </a:r>
            </a:p>
            <a:p>
              <a:endParaRPr lang="en-US" sz="1600" b="1" dirty="0">
                <a:solidFill>
                  <a:schemeClr val="accent1"/>
                </a:solidFill>
              </a:endParaRPr>
            </a:p>
          </p:txBody>
        </p:sp>
        <p:sp>
          <p:nvSpPr>
            <p:cNvPr id="25" name="TextBox 20"/>
            <p:cNvSpPr txBox="1"/>
            <p:nvPr/>
          </p:nvSpPr>
          <p:spPr>
            <a:xfrm>
              <a:off x="5656105" y="508652"/>
              <a:ext cx="1021937" cy="442476"/>
            </a:xfrm>
            <a:prstGeom prst="rect">
              <a:avLst/>
            </a:prstGeom>
            <a:noFill/>
            <a:ln>
              <a:noFill/>
            </a:ln>
          </p:spPr>
          <p:txBody>
            <a:bodyPr wrap="none" rtlCol="0">
              <a:spAutoFit/>
            </a:bodyPr>
            <a:lstStyle/>
            <a:p>
              <a:r>
                <a:rPr lang="en-US" sz="1600" b="1" dirty="0">
                  <a:solidFill>
                    <a:schemeClr val="tx2">
                      <a:lumMod val="60000"/>
                      <a:lumOff val="40000"/>
                    </a:schemeClr>
                  </a:solidFill>
                </a:rPr>
                <a:t>5th wave</a:t>
              </a:r>
            </a:p>
          </p:txBody>
        </p:sp>
        <p:sp>
          <p:nvSpPr>
            <p:cNvPr id="26" name="TextBox 21"/>
            <p:cNvSpPr txBox="1"/>
            <p:nvPr/>
          </p:nvSpPr>
          <p:spPr>
            <a:xfrm>
              <a:off x="6990916" y="604565"/>
              <a:ext cx="1486114" cy="1458160"/>
            </a:xfrm>
            <a:prstGeom prst="rect">
              <a:avLst/>
            </a:prstGeom>
            <a:noFill/>
          </p:spPr>
          <p:txBody>
            <a:bodyPr wrap="square" rtlCol="0">
              <a:spAutoFit/>
            </a:bodyPr>
            <a:lstStyle/>
            <a:p>
              <a:pPr>
                <a:spcAft>
                  <a:spcPts val="338"/>
                </a:spcAft>
              </a:pPr>
              <a:r>
                <a:rPr lang="en-US" sz="1600" b="1" dirty="0">
                  <a:solidFill>
                    <a:srgbClr val="24BB36"/>
                  </a:solidFill>
                </a:rPr>
                <a:t>Resource Productivity,</a:t>
              </a:r>
            </a:p>
            <a:p>
              <a:pPr>
                <a:spcAft>
                  <a:spcPts val="338"/>
                </a:spcAft>
              </a:pPr>
              <a:r>
                <a:rPr lang="en-US" sz="1600" b="1" dirty="0">
                  <a:solidFill>
                    <a:srgbClr val="24BB36"/>
                  </a:solidFill>
                </a:rPr>
                <a:t>Renewable Energies</a:t>
              </a:r>
            </a:p>
          </p:txBody>
        </p:sp>
        <p:sp>
          <p:nvSpPr>
            <p:cNvPr id="27" name="TextBox 22"/>
            <p:cNvSpPr txBox="1"/>
            <p:nvPr/>
          </p:nvSpPr>
          <p:spPr>
            <a:xfrm>
              <a:off x="8363108" y="4795532"/>
              <a:ext cx="1350342" cy="603377"/>
            </a:xfrm>
            <a:prstGeom prst="rect">
              <a:avLst/>
            </a:prstGeom>
            <a:noFill/>
          </p:spPr>
          <p:txBody>
            <a:bodyPr wrap="square" rtlCol="0">
              <a:spAutoFit/>
            </a:bodyPr>
            <a:lstStyle/>
            <a:p>
              <a:r>
                <a:rPr lang="en-US" sz="2400" dirty="0"/>
                <a:t>Time</a:t>
              </a:r>
            </a:p>
          </p:txBody>
        </p:sp>
      </p:grpSp>
      <p:sp>
        <p:nvSpPr>
          <p:cNvPr id="2" name="Textfeld 1"/>
          <p:cNvSpPr txBox="1"/>
          <p:nvPr/>
        </p:nvSpPr>
        <p:spPr>
          <a:xfrm>
            <a:off x="-36512" y="4876006"/>
            <a:ext cx="9161045" cy="237827"/>
          </a:xfrm>
          <a:prstGeom prst="rect">
            <a:avLst/>
          </a:prstGeom>
          <a:noFill/>
        </p:spPr>
        <p:txBody>
          <a:bodyPr wrap="square" rtlCol="0">
            <a:spAutoFit/>
          </a:bodyPr>
          <a:lstStyle/>
          <a:p>
            <a:r>
              <a:rPr lang="de-DE" sz="1100" dirty="0" smtClean="0"/>
              <a:t>Source: Kals, </a:t>
            </a:r>
            <a:r>
              <a:rPr lang="en-US" sz="1100" dirty="0"/>
              <a:t>ISO 50001 Energy Management Systems – What managers need to know about energy and </a:t>
            </a:r>
            <a:r>
              <a:rPr lang="en-US" sz="1100" dirty="0" smtClean="0"/>
              <a:t>business </a:t>
            </a:r>
            <a:r>
              <a:rPr lang="en-US" sz="1100" dirty="0"/>
              <a:t>administration, New York 2015, P. 50</a:t>
            </a:r>
            <a:r>
              <a:rPr lang="de-DE" sz="1100" dirty="0" smtClean="0"/>
              <a:t>.</a:t>
            </a:r>
            <a:endParaRPr lang="de-DE" sz="1100" dirty="0"/>
          </a:p>
        </p:txBody>
      </p:sp>
    </p:spTree>
    <p:extLst>
      <p:ext uri="{BB962C8B-B14F-4D97-AF65-F5344CB8AC3E}">
        <p14:creationId xmlns:p14="http://schemas.microsoft.com/office/powerpoint/2010/main" val="4240935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ED5C74F-9B38-354F-97BA-B9D949BBBC01}" type="slidenum">
              <a:rPr lang="de-DE" smtClean="0"/>
              <a:t>17</a:t>
            </a:fld>
            <a:endParaRPr lang="de-DE"/>
          </a:p>
        </p:txBody>
      </p:sp>
      <p:sp>
        <p:nvSpPr>
          <p:cNvPr id="3" name="Rechteck 2"/>
          <p:cNvSpPr/>
          <p:nvPr/>
        </p:nvSpPr>
        <p:spPr>
          <a:xfrm>
            <a:off x="899592" y="555526"/>
            <a:ext cx="7416824" cy="3539430"/>
          </a:xfrm>
          <a:prstGeom prst="rect">
            <a:avLst/>
          </a:prstGeom>
        </p:spPr>
        <p:txBody>
          <a:bodyPr wrap="square">
            <a:spAutoFit/>
          </a:bodyPr>
          <a:lstStyle/>
          <a:p>
            <a:pPr algn="ctr"/>
            <a:r>
              <a:rPr lang="en-US" sz="2800" dirty="0"/>
              <a:t>Next revolution: </a:t>
            </a:r>
            <a:endParaRPr lang="en-US" sz="2800" dirty="0" smtClean="0"/>
          </a:p>
          <a:p>
            <a:pPr algn="ctr"/>
            <a:endParaRPr lang="en-US" sz="2800" dirty="0"/>
          </a:p>
          <a:p>
            <a:pPr algn="ctr"/>
            <a:r>
              <a:rPr lang="en-US" sz="2800" dirty="0"/>
              <a:t>Only making the digitalization fruitful for economy</a:t>
            </a:r>
            <a:r>
              <a:rPr lang="en-US" sz="2800" dirty="0" smtClean="0"/>
              <a:t>?</a:t>
            </a:r>
          </a:p>
          <a:p>
            <a:pPr algn="ctr"/>
            <a:endParaRPr lang="en-US" sz="2800" dirty="0"/>
          </a:p>
          <a:p>
            <a:pPr algn="ctr"/>
            <a:r>
              <a:rPr lang="en-US" sz="2800" dirty="0"/>
              <a:t>Or a decisive energy turnaround </a:t>
            </a:r>
            <a:endParaRPr lang="en-US" sz="2800" dirty="0" smtClean="0"/>
          </a:p>
          <a:p>
            <a:pPr algn="ctr"/>
            <a:r>
              <a:rPr lang="en-US" sz="2800" dirty="0" smtClean="0"/>
              <a:t>as </a:t>
            </a:r>
            <a:r>
              <a:rPr lang="en-US" sz="2800" dirty="0"/>
              <a:t>element of </a:t>
            </a:r>
            <a:r>
              <a:rPr lang="en-US" sz="2800" dirty="0" smtClean="0"/>
              <a:t> </a:t>
            </a:r>
          </a:p>
          <a:p>
            <a:pPr algn="ctr"/>
            <a:r>
              <a:rPr lang="en-US" sz="2800" dirty="0" smtClean="0"/>
              <a:t>sustainable </a:t>
            </a:r>
            <a:r>
              <a:rPr lang="en-US" sz="2800" dirty="0"/>
              <a:t>economy and way of life? </a:t>
            </a:r>
          </a:p>
        </p:txBody>
      </p:sp>
    </p:spTree>
    <p:extLst>
      <p:ext uri="{BB962C8B-B14F-4D97-AF65-F5344CB8AC3E}">
        <p14:creationId xmlns:p14="http://schemas.microsoft.com/office/powerpoint/2010/main" val="1329184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 Verbindung mit Pfeil 6"/>
          <p:cNvCxnSpPr/>
          <p:nvPr/>
        </p:nvCxnSpPr>
        <p:spPr>
          <a:xfrm flipV="1">
            <a:off x="1197872" y="1052795"/>
            <a:ext cx="26852" cy="29524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Freihandform 7"/>
          <p:cNvSpPr/>
          <p:nvPr/>
        </p:nvSpPr>
        <p:spPr>
          <a:xfrm>
            <a:off x="1251548" y="444521"/>
            <a:ext cx="6770476" cy="3602253"/>
          </a:xfrm>
          <a:custGeom>
            <a:avLst/>
            <a:gdLst>
              <a:gd name="connsiteX0" fmla="*/ 0 w 6444343"/>
              <a:gd name="connsiteY0" fmla="*/ 4005943 h 4034972"/>
              <a:gd name="connsiteX1" fmla="*/ 1055914 w 6444343"/>
              <a:gd name="connsiteY1" fmla="*/ 3820886 h 4034972"/>
              <a:gd name="connsiteX2" fmla="*/ 1730829 w 6444343"/>
              <a:gd name="connsiteY2" fmla="*/ 2721429 h 4034972"/>
              <a:gd name="connsiteX3" fmla="*/ 3178629 w 6444343"/>
              <a:gd name="connsiteY3" fmla="*/ 2503715 h 4034972"/>
              <a:gd name="connsiteX4" fmla="*/ 3940629 w 6444343"/>
              <a:gd name="connsiteY4" fmla="*/ 1436915 h 4034972"/>
              <a:gd name="connsiteX5" fmla="*/ 5595257 w 6444343"/>
              <a:gd name="connsiteY5" fmla="*/ 1023258 h 4034972"/>
              <a:gd name="connsiteX6" fmla="*/ 6444343 w 6444343"/>
              <a:gd name="connsiteY6" fmla="*/ 0 h 4034972"/>
              <a:gd name="connsiteX7" fmla="*/ 6444343 w 6444343"/>
              <a:gd name="connsiteY7" fmla="*/ 0 h 40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4343" h="4034972">
                <a:moveTo>
                  <a:pt x="0" y="4005943"/>
                </a:moveTo>
                <a:cubicBezTo>
                  <a:pt x="383721" y="4020457"/>
                  <a:pt x="767443" y="4034972"/>
                  <a:pt x="1055914" y="3820886"/>
                </a:cubicBezTo>
                <a:cubicBezTo>
                  <a:pt x="1344385" y="3606800"/>
                  <a:pt x="1377043" y="2940957"/>
                  <a:pt x="1730829" y="2721429"/>
                </a:cubicBezTo>
                <a:cubicBezTo>
                  <a:pt x="2084615" y="2501901"/>
                  <a:pt x="2810329" y="2717801"/>
                  <a:pt x="3178629" y="2503715"/>
                </a:cubicBezTo>
                <a:cubicBezTo>
                  <a:pt x="3546929" y="2289629"/>
                  <a:pt x="3537858" y="1683658"/>
                  <a:pt x="3940629" y="1436915"/>
                </a:cubicBezTo>
                <a:cubicBezTo>
                  <a:pt x="4343400" y="1190172"/>
                  <a:pt x="5177971" y="1262744"/>
                  <a:pt x="5595257" y="1023258"/>
                </a:cubicBezTo>
                <a:cubicBezTo>
                  <a:pt x="6012543" y="783772"/>
                  <a:pt x="6444343" y="0"/>
                  <a:pt x="6444343" y="0"/>
                </a:cubicBezTo>
                <a:lnTo>
                  <a:pt x="6444343"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sz="1013"/>
          </a:p>
        </p:txBody>
      </p:sp>
      <p:cxnSp>
        <p:nvCxnSpPr>
          <p:cNvPr id="9" name="Gerade Verbindung mit Pfeil 8"/>
          <p:cNvCxnSpPr/>
          <p:nvPr/>
        </p:nvCxnSpPr>
        <p:spPr>
          <a:xfrm flipV="1">
            <a:off x="1171048" y="4046774"/>
            <a:ext cx="7001352" cy="18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1224318" y="3318012"/>
            <a:ext cx="1099835" cy="646331"/>
          </a:xfrm>
          <a:prstGeom prst="rect">
            <a:avLst/>
          </a:prstGeom>
          <a:noFill/>
        </p:spPr>
        <p:txBody>
          <a:bodyPr wrap="square" rtlCol="0">
            <a:spAutoFit/>
          </a:bodyPr>
          <a:lstStyle/>
          <a:p>
            <a:r>
              <a:rPr lang="en-US" sz="1200" dirty="0">
                <a:solidFill>
                  <a:schemeClr val="tx1">
                    <a:lumMod val="85000"/>
                    <a:lumOff val="15000"/>
                  </a:schemeClr>
                </a:solidFill>
                <a:latin typeface="Arial" panose="020B0604020202020204" pitchFamily="34" charset="0"/>
                <a:cs typeface="Arial" panose="020B0604020202020204" pitchFamily="34" charset="0"/>
              </a:rPr>
              <a:t>Pre-IT-phase sustainability 0.0</a:t>
            </a:r>
          </a:p>
        </p:txBody>
      </p:sp>
      <p:sp>
        <p:nvSpPr>
          <p:cNvPr id="13" name="Textfeld 12"/>
          <p:cNvSpPr txBox="1"/>
          <p:nvPr/>
        </p:nvSpPr>
        <p:spPr>
          <a:xfrm>
            <a:off x="523988" y="214527"/>
            <a:ext cx="1383716" cy="830997"/>
          </a:xfrm>
          <a:prstGeom prst="rect">
            <a:avLst/>
          </a:prstGeom>
          <a:noFill/>
        </p:spPr>
        <p:txBody>
          <a:bodyPr wrap="square" rtlCol="0">
            <a:spAutoFit/>
          </a:bodyPr>
          <a:lstStyle/>
          <a:p>
            <a:r>
              <a:rPr lang="en-US" sz="1600" dirty="0">
                <a:solidFill>
                  <a:schemeClr val="tx1">
                    <a:lumMod val="85000"/>
                    <a:lumOff val="15000"/>
                  </a:schemeClr>
                </a:solidFill>
                <a:latin typeface="Arial" panose="020B0604020202020204" pitchFamily="34" charset="0"/>
                <a:cs typeface="Arial" panose="020B0604020202020204" pitchFamily="34" charset="0"/>
              </a:rPr>
              <a:t>Complexity</a:t>
            </a:r>
            <a:r>
              <a:rPr lang="en-US" sz="1600" dirty="0" smtClean="0">
                <a:solidFill>
                  <a:schemeClr val="tx1">
                    <a:lumMod val="85000"/>
                    <a:lumOff val="15000"/>
                  </a:schemeClr>
                </a:solidFill>
                <a:latin typeface="Arial" panose="020B0604020202020204" pitchFamily="34" charset="0"/>
                <a:cs typeface="Arial" panose="020B0604020202020204" pitchFamily="34" charset="0"/>
              </a:rPr>
              <a:t>/ pillars of sustainability</a:t>
            </a:r>
            <a:endParaRPr lang="en-US" sz="1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5" name="Textfeld 14"/>
          <p:cNvSpPr txBox="1"/>
          <p:nvPr/>
        </p:nvSpPr>
        <p:spPr>
          <a:xfrm>
            <a:off x="2895949" y="4249420"/>
            <a:ext cx="828268" cy="338554"/>
          </a:xfrm>
          <a:prstGeom prst="rect">
            <a:avLst/>
          </a:prstGeom>
          <a:noFill/>
        </p:spPr>
        <p:txBody>
          <a:bodyPr wrap="square" rtlCol="0">
            <a:spAutoFit/>
          </a:bodyPr>
          <a:lstStyle/>
          <a:p>
            <a:r>
              <a:rPr lang="de-DE" sz="1600" b="1" dirty="0">
                <a:solidFill>
                  <a:schemeClr val="tx1">
                    <a:lumMod val="85000"/>
                    <a:lumOff val="15000"/>
                  </a:schemeClr>
                </a:solidFill>
                <a:latin typeface="Arial" panose="020B0604020202020204" pitchFamily="34" charset="0"/>
                <a:cs typeface="Arial" panose="020B0604020202020204" pitchFamily="34" charset="0"/>
              </a:rPr>
              <a:t>1960</a:t>
            </a:r>
          </a:p>
        </p:txBody>
      </p:sp>
      <p:sp>
        <p:nvSpPr>
          <p:cNvPr id="16" name="Textfeld 15"/>
          <p:cNvSpPr txBox="1"/>
          <p:nvPr/>
        </p:nvSpPr>
        <p:spPr>
          <a:xfrm>
            <a:off x="4962912" y="4221044"/>
            <a:ext cx="675971" cy="338554"/>
          </a:xfrm>
          <a:prstGeom prst="rect">
            <a:avLst/>
          </a:prstGeom>
          <a:noFill/>
        </p:spPr>
        <p:txBody>
          <a:bodyPr wrap="square" rtlCol="0">
            <a:spAutoFit/>
          </a:bodyPr>
          <a:lstStyle/>
          <a:p>
            <a:r>
              <a:rPr lang="de-DE" sz="1600" b="1" dirty="0">
                <a:solidFill>
                  <a:schemeClr val="tx1">
                    <a:lumMod val="85000"/>
                    <a:lumOff val="15000"/>
                  </a:schemeClr>
                </a:solidFill>
                <a:latin typeface="Arial" panose="020B0604020202020204" pitchFamily="34" charset="0"/>
                <a:cs typeface="Arial" panose="020B0604020202020204" pitchFamily="34" charset="0"/>
              </a:rPr>
              <a:t>1990</a:t>
            </a:r>
          </a:p>
        </p:txBody>
      </p:sp>
      <p:sp>
        <p:nvSpPr>
          <p:cNvPr id="17" name="Textfeld 16"/>
          <p:cNvSpPr txBox="1"/>
          <p:nvPr/>
        </p:nvSpPr>
        <p:spPr>
          <a:xfrm>
            <a:off x="7467703" y="4128335"/>
            <a:ext cx="241103" cy="338554"/>
          </a:xfrm>
          <a:prstGeom prst="rect">
            <a:avLst/>
          </a:prstGeom>
          <a:noFill/>
        </p:spPr>
        <p:txBody>
          <a:bodyPr wrap="square" rtlCol="0">
            <a:spAutoFit/>
          </a:bodyPr>
          <a:lstStyle/>
          <a:p>
            <a:r>
              <a:rPr lang="de-DE" sz="1600" dirty="0">
                <a:solidFill>
                  <a:schemeClr val="tx1">
                    <a:lumMod val="85000"/>
                    <a:lumOff val="15000"/>
                  </a:schemeClr>
                </a:solidFill>
                <a:latin typeface="Arial" panose="020B0604020202020204" pitchFamily="34" charset="0"/>
                <a:cs typeface="Arial" panose="020B0604020202020204" pitchFamily="34" charset="0"/>
              </a:rPr>
              <a:t>?</a:t>
            </a:r>
          </a:p>
        </p:txBody>
      </p:sp>
      <p:pic>
        <p:nvPicPr>
          <p:cNvPr id="19" name="Picture 39" descr="E:\Programme\Microsoft Office\MEDIA\CAGCAT10\j0240695.wmf"/>
          <p:cNvPicPr>
            <a:picLocks noChangeAspect="1" noChangeArrowheads="1"/>
          </p:cNvPicPr>
          <p:nvPr/>
        </p:nvPicPr>
        <p:blipFill>
          <a:blip r:embed="rId3"/>
          <a:srcRect/>
          <a:stretch>
            <a:fillRect/>
          </a:stretch>
        </p:blipFill>
        <p:spPr bwMode="auto">
          <a:xfrm>
            <a:off x="2571474" y="3559752"/>
            <a:ext cx="608116" cy="487022"/>
          </a:xfrm>
          <a:prstGeom prst="rect">
            <a:avLst/>
          </a:prstGeom>
          <a:noFill/>
        </p:spPr>
      </p:pic>
      <p:pic>
        <p:nvPicPr>
          <p:cNvPr id="20" name="Picture 40" descr="E:\Programme\Microsoft Office\MEDIA\CAGCAT10\j0149887.wmf"/>
          <p:cNvPicPr>
            <a:picLocks noChangeAspect="1" noChangeArrowheads="1"/>
          </p:cNvPicPr>
          <p:nvPr/>
        </p:nvPicPr>
        <p:blipFill>
          <a:blip r:embed="rId4"/>
          <a:srcRect/>
          <a:stretch>
            <a:fillRect/>
          </a:stretch>
        </p:blipFill>
        <p:spPr bwMode="auto">
          <a:xfrm>
            <a:off x="3415197" y="3549921"/>
            <a:ext cx="643349" cy="515324"/>
          </a:xfrm>
          <a:prstGeom prst="rect">
            <a:avLst/>
          </a:prstGeom>
          <a:noFill/>
        </p:spPr>
      </p:pic>
      <p:pic>
        <p:nvPicPr>
          <p:cNvPr id="21" name="Picture 44"/>
          <p:cNvPicPr>
            <a:picLocks noChangeAspect="1" noChangeArrowheads="1"/>
          </p:cNvPicPr>
          <p:nvPr/>
        </p:nvPicPr>
        <p:blipFill>
          <a:blip r:embed="rId5"/>
          <a:srcRect/>
          <a:stretch>
            <a:fillRect/>
          </a:stretch>
        </p:blipFill>
        <p:spPr bwMode="auto">
          <a:xfrm>
            <a:off x="2602707" y="2968222"/>
            <a:ext cx="614630" cy="407193"/>
          </a:xfrm>
          <a:prstGeom prst="rect">
            <a:avLst/>
          </a:prstGeom>
          <a:noFill/>
          <a:ln w="9525">
            <a:noFill/>
            <a:miter lim="800000"/>
            <a:headEnd/>
            <a:tailEnd/>
          </a:ln>
          <a:effectLst/>
        </p:spPr>
      </p:pic>
      <p:sp>
        <p:nvSpPr>
          <p:cNvPr id="22" name="Textfeld 21"/>
          <p:cNvSpPr txBox="1"/>
          <p:nvPr/>
        </p:nvSpPr>
        <p:spPr>
          <a:xfrm>
            <a:off x="3530111" y="2893848"/>
            <a:ext cx="442023" cy="415498"/>
          </a:xfrm>
          <a:prstGeom prst="rect">
            <a:avLst/>
          </a:prstGeom>
          <a:noFill/>
        </p:spPr>
        <p:txBody>
          <a:bodyPr wrap="square" rtlCol="0">
            <a:spAutoFit/>
          </a:bodyPr>
          <a:lstStyle/>
          <a:p>
            <a:r>
              <a:rPr lang="de-DE" sz="2100" dirty="0">
                <a:solidFill>
                  <a:schemeClr val="tx1">
                    <a:lumMod val="85000"/>
                    <a:lumOff val="15000"/>
                  </a:schemeClr>
                </a:solidFill>
                <a:latin typeface="Arial" panose="020B0604020202020204" pitchFamily="34" charset="0"/>
                <a:cs typeface="Arial" panose="020B0604020202020204" pitchFamily="34" charset="0"/>
              </a:rPr>
              <a:t>$</a:t>
            </a:r>
          </a:p>
        </p:txBody>
      </p:sp>
      <p:pic>
        <p:nvPicPr>
          <p:cNvPr id="23" name="Picture 41" descr="E:\Programme\Microsoft Office\MEDIA\CAGCAT10\j0293828.wmf"/>
          <p:cNvPicPr>
            <a:picLocks noChangeAspect="1" noChangeArrowheads="1"/>
          </p:cNvPicPr>
          <p:nvPr/>
        </p:nvPicPr>
        <p:blipFill>
          <a:blip r:embed="rId6"/>
          <a:srcRect/>
          <a:stretch>
            <a:fillRect/>
          </a:stretch>
        </p:blipFill>
        <p:spPr bwMode="auto">
          <a:xfrm>
            <a:off x="4463287" y="2763793"/>
            <a:ext cx="524481" cy="357063"/>
          </a:xfrm>
          <a:prstGeom prst="rect">
            <a:avLst/>
          </a:prstGeom>
          <a:noFill/>
        </p:spPr>
      </p:pic>
      <p:pic>
        <p:nvPicPr>
          <p:cNvPr id="24" name="Picture 42" descr="E:\Programme\Microsoft Office\MEDIA\CAGCAT10\j0332364.wmf"/>
          <p:cNvPicPr>
            <a:picLocks noChangeAspect="1" noChangeArrowheads="1"/>
          </p:cNvPicPr>
          <p:nvPr/>
        </p:nvPicPr>
        <p:blipFill>
          <a:blip r:embed="rId7"/>
          <a:srcRect/>
          <a:stretch>
            <a:fillRect/>
          </a:stretch>
        </p:blipFill>
        <p:spPr bwMode="auto">
          <a:xfrm>
            <a:off x="5261684" y="2725339"/>
            <a:ext cx="562574" cy="453280"/>
          </a:xfrm>
          <a:prstGeom prst="rect">
            <a:avLst/>
          </a:prstGeom>
          <a:noFill/>
        </p:spPr>
      </p:pic>
      <p:pic>
        <p:nvPicPr>
          <p:cNvPr id="25" name="Picture 43" descr="E:\Programme\Microsoft Office\MEDIA\CAGCAT10\j0302953.jpg"/>
          <p:cNvPicPr>
            <a:picLocks noChangeAspect="1" noChangeArrowheads="1"/>
          </p:cNvPicPr>
          <p:nvPr/>
        </p:nvPicPr>
        <p:blipFill>
          <a:blip r:embed="rId8"/>
          <a:srcRect/>
          <a:stretch>
            <a:fillRect/>
          </a:stretch>
        </p:blipFill>
        <p:spPr bwMode="auto">
          <a:xfrm>
            <a:off x="7203013" y="2639888"/>
            <a:ext cx="819011" cy="1329452"/>
          </a:xfrm>
          <a:prstGeom prst="rect">
            <a:avLst/>
          </a:prstGeom>
          <a:noFill/>
        </p:spPr>
      </p:pic>
      <p:sp>
        <p:nvSpPr>
          <p:cNvPr id="26" name="Textfeld 25"/>
          <p:cNvSpPr txBox="1"/>
          <p:nvPr/>
        </p:nvSpPr>
        <p:spPr>
          <a:xfrm>
            <a:off x="2118765" y="555526"/>
            <a:ext cx="1853369" cy="2246769"/>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Sustainability 1.0 (economy): traditional resource management with </a:t>
            </a:r>
            <a:r>
              <a:rPr lang="en-US" sz="1400" dirty="0" smtClean="0">
                <a:latin typeface="Arial" panose="020B0604020202020204" pitchFamily="34" charset="0"/>
                <a:cs typeface="Arial" panose="020B0604020202020204" pitchFamily="34" charset="0"/>
              </a:rPr>
              <a:t>ERP-systems, material</a:t>
            </a:r>
            <a:r>
              <a:rPr lang="en-US" sz="1400" dirty="0">
                <a:latin typeface="Arial" panose="020B0604020202020204" pitchFamily="34" charset="0"/>
                <a:cs typeface="Arial" panose="020B0604020202020204" pitchFamily="34" charset="0"/>
              </a:rPr>
              <a:t>, money, machinery, persons (for the alliteration: men) industrial IT revolution </a:t>
            </a:r>
          </a:p>
        </p:txBody>
      </p:sp>
      <p:sp>
        <p:nvSpPr>
          <p:cNvPr id="30" name="Textfeld 29"/>
          <p:cNvSpPr txBox="1"/>
          <p:nvPr/>
        </p:nvSpPr>
        <p:spPr>
          <a:xfrm>
            <a:off x="4151985" y="123478"/>
            <a:ext cx="1912497" cy="2246769"/>
          </a:xfrm>
          <a:prstGeom prst="rect">
            <a:avLst/>
          </a:prstGeom>
          <a:noFill/>
        </p:spPr>
        <p:txBody>
          <a:bodyPr wrap="square" rtlCol="0">
            <a:spAutoFit/>
          </a:bodyPr>
          <a:lstStyle/>
          <a:p>
            <a:pPr algn="ctr"/>
            <a:r>
              <a:rPr lang="en-US" sz="1400" dirty="0">
                <a:solidFill>
                  <a:schemeClr val="tx1">
                    <a:lumMod val="85000"/>
                    <a:lumOff val="15000"/>
                  </a:schemeClr>
                </a:solidFill>
                <a:latin typeface="Arial" panose="020B0604020202020204" pitchFamily="34" charset="0"/>
                <a:cs typeface="Arial" panose="020B0604020202020204" pitchFamily="34" charset="0"/>
              </a:rPr>
              <a:t>Sustainability 2.0</a:t>
            </a:r>
          </a:p>
          <a:p>
            <a:pPr algn="ctr"/>
            <a:r>
              <a:rPr lang="en-US" sz="1400" dirty="0">
                <a:solidFill>
                  <a:schemeClr val="tx1">
                    <a:lumMod val="85000"/>
                    <a:lumOff val="15000"/>
                  </a:schemeClr>
                </a:solidFill>
                <a:latin typeface="Arial" panose="020B0604020202020204" pitchFamily="34" charset="0"/>
                <a:cs typeface="Arial" panose="020B0604020202020204" pitchFamily="34" charset="0"/>
              </a:rPr>
              <a:t>(ecology): internalization of externalities, carbon, water, waste, soil, biodiversity,</a:t>
            </a:r>
          </a:p>
          <a:p>
            <a:pPr algn="ctr"/>
            <a:r>
              <a:rPr lang="en-US" sz="1400" dirty="0">
                <a:solidFill>
                  <a:schemeClr val="tx1">
                    <a:lumMod val="85000"/>
                    <a:lumOff val="15000"/>
                  </a:schemeClr>
                </a:solidFill>
                <a:latin typeface="Arial" panose="020B0604020202020204" pitchFamily="34" charset="0"/>
                <a:cs typeface="Arial" panose="020B0604020202020204" pitchFamily="34" charset="0"/>
              </a:rPr>
              <a:t>next industrial revolution (renewable energy, overall sustainability)</a:t>
            </a:r>
          </a:p>
        </p:txBody>
      </p:sp>
      <p:sp>
        <p:nvSpPr>
          <p:cNvPr id="31" name="Textfeld 30"/>
          <p:cNvSpPr txBox="1"/>
          <p:nvPr/>
        </p:nvSpPr>
        <p:spPr>
          <a:xfrm>
            <a:off x="6660232" y="123478"/>
            <a:ext cx="1680975" cy="2246769"/>
          </a:xfrm>
          <a:prstGeom prst="rect">
            <a:avLst/>
          </a:prstGeom>
          <a:noFill/>
        </p:spPr>
        <p:txBody>
          <a:bodyPr wrap="square" rtlCol="0">
            <a:spAutoFit/>
          </a:bodyPr>
          <a:lstStyle/>
          <a:p>
            <a:r>
              <a:rPr lang="en-US" sz="1400" dirty="0">
                <a:solidFill>
                  <a:schemeClr val="tx1">
                    <a:lumMod val="85000"/>
                    <a:lumOff val="15000"/>
                  </a:schemeClr>
                </a:solidFill>
                <a:latin typeface="Arial" panose="020B0604020202020204" pitchFamily="34" charset="0"/>
                <a:cs typeface="Arial" panose="020B0604020202020204" pitchFamily="34" charset="0"/>
              </a:rPr>
              <a:t>Sustainability 3.0 </a:t>
            </a:r>
          </a:p>
          <a:p>
            <a:pPr algn="ctr"/>
            <a:r>
              <a:rPr lang="en-US" sz="1400" dirty="0">
                <a:solidFill>
                  <a:schemeClr val="tx1">
                    <a:lumMod val="85000"/>
                    <a:lumOff val="15000"/>
                  </a:schemeClr>
                </a:solidFill>
                <a:latin typeface="Arial" panose="020B0604020202020204" pitchFamily="34" charset="0"/>
                <a:cs typeface="Arial" panose="020B0604020202020204" pitchFamily="34" charset="0"/>
              </a:rPr>
              <a:t>(social justice): global community and governance, people as </a:t>
            </a:r>
            <a:r>
              <a:rPr lang="en-US" sz="1400" dirty="0" smtClean="0">
                <a:solidFill>
                  <a:schemeClr val="tx1">
                    <a:lumMod val="85000"/>
                    <a:lumOff val="15000"/>
                  </a:schemeClr>
                </a:solidFill>
                <a:latin typeface="Arial" panose="020B0604020202020204" pitchFamily="34" charset="0"/>
                <a:cs typeface="Arial" panose="020B0604020202020204" pitchFamily="34" charset="0"/>
              </a:rPr>
              <a:t>cosmopolitans </a:t>
            </a:r>
            <a:r>
              <a:rPr lang="en-US" sz="1400" dirty="0">
                <a:solidFill>
                  <a:schemeClr val="tx1">
                    <a:lumMod val="85000"/>
                    <a:lumOff val="15000"/>
                  </a:schemeClr>
                </a:solidFill>
                <a:latin typeface="Arial" panose="020B0604020202020204" pitchFamily="34" charset="0"/>
                <a:cs typeface="Arial" panose="020B0604020202020204" pitchFamily="34" charset="0"/>
              </a:rPr>
              <a:t>, happiness, peace. Revolution of awareness and consciousness</a:t>
            </a:r>
          </a:p>
        </p:txBody>
      </p:sp>
      <p:sp>
        <p:nvSpPr>
          <p:cNvPr id="2" name="Textfeld 1"/>
          <p:cNvSpPr txBox="1"/>
          <p:nvPr/>
        </p:nvSpPr>
        <p:spPr>
          <a:xfrm>
            <a:off x="1202737" y="4515966"/>
            <a:ext cx="7257695" cy="369332"/>
          </a:xfrm>
          <a:prstGeom prst="rect">
            <a:avLst/>
          </a:prstGeom>
          <a:noFill/>
        </p:spPr>
        <p:txBody>
          <a:bodyPr wrap="square" rtlCol="0">
            <a:spAutoFit/>
          </a:bodyPr>
          <a:lstStyle/>
          <a:p>
            <a:r>
              <a:rPr lang="en-US" dirty="0" smtClean="0"/>
              <a:t>Adapting the three pillar concept of sustainability to industrial revolutions</a:t>
            </a:r>
            <a:endParaRPr lang="en-US" dirty="0"/>
          </a:p>
        </p:txBody>
      </p:sp>
      <p:sp>
        <p:nvSpPr>
          <p:cNvPr id="27" name="Textfeld 26"/>
          <p:cNvSpPr txBox="1"/>
          <p:nvPr/>
        </p:nvSpPr>
        <p:spPr>
          <a:xfrm>
            <a:off x="-36512" y="4876006"/>
            <a:ext cx="9161045" cy="261610"/>
          </a:xfrm>
          <a:prstGeom prst="rect">
            <a:avLst/>
          </a:prstGeom>
          <a:noFill/>
        </p:spPr>
        <p:txBody>
          <a:bodyPr wrap="square" rtlCol="0">
            <a:spAutoFit/>
          </a:bodyPr>
          <a:lstStyle/>
          <a:p>
            <a:r>
              <a:rPr lang="de-DE" sz="1100" dirty="0" smtClean="0"/>
              <a:t>Source: Kals, </a:t>
            </a:r>
            <a:r>
              <a:rPr lang="en-US" sz="1100" dirty="0"/>
              <a:t>ISO 50001 Energy Management Systems – What managers need to know about energy and </a:t>
            </a:r>
            <a:r>
              <a:rPr lang="en-US" sz="1100" dirty="0" smtClean="0"/>
              <a:t>business </a:t>
            </a:r>
            <a:r>
              <a:rPr lang="en-US" sz="1100" dirty="0"/>
              <a:t>administration, New York 2015, P. </a:t>
            </a:r>
            <a:r>
              <a:rPr lang="en-US" sz="1100" dirty="0" smtClean="0"/>
              <a:t>69</a:t>
            </a:r>
            <a:endParaRPr lang="de-DE" sz="1100" dirty="0"/>
          </a:p>
        </p:txBody>
      </p:sp>
    </p:spTree>
    <p:extLst>
      <p:ext uri="{BB962C8B-B14F-4D97-AF65-F5344CB8AC3E}">
        <p14:creationId xmlns:p14="http://schemas.microsoft.com/office/powerpoint/2010/main" val="47586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ED5C74F-9B38-354F-97BA-B9D949BBBC01}" type="slidenum">
              <a:rPr lang="de-DE" smtClean="0"/>
              <a:t>19</a:t>
            </a:fld>
            <a:endParaRPr lang="de-DE"/>
          </a:p>
        </p:txBody>
      </p:sp>
      <p:sp>
        <p:nvSpPr>
          <p:cNvPr id="3" name="Textfeld 2"/>
          <p:cNvSpPr txBox="1"/>
          <p:nvPr/>
        </p:nvSpPr>
        <p:spPr>
          <a:xfrm>
            <a:off x="101327" y="63664"/>
            <a:ext cx="9042673" cy="830997"/>
          </a:xfrm>
          <a:prstGeom prst="rect">
            <a:avLst/>
          </a:prstGeom>
          <a:noFill/>
        </p:spPr>
        <p:txBody>
          <a:bodyPr wrap="square" rtlCol="0">
            <a:spAutoFit/>
          </a:bodyPr>
          <a:lstStyle/>
          <a:p>
            <a:pPr algn="ctr"/>
            <a:r>
              <a:rPr lang="en-US" sz="2400" dirty="0" smtClean="0"/>
              <a:t>Change in the style of thinking is needed: </a:t>
            </a:r>
          </a:p>
          <a:p>
            <a:pPr algn="ctr"/>
            <a:r>
              <a:rPr lang="en-US" sz="2400" dirty="0" smtClean="0"/>
              <a:t>From supply-chains with a beginning and an end </a:t>
            </a:r>
          </a:p>
        </p:txBody>
      </p:sp>
      <p:sp>
        <p:nvSpPr>
          <p:cNvPr id="6" name="Textfeld 5"/>
          <p:cNvSpPr txBox="1"/>
          <p:nvPr/>
        </p:nvSpPr>
        <p:spPr>
          <a:xfrm>
            <a:off x="7308304" y="4623979"/>
            <a:ext cx="1512168" cy="276999"/>
          </a:xfrm>
          <a:prstGeom prst="rect">
            <a:avLst/>
          </a:prstGeom>
          <a:noFill/>
        </p:spPr>
        <p:txBody>
          <a:bodyPr wrap="square" rtlCol="0">
            <a:spAutoFit/>
          </a:bodyPr>
          <a:lstStyle/>
          <a:p>
            <a:r>
              <a:rPr lang="de-DE" sz="1200" dirty="0" smtClean="0"/>
              <a:t>Pixabay.com</a:t>
            </a:r>
            <a:endParaRPr lang="de-DE" sz="1200" dirty="0"/>
          </a:p>
        </p:txBody>
      </p:sp>
      <p:sp>
        <p:nvSpPr>
          <p:cNvPr id="7" name="Textfeld 6"/>
          <p:cNvSpPr txBox="1"/>
          <p:nvPr/>
        </p:nvSpPr>
        <p:spPr>
          <a:xfrm>
            <a:off x="101327" y="1975874"/>
            <a:ext cx="9144000" cy="1200329"/>
          </a:xfrm>
          <a:prstGeom prst="rect">
            <a:avLst/>
          </a:prstGeom>
          <a:noFill/>
        </p:spPr>
        <p:txBody>
          <a:bodyPr wrap="square" rtlCol="0">
            <a:spAutoFit/>
          </a:bodyPr>
          <a:lstStyle/>
          <a:p>
            <a:pPr algn="ctr"/>
            <a:r>
              <a:rPr lang="en-US" sz="2400" dirty="0" smtClean="0"/>
              <a:t>… towards </a:t>
            </a:r>
            <a:r>
              <a:rPr lang="en-US" sz="2400" dirty="0" smtClean="0">
                <a:solidFill>
                  <a:prstClr val="black"/>
                </a:solidFill>
              </a:rPr>
              <a:t>industrial ecology, </a:t>
            </a:r>
            <a:r>
              <a:rPr lang="en-US" sz="2400" dirty="0" smtClean="0"/>
              <a:t>grids, networks, systems approach, </a:t>
            </a:r>
          </a:p>
          <a:p>
            <a:pPr algn="ctr"/>
            <a:r>
              <a:rPr lang="en-US" sz="2400" dirty="0" smtClean="0">
                <a:solidFill>
                  <a:prstClr val="black"/>
                </a:solidFill>
              </a:rPr>
              <a:t>cradle-to-cradle</a:t>
            </a:r>
            <a:r>
              <a:rPr lang="en-US" sz="2400" dirty="0" smtClean="0"/>
              <a:t>, heading for  </a:t>
            </a:r>
          </a:p>
          <a:p>
            <a:pPr algn="ctr"/>
            <a:r>
              <a:rPr lang="en-US" sz="2400" dirty="0" smtClean="0"/>
              <a:t>a circular economy with closed loops</a:t>
            </a:r>
          </a:p>
        </p:txBody>
      </p:sp>
      <p:sp>
        <p:nvSpPr>
          <p:cNvPr id="8" name="Textfeld 7"/>
          <p:cNvSpPr txBox="1"/>
          <p:nvPr/>
        </p:nvSpPr>
        <p:spPr>
          <a:xfrm>
            <a:off x="7429152" y="1698875"/>
            <a:ext cx="1512168" cy="276999"/>
          </a:xfrm>
          <a:prstGeom prst="rect">
            <a:avLst/>
          </a:prstGeom>
          <a:noFill/>
        </p:spPr>
        <p:txBody>
          <a:bodyPr wrap="square" rtlCol="0">
            <a:spAutoFit/>
          </a:bodyPr>
          <a:lstStyle/>
          <a:p>
            <a:r>
              <a:rPr lang="de-DE" sz="1200" dirty="0" smtClean="0"/>
              <a:t>Pixabay.com</a:t>
            </a:r>
            <a:endParaRPr lang="de-DE" sz="1200" dirty="0"/>
          </a:p>
        </p:txBody>
      </p:sp>
      <p:pic>
        <p:nvPicPr>
          <p:cNvPr id="9" name="Picture 2" descr="Chain, Link, Metal, T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143" y="-47611"/>
            <a:ext cx="5958801" cy="2979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pider, Web, Nature, Rocio, Tropical, Leaves, Tree"/>
          <p:cNvPicPr>
            <a:picLocks noChangeAspect="1" noChangeArrowheads="1"/>
          </p:cNvPicPr>
          <p:nvPr/>
        </p:nvPicPr>
        <p:blipFill rotWithShape="1">
          <a:blip r:embed="rId3">
            <a:extLst>
              <a:ext uri="{28A0092B-C50C-407E-A947-70E740481C1C}">
                <a14:useLocalDpi xmlns:a14="http://schemas.microsoft.com/office/drawing/2010/main" val="0"/>
              </a:ext>
            </a:extLst>
          </a:blip>
          <a:srcRect t="36533" b="17638"/>
          <a:stretch/>
        </p:blipFill>
        <p:spPr bwMode="auto">
          <a:xfrm>
            <a:off x="2310677" y="3363838"/>
            <a:ext cx="5069635" cy="154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2</a:t>
            </a:fld>
            <a:endParaRPr lang="de-DE"/>
          </a:p>
        </p:txBody>
      </p:sp>
      <p:graphicFrame>
        <p:nvGraphicFramePr>
          <p:cNvPr id="4" name="Diagramm 3"/>
          <p:cNvGraphicFramePr/>
          <p:nvPr>
            <p:extLst>
              <p:ext uri="{D42A27DB-BD31-4B8C-83A1-F6EECF244321}">
                <p14:modId xmlns:p14="http://schemas.microsoft.com/office/powerpoint/2010/main" val="3034704923"/>
              </p:ext>
            </p:extLst>
          </p:nvPr>
        </p:nvGraphicFramePr>
        <p:xfrm>
          <a:off x="611560" y="141480"/>
          <a:ext cx="8352928" cy="4899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7705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20</a:t>
            </a:fld>
            <a:endParaRPr lang="de-DE"/>
          </a:p>
        </p:txBody>
      </p:sp>
      <p:sp>
        <p:nvSpPr>
          <p:cNvPr id="3" name="Rechteck 2"/>
          <p:cNvSpPr/>
          <p:nvPr/>
        </p:nvSpPr>
        <p:spPr>
          <a:xfrm>
            <a:off x="1763688" y="843558"/>
            <a:ext cx="5760640" cy="3108543"/>
          </a:xfrm>
          <a:prstGeom prst="rect">
            <a:avLst/>
          </a:prstGeom>
        </p:spPr>
        <p:txBody>
          <a:bodyPr wrap="square">
            <a:spAutoFit/>
          </a:bodyPr>
          <a:lstStyle/>
          <a:p>
            <a:pPr lvl="0" algn="ctr"/>
            <a:r>
              <a:rPr lang="en-US" sz="2800" dirty="0" smtClean="0">
                <a:solidFill>
                  <a:prstClr val="black"/>
                </a:solidFill>
              </a:rPr>
              <a:t>Circular economy with zero waste: </a:t>
            </a:r>
          </a:p>
          <a:p>
            <a:pPr lvl="0" algn="ctr"/>
            <a:endParaRPr lang="en-US" sz="2800" dirty="0" smtClean="0">
              <a:solidFill>
                <a:prstClr val="black"/>
              </a:solidFill>
            </a:endParaRPr>
          </a:p>
          <a:p>
            <a:pPr lvl="0" algn="ctr"/>
            <a:r>
              <a:rPr lang="en-US" sz="2800" dirty="0" smtClean="0">
                <a:solidFill>
                  <a:prstClr val="black"/>
                </a:solidFill>
              </a:rPr>
              <a:t>Refuse - reduce - reuse - recycle - rot  </a:t>
            </a:r>
          </a:p>
          <a:p>
            <a:pPr lvl="0" algn="ctr"/>
            <a:endParaRPr lang="en-US" sz="2800" dirty="0" smtClean="0">
              <a:solidFill>
                <a:prstClr val="black"/>
              </a:solidFill>
            </a:endParaRPr>
          </a:p>
          <a:p>
            <a:pPr lvl="0" algn="ctr"/>
            <a:r>
              <a:rPr lang="en-US" sz="2800" dirty="0" smtClean="0">
                <a:solidFill>
                  <a:prstClr val="black"/>
                </a:solidFill>
              </a:rPr>
              <a:t>means CO</a:t>
            </a:r>
            <a:r>
              <a:rPr lang="en-US" sz="2800" baseline="-25000" dirty="0" smtClean="0">
                <a:solidFill>
                  <a:prstClr val="black"/>
                </a:solidFill>
              </a:rPr>
              <a:t>2</a:t>
            </a:r>
            <a:r>
              <a:rPr lang="en-US" sz="2800" dirty="0" smtClean="0">
                <a:solidFill>
                  <a:prstClr val="black"/>
                </a:solidFill>
              </a:rPr>
              <a:t>-neutrality or even a carbon-free economy in the energy field.  </a:t>
            </a:r>
            <a:endParaRPr lang="en-US" sz="2800" dirty="0">
              <a:solidFill>
                <a:prstClr val="black"/>
              </a:solidFill>
            </a:endParaRPr>
          </a:p>
        </p:txBody>
      </p:sp>
    </p:spTree>
    <p:extLst>
      <p:ext uri="{BB962C8B-B14F-4D97-AF65-F5344CB8AC3E}">
        <p14:creationId xmlns:p14="http://schemas.microsoft.com/office/powerpoint/2010/main" val="1997633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05979"/>
            <a:ext cx="8229600" cy="8572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smtClean="0">
                <a:solidFill>
                  <a:schemeClr val="tx1">
                    <a:lumMod val="85000"/>
                    <a:lumOff val="15000"/>
                  </a:schemeClr>
                </a:solidFill>
                <a:latin typeface="+mn-lt"/>
                <a:cs typeface="Arial" panose="020B0604020202020204" pitchFamily="34" charset="0"/>
              </a:rPr>
              <a:t>Hands-on </a:t>
            </a:r>
            <a:r>
              <a:rPr lang="en-US" sz="2800" dirty="0" smtClean="0">
                <a:solidFill>
                  <a:schemeClr val="tx1">
                    <a:lumMod val="85000"/>
                    <a:lumOff val="15000"/>
                  </a:schemeClr>
                </a:solidFill>
                <a:latin typeface="+mn-lt"/>
                <a:cs typeface="Arial" panose="020B0604020202020204" pitchFamily="34" charset="0"/>
              </a:rPr>
              <a:t>challenges of digitalization for companies</a:t>
            </a:r>
            <a:endParaRPr lang="en-US" sz="2800" dirty="0">
              <a:solidFill>
                <a:schemeClr val="tx1">
                  <a:lumMod val="85000"/>
                  <a:lumOff val="15000"/>
                </a:schemeClr>
              </a:solidFill>
              <a:latin typeface="+mn-lt"/>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1075456260"/>
              </p:ext>
            </p:extLst>
          </p:nvPr>
        </p:nvGraphicFramePr>
        <p:xfrm>
          <a:off x="457200" y="1310958"/>
          <a:ext cx="8229600" cy="3592751"/>
        </p:xfrm>
        <a:graphic>
          <a:graphicData uri="http://schemas.openxmlformats.org/drawingml/2006/table">
            <a:tbl>
              <a:tblPr firstRow="1" bandRow="1">
                <a:tableStyleId>{5C22544A-7EE6-4342-B048-85BDC9FD1C3A}</a:tableStyleId>
              </a:tblPr>
              <a:tblGrid>
                <a:gridCol w="4114800"/>
                <a:gridCol w="4114800"/>
              </a:tblGrid>
              <a:tr h="388620">
                <a:tc>
                  <a:txBody>
                    <a:bodyPr/>
                    <a:lstStyle/>
                    <a:p>
                      <a:pPr algn="ctr"/>
                      <a:r>
                        <a:rPr lang="en-US" sz="2100" noProof="0" dirty="0" smtClean="0"/>
                        <a:t>New</a:t>
                      </a:r>
                      <a:r>
                        <a:rPr lang="en-US" sz="2100" baseline="0" noProof="0" dirty="0" smtClean="0"/>
                        <a:t> challenges</a:t>
                      </a:r>
                      <a:endParaRPr lang="en-US" sz="2100" noProof="0" dirty="0"/>
                    </a:p>
                  </a:txBody>
                  <a:tcPr marT="34290" marB="34290"/>
                </a:tc>
                <a:tc>
                  <a:txBody>
                    <a:bodyPr/>
                    <a:lstStyle/>
                    <a:p>
                      <a:pPr algn="ctr"/>
                      <a:r>
                        <a:rPr lang="en-US" sz="2100" noProof="0" dirty="0" smtClean="0"/>
                        <a:t>New tools in the box</a:t>
                      </a:r>
                      <a:endParaRPr lang="en-US" sz="2100" noProof="0" dirty="0"/>
                    </a:p>
                  </a:txBody>
                  <a:tcPr marT="34290" marB="34290"/>
                </a:tc>
              </a:tr>
              <a:tr h="2263140">
                <a:tc>
                  <a:txBody>
                    <a:bodyPr/>
                    <a:lstStyle/>
                    <a:p>
                      <a:pPr marL="285750" indent="-285750">
                        <a:buFont typeface="Arial" panose="020B0604020202020204" pitchFamily="34" charset="0"/>
                        <a:buChar char="•"/>
                      </a:pPr>
                      <a:r>
                        <a:rPr lang="en-US" sz="1800" noProof="0" dirty="0" smtClean="0"/>
                        <a:t>Rising prices and costs for resources </a:t>
                      </a:r>
                    </a:p>
                    <a:p>
                      <a:pPr marL="285750" indent="-285750">
                        <a:buFont typeface="Arial" panose="020B0604020202020204" pitchFamily="34" charset="0"/>
                        <a:buChar char="•"/>
                      </a:pPr>
                      <a:r>
                        <a:rPr lang="en-US" sz="1800" noProof="0" dirty="0" smtClean="0"/>
                        <a:t>Volatility of prices and speed of business</a:t>
                      </a:r>
                    </a:p>
                    <a:p>
                      <a:pPr marL="285750" indent="-285750">
                        <a:buFont typeface="Arial" panose="020B0604020202020204" pitchFamily="34" charset="0"/>
                        <a:buChar char="•"/>
                      </a:pPr>
                      <a:r>
                        <a:rPr lang="en-US" sz="1800" noProof="0" dirty="0" smtClean="0"/>
                        <a:t>Emerging business networks</a:t>
                      </a:r>
                    </a:p>
                  </a:txBody>
                  <a:tcPr marT="34290" marB="34290"/>
                </a:tc>
                <a:tc>
                  <a:txBody>
                    <a:bodyPr/>
                    <a:lstStyle/>
                    <a:p>
                      <a:pPr marL="285750" indent="-285750">
                        <a:buFont typeface="Arial" panose="020B0604020202020204" pitchFamily="34" charset="0"/>
                        <a:buChar char="•"/>
                      </a:pPr>
                      <a:r>
                        <a:rPr lang="en-US" sz="1800" noProof="0" dirty="0" smtClean="0"/>
                        <a:t>Internet of things</a:t>
                      </a:r>
                    </a:p>
                    <a:p>
                      <a:pPr marL="285750" indent="-285750">
                        <a:buFont typeface="Arial" panose="020B0604020202020204" pitchFamily="34" charset="0"/>
                        <a:buChar char="•"/>
                      </a:pPr>
                      <a:r>
                        <a:rPr lang="en-US" sz="1800" noProof="0" dirty="0" smtClean="0"/>
                        <a:t>Ability to process information</a:t>
                      </a:r>
                    </a:p>
                    <a:p>
                      <a:pPr marL="285750" indent="-285750">
                        <a:buFont typeface="Arial" panose="020B0604020202020204" pitchFamily="34" charset="0"/>
                        <a:buChar char="•"/>
                      </a:pPr>
                      <a:r>
                        <a:rPr lang="en-US" sz="1800" noProof="0" dirty="0" smtClean="0"/>
                        <a:t>Evolving methods and application </a:t>
                      </a:r>
                    </a:p>
                  </a:txBody>
                  <a:tcPr marT="34290" marB="34290"/>
                </a:tc>
              </a:tr>
              <a:tr h="940991">
                <a:tc gridSpan="2">
                  <a:txBody>
                    <a:bodyPr/>
                    <a:lstStyle/>
                    <a:p>
                      <a:pPr algn="ctr"/>
                      <a:endParaRPr lang="en-US" sz="2100" b="1" noProof="0" dirty="0" smtClean="0"/>
                    </a:p>
                    <a:p>
                      <a:pPr algn="ctr"/>
                      <a:r>
                        <a:rPr lang="en-US" sz="2100" b="1" noProof="0" dirty="0" smtClean="0"/>
                        <a:t>Redefining</a:t>
                      </a:r>
                      <a:r>
                        <a:rPr lang="de-DE" sz="2100" b="1" dirty="0" smtClean="0"/>
                        <a:t> R in ERP</a:t>
                      </a:r>
                      <a:endParaRPr lang="de-DE" sz="2100" b="1" dirty="0"/>
                    </a:p>
                  </a:txBody>
                  <a:tcPr marT="34290" marB="34290"/>
                </a:tc>
                <a:tc hMerge="1">
                  <a:txBody>
                    <a:bodyPr/>
                    <a:lstStyle/>
                    <a:p>
                      <a:endParaRPr lang="de-DE" dirty="0"/>
                    </a:p>
                  </a:txBody>
                  <a:tcPr/>
                </a:tc>
              </a:tr>
            </a:tbl>
          </a:graphicData>
        </a:graphic>
      </p:graphicFrame>
      <p:sp>
        <p:nvSpPr>
          <p:cNvPr id="3" name="Pfeil nach unten 2"/>
          <p:cNvSpPr/>
          <p:nvPr/>
        </p:nvSpPr>
        <p:spPr>
          <a:xfrm>
            <a:off x="4241271" y="3570845"/>
            <a:ext cx="618648" cy="7338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7038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p:cNvCxnSpPr/>
          <p:nvPr/>
        </p:nvCxnSpPr>
        <p:spPr>
          <a:xfrm flipV="1">
            <a:off x="1413861" y="1163401"/>
            <a:ext cx="6244239" cy="1387664"/>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graphicFrame>
        <p:nvGraphicFramePr>
          <p:cNvPr id="8" name="Diagramm 7"/>
          <p:cNvGraphicFramePr/>
          <p:nvPr>
            <p:extLst>
              <p:ext uri="{D42A27DB-BD31-4B8C-83A1-F6EECF244321}">
                <p14:modId xmlns:p14="http://schemas.microsoft.com/office/powerpoint/2010/main" val="2502718978"/>
              </p:ext>
            </p:extLst>
          </p:nvPr>
        </p:nvGraphicFramePr>
        <p:xfrm>
          <a:off x="251520" y="279022"/>
          <a:ext cx="8712969" cy="4452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p:cNvSpPr/>
          <p:nvPr/>
        </p:nvSpPr>
        <p:spPr>
          <a:xfrm>
            <a:off x="107472" y="123478"/>
            <a:ext cx="3325427" cy="1569660"/>
          </a:xfrm>
          <a:prstGeom prst="rect">
            <a:avLst/>
          </a:prstGeom>
        </p:spPr>
        <p:txBody>
          <a:bodyPr wrap="square">
            <a:spAutoFit/>
          </a:bodyPr>
          <a:lstStyle/>
          <a:p>
            <a:pPr algn="ctr"/>
            <a:r>
              <a:rPr lang="en-US" sz="2400" dirty="0" smtClean="0">
                <a:solidFill>
                  <a:schemeClr val="tx1">
                    <a:lumMod val="85000"/>
                    <a:lumOff val="15000"/>
                  </a:schemeClr>
                </a:solidFill>
                <a:cs typeface="Arial" panose="020B0604020202020204" pitchFamily="34" charset="0"/>
              </a:rPr>
              <a:t>We will follow this thread of evolving tools of IT in presentation 4.1 Green IT</a:t>
            </a:r>
            <a:endParaRPr lang="en-US" sz="2400" dirty="0">
              <a:solidFill>
                <a:schemeClr val="tx1">
                  <a:lumMod val="85000"/>
                  <a:lumOff val="15000"/>
                </a:schemeClr>
              </a:solidFill>
              <a:cs typeface="Arial" panose="020B0604020202020204" pitchFamily="34" charset="0"/>
            </a:endParaRPr>
          </a:p>
        </p:txBody>
      </p:sp>
    </p:spTree>
    <p:extLst>
      <p:ext uri="{BB962C8B-B14F-4D97-AF65-F5344CB8AC3E}">
        <p14:creationId xmlns:p14="http://schemas.microsoft.com/office/powerpoint/2010/main" val="1414567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3</a:t>
            </a:fld>
            <a:endParaRPr lang="de-DE"/>
          </a:p>
        </p:txBody>
      </p:sp>
      <p:sp>
        <p:nvSpPr>
          <p:cNvPr id="3" name="Textfeld 2"/>
          <p:cNvSpPr txBox="1"/>
          <p:nvPr/>
        </p:nvSpPr>
        <p:spPr>
          <a:xfrm>
            <a:off x="467544" y="555526"/>
            <a:ext cx="8208912" cy="4031873"/>
          </a:xfrm>
          <a:prstGeom prst="rect">
            <a:avLst/>
          </a:prstGeom>
          <a:noFill/>
        </p:spPr>
        <p:txBody>
          <a:bodyPr wrap="square" rtlCol="0">
            <a:spAutoFit/>
          </a:bodyPr>
          <a:lstStyle/>
          <a:p>
            <a:pPr algn="ctr"/>
            <a:r>
              <a:rPr lang="en-US" sz="3200" dirty="0" smtClean="0"/>
              <a:t>All this became possible because of </a:t>
            </a:r>
            <a:br>
              <a:rPr lang="en-US" sz="3200" dirty="0" smtClean="0"/>
            </a:br>
            <a:r>
              <a:rPr lang="en-US" sz="3200" b="1" dirty="0" smtClean="0"/>
              <a:t>Moore's law </a:t>
            </a:r>
            <a:r>
              <a:rPr lang="en-US" sz="3200" dirty="0" smtClean="0"/>
              <a:t>(1965):</a:t>
            </a:r>
          </a:p>
          <a:p>
            <a:pPr algn="ctr"/>
            <a:endParaRPr lang="en-US" sz="3200" dirty="0" smtClean="0"/>
          </a:p>
          <a:p>
            <a:pPr algn="ctr"/>
            <a:r>
              <a:rPr lang="en-US" sz="3200" dirty="0" smtClean="0"/>
              <a:t>Number </a:t>
            </a:r>
            <a:r>
              <a:rPr lang="en-US" sz="3200" dirty="0"/>
              <a:t>of transistors in a dense integrated circuit doubles approximately every two years</a:t>
            </a:r>
            <a:r>
              <a:rPr lang="en-US" sz="3200" dirty="0" smtClean="0"/>
              <a:t>.</a:t>
            </a:r>
          </a:p>
          <a:p>
            <a:pPr algn="ctr"/>
            <a:endParaRPr lang="en-US" sz="3200" dirty="0"/>
          </a:p>
          <a:p>
            <a:pPr algn="ctr"/>
            <a:r>
              <a:rPr lang="en-US" sz="3200" dirty="0" smtClean="0"/>
              <a:t>Basis for data processing and </a:t>
            </a:r>
          </a:p>
          <a:p>
            <a:pPr algn="ctr"/>
            <a:r>
              <a:rPr lang="en-US" sz="3200" dirty="0" smtClean="0"/>
              <a:t>In-Memory Databases (IMDB)</a:t>
            </a:r>
            <a:endParaRPr lang="de-DE" sz="3200" dirty="0"/>
          </a:p>
        </p:txBody>
      </p:sp>
    </p:spTree>
    <p:extLst>
      <p:ext uri="{BB962C8B-B14F-4D97-AF65-F5344CB8AC3E}">
        <p14:creationId xmlns:p14="http://schemas.microsoft.com/office/powerpoint/2010/main" val="152065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522" y="-20538"/>
            <a:ext cx="7340958" cy="5143500"/>
          </a:xfrm>
          <a:prstGeom prst="rect">
            <a:avLst/>
          </a:prstGeom>
        </p:spPr>
      </p:pic>
      <p:sp>
        <p:nvSpPr>
          <p:cNvPr id="2" name="Rechteck 1"/>
          <p:cNvSpPr/>
          <p:nvPr/>
        </p:nvSpPr>
        <p:spPr>
          <a:xfrm>
            <a:off x="-697" y="4394597"/>
            <a:ext cx="1889448" cy="769441"/>
          </a:xfrm>
          <a:prstGeom prst="rect">
            <a:avLst/>
          </a:prstGeom>
        </p:spPr>
        <p:txBody>
          <a:bodyPr wrap="square">
            <a:spAutoFit/>
          </a:bodyPr>
          <a:lstStyle/>
          <a:p>
            <a:r>
              <a:rPr lang="de-DE" sz="1100" dirty="0" smtClean="0"/>
              <a:t>Source: https</a:t>
            </a:r>
            <a:r>
              <a:rPr lang="de-DE" sz="1100" dirty="0"/>
              <a:t>://commons.wikimedia.org/wiki/File%3AMoores_law_(1970-2011).</a:t>
            </a:r>
            <a:r>
              <a:rPr lang="de-DE" sz="1100" dirty="0" smtClean="0"/>
              <a:t>PNG</a:t>
            </a:r>
            <a:endParaRPr lang="de-DE" sz="1100" dirty="0"/>
          </a:p>
        </p:txBody>
      </p:sp>
    </p:spTree>
    <p:extLst>
      <p:ext uri="{BB962C8B-B14F-4D97-AF65-F5344CB8AC3E}">
        <p14:creationId xmlns:p14="http://schemas.microsoft.com/office/powerpoint/2010/main" val="945330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5</a:t>
            </a:fld>
            <a:endParaRPr lang="de-DE"/>
          </a:p>
        </p:txBody>
      </p:sp>
      <p:graphicFrame>
        <p:nvGraphicFramePr>
          <p:cNvPr id="3" name="Diagramm 2"/>
          <p:cNvGraphicFramePr/>
          <p:nvPr>
            <p:extLst>
              <p:ext uri="{D42A27DB-BD31-4B8C-83A1-F6EECF244321}">
                <p14:modId xmlns:p14="http://schemas.microsoft.com/office/powerpoint/2010/main" val="2408249443"/>
              </p:ext>
            </p:extLst>
          </p:nvPr>
        </p:nvGraphicFramePr>
        <p:xfrm>
          <a:off x="1187624" y="267493"/>
          <a:ext cx="7200800" cy="4499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97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6</a:t>
            </a:fld>
            <a:endParaRPr lang="de-DE"/>
          </a:p>
        </p:txBody>
      </p:sp>
      <p:sp>
        <p:nvSpPr>
          <p:cNvPr id="6" name="Inhaltsplatzhalter 4"/>
          <p:cNvSpPr>
            <a:spLocks noGrp="1"/>
          </p:cNvSpPr>
          <p:nvPr>
            <p:ph idx="1"/>
          </p:nvPr>
        </p:nvSpPr>
        <p:spPr>
          <a:xfrm>
            <a:off x="438657" y="915566"/>
            <a:ext cx="8248143" cy="2160240"/>
          </a:xfrm>
        </p:spPr>
        <p:txBody>
          <a:bodyPr>
            <a:noAutofit/>
          </a:bodyPr>
          <a:lstStyle/>
          <a:p>
            <a:pPr marL="0" indent="0" algn="ctr">
              <a:buNone/>
            </a:pPr>
            <a:r>
              <a:rPr lang="en-US" sz="2800" b="1" dirty="0" smtClean="0"/>
              <a:t>Content</a:t>
            </a:r>
          </a:p>
          <a:p>
            <a:pPr marL="514350" indent="-514350" algn="ctr">
              <a:buFont typeface="+mj-lt"/>
              <a:buAutoNum type="arabicPeriod"/>
            </a:pPr>
            <a:r>
              <a:rPr lang="en-US" sz="2800" dirty="0" smtClean="0"/>
              <a:t>Digitalization, </a:t>
            </a:r>
            <a:r>
              <a:rPr lang="en-US" sz="2800" dirty="0" err="1" smtClean="0"/>
              <a:t>IoT</a:t>
            </a:r>
            <a:r>
              <a:rPr lang="en-US" sz="2800" dirty="0" smtClean="0"/>
              <a:t>, I4.0 and Co. </a:t>
            </a:r>
          </a:p>
          <a:p>
            <a:pPr marL="514350" indent="-514350" algn="ctr">
              <a:buFont typeface="+mj-lt"/>
              <a:buAutoNum type="arabicPeriod"/>
            </a:pPr>
            <a:r>
              <a:rPr lang="en-US" sz="2800" b="1" dirty="0" smtClean="0"/>
              <a:t>Smart Meter, Smart Grids, Business Models </a:t>
            </a:r>
          </a:p>
          <a:p>
            <a:pPr marL="457200" indent="-457200" algn="ctr">
              <a:buFont typeface="+mj-lt"/>
              <a:buAutoNum type="arabicPeriod"/>
            </a:pPr>
            <a:r>
              <a:rPr lang="en-US" sz="2800" dirty="0" smtClean="0"/>
              <a:t>Next Industrial Revolution</a:t>
            </a:r>
          </a:p>
          <a:p>
            <a:pPr marL="0" indent="0" algn="ctr">
              <a:buNone/>
            </a:pPr>
            <a:endParaRPr lang="en-US" sz="2800" dirty="0" smtClean="0"/>
          </a:p>
          <a:p>
            <a:pPr marL="0" indent="0" algn="ctr">
              <a:buNone/>
            </a:pPr>
            <a:endParaRPr lang="en-US" sz="2800" dirty="0" smtClean="0"/>
          </a:p>
          <a:p>
            <a:pPr marL="0" indent="0" algn="ctr">
              <a:buNone/>
            </a:pPr>
            <a:endParaRPr lang="en-US" sz="2800" dirty="0" smtClean="0"/>
          </a:p>
          <a:p>
            <a:pPr marL="0" indent="0" algn="ctr">
              <a:buNone/>
            </a:pPr>
            <a:endParaRPr lang="en-US" sz="2800" dirty="0" smtClean="0"/>
          </a:p>
          <a:p>
            <a:pPr marL="0" indent="0" algn="ctr">
              <a:buNone/>
            </a:pPr>
            <a:endParaRPr lang="en-US" sz="2800" dirty="0" smtClean="0"/>
          </a:p>
        </p:txBody>
      </p:sp>
    </p:spTree>
    <p:extLst>
      <p:ext uri="{BB962C8B-B14F-4D97-AF65-F5344CB8AC3E}">
        <p14:creationId xmlns:p14="http://schemas.microsoft.com/office/powerpoint/2010/main" val="1779921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ED5C74F-9B38-354F-97BA-B9D949BBBC01}" type="slidenum">
              <a:rPr lang="de-DE" smtClean="0"/>
              <a:t>7</a:t>
            </a:fld>
            <a:endParaRPr lang="de-DE"/>
          </a:p>
        </p:txBody>
      </p:sp>
      <p:sp>
        <p:nvSpPr>
          <p:cNvPr id="3" name="Textfeld 2"/>
          <p:cNvSpPr txBox="1"/>
          <p:nvPr/>
        </p:nvSpPr>
        <p:spPr>
          <a:xfrm>
            <a:off x="3231296" y="330785"/>
            <a:ext cx="5661184" cy="4401205"/>
          </a:xfrm>
          <a:prstGeom prst="rect">
            <a:avLst/>
          </a:prstGeom>
          <a:noFill/>
        </p:spPr>
        <p:txBody>
          <a:bodyPr wrap="square" rtlCol="0">
            <a:spAutoFit/>
          </a:bodyPr>
          <a:lstStyle/>
          <a:p>
            <a:r>
              <a:rPr lang="en-US" sz="2000" dirty="0" smtClean="0"/>
              <a:t>Smart meter: </a:t>
            </a:r>
          </a:p>
          <a:p>
            <a:pPr marL="285750" indent="-285750">
              <a:buFont typeface="Arial" panose="020B0604020202020204" pitchFamily="34" charset="0"/>
              <a:buChar char="•"/>
            </a:pPr>
            <a:r>
              <a:rPr lang="en-US" sz="2000" dirty="0" smtClean="0"/>
              <a:t>Logging of consumption every 15 minutes or even online and constantly</a:t>
            </a:r>
          </a:p>
          <a:p>
            <a:pPr marL="285750" indent="-285750">
              <a:buFont typeface="Arial" panose="020B0604020202020204" pitchFamily="34" charset="0"/>
              <a:buChar char="•"/>
            </a:pPr>
            <a:r>
              <a:rPr lang="en-US" sz="2000" dirty="0" smtClean="0"/>
              <a:t>May be read out by IT-devices of home owners or company employees (via laptop, cell phone …), detecting demand changes when switching on or off devices</a:t>
            </a:r>
          </a:p>
          <a:p>
            <a:pPr marL="285750" indent="-285750">
              <a:buFont typeface="Arial" panose="020B0604020202020204" pitchFamily="34" charset="0"/>
              <a:buChar char="•"/>
            </a:pPr>
            <a:r>
              <a:rPr lang="en-US" sz="2000" dirty="0" smtClean="0"/>
              <a:t>May transfer the data to utilities and grid managing companies supporting load curve prediction and grid balancing activities</a:t>
            </a:r>
          </a:p>
          <a:p>
            <a:pPr marL="285750" indent="-285750">
              <a:buFont typeface="Arial" panose="020B0604020202020204" pitchFamily="34" charset="0"/>
              <a:buChar char="•"/>
            </a:pPr>
            <a:r>
              <a:rPr lang="en-US" sz="2000" dirty="0" smtClean="0"/>
              <a:t>May support measures of load management (switching on dishwashers at times with abundant power, </a:t>
            </a:r>
            <a:r>
              <a:rPr lang="en-US" sz="2000" dirty="0" err="1" smtClean="0"/>
              <a:t>decharching</a:t>
            </a:r>
            <a:r>
              <a:rPr lang="en-US" sz="2000" dirty="0" smtClean="0"/>
              <a:t> e-car-batteries while electricity is expensive …) </a:t>
            </a:r>
            <a:endParaRPr lang="en-US" sz="2000" dirty="0"/>
          </a:p>
        </p:txBody>
      </p:sp>
      <p:pic>
        <p:nvPicPr>
          <p:cNvPr id="4" name="Grafik 3"/>
          <p:cNvPicPr>
            <a:picLocks noChangeAspect="1"/>
          </p:cNvPicPr>
          <p:nvPr/>
        </p:nvPicPr>
        <p:blipFill>
          <a:blip r:embed="rId3"/>
          <a:stretch>
            <a:fillRect/>
          </a:stretch>
        </p:blipFill>
        <p:spPr>
          <a:xfrm>
            <a:off x="539552" y="713328"/>
            <a:ext cx="2559965" cy="2801417"/>
          </a:xfrm>
          <a:prstGeom prst="rect">
            <a:avLst/>
          </a:prstGeom>
        </p:spPr>
      </p:pic>
      <p:sp>
        <p:nvSpPr>
          <p:cNvPr id="5" name="Textfeld 4"/>
          <p:cNvSpPr txBox="1"/>
          <p:nvPr/>
        </p:nvSpPr>
        <p:spPr>
          <a:xfrm>
            <a:off x="683568" y="3651870"/>
            <a:ext cx="3168352" cy="261610"/>
          </a:xfrm>
          <a:prstGeom prst="rect">
            <a:avLst/>
          </a:prstGeom>
          <a:noFill/>
        </p:spPr>
        <p:txBody>
          <a:bodyPr wrap="square" rtlCol="0">
            <a:spAutoFit/>
          </a:bodyPr>
          <a:lstStyle/>
          <a:p>
            <a:r>
              <a:rPr lang="de-DE" sz="1100" dirty="0"/>
              <a:t>EVB </a:t>
            </a:r>
            <a:r>
              <a:rPr lang="de-DE" sz="1100" dirty="0" err="1"/>
              <a:t>Energy</a:t>
            </a:r>
            <a:r>
              <a:rPr lang="de-DE" sz="1100" dirty="0"/>
              <a:t> </a:t>
            </a:r>
            <a:r>
              <a:rPr lang="de-DE" sz="1100" dirty="0" smtClean="0"/>
              <a:t>Ltd via  Wikimedia </a:t>
            </a:r>
            <a:r>
              <a:rPr lang="de-DE" sz="1100" dirty="0" err="1" smtClean="0"/>
              <a:t>Commons</a:t>
            </a:r>
            <a:endParaRPr lang="de-DE" sz="1100" dirty="0"/>
          </a:p>
        </p:txBody>
      </p:sp>
    </p:spTree>
    <p:extLst>
      <p:ext uri="{BB962C8B-B14F-4D97-AF65-F5344CB8AC3E}">
        <p14:creationId xmlns:p14="http://schemas.microsoft.com/office/powerpoint/2010/main" val="333583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ED5C74F-9B38-354F-97BA-B9D949BBBC01}" type="slidenum">
              <a:rPr lang="de-DE" smtClean="0"/>
              <a:t>8</a:t>
            </a:fld>
            <a:endParaRPr lang="de-DE"/>
          </a:p>
        </p:txBody>
      </p:sp>
      <p:pic>
        <p:nvPicPr>
          <p:cNvPr id="4" name="Grafik 3"/>
          <p:cNvPicPr>
            <a:picLocks noChangeAspect="1"/>
          </p:cNvPicPr>
          <p:nvPr/>
        </p:nvPicPr>
        <p:blipFill>
          <a:blip r:embed="rId2"/>
          <a:stretch>
            <a:fillRect/>
          </a:stretch>
        </p:blipFill>
        <p:spPr>
          <a:xfrm>
            <a:off x="163415" y="302037"/>
            <a:ext cx="7648945" cy="4717985"/>
          </a:xfrm>
          <a:prstGeom prst="rect">
            <a:avLst/>
          </a:prstGeom>
        </p:spPr>
      </p:pic>
      <p:sp>
        <p:nvSpPr>
          <p:cNvPr id="5" name="Textfeld 4"/>
          <p:cNvSpPr txBox="1"/>
          <p:nvPr/>
        </p:nvSpPr>
        <p:spPr>
          <a:xfrm>
            <a:off x="3059832" y="4767263"/>
            <a:ext cx="2160240" cy="261610"/>
          </a:xfrm>
          <a:prstGeom prst="rect">
            <a:avLst/>
          </a:prstGeom>
          <a:noFill/>
        </p:spPr>
        <p:txBody>
          <a:bodyPr wrap="square" rtlCol="0">
            <a:spAutoFit/>
          </a:bodyPr>
          <a:lstStyle/>
          <a:p>
            <a:r>
              <a:rPr lang="de-DE" sz="1100" dirty="0" smtClean="0"/>
              <a:t>Pixabay.com</a:t>
            </a:r>
            <a:endParaRPr lang="de-DE" sz="1100" dirty="0"/>
          </a:p>
        </p:txBody>
      </p:sp>
      <p:sp>
        <p:nvSpPr>
          <p:cNvPr id="3" name="Textfeld 2"/>
          <p:cNvSpPr txBox="1"/>
          <p:nvPr/>
        </p:nvSpPr>
        <p:spPr>
          <a:xfrm>
            <a:off x="4860032" y="251812"/>
            <a:ext cx="4033059" cy="1815882"/>
          </a:xfrm>
          <a:prstGeom prst="rect">
            <a:avLst/>
          </a:prstGeom>
          <a:noFill/>
        </p:spPr>
        <p:txBody>
          <a:bodyPr wrap="square" rtlCol="0">
            <a:spAutoFit/>
          </a:bodyPr>
          <a:lstStyle/>
          <a:p>
            <a:pPr algn="ctr"/>
            <a:r>
              <a:rPr lang="en-US" sz="2800" dirty="0" smtClean="0"/>
              <a:t>Data security and privacy: </a:t>
            </a:r>
          </a:p>
          <a:p>
            <a:pPr algn="ctr"/>
            <a:r>
              <a:rPr lang="en-US" sz="2800" dirty="0" smtClean="0"/>
              <a:t>the exact load curve of a household may tell which TV channel is switched on</a:t>
            </a:r>
            <a:endParaRPr lang="en-US" sz="2800" dirty="0"/>
          </a:p>
        </p:txBody>
      </p:sp>
    </p:spTree>
    <p:extLst>
      <p:ext uri="{BB962C8B-B14F-4D97-AF65-F5344CB8AC3E}">
        <p14:creationId xmlns:p14="http://schemas.microsoft.com/office/powerpoint/2010/main" val="3924770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ED5C74F-9B38-354F-97BA-B9D949BBBC01}" type="slidenum">
              <a:rPr lang="de-DE" smtClean="0"/>
              <a:t>9</a:t>
            </a:fld>
            <a:endParaRPr lang="de-DE" dirty="0"/>
          </a:p>
        </p:txBody>
      </p:sp>
      <p:sp>
        <p:nvSpPr>
          <p:cNvPr id="3" name="Textfeld 2"/>
          <p:cNvSpPr txBox="1"/>
          <p:nvPr/>
        </p:nvSpPr>
        <p:spPr>
          <a:xfrm>
            <a:off x="4139952" y="251807"/>
            <a:ext cx="5004048" cy="4401205"/>
          </a:xfrm>
          <a:prstGeom prst="rect">
            <a:avLst/>
          </a:prstGeom>
          <a:noFill/>
        </p:spPr>
        <p:txBody>
          <a:bodyPr wrap="square" rtlCol="0">
            <a:spAutoFit/>
          </a:bodyPr>
          <a:lstStyle/>
          <a:p>
            <a:r>
              <a:rPr lang="en-US" sz="2000" dirty="0" smtClean="0"/>
              <a:t>Smart grids: </a:t>
            </a:r>
          </a:p>
          <a:p>
            <a:pPr marL="285750" indent="-285750">
              <a:buFont typeface="Arial" panose="020B0604020202020204" pitchFamily="34" charset="0"/>
              <a:buChar char="•"/>
            </a:pPr>
            <a:r>
              <a:rPr lang="en-US" sz="2000" dirty="0" smtClean="0"/>
              <a:t>Balance the power grids, difficult because of volatile generation of solar and wind power – overflow versus dead dark calm </a:t>
            </a:r>
          </a:p>
          <a:p>
            <a:pPr marL="285750" indent="-285750">
              <a:buFont typeface="Arial" panose="020B0604020202020204" pitchFamily="34" charset="0"/>
              <a:buChar char="•"/>
            </a:pPr>
            <a:r>
              <a:rPr lang="en-US" sz="2000" dirty="0" smtClean="0"/>
              <a:t>Law of energy conservation, feed-in and demand have to be balanced at any time</a:t>
            </a:r>
          </a:p>
          <a:p>
            <a:pPr marL="285750" indent="-285750">
              <a:buFont typeface="Arial" panose="020B0604020202020204" pitchFamily="34" charset="0"/>
              <a:buChar char="•"/>
            </a:pPr>
            <a:r>
              <a:rPr lang="en-US" sz="2000" dirty="0" smtClean="0"/>
              <a:t>Electricity as pivotal energy form linked to other grids and energy carriers: </a:t>
            </a:r>
          </a:p>
          <a:p>
            <a:pPr marL="742950" lvl="1" indent="-285750">
              <a:buFont typeface="Arial" panose="020B0604020202020204" pitchFamily="34" charset="0"/>
              <a:buChar char="•"/>
            </a:pPr>
            <a:r>
              <a:rPr lang="en-US" sz="2000" dirty="0" smtClean="0"/>
              <a:t>Conventional generation, part of supply-side management</a:t>
            </a:r>
          </a:p>
          <a:p>
            <a:pPr marL="742950" lvl="1" indent="-285750">
              <a:buFont typeface="Arial" panose="020B0604020202020204" pitchFamily="34" charset="0"/>
              <a:buChar char="•"/>
            </a:pPr>
            <a:r>
              <a:rPr lang="en-US" sz="2000" dirty="0" smtClean="0"/>
              <a:t>Load management, demand-</a:t>
            </a:r>
            <a:r>
              <a:rPr lang="en-US" sz="2000" dirty="0"/>
              <a:t>s</a:t>
            </a:r>
            <a:r>
              <a:rPr lang="en-US" sz="2000" dirty="0" smtClean="0"/>
              <a:t>ide </a:t>
            </a:r>
            <a:r>
              <a:rPr lang="en-US" sz="2000" dirty="0"/>
              <a:t>m</a:t>
            </a:r>
            <a:r>
              <a:rPr lang="en-US" sz="2000" dirty="0" smtClean="0"/>
              <a:t>anagement</a:t>
            </a:r>
          </a:p>
          <a:p>
            <a:pPr marL="742950" lvl="1" indent="-285750">
              <a:buFont typeface="Arial" panose="020B0604020202020204" pitchFamily="34" charset="0"/>
              <a:buChar char="•"/>
            </a:pPr>
            <a:r>
              <a:rPr lang="en-US" sz="2000" dirty="0" smtClean="0"/>
              <a:t>Power-to-x (gas, liquid, vehicle …) and shutting power stations off </a:t>
            </a:r>
            <a:endParaRPr lang="en-US" sz="2000" dirty="0"/>
          </a:p>
        </p:txBody>
      </p:sp>
      <p:sp>
        <p:nvSpPr>
          <p:cNvPr id="5" name="Textfeld 4"/>
          <p:cNvSpPr txBox="1"/>
          <p:nvPr/>
        </p:nvSpPr>
        <p:spPr>
          <a:xfrm>
            <a:off x="1907704" y="3759883"/>
            <a:ext cx="1296144" cy="276999"/>
          </a:xfrm>
          <a:prstGeom prst="rect">
            <a:avLst/>
          </a:prstGeom>
          <a:noFill/>
        </p:spPr>
        <p:txBody>
          <a:bodyPr wrap="square" rtlCol="0">
            <a:spAutoFit/>
          </a:bodyPr>
          <a:lstStyle/>
          <a:p>
            <a:r>
              <a:rPr lang="de-DE" sz="1200" dirty="0" smtClean="0"/>
              <a:t>Abb.com</a:t>
            </a:r>
            <a:endParaRPr lang="de-DE" sz="1200" dirty="0"/>
          </a:p>
        </p:txBody>
      </p:sp>
      <p:pic>
        <p:nvPicPr>
          <p:cNvPr id="6" name="Picture 2" descr="D:\Katharina Funk\Ressource Adapt\MOOC deutsch\5227101367_ca25f42792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10" y="555526"/>
            <a:ext cx="4127742" cy="3544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0" y="4654112"/>
            <a:ext cx="4499992" cy="461665"/>
          </a:xfrm>
          <a:prstGeom prst="rect">
            <a:avLst/>
          </a:prstGeom>
          <a:noFill/>
        </p:spPr>
        <p:txBody>
          <a:bodyPr wrap="square" rtlCol="0">
            <a:spAutoFit/>
          </a:bodyPr>
          <a:lstStyle/>
          <a:p>
            <a:r>
              <a:rPr lang="de-DE" sz="1200" dirty="0" smtClean="0"/>
              <a:t>Portland General </a:t>
            </a:r>
            <a:r>
              <a:rPr lang="de-DE" sz="1200" dirty="0" err="1" smtClean="0"/>
              <a:t>Electric</a:t>
            </a:r>
            <a:r>
              <a:rPr lang="de-DE" sz="1200" dirty="0"/>
              <a:t>, https://www.flickr.com/photos/portlandgeneralelectric/5227101367</a:t>
            </a:r>
          </a:p>
        </p:txBody>
      </p:sp>
    </p:spTree>
    <p:extLst>
      <p:ext uri="{BB962C8B-B14F-4D97-AF65-F5344CB8AC3E}">
        <p14:creationId xmlns:p14="http://schemas.microsoft.com/office/powerpoint/2010/main" val="1824774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1860</Words>
  <Application>Microsoft Office PowerPoint</Application>
  <PresentationFormat>Bildschirmpräsentation (16:9)</PresentationFormat>
  <Paragraphs>262</Paragraphs>
  <Slides>22</Slides>
  <Notes>14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맑은 고딕</vt:lpstr>
      <vt:lpstr>Arial</vt:lpstr>
      <vt:lpstr>Batang</vt:lpstr>
      <vt:lpstr>Calibri</vt:lpstr>
      <vt:lpstr>Wingdings</vt:lpstr>
      <vt:lpstr>Larissa</vt:lpstr>
      <vt:lpstr>Energy Oriented Business Administration Prof. Dr. Johannes Kals   2.3 IT and Energy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Kunzendorff, Johanna</dc:creator>
  <cp:lastModifiedBy>Kals, Johannes</cp:lastModifiedBy>
  <cp:revision>2001</cp:revision>
  <cp:lastPrinted>2016-07-21T07:14:34Z</cp:lastPrinted>
  <dcterms:created xsi:type="dcterms:W3CDTF">2016-04-06T11:27:51Z</dcterms:created>
  <dcterms:modified xsi:type="dcterms:W3CDTF">2018-05-02T15:12:29Z</dcterms:modified>
</cp:coreProperties>
</file>