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2.xml" ContentType="application/vnd.openxmlformats-officedocument.drawingml.chart+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7"/>
  </p:sldMasterIdLst>
  <p:notesMasterIdLst>
    <p:notesMasterId r:id="rId60"/>
  </p:notesMasterIdLst>
  <p:sldIdLst>
    <p:sldId id="571" r:id="rId18"/>
    <p:sldId id="708" r:id="rId19"/>
    <p:sldId id="471" r:id="rId20"/>
    <p:sldId id="463" r:id="rId21"/>
    <p:sldId id="709" r:id="rId22"/>
    <p:sldId id="684" r:id="rId23"/>
    <p:sldId id="710" r:id="rId24"/>
    <p:sldId id="731" r:id="rId25"/>
    <p:sldId id="730" r:id="rId26"/>
    <p:sldId id="711" r:id="rId27"/>
    <p:sldId id="712" r:id="rId28"/>
    <p:sldId id="715" r:id="rId29"/>
    <p:sldId id="760" r:id="rId30"/>
    <p:sldId id="775" r:id="rId31"/>
    <p:sldId id="778" r:id="rId32"/>
    <p:sldId id="764" r:id="rId33"/>
    <p:sldId id="736" r:id="rId34"/>
    <p:sldId id="791" r:id="rId35"/>
    <p:sldId id="769" r:id="rId36"/>
    <p:sldId id="720" r:id="rId37"/>
    <p:sldId id="776" r:id="rId38"/>
    <p:sldId id="733" r:id="rId39"/>
    <p:sldId id="732" r:id="rId40"/>
    <p:sldId id="713" r:id="rId41"/>
    <p:sldId id="725" r:id="rId42"/>
    <p:sldId id="788" r:id="rId43"/>
    <p:sldId id="735" r:id="rId44"/>
    <p:sldId id="738" r:id="rId45"/>
    <p:sldId id="780" r:id="rId46"/>
    <p:sldId id="781" r:id="rId47"/>
    <p:sldId id="789" r:id="rId48"/>
    <p:sldId id="744" r:id="rId49"/>
    <p:sldId id="737" r:id="rId50"/>
    <p:sldId id="753" r:id="rId51"/>
    <p:sldId id="751" r:id="rId52"/>
    <p:sldId id="785" r:id="rId53"/>
    <p:sldId id="790" r:id="rId54"/>
    <p:sldId id="747" r:id="rId55"/>
    <p:sldId id="786" r:id="rId56"/>
    <p:sldId id="750" r:id="rId57"/>
    <p:sldId id="757" r:id="rId58"/>
    <p:sldId id="688" r:id="rId59"/>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EF3100"/>
    <a:srgbClr val="0EA800"/>
    <a:srgbClr val="33CC3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4" autoAdjust="0"/>
    <p:restoredTop sz="84361" autoAdjust="0"/>
  </p:normalViewPr>
  <p:slideViewPr>
    <p:cSldViewPr>
      <p:cViewPr varScale="1">
        <p:scale>
          <a:sx n="74" d="100"/>
          <a:sy n="74" d="100"/>
        </p:scale>
        <p:origin x="-734" y="-67"/>
      </p:cViewPr>
      <p:guideLst>
        <p:guide orient="horz" pos="2160"/>
        <p:guide orient="horz" pos="162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Arbeitsmappe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208244952034E-2"/>
          <c:y val="0.14752589985457901"/>
          <c:w val="0.886172413337589"/>
          <c:h val="0.68658663401367204"/>
        </c:manualLayout>
      </c:layout>
      <c:barChart>
        <c:barDir val="col"/>
        <c:grouping val="stacked"/>
        <c:varyColors val="0"/>
        <c:ser>
          <c:idx val="0"/>
          <c:order val="0"/>
          <c:tx>
            <c:strRef>
              <c:f>Tabelle1!$B$6</c:f>
              <c:strCache>
                <c:ptCount val="1"/>
                <c:pt idx="0">
                  <c:v>Energiewirtschaft</c:v>
                </c:pt>
              </c:strCache>
            </c:strRef>
          </c:tx>
          <c:spPr>
            <a:solidFill>
              <a:schemeClr val="accent1"/>
            </a:solidFill>
            <a:ln>
              <a:noFill/>
            </a:ln>
            <a:effectLst/>
          </c:spPr>
          <c:invertIfNegative val="0"/>
          <c:cat>
            <c:multiLvlStrRef>
              <c:f>Tabelle1!$C$3:$I$5</c:f>
              <c:multiLvlStrCache>
                <c:ptCount val="7"/>
                <c:lvl>
                  <c:pt idx="0">
                    <c:v>In Millionen Tonnen CO2-Äquivalenten</c:v>
                  </c:pt>
                </c:lvl>
                <c:lvl>
                  <c:pt idx="0">
                    <c:v>2005</c:v>
                  </c:pt>
                  <c:pt idx="1">
                    <c:v>2012</c:v>
                  </c:pt>
                  <c:pt idx="2">
                    <c:v>2015</c:v>
                  </c:pt>
                  <c:pt idx="3">
                    <c:v>2020</c:v>
                  </c:pt>
                  <c:pt idx="4">
                    <c:v>2025</c:v>
                  </c:pt>
                  <c:pt idx="5">
                    <c:v>2030</c:v>
                  </c:pt>
                  <c:pt idx="6">
                    <c:v>2035</c:v>
                  </c:pt>
                </c:lvl>
              </c:multiLvlStrCache>
            </c:multiLvlStrRef>
          </c:cat>
          <c:val>
            <c:numRef>
              <c:f>Tabelle1!$C$6:$I$6</c:f>
              <c:numCache>
                <c:formatCode>0.0</c:formatCode>
                <c:ptCount val="7"/>
                <c:pt idx="0">
                  <c:v>398.8</c:v>
                </c:pt>
                <c:pt idx="1">
                  <c:v>378.6</c:v>
                </c:pt>
                <c:pt idx="2">
                  <c:v>351.8</c:v>
                </c:pt>
                <c:pt idx="3">
                  <c:v>314.2</c:v>
                </c:pt>
                <c:pt idx="4">
                  <c:v>299</c:v>
                </c:pt>
                <c:pt idx="5">
                  <c:v>255.7</c:v>
                </c:pt>
                <c:pt idx="6">
                  <c:v>213.9</c:v>
                </c:pt>
              </c:numCache>
            </c:numRef>
          </c:val>
        </c:ser>
        <c:ser>
          <c:idx val="1"/>
          <c:order val="1"/>
          <c:tx>
            <c:strRef>
              <c:f>Tabelle1!$B$7</c:f>
              <c:strCache>
                <c:ptCount val="1"/>
                <c:pt idx="0">
                  <c:v>Industrie</c:v>
                </c:pt>
              </c:strCache>
            </c:strRef>
          </c:tx>
          <c:spPr>
            <a:solidFill>
              <a:schemeClr val="accent2"/>
            </a:solidFill>
            <a:ln>
              <a:noFill/>
            </a:ln>
            <a:effectLst/>
          </c:spPr>
          <c:invertIfNegative val="0"/>
          <c:cat>
            <c:multiLvlStrRef>
              <c:f>Tabelle1!$C$3:$I$5</c:f>
              <c:multiLvlStrCache>
                <c:ptCount val="7"/>
                <c:lvl>
                  <c:pt idx="0">
                    <c:v>In Millionen Tonnen CO2-Äquivalenten</c:v>
                  </c:pt>
                </c:lvl>
                <c:lvl>
                  <c:pt idx="0">
                    <c:v>2005</c:v>
                  </c:pt>
                  <c:pt idx="1">
                    <c:v>2012</c:v>
                  </c:pt>
                  <c:pt idx="2">
                    <c:v>2015</c:v>
                  </c:pt>
                  <c:pt idx="3">
                    <c:v>2020</c:v>
                  </c:pt>
                  <c:pt idx="4">
                    <c:v>2025</c:v>
                  </c:pt>
                  <c:pt idx="5">
                    <c:v>2030</c:v>
                  </c:pt>
                  <c:pt idx="6">
                    <c:v>2035</c:v>
                  </c:pt>
                </c:lvl>
              </c:multiLvlStrCache>
            </c:multiLvlStrRef>
          </c:cat>
          <c:val>
            <c:numRef>
              <c:f>Tabelle1!$C$7:$I$7</c:f>
              <c:numCache>
                <c:formatCode>0.0</c:formatCode>
                <c:ptCount val="7"/>
                <c:pt idx="0">
                  <c:v>186.1</c:v>
                </c:pt>
                <c:pt idx="1">
                  <c:v>186.2</c:v>
                </c:pt>
                <c:pt idx="2">
                  <c:v>190</c:v>
                </c:pt>
                <c:pt idx="3">
                  <c:v>182.3</c:v>
                </c:pt>
                <c:pt idx="4">
                  <c:v>170</c:v>
                </c:pt>
                <c:pt idx="5">
                  <c:v>157.4</c:v>
                </c:pt>
                <c:pt idx="6">
                  <c:v>151.9</c:v>
                </c:pt>
              </c:numCache>
            </c:numRef>
          </c:val>
        </c:ser>
        <c:ser>
          <c:idx val="2"/>
          <c:order val="2"/>
          <c:tx>
            <c:strRef>
              <c:f>Tabelle1!$B$8</c:f>
              <c:strCache>
                <c:ptCount val="1"/>
                <c:pt idx="0">
                  <c:v>Verkehr</c:v>
                </c:pt>
              </c:strCache>
            </c:strRef>
          </c:tx>
          <c:spPr>
            <a:solidFill>
              <a:schemeClr val="accent3"/>
            </a:solidFill>
            <a:ln>
              <a:noFill/>
            </a:ln>
            <a:effectLst/>
          </c:spPr>
          <c:invertIfNegative val="0"/>
          <c:cat>
            <c:multiLvlStrRef>
              <c:f>Tabelle1!$C$3:$I$5</c:f>
              <c:multiLvlStrCache>
                <c:ptCount val="7"/>
                <c:lvl>
                  <c:pt idx="0">
                    <c:v>In Millionen Tonnen CO2-Äquivalenten</c:v>
                  </c:pt>
                </c:lvl>
                <c:lvl>
                  <c:pt idx="0">
                    <c:v>2005</c:v>
                  </c:pt>
                  <c:pt idx="1">
                    <c:v>2012</c:v>
                  </c:pt>
                  <c:pt idx="2">
                    <c:v>2015</c:v>
                  </c:pt>
                  <c:pt idx="3">
                    <c:v>2020</c:v>
                  </c:pt>
                  <c:pt idx="4">
                    <c:v>2025</c:v>
                  </c:pt>
                  <c:pt idx="5">
                    <c:v>2030</c:v>
                  </c:pt>
                  <c:pt idx="6">
                    <c:v>2035</c:v>
                  </c:pt>
                </c:lvl>
              </c:multiLvlStrCache>
            </c:multiLvlStrRef>
          </c:cat>
          <c:val>
            <c:numRef>
              <c:f>Tabelle1!$C$8:$I$8</c:f>
              <c:numCache>
                <c:formatCode>0.0</c:formatCode>
                <c:ptCount val="7"/>
                <c:pt idx="0">
                  <c:v>157.5</c:v>
                </c:pt>
                <c:pt idx="1">
                  <c:v>151.30000000000001</c:v>
                </c:pt>
                <c:pt idx="2">
                  <c:v>150.9</c:v>
                </c:pt>
                <c:pt idx="3">
                  <c:v>144.30000000000001</c:v>
                </c:pt>
                <c:pt idx="4">
                  <c:v>136.1</c:v>
                </c:pt>
                <c:pt idx="5">
                  <c:v>128.80000000000001</c:v>
                </c:pt>
                <c:pt idx="6">
                  <c:v>122.6</c:v>
                </c:pt>
              </c:numCache>
            </c:numRef>
          </c:val>
        </c:ser>
        <c:ser>
          <c:idx val="3"/>
          <c:order val="3"/>
          <c:tx>
            <c:strRef>
              <c:f>Tabelle1!$B$9</c:f>
              <c:strCache>
                <c:ptCount val="1"/>
                <c:pt idx="0">
                  <c:v>Haushalte</c:v>
                </c:pt>
              </c:strCache>
            </c:strRef>
          </c:tx>
          <c:spPr>
            <a:solidFill>
              <a:schemeClr val="accent4"/>
            </a:solidFill>
            <a:ln>
              <a:noFill/>
            </a:ln>
            <a:effectLst/>
          </c:spPr>
          <c:invertIfNegative val="0"/>
          <c:cat>
            <c:multiLvlStrRef>
              <c:f>Tabelle1!$C$3:$I$5</c:f>
              <c:multiLvlStrCache>
                <c:ptCount val="7"/>
                <c:lvl>
                  <c:pt idx="0">
                    <c:v>In Millionen Tonnen CO2-Äquivalenten</c:v>
                  </c:pt>
                </c:lvl>
                <c:lvl>
                  <c:pt idx="0">
                    <c:v>2005</c:v>
                  </c:pt>
                  <c:pt idx="1">
                    <c:v>2012</c:v>
                  </c:pt>
                  <c:pt idx="2">
                    <c:v>2015</c:v>
                  </c:pt>
                  <c:pt idx="3">
                    <c:v>2020</c:v>
                  </c:pt>
                  <c:pt idx="4">
                    <c:v>2025</c:v>
                  </c:pt>
                  <c:pt idx="5">
                    <c:v>2030</c:v>
                  </c:pt>
                  <c:pt idx="6">
                    <c:v>2035</c:v>
                  </c:pt>
                </c:lvl>
              </c:multiLvlStrCache>
            </c:multiLvlStrRef>
          </c:cat>
          <c:val>
            <c:numRef>
              <c:f>Tabelle1!$C$9:$I$9</c:f>
              <c:numCache>
                <c:formatCode>0.0</c:formatCode>
                <c:ptCount val="7"/>
                <c:pt idx="0">
                  <c:v>112</c:v>
                </c:pt>
                <c:pt idx="1">
                  <c:v>94.6</c:v>
                </c:pt>
                <c:pt idx="2">
                  <c:v>88</c:v>
                </c:pt>
                <c:pt idx="3">
                  <c:v>77.2</c:v>
                </c:pt>
                <c:pt idx="4">
                  <c:v>67.8</c:v>
                </c:pt>
                <c:pt idx="5">
                  <c:v>60.7</c:v>
                </c:pt>
                <c:pt idx="6">
                  <c:v>54.8</c:v>
                </c:pt>
              </c:numCache>
            </c:numRef>
          </c:val>
        </c:ser>
        <c:ser>
          <c:idx val="4"/>
          <c:order val="4"/>
          <c:tx>
            <c:strRef>
              <c:f>Tabelle1!$B$10</c:f>
              <c:strCache>
                <c:ptCount val="1"/>
                <c:pt idx="0">
                  <c:v>GHD</c:v>
                </c:pt>
              </c:strCache>
            </c:strRef>
          </c:tx>
          <c:spPr>
            <a:solidFill>
              <a:schemeClr val="accent5"/>
            </a:solidFill>
            <a:ln>
              <a:noFill/>
            </a:ln>
            <a:effectLst/>
          </c:spPr>
          <c:invertIfNegative val="0"/>
          <c:cat>
            <c:multiLvlStrRef>
              <c:f>Tabelle1!$C$3:$I$5</c:f>
              <c:multiLvlStrCache>
                <c:ptCount val="7"/>
                <c:lvl>
                  <c:pt idx="0">
                    <c:v>In Millionen Tonnen CO2-Äquivalenten</c:v>
                  </c:pt>
                </c:lvl>
                <c:lvl>
                  <c:pt idx="0">
                    <c:v>2005</c:v>
                  </c:pt>
                  <c:pt idx="1">
                    <c:v>2012</c:v>
                  </c:pt>
                  <c:pt idx="2">
                    <c:v>2015</c:v>
                  </c:pt>
                  <c:pt idx="3">
                    <c:v>2020</c:v>
                  </c:pt>
                  <c:pt idx="4">
                    <c:v>2025</c:v>
                  </c:pt>
                  <c:pt idx="5">
                    <c:v>2030</c:v>
                  </c:pt>
                  <c:pt idx="6">
                    <c:v>2035</c:v>
                  </c:pt>
                </c:lvl>
              </c:multiLvlStrCache>
            </c:multiLvlStrRef>
          </c:cat>
          <c:val>
            <c:numRef>
              <c:f>Tabelle1!$C$10:$I$10</c:f>
              <c:numCache>
                <c:formatCode>0.0</c:formatCode>
                <c:ptCount val="7"/>
                <c:pt idx="0">
                  <c:v>45.7</c:v>
                </c:pt>
                <c:pt idx="1">
                  <c:v>43.9</c:v>
                </c:pt>
                <c:pt idx="2">
                  <c:v>44.1</c:v>
                </c:pt>
                <c:pt idx="3">
                  <c:v>40.200000000000003</c:v>
                </c:pt>
                <c:pt idx="4">
                  <c:v>35.9</c:v>
                </c:pt>
                <c:pt idx="5">
                  <c:v>31.8</c:v>
                </c:pt>
                <c:pt idx="6">
                  <c:v>27.7</c:v>
                </c:pt>
              </c:numCache>
            </c:numRef>
          </c:val>
        </c:ser>
        <c:ser>
          <c:idx val="5"/>
          <c:order val="5"/>
          <c:tx>
            <c:strRef>
              <c:f>Tabelle1!$B$11</c:f>
              <c:strCache>
                <c:ptCount val="1"/>
                <c:pt idx="0">
                  <c:v>Landwirtschaft</c:v>
                </c:pt>
              </c:strCache>
            </c:strRef>
          </c:tx>
          <c:spPr>
            <a:solidFill>
              <a:schemeClr val="accent6"/>
            </a:solidFill>
            <a:ln>
              <a:noFill/>
            </a:ln>
            <a:effectLst/>
          </c:spPr>
          <c:invertIfNegative val="0"/>
          <c:cat>
            <c:multiLvlStrRef>
              <c:f>Tabelle1!$C$3:$I$5</c:f>
              <c:multiLvlStrCache>
                <c:ptCount val="7"/>
                <c:lvl>
                  <c:pt idx="0">
                    <c:v>In Millionen Tonnen CO2-Äquivalenten</c:v>
                  </c:pt>
                </c:lvl>
                <c:lvl>
                  <c:pt idx="0">
                    <c:v>2005</c:v>
                  </c:pt>
                  <c:pt idx="1">
                    <c:v>2012</c:v>
                  </c:pt>
                  <c:pt idx="2">
                    <c:v>2015</c:v>
                  </c:pt>
                  <c:pt idx="3">
                    <c:v>2020</c:v>
                  </c:pt>
                  <c:pt idx="4">
                    <c:v>2025</c:v>
                  </c:pt>
                  <c:pt idx="5">
                    <c:v>2030</c:v>
                  </c:pt>
                  <c:pt idx="6">
                    <c:v>2035</c:v>
                  </c:pt>
                </c:lvl>
              </c:multiLvlStrCache>
            </c:multiLvlStrRef>
          </c:cat>
          <c:val>
            <c:numRef>
              <c:f>Tabelle1!$C$11:$I$11</c:f>
              <c:numCache>
                <c:formatCode>0.0</c:formatCode>
                <c:ptCount val="7"/>
                <c:pt idx="0">
                  <c:v>66.599999999999994</c:v>
                </c:pt>
                <c:pt idx="1">
                  <c:v>64.400000000000006</c:v>
                </c:pt>
                <c:pt idx="2">
                  <c:v>64.900000000000006</c:v>
                </c:pt>
                <c:pt idx="3">
                  <c:v>65.8</c:v>
                </c:pt>
                <c:pt idx="4">
                  <c:v>65.900000000000006</c:v>
                </c:pt>
                <c:pt idx="5">
                  <c:v>66</c:v>
                </c:pt>
                <c:pt idx="6">
                  <c:v>66</c:v>
                </c:pt>
              </c:numCache>
            </c:numRef>
          </c:val>
        </c:ser>
        <c:ser>
          <c:idx val="6"/>
          <c:order val="6"/>
          <c:tx>
            <c:strRef>
              <c:f>Tabelle1!$B$12</c:f>
              <c:strCache>
                <c:ptCount val="1"/>
                <c:pt idx="0">
                  <c:v>Übrige</c:v>
                </c:pt>
              </c:strCache>
            </c:strRef>
          </c:tx>
          <c:spPr>
            <a:solidFill>
              <a:schemeClr val="accent1">
                <a:lumMod val="60000"/>
              </a:schemeClr>
            </a:solidFill>
            <a:ln>
              <a:noFill/>
            </a:ln>
            <a:effectLst/>
          </c:spPr>
          <c:invertIfNegative val="0"/>
          <c:cat>
            <c:multiLvlStrRef>
              <c:f>Tabelle1!$C$3:$I$5</c:f>
              <c:multiLvlStrCache>
                <c:ptCount val="7"/>
                <c:lvl>
                  <c:pt idx="0">
                    <c:v>In Millionen Tonnen CO2-Äquivalenten</c:v>
                  </c:pt>
                </c:lvl>
                <c:lvl>
                  <c:pt idx="0">
                    <c:v>2005</c:v>
                  </c:pt>
                  <c:pt idx="1">
                    <c:v>2012</c:v>
                  </c:pt>
                  <c:pt idx="2">
                    <c:v>2015</c:v>
                  </c:pt>
                  <c:pt idx="3">
                    <c:v>2020</c:v>
                  </c:pt>
                  <c:pt idx="4">
                    <c:v>2025</c:v>
                  </c:pt>
                  <c:pt idx="5">
                    <c:v>2030</c:v>
                  </c:pt>
                  <c:pt idx="6">
                    <c:v>2035</c:v>
                  </c:pt>
                </c:lvl>
              </c:multiLvlStrCache>
            </c:multiLvlStrRef>
          </c:cat>
          <c:val>
            <c:numRef>
              <c:f>Tabelle1!$C$12:$I$12</c:f>
              <c:numCache>
                <c:formatCode>0.0</c:formatCode>
                <c:ptCount val="7"/>
                <c:pt idx="0">
                  <c:v>22.2</c:v>
                </c:pt>
                <c:pt idx="1">
                  <c:v>14</c:v>
                </c:pt>
                <c:pt idx="2">
                  <c:v>11</c:v>
                </c:pt>
                <c:pt idx="3">
                  <c:v>9.1</c:v>
                </c:pt>
                <c:pt idx="4">
                  <c:v>7.8</c:v>
                </c:pt>
                <c:pt idx="5">
                  <c:v>6.9</c:v>
                </c:pt>
                <c:pt idx="6">
                  <c:v>6.1</c:v>
                </c:pt>
              </c:numCache>
            </c:numRef>
          </c:val>
        </c:ser>
        <c:dLbls>
          <c:showLegendKey val="0"/>
          <c:showVal val="0"/>
          <c:showCatName val="0"/>
          <c:showSerName val="0"/>
          <c:showPercent val="0"/>
          <c:showBubbleSize val="0"/>
        </c:dLbls>
        <c:gapWidth val="150"/>
        <c:overlap val="100"/>
        <c:axId val="65402752"/>
        <c:axId val="65404288"/>
      </c:barChart>
      <c:catAx>
        <c:axId val="65402752"/>
        <c:scaling>
          <c:orientation val="minMax"/>
        </c:scaling>
        <c:delete val="1"/>
        <c:axPos val="b"/>
        <c:numFmt formatCode="General" sourceLinked="1"/>
        <c:majorTickMark val="none"/>
        <c:minorTickMark val="none"/>
        <c:tickLblPos val="nextTo"/>
        <c:crossAx val="65404288"/>
        <c:crosses val="autoZero"/>
        <c:auto val="1"/>
        <c:lblAlgn val="ctr"/>
        <c:lblOffset val="100"/>
        <c:noMultiLvlLbl val="0"/>
      </c:catAx>
      <c:valAx>
        <c:axId val="65404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65402752"/>
        <c:crosses val="autoZero"/>
        <c:crossBetween val="between"/>
      </c:valAx>
      <c:spPr>
        <a:noFill/>
        <a:ln>
          <a:noFill/>
        </a:ln>
        <a:effectLst/>
      </c:spPr>
    </c:plotArea>
    <c:legend>
      <c:legendPos val="b"/>
      <c:layout>
        <c:manualLayout>
          <c:xMode val="edge"/>
          <c:yMode val="edge"/>
          <c:x val="0.107127391947979"/>
          <c:y val="0.92444525303098701"/>
          <c:w val="0.82726770745352296"/>
          <c:h val="7.555474696901340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sz="16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Prices per kW peak for solar cells in Euro</c:v>
                </c:pt>
              </c:strCache>
            </c:strRef>
          </c:tx>
          <c:cat>
            <c:numRef>
              <c:f>Tabelle1!$A$2:$A$7</c:f>
              <c:numCache>
                <c:formatCode>General</c:formatCode>
                <c:ptCount val="6"/>
                <c:pt idx="0">
                  <c:v>1990</c:v>
                </c:pt>
                <c:pt idx="1">
                  <c:v>1995</c:v>
                </c:pt>
                <c:pt idx="2">
                  <c:v>2000</c:v>
                </c:pt>
                <c:pt idx="3">
                  <c:v>2005</c:v>
                </c:pt>
                <c:pt idx="4">
                  <c:v>2010</c:v>
                </c:pt>
                <c:pt idx="5">
                  <c:v>2015</c:v>
                </c:pt>
              </c:numCache>
            </c:numRef>
          </c:cat>
          <c:val>
            <c:numRef>
              <c:f>Tabelle1!$B$2:$B$7</c:f>
              <c:numCache>
                <c:formatCode>General</c:formatCode>
                <c:ptCount val="6"/>
                <c:pt idx="0">
                  <c:v>15</c:v>
                </c:pt>
                <c:pt idx="1">
                  <c:v>10</c:v>
                </c:pt>
                <c:pt idx="2">
                  <c:v>7.5</c:v>
                </c:pt>
                <c:pt idx="3">
                  <c:v>5.5</c:v>
                </c:pt>
                <c:pt idx="4">
                  <c:v>3</c:v>
                </c:pt>
                <c:pt idx="5">
                  <c:v>1.3</c:v>
                </c:pt>
              </c:numCache>
            </c:numRef>
          </c:val>
          <c:smooth val="0"/>
        </c:ser>
        <c:dLbls>
          <c:showLegendKey val="0"/>
          <c:showVal val="0"/>
          <c:showCatName val="0"/>
          <c:showSerName val="0"/>
          <c:showPercent val="0"/>
          <c:showBubbleSize val="0"/>
        </c:dLbls>
        <c:marker val="1"/>
        <c:smooth val="0"/>
        <c:axId val="84529536"/>
        <c:axId val="84534784"/>
      </c:lineChart>
      <c:catAx>
        <c:axId val="84529536"/>
        <c:scaling>
          <c:orientation val="minMax"/>
        </c:scaling>
        <c:delete val="0"/>
        <c:axPos val="b"/>
        <c:numFmt formatCode="General" sourceLinked="1"/>
        <c:majorTickMark val="out"/>
        <c:minorTickMark val="none"/>
        <c:tickLblPos val="nextTo"/>
        <c:crossAx val="84534784"/>
        <c:crosses val="autoZero"/>
        <c:auto val="1"/>
        <c:lblAlgn val="ctr"/>
        <c:lblOffset val="100"/>
        <c:noMultiLvlLbl val="0"/>
      </c:catAx>
      <c:valAx>
        <c:axId val="84534784"/>
        <c:scaling>
          <c:orientation val="minMax"/>
        </c:scaling>
        <c:delete val="0"/>
        <c:axPos val="l"/>
        <c:majorGridlines/>
        <c:numFmt formatCode="General" sourceLinked="1"/>
        <c:majorTickMark val="out"/>
        <c:minorTickMark val="none"/>
        <c:tickLblPos val="nextTo"/>
        <c:crossAx val="84529536"/>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Goals </a:t>
          </a:r>
          <a:r>
            <a:rPr lang="de-DE" sz="3600" dirty="0" err="1" smtClean="0"/>
            <a:t>until</a:t>
          </a:r>
          <a:r>
            <a:rPr lang="de-DE" sz="3600" dirty="0" smtClean="0"/>
            <a:t> 2020 (20-20)</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91999DAD-C69D-5943-BA83-EA0AC032C2FC}">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en-US" sz="2400" b="0" noProof="0" dirty="0" smtClean="0">
              <a:solidFill>
                <a:schemeClr val="tx1"/>
              </a:solidFill>
              <a:effectLst/>
              <a:latin typeface="+mn-lt"/>
              <a:ea typeface="+mn-ea"/>
              <a:cs typeface="+mn-cs"/>
            </a:rPr>
            <a:t>Reduction of GHG emissions by </a:t>
          </a:r>
          <a:r>
            <a:rPr lang="en-US" sz="2400" b="0" baseline="0" noProof="0" dirty="0" smtClean="0">
              <a:solidFill>
                <a:schemeClr val="tx1"/>
              </a:solidFill>
              <a:effectLst/>
              <a:latin typeface="+mn-lt"/>
              <a:ea typeface="+mn-ea"/>
              <a:cs typeface="+mn-cs"/>
            </a:rPr>
            <a:t>20 percent compared to 1990</a:t>
          </a:r>
          <a:endParaRPr lang="en-US" sz="2400" b="0" noProof="0" dirty="0" smtClean="0">
            <a:solidFill>
              <a:schemeClr val="tx1"/>
            </a:solidFill>
            <a:effectLst/>
            <a:latin typeface="+mn-lt"/>
            <a:ea typeface="+mn-ea"/>
            <a:cs typeface="+mn-cs"/>
          </a:endParaRPr>
        </a:p>
      </dgm:t>
    </dgm:pt>
    <dgm:pt modelId="{F5DC76A3-E4A7-C444-BBAB-98D14B0E1320}" type="parTrans" cxnId="{16F7F280-AC37-6F4F-84E9-9209A3438C74}">
      <dgm:prSet/>
      <dgm:spPr/>
      <dgm:t>
        <a:bodyPr/>
        <a:lstStyle/>
        <a:p>
          <a:endParaRPr lang="de-DE"/>
        </a:p>
      </dgm:t>
    </dgm:pt>
    <dgm:pt modelId="{17FF9AE5-FC83-9A4B-BE90-5F22DDE4F55B}" type="sibTrans" cxnId="{16F7F280-AC37-6F4F-84E9-9209A3438C74}">
      <dgm:prSet/>
      <dgm:spPr/>
      <dgm:t>
        <a:bodyPr/>
        <a:lstStyle/>
        <a:p>
          <a:endParaRPr lang="de-DE"/>
        </a:p>
      </dgm:t>
    </dgm:pt>
    <dgm:pt modelId="{A076DA67-FDE6-A940-A6C9-307B93512258}">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en-US" sz="2400" b="0" noProof="0" dirty="0" smtClean="0">
              <a:solidFill>
                <a:schemeClr val="tx1"/>
              </a:solidFill>
              <a:effectLst/>
              <a:latin typeface="+mn-lt"/>
              <a:ea typeface="+mn-ea"/>
              <a:cs typeface="+mn-cs"/>
            </a:rPr>
            <a:t>Share of renewables up to </a:t>
          </a:r>
          <a:r>
            <a:rPr lang="en-US" sz="2400" b="0" baseline="0" noProof="0" dirty="0" smtClean="0">
              <a:solidFill>
                <a:schemeClr val="tx1"/>
              </a:solidFill>
              <a:effectLst/>
              <a:latin typeface="+mn-lt"/>
              <a:ea typeface="+mn-ea"/>
              <a:cs typeface="+mn-cs"/>
            </a:rPr>
            <a:t>20 percent</a:t>
          </a:r>
          <a:endParaRPr lang="en-US" sz="2400" b="0" noProof="0" dirty="0" smtClean="0">
            <a:solidFill>
              <a:schemeClr val="tx1"/>
            </a:solidFill>
            <a:effectLst/>
            <a:latin typeface="+mn-lt"/>
            <a:ea typeface="+mn-ea"/>
            <a:cs typeface="+mn-cs"/>
          </a:endParaRPr>
        </a:p>
      </dgm:t>
    </dgm:pt>
    <dgm:pt modelId="{1A7B5EF5-21B5-384B-B331-EB2AE04B4591}" type="parTrans" cxnId="{5A5B2F98-3539-284D-9B00-1774E6CAB4BD}">
      <dgm:prSet/>
      <dgm:spPr/>
      <dgm:t>
        <a:bodyPr/>
        <a:lstStyle/>
        <a:p>
          <a:endParaRPr lang="de-DE"/>
        </a:p>
      </dgm:t>
    </dgm:pt>
    <dgm:pt modelId="{8052345E-B3FF-EE41-BAC2-AD90F354DC1C}" type="sibTrans" cxnId="{5A5B2F98-3539-284D-9B00-1774E6CAB4BD}">
      <dgm:prSet/>
      <dgm:spPr/>
      <dgm:t>
        <a:bodyPr/>
        <a:lstStyle/>
        <a:p>
          <a:endParaRPr lang="de-DE"/>
        </a:p>
      </dgm:t>
    </dgm:pt>
    <dgm:pt modelId="{B23378A9-9AF2-8A49-8CEC-E596F8833203}">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en-US" sz="2400" b="0" noProof="0" dirty="0" smtClean="0">
              <a:solidFill>
                <a:schemeClr val="tx1"/>
              </a:solidFill>
              <a:effectLst/>
              <a:latin typeface="+mn-lt"/>
              <a:ea typeface="+mn-ea"/>
              <a:cs typeface="+mn-cs"/>
            </a:rPr>
            <a:t>Improving energy efficiency, reduction of primary energy by 20 percent</a:t>
          </a:r>
        </a:p>
      </dgm:t>
    </dgm:pt>
    <dgm:pt modelId="{68E69689-B63B-BE44-976A-A6B051F59E9D}" type="parTrans" cxnId="{C5DDEEE4-591C-0A40-85DD-B619C6C3270B}">
      <dgm:prSet/>
      <dgm:spPr/>
      <dgm:t>
        <a:bodyPr/>
        <a:lstStyle/>
        <a:p>
          <a:endParaRPr lang="de-DE"/>
        </a:p>
      </dgm:t>
    </dgm:pt>
    <dgm:pt modelId="{11B1463B-7E40-3740-AE2E-345A8DE4AFA2}" type="sibTrans" cxnId="{C5DDEEE4-591C-0A40-85DD-B619C6C3270B}">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Y="-687">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LinFactNeighborY="1892">
        <dgm:presLayoutVars>
          <dgm:bulletEnabled val="1"/>
        </dgm:presLayoutVars>
      </dgm:prSet>
      <dgm:spPr/>
      <dgm:t>
        <a:bodyPr/>
        <a:lstStyle/>
        <a:p>
          <a:endParaRPr lang="de-DE"/>
        </a:p>
      </dgm:t>
    </dgm:pt>
  </dgm:ptLst>
  <dgm:cxnLst>
    <dgm:cxn modelId="{D7BB1130-B06F-094B-BBD1-23CAB57DB7B1}" srcId="{8556F245-C369-2548-B821-A3A8A0FC7AB6}" destId="{811882D3-240C-854D-9A4F-A7DEEB2481B3}" srcOrd="0" destOrd="0" parTransId="{90343BB3-5D69-6146-8F47-3E0AB957D004}" sibTransId="{EF674531-4B95-E340-B763-BB2D2B1572FE}"/>
    <dgm:cxn modelId="{C5DDEEE4-591C-0A40-85DD-B619C6C3270B}" srcId="{811882D3-240C-854D-9A4F-A7DEEB2481B3}" destId="{B23378A9-9AF2-8A49-8CEC-E596F8833203}" srcOrd="2" destOrd="0" parTransId="{68E69689-B63B-BE44-976A-A6B051F59E9D}" sibTransId="{11B1463B-7E40-3740-AE2E-345A8DE4AFA2}"/>
    <dgm:cxn modelId="{B7EA54C8-572D-FA4D-938E-99E71B1437B8}" type="presOf" srcId="{91999DAD-C69D-5943-BA83-EA0AC032C2FC}" destId="{7DB60188-23BA-FD4F-94EC-937389981BD4}" srcOrd="0" destOrd="0" presId="urn:microsoft.com/office/officeart/2005/8/layout/hList1"/>
    <dgm:cxn modelId="{7BCCBB55-9CF3-5C46-92AB-06FFEED241D6}" type="presOf" srcId="{B23378A9-9AF2-8A49-8CEC-E596F8833203}" destId="{7DB60188-23BA-FD4F-94EC-937389981BD4}" srcOrd="0" destOrd="2" presId="urn:microsoft.com/office/officeart/2005/8/layout/hList1"/>
    <dgm:cxn modelId="{4E5FF5CF-60D6-2C4D-B97D-0ED142DFFE9B}" type="presOf" srcId="{8556F245-C369-2548-B821-A3A8A0FC7AB6}" destId="{3F13CDFC-EC66-0044-9C80-26681B0E6A9D}" srcOrd="0" destOrd="0" presId="urn:microsoft.com/office/officeart/2005/8/layout/hList1"/>
    <dgm:cxn modelId="{314A1618-D190-3940-9BBB-42F3D3CDBE5D}" type="presOf" srcId="{811882D3-240C-854D-9A4F-A7DEEB2481B3}" destId="{18931775-DCC5-484A-832B-3A28405C0520}" srcOrd="0" destOrd="0" presId="urn:microsoft.com/office/officeart/2005/8/layout/hList1"/>
    <dgm:cxn modelId="{55E6641D-93FF-A747-85FB-536D656EF518}" type="presOf" srcId="{A076DA67-FDE6-A940-A6C9-307B93512258}" destId="{7DB60188-23BA-FD4F-94EC-937389981BD4}" srcOrd="0" destOrd="1" presId="urn:microsoft.com/office/officeart/2005/8/layout/hList1"/>
    <dgm:cxn modelId="{5A5B2F98-3539-284D-9B00-1774E6CAB4BD}" srcId="{811882D3-240C-854D-9A4F-A7DEEB2481B3}" destId="{A076DA67-FDE6-A940-A6C9-307B93512258}" srcOrd="1" destOrd="0" parTransId="{1A7B5EF5-21B5-384B-B331-EB2AE04B4591}" sibTransId="{8052345E-B3FF-EE41-BAC2-AD90F354DC1C}"/>
    <dgm:cxn modelId="{16F7F280-AC37-6F4F-84E9-9209A3438C74}" srcId="{811882D3-240C-854D-9A4F-A7DEEB2481B3}" destId="{91999DAD-C69D-5943-BA83-EA0AC032C2FC}" srcOrd="0" destOrd="0" parTransId="{F5DC76A3-E4A7-C444-BBAB-98D14B0E1320}" sibTransId="{17FF9AE5-FC83-9A4B-BE90-5F22DDE4F55B}"/>
    <dgm:cxn modelId="{07745CA4-D164-D24C-887D-DCC7EF018E56}" type="presParOf" srcId="{3F13CDFC-EC66-0044-9C80-26681B0E6A9D}" destId="{768D64CC-4B9A-964A-B297-DE8D7C6560BB}" srcOrd="0" destOrd="0" presId="urn:microsoft.com/office/officeart/2005/8/layout/hList1"/>
    <dgm:cxn modelId="{4B75E3F0-6737-1A4F-A7A6-99645D865BD2}" type="presParOf" srcId="{768D64CC-4B9A-964A-B297-DE8D7C6560BB}" destId="{18931775-DCC5-484A-832B-3A28405C0520}" srcOrd="0" destOrd="0" presId="urn:microsoft.com/office/officeart/2005/8/layout/hList1"/>
    <dgm:cxn modelId="{E7E5EDC1-5F4A-E44A-88A1-61A2E5F33907}"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D903C8-6EB0-453A-8F64-BDFA69FCB3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622B767B-2413-4E7D-B62A-14292B97A261}" type="pres">
      <dgm:prSet presAssocID="{15D903C8-6EB0-453A-8F64-BDFA69FCB3AD}" presName="hierChild1" presStyleCnt="0">
        <dgm:presLayoutVars>
          <dgm:orgChart val="1"/>
          <dgm:chPref val="1"/>
          <dgm:dir/>
          <dgm:animOne val="branch"/>
          <dgm:animLvl val="lvl"/>
          <dgm:resizeHandles/>
        </dgm:presLayoutVars>
      </dgm:prSet>
      <dgm:spPr/>
      <dgm:t>
        <a:bodyPr/>
        <a:lstStyle/>
        <a:p>
          <a:endParaRPr lang="de-DE"/>
        </a:p>
      </dgm:t>
    </dgm:pt>
  </dgm:ptLst>
  <dgm:cxnLst>
    <dgm:cxn modelId="{2AF36FF7-85D5-4C46-B531-46E7B7D41B5A}" type="presOf" srcId="{15D903C8-6EB0-453A-8F64-BDFA69FCB3AD}" destId="{622B767B-2413-4E7D-B62A-14292B97A261}"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D903C8-6EB0-453A-8F64-BDFA69FCB3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622B767B-2413-4E7D-B62A-14292B97A261}" type="pres">
      <dgm:prSet presAssocID="{15D903C8-6EB0-453A-8F64-BDFA69FCB3AD}" presName="hierChild1" presStyleCnt="0">
        <dgm:presLayoutVars>
          <dgm:orgChart val="1"/>
          <dgm:chPref val="1"/>
          <dgm:dir/>
          <dgm:animOne val="branch"/>
          <dgm:animLvl val="lvl"/>
          <dgm:resizeHandles/>
        </dgm:presLayoutVars>
      </dgm:prSet>
      <dgm:spPr/>
      <dgm:t>
        <a:bodyPr/>
        <a:lstStyle/>
        <a:p>
          <a:endParaRPr lang="de-DE"/>
        </a:p>
      </dgm:t>
    </dgm:pt>
  </dgm:ptLst>
  <dgm:cxnLst>
    <dgm:cxn modelId="{EB53635C-2A05-48CA-A246-F8DCA35DD6DA}" type="presOf" srcId="{15D903C8-6EB0-453A-8F64-BDFA69FCB3AD}" destId="{622B767B-2413-4E7D-B62A-14292B97A261}"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D903C8-6EB0-453A-8F64-BDFA69FCB3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622B767B-2413-4E7D-B62A-14292B97A261}" type="pres">
      <dgm:prSet presAssocID="{15D903C8-6EB0-453A-8F64-BDFA69FCB3AD}" presName="hierChild1" presStyleCnt="0">
        <dgm:presLayoutVars>
          <dgm:orgChart val="1"/>
          <dgm:chPref val="1"/>
          <dgm:dir/>
          <dgm:animOne val="branch"/>
          <dgm:animLvl val="lvl"/>
          <dgm:resizeHandles/>
        </dgm:presLayoutVars>
      </dgm:prSet>
      <dgm:spPr/>
      <dgm:t>
        <a:bodyPr/>
        <a:lstStyle/>
        <a:p>
          <a:endParaRPr lang="de-DE"/>
        </a:p>
      </dgm:t>
    </dgm:pt>
  </dgm:ptLst>
  <dgm:cxnLst>
    <dgm:cxn modelId="{90E86A1C-E9CF-4E24-8A3D-3B567F070573}" type="presOf" srcId="{15D903C8-6EB0-453A-8F64-BDFA69FCB3AD}" destId="{622B767B-2413-4E7D-B62A-14292B97A261}"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5D903C8-6EB0-453A-8F64-BDFA69FCB3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622B767B-2413-4E7D-B62A-14292B97A261}" type="pres">
      <dgm:prSet presAssocID="{15D903C8-6EB0-453A-8F64-BDFA69FCB3AD}" presName="hierChild1" presStyleCnt="0">
        <dgm:presLayoutVars>
          <dgm:orgChart val="1"/>
          <dgm:chPref val="1"/>
          <dgm:dir/>
          <dgm:animOne val="branch"/>
          <dgm:animLvl val="lvl"/>
          <dgm:resizeHandles/>
        </dgm:presLayoutVars>
      </dgm:prSet>
      <dgm:spPr/>
      <dgm:t>
        <a:bodyPr/>
        <a:lstStyle/>
        <a:p>
          <a:endParaRPr lang="de-DE"/>
        </a:p>
      </dgm:t>
    </dgm:pt>
  </dgm:ptLst>
  <dgm:cxnLst>
    <dgm:cxn modelId="{D50D6894-E9E2-4FA8-9945-70DA3B3822E8}" type="presOf" srcId="{15D903C8-6EB0-453A-8F64-BDFA69FCB3AD}" destId="{622B767B-2413-4E7D-B62A-14292B97A261}"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5D903C8-6EB0-453A-8F64-BDFA69FCB3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622B767B-2413-4E7D-B62A-14292B97A261}" type="pres">
      <dgm:prSet presAssocID="{15D903C8-6EB0-453A-8F64-BDFA69FCB3AD}" presName="hierChild1" presStyleCnt="0">
        <dgm:presLayoutVars>
          <dgm:orgChart val="1"/>
          <dgm:chPref val="1"/>
          <dgm:dir/>
          <dgm:animOne val="branch"/>
          <dgm:animLvl val="lvl"/>
          <dgm:resizeHandles/>
        </dgm:presLayoutVars>
      </dgm:prSet>
      <dgm:spPr/>
      <dgm:t>
        <a:bodyPr/>
        <a:lstStyle/>
        <a:p>
          <a:endParaRPr lang="de-DE"/>
        </a:p>
      </dgm:t>
    </dgm:pt>
  </dgm:ptLst>
  <dgm:cxnLst>
    <dgm:cxn modelId="{358C0C99-DE6E-4DD5-AADB-D6E297127472}" type="presOf" srcId="{15D903C8-6EB0-453A-8F64-BDFA69FCB3AD}" destId="{622B767B-2413-4E7D-B62A-14292B97A261}"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5D903C8-6EB0-453A-8F64-BDFA69FCB3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622B767B-2413-4E7D-B62A-14292B97A261}" type="pres">
      <dgm:prSet presAssocID="{15D903C8-6EB0-453A-8F64-BDFA69FCB3AD}" presName="hierChild1" presStyleCnt="0">
        <dgm:presLayoutVars>
          <dgm:orgChart val="1"/>
          <dgm:chPref val="1"/>
          <dgm:dir/>
          <dgm:animOne val="branch"/>
          <dgm:animLvl val="lvl"/>
          <dgm:resizeHandles/>
        </dgm:presLayoutVars>
      </dgm:prSet>
      <dgm:spPr/>
      <dgm:t>
        <a:bodyPr/>
        <a:lstStyle/>
        <a:p>
          <a:endParaRPr lang="de-DE"/>
        </a:p>
      </dgm:t>
    </dgm:pt>
  </dgm:ptLst>
  <dgm:cxnLst>
    <dgm:cxn modelId="{52F65214-0218-4E04-8888-78A5CAB74BD6}" type="presOf" srcId="{15D903C8-6EB0-453A-8F64-BDFA69FCB3AD}" destId="{622B767B-2413-4E7D-B62A-14292B97A261}"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5D903C8-6EB0-453A-8F64-BDFA69FCB3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622B767B-2413-4E7D-B62A-14292B97A261}" type="pres">
      <dgm:prSet presAssocID="{15D903C8-6EB0-453A-8F64-BDFA69FCB3AD}" presName="hierChild1" presStyleCnt="0">
        <dgm:presLayoutVars>
          <dgm:orgChart val="1"/>
          <dgm:chPref val="1"/>
          <dgm:dir/>
          <dgm:animOne val="branch"/>
          <dgm:animLvl val="lvl"/>
          <dgm:resizeHandles/>
        </dgm:presLayoutVars>
      </dgm:prSet>
      <dgm:spPr/>
      <dgm:t>
        <a:bodyPr/>
        <a:lstStyle/>
        <a:p>
          <a:endParaRPr lang="de-DE"/>
        </a:p>
      </dgm:t>
    </dgm:pt>
  </dgm:ptLst>
  <dgm:cxnLst>
    <dgm:cxn modelId="{16967194-8287-490F-8DEB-6859B9D1F501}" type="presOf" srcId="{15D903C8-6EB0-453A-8F64-BDFA69FCB3AD}" destId="{622B767B-2413-4E7D-B62A-14292B97A261}"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en-US" sz="3600" noProof="0" dirty="0" smtClean="0"/>
            <a:t>Leading ideas of energy concept until 2050</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743CA12C-65D2-E743-BD97-2825399D15B3}">
      <dgm:prSet phldrT="[Text]" custT="1"/>
      <dgm:spPr/>
      <dgm:t>
        <a:bodyPr lIns="324000"/>
        <a:lstStyle/>
        <a:p>
          <a:r>
            <a:rPr lang="en-US" sz="2400" b="0" baseline="0" noProof="0" dirty="0" smtClean="0"/>
            <a:t>Independence from fossil energy carriers</a:t>
          </a:r>
        </a:p>
      </dgm:t>
    </dgm:pt>
    <dgm:pt modelId="{377B0810-0FF6-054C-A100-83246E0F1ECC}" type="parTrans" cxnId="{7C7822A0-03AB-F542-A5F2-15648959AA56}">
      <dgm:prSet/>
      <dgm:spPr/>
      <dgm:t>
        <a:bodyPr/>
        <a:lstStyle/>
        <a:p>
          <a:endParaRPr lang="de-DE"/>
        </a:p>
      </dgm:t>
    </dgm:pt>
    <dgm:pt modelId="{33F5067E-171A-4946-9AD6-7A8D756F6731}" type="sibTrans" cxnId="{7C7822A0-03AB-F542-A5F2-15648959AA56}">
      <dgm:prSet custScaleX="97498"/>
      <dgm:spPr/>
      <dgm:t>
        <a:bodyPr/>
        <a:lstStyle/>
        <a:p>
          <a:endParaRPr lang="de-DE"/>
        </a:p>
      </dgm:t>
    </dgm:pt>
    <dgm:pt modelId="{7846FD73-1DC0-2F4D-819B-B758FEA7B9A7}">
      <dgm:prSet custT="1"/>
      <dgm:spPr/>
      <dgm:t>
        <a:bodyPr lIns="324000"/>
        <a:lstStyle/>
        <a:p>
          <a:r>
            <a:rPr lang="en-US" sz="2400" noProof="0" dirty="0" smtClean="0"/>
            <a:t>Reduction of consumption of primary energy by half</a:t>
          </a:r>
        </a:p>
      </dgm:t>
    </dgm:pt>
    <dgm:pt modelId="{C93DC4C8-F0DB-0F43-AE60-9CA2DA20A80F}" type="parTrans" cxnId="{85706D1F-CA05-3E46-A5EE-1C6758F74DDE}">
      <dgm:prSet/>
      <dgm:spPr/>
      <dgm:t>
        <a:bodyPr/>
        <a:lstStyle/>
        <a:p>
          <a:endParaRPr lang="de-DE"/>
        </a:p>
      </dgm:t>
    </dgm:pt>
    <dgm:pt modelId="{4A23AEEF-3282-1C48-A9A8-64AEB22DAC99}" type="sibTrans" cxnId="{85706D1F-CA05-3E46-A5EE-1C6758F74DDE}">
      <dgm:prSet/>
      <dgm:spPr/>
      <dgm:t>
        <a:bodyPr/>
        <a:lstStyle/>
        <a:p>
          <a:endParaRPr lang="de-DE"/>
        </a:p>
      </dgm:t>
    </dgm:pt>
    <dgm:pt modelId="{330404EB-2CAA-4BFC-B552-A35F9BC1AA09}">
      <dgm:prSet custT="1"/>
      <dgm:spPr/>
      <dgm:t>
        <a:bodyPr lIns="324000"/>
        <a:lstStyle/>
        <a:p>
          <a:r>
            <a:rPr lang="en-US" sz="2400" noProof="0" dirty="0" smtClean="0"/>
            <a:t>60 percent renewables</a:t>
          </a:r>
        </a:p>
      </dgm:t>
    </dgm:pt>
    <dgm:pt modelId="{64C2FB02-1EB5-422E-9A09-347E6F4EB0AD}" type="parTrans" cxnId="{E7499CD7-45DF-457F-832B-03E08EE5D23C}">
      <dgm:prSet/>
      <dgm:spPr/>
      <dgm:t>
        <a:bodyPr/>
        <a:lstStyle/>
        <a:p>
          <a:endParaRPr lang="de-DE"/>
        </a:p>
      </dgm:t>
    </dgm:pt>
    <dgm:pt modelId="{E4A702C5-95AA-4F02-B36F-DD583B91ECBF}" type="sibTrans" cxnId="{E7499CD7-45DF-457F-832B-03E08EE5D23C}">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Y="-687">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LinFactNeighborY="1892">
        <dgm:presLayoutVars>
          <dgm:bulletEnabled val="1"/>
        </dgm:presLayoutVars>
      </dgm:prSet>
      <dgm:spPr/>
      <dgm:t>
        <a:bodyPr/>
        <a:lstStyle/>
        <a:p>
          <a:endParaRPr lang="de-DE"/>
        </a:p>
      </dgm:t>
    </dgm:pt>
  </dgm:ptLst>
  <dgm:cxnLst>
    <dgm:cxn modelId="{D7BB1130-B06F-094B-BBD1-23CAB57DB7B1}" srcId="{8556F245-C369-2548-B821-A3A8A0FC7AB6}" destId="{811882D3-240C-854D-9A4F-A7DEEB2481B3}" srcOrd="0" destOrd="0" parTransId="{90343BB3-5D69-6146-8F47-3E0AB957D004}" sibTransId="{EF674531-4B95-E340-B763-BB2D2B1572FE}"/>
    <dgm:cxn modelId="{D6B66E8C-7F14-4FA7-8E25-7387A09E14BE}" type="presOf" srcId="{330404EB-2CAA-4BFC-B552-A35F9BC1AA09}" destId="{7DB60188-23BA-FD4F-94EC-937389981BD4}" srcOrd="0" destOrd="1" presId="urn:microsoft.com/office/officeart/2005/8/layout/hList1"/>
    <dgm:cxn modelId="{EF059C7B-0E3B-4A48-BF5C-262BCBF64727}" type="presOf" srcId="{811882D3-240C-854D-9A4F-A7DEEB2481B3}" destId="{18931775-DCC5-484A-832B-3A28405C0520}" srcOrd="0" destOrd="0" presId="urn:microsoft.com/office/officeart/2005/8/layout/hList1"/>
    <dgm:cxn modelId="{85706D1F-CA05-3E46-A5EE-1C6758F74DDE}" srcId="{811882D3-240C-854D-9A4F-A7DEEB2481B3}" destId="{7846FD73-1DC0-2F4D-819B-B758FEA7B9A7}" srcOrd="0" destOrd="0" parTransId="{C93DC4C8-F0DB-0F43-AE60-9CA2DA20A80F}" sibTransId="{4A23AEEF-3282-1C48-A9A8-64AEB22DAC99}"/>
    <dgm:cxn modelId="{137414E6-B421-5945-B498-A4155D8B842C}" type="presOf" srcId="{7846FD73-1DC0-2F4D-819B-B758FEA7B9A7}" destId="{7DB60188-23BA-FD4F-94EC-937389981BD4}" srcOrd="0" destOrd="0" presId="urn:microsoft.com/office/officeart/2005/8/layout/hList1"/>
    <dgm:cxn modelId="{7C7822A0-03AB-F542-A5F2-15648959AA56}" srcId="{811882D3-240C-854D-9A4F-A7DEEB2481B3}" destId="{743CA12C-65D2-E743-BD97-2825399D15B3}" srcOrd="2" destOrd="0" parTransId="{377B0810-0FF6-054C-A100-83246E0F1ECC}" sibTransId="{33F5067E-171A-4946-9AD6-7A8D756F6731}"/>
    <dgm:cxn modelId="{93CF6300-E47E-4C4F-9052-48F417E12167}" type="presOf" srcId="{743CA12C-65D2-E743-BD97-2825399D15B3}" destId="{7DB60188-23BA-FD4F-94EC-937389981BD4}" srcOrd="0" destOrd="2" presId="urn:microsoft.com/office/officeart/2005/8/layout/hList1"/>
    <dgm:cxn modelId="{E7499CD7-45DF-457F-832B-03E08EE5D23C}" srcId="{811882D3-240C-854D-9A4F-A7DEEB2481B3}" destId="{330404EB-2CAA-4BFC-B552-A35F9BC1AA09}" srcOrd="1" destOrd="0" parTransId="{64C2FB02-1EB5-422E-9A09-347E6F4EB0AD}" sibTransId="{E4A702C5-95AA-4F02-B36F-DD583B91ECBF}"/>
    <dgm:cxn modelId="{1C392702-2D6B-6742-8D53-D9DEBE156C70}" type="presOf" srcId="{8556F245-C369-2548-B821-A3A8A0FC7AB6}" destId="{3F13CDFC-EC66-0044-9C80-26681B0E6A9D}" srcOrd="0" destOrd="0" presId="urn:microsoft.com/office/officeart/2005/8/layout/hList1"/>
    <dgm:cxn modelId="{51800FCA-B379-794A-9D7F-70FD8E00965B}" type="presParOf" srcId="{3F13CDFC-EC66-0044-9C80-26681B0E6A9D}" destId="{768D64CC-4B9A-964A-B297-DE8D7C6560BB}" srcOrd="0" destOrd="0" presId="urn:microsoft.com/office/officeart/2005/8/layout/hList1"/>
    <dgm:cxn modelId="{F04C457C-B560-2846-938F-28CD26297410}" type="presParOf" srcId="{768D64CC-4B9A-964A-B297-DE8D7C6560BB}" destId="{18931775-DCC5-484A-832B-3A28405C0520}" srcOrd="0" destOrd="0" presId="urn:microsoft.com/office/officeart/2005/8/layout/hList1"/>
    <dgm:cxn modelId="{3CB1A31B-9524-964A-8466-8BE42DE84D2C}"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DDD280-8111-4C1C-B87D-2A920140A959}"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de-DE"/>
        </a:p>
      </dgm:t>
    </dgm:pt>
    <dgm:pt modelId="{C694A62D-6AFC-43EA-A0AA-04C081662C07}">
      <dgm:prSet phldrT="[Text]" custT="1"/>
      <dgm:spPr/>
      <dgm:t>
        <a:bodyPr/>
        <a:lstStyle/>
        <a:p>
          <a:r>
            <a:rPr lang="en-US" sz="1800" noProof="0" dirty="0" smtClean="0"/>
            <a:t>Negative: The energy transition has to comprise all energy forms and carriers (gas for heating, fuel for cars …)</a:t>
          </a:r>
          <a:endParaRPr lang="en-US" sz="1800" noProof="0" dirty="0"/>
        </a:p>
      </dgm:t>
    </dgm:pt>
    <dgm:pt modelId="{D95DF527-F31D-4D55-9C6E-605AD16B0B12}" type="parTrans" cxnId="{F64023DB-1EF4-4F06-909F-D5540317288F}">
      <dgm:prSet/>
      <dgm:spPr/>
      <dgm:t>
        <a:bodyPr/>
        <a:lstStyle/>
        <a:p>
          <a:endParaRPr lang="de-DE"/>
        </a:p>
      </dgm:t>
    </dgm:pt>
    <dgm:pt modelId="{BE135A6E-2006-483E-B25B-54C8FF2FA467}" type="sibTrans" cxnId="{F64023DB-1EF4-4F06-909F-D5540317288F}">
      <dgm:prSet/>
      <dgm:spPr/>
      <dgm:t>
        <a:bodyPr/>
        <a:lstStyle/>
        <a:p>
          <a:endParaRPr lang="de-DE"/>
        </a:p>
      </dgm:t>
    </dgm:pt>
    <dgm:pt modelId="{1A3BF742-1B36-43B5-9BD4-1F8373534B6C}">
      <dgm:prSet phldrT="[Text]" custT="1"/>
      <dgm:spPr/>
      <dgm:t>
        <a:bodyPr/>
        <a:lstStyle/>
        <a:p>
          <a:r>
            <a:rPr lang="en-US" sz="1800" noProof="0" dirty="0" smtClean="0"/>
            <a:t>Positive: Electric power is the pivotal energy form. It is easy to generate in a sustainable way and extremely flexible in use (from transportation over industrial machinery to IT or a coffee machine). Unfortunately complicated to store</a:t>
          </a:r>
          <a:r>
            <a:rPr lang="de-DE" sz="1800" dirty="0" smtClean="0"/>
            <a:t>. </a:t>
          </a:r>
          <a:endParaRPr lang="de-DE" sz="1800" dirty="0"/>
        </a:p>
      </dgm:t>
    </dgm:pt>
    <dgm:pt modelId="{7FAE0B6A-755C-4F98-9EC4-6448C502DC14}" type="parTrans" cxnId="{2D36C8D3-3C0B-4880-8437-511355879F9C}">
      <dgm:prSet/>
      <dgm:spPr/>
      <dgm:t>
        <a:bodyPr/>
        <a:lstStyle/>
        <a:p>
          <a:endParaRPr lang="de-DE"/>
        </a:p>
      </dgm:t>
    </dgm:pt>
    <dgm:pt modelId="{C1A3DD79-123D-47DE-A556-3A7F656ABAD8}" type="sibTrans" cxnId="{2D36C8D3-3C0B-4880-8437-511355879F9C}">
      <dgm:prSet/>
      <dgm:spPr/>
      <dgm:t>
        <a:bodyPr/>
        <a:lstStyle/>
        <a:p>
          <a:endParaRPr lang="de-DE"/>
        </a:p>
      </dgm:t>
    </dgm:pt>
    <dgm:pt modelId="{D689005A-1CC6-40AE-A223-EED783A96553}" type="pres">
      <dgm:prSet presAssocID="{F9DDD280-8111-4C1C-B87D-2A920140A959}" presName="cycle" presStyleCnt="0">
        <dgm:presLayoutVars>
          <dgm:dir/>
          <dgm:resizeHandles val="exact"/>
        </dgm:presLayoutVars>
      </dgm:prSet>
      <dgm:spPr/>
      <dgm:t>
        <a:bodyPr/>
        <a:lstStyle/>
        <a:p>
          <a:endParaRPr lang="de-DE"/>
        </a:p>
      </dgm:t>
    </dgm:pt>
    <dgm:pt modelId="{E390D4D6-67A6-42B9-B38F-BFC53B1A8D13}" type="pres">
      <dgm:prSet presAssocID="{C694A62D-6AFC-43EA-A0AA-04C081662C07}" presName="arrow" presStyleLbl="node1" presStyleIdx="0" presStyleCnt="2" custScaleX="120918">
        <dgm:presLayoutVars>
          <dgm:bulletEnabled val="1"/>
        </dgm:presLayoutVars>
      </dgm:prSet>
      <dgm:spPr/>
      <dgm:t>
        <a:bodyPr/>
        <a:lstStyle/>
        <a:p>
          <a:endParaRPr lang="de-DE"/>
        </a:p>
      </dgm:t>
    </dgm:pt>
    <dgm:pt modelId="{3D9ED94B-2F94-415B-8FBF-11C1534FC954}" type="pres">
      <dgm:prSet presAssocID="{1A3BF742-1B36-43B5-9BD4-1F8373534B6C}" presName="arrow" presStyleLbl="node1" presStyleIdx="1" presStyleCnt="2" custScaleX="116839">
        <dgm:presLayoutVars>
          <dgm:bulletEnabled val="1"/>
        </dgm:presLayoutVars>
      </dgm:prSet>
      <dgm:spPr/>
      <dgm:t>
        <a:bodyPr/>
        <a:lstStyle/>
        <a:p>
          <a:endParaRPr lang="de-DE"/>
        </a:p>
      </dgm:t>
    </dgm:pt>
  </dgm:ptLst>
  <dgm:cxnLst>
    <dgm:cxn modelId="{8F7CC01F-5D28-4348-AEB7-A475C82C299F}" type="presOf" srcId="{1A3BF742-1B36-43B5-9BD4-1F8373534B6C}" destId="{3D9ED94B-2F94-415B-8FBF-11C1534FC954}" srcOrd="0" destOrd="0" presId="urn:microsoft.com/office/officeart/2005/8/layout/arrow1"/>
    <dgm:cxn modelId="{2D36C8D3-3C0B-4880-8437-511355879F9C}" srcId="{F9DDD280-8111-4C1C-B87D-2A920140A959}" destId="{1A3BF742-1B36-43B5-9BD4-1F8373534B6C}" srcOrd="1" destOrd="0" parTransId="{7FAE0B6A-755C-4F98-9EC4-6448C502DC14}" sibTransId="{C1A3DD79-123D-47DE-A556-3A7F656ABAD8}"/>
    <dgm:cxn modelId="{5E9F72AB-A7E5-4B94-99C4-E575AAA9B4F1}" type="presOf" srcId="{C694A62D-6AFC-43EA-A0AA-04C081662C07}" destId="{E390D4D6-67A6-42B9-B38F-BFC53B1A8D13}" srcOrd="0" destOrd="0" presId="urn:microsoft.com/office/officeart/2005/8/layout/arrow1"/>
    <dgm:cxn modelId="{F64023DB-1EF4-4F06-909F-D5540317288F}" srcId="{F9DDD280-8111-4C1C-B87D-2A920140A959}" destId="{C694A62D-6AFC-43EA-A0AA-04C081662C07}" srcOrd="0" destOrd="0" parTransId="{D95DF527-F31D-4D55-9C6E-605AD16B0B12}" sibTransId="{BE135A6E-2006-483E-B25B-54C8FF2FA467}"/>
    <dgm:cxn modelId="{AD588EC9-A683-4BF9-A612-112DC79BF2D5}" type="presOf" srcId="{F9DDD280-8111-4C1C-B87D-2A920140A959}" destId="{D689005A-1CC6-40AE-A223-EED783A96553}" srcOrd="0" destOrd="0" presId="urn:microsoft.com/office/officeart/2005/8/layout/arrow1"/>
    <dgm:cxn modelId="{913E8C1D-ABDB-40F5-863B-4690346E93CA}" type="presParOf" srcId="{D689005A-1CC6-40AE-A223-EED783A96553}" destId="{E390D4D6-67A6-42B9-B38F-BFC53B1A8D13}" srcOrd="0" destOrd="0" presId="urn:microsoft.com/office/officeart/2005/8/layout/arrow1"/>
    <dgm:cxn modelId="{21A0A6BC-ACBB-41AC-8A39-AAC47E24FEBA}" type="presParOf" srcId="{D689005A-1CC6-40AE-A223-EED783A96553}" destId="{3D9ED94B-2F94-415B-8FBF-11C1534FC954}"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FF3276-03B0-4CC9-BA4F-CA1E3A34396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5625968-8E61-455E-ACC2-038876ECC9EA}">
      <dgm:prSet phldrT="[Text]" custT="1"/>
      <dgm:spPr/>
      <dgm:t>
        <a:bodyPr/>
        <a:lstStyle/>
        <a:p>
          <a:r>
            <a:rPr lang="en-US" sz="2000" dirty="0" smtClean="0"/>
            <a:t>Important sources of renewables</a:t>
          </a:r>
          <a:endParaRPr lang="en-US" sz="2000" dirty="0"/>
        </a:p>
      </dgm:t>
    </dgm:pt>
    <dgm:pt modelId="{D566F04C-CDD4-429D-942C-28BF849BB159}" type="parTrans" cxnId="{4858EA9F-B695-4F1F-9FCA-9E668BC1520D}">
      <dgm:prSet/>
      <dgm:spPr/>
      <dgm:t>
        <a:bodyPr/>
        <a:lstStyle/>
        <a:p>
          <a:endParaRPr lang="en-US"/>
        </a:p>
      </dgm:t>
    </dgm:pt>
    <dgm:pt modelId="{0F9D21FF-A766-4EDF-AC7A-0348DCD8B47B}" type="sibTrans" cxnId="{4858EA9F-B695-4F1F-9FCA-9E668BC1520D}">
      <dgm:prSet/>
      <dgm:spPr/>
      <dgm:t>
        <a:bodyPr/>
        <a:lstStyle/>
        <a:p>
          <a:endParaRPr lang="en-US"/>
        </a:p>
      </dgm:t>
    </dgm:pt>
    <dgm:pt modelId="{2F99A05B-41E7-485D-B07B-DD74E2CFB69A}">
      <dgm:prSet phldrT="[Text]" custT="1"/>
      <dgm:spPr/>
      <dgm:t>
        <a:bodyPr/>
        <a:lstStyle/>
        <a:p>
          <a:r>
            <a:rPr lang="en-US" sz="1800" dirty="0" smtClean="0"/>
            <a:t>Solar</a:t>
          </a:r>
          <a:endParaRPr lang="en-US" sz="1800" dirty="0"/>
        </a:p>
      </dgm:t>
    </dgm:pt>
    <dgm:pt modelId="{F85FF167-A680-4774-A162-1D868C8D7583}" type="parTrans" cxnId="{B63D6258-44BC-4FC4-A698-12ABDF0CC4D6}">
      <dgm:prSet/>
      <dgm:spPr/>
      <dgm:t>
        <a:bodyPr/>
        <a:lstStyle/>
        <a:p>
          <a:endParaRPr lang="en-US"/>
        </a:p>
      </dgm:t>
    </dgm:pt>
    <dgm:pt modelId="{61669ECD-E1D2-4FAA-A954-A9156C598332}" type="sibTrans" cxnId="{B63D6258-44BC-4FC4-A698-12ABDF0CC4D6}">
      <dgm:prSet/>
      <dgm:spPr/>
      <dgm:t>
        <a:bodyPr/>
        <a:lstStyle/>
        <a:p>
          <a:endParaRPr lang="en-US"/>
        </a:p>
      </dgm:t>
    </dgm:pt>
    <dgm:pt modelId="{5CE914D9-977D-4B9B-8A86-97D9072C865F}">
      <dgm:prSet phldrT="[Text]" custT="1"/>
      <dgm:spPr/>
      <dgm:t>
        <a:bodyPr/>
        <a:lstStyle/>
        <a:p>
          <a:r>
            <a:rPr lang="en-US" sz="1800" dirty="0" smtClean="0"/>
            <a:t>Wind</a:t>
          </a:r>
          <a:endParaRPr lang="en-US" sz="1800" dirty="0"/>
        </a:p>
      </dgm:t>
    </dgm:pt>
    <dgm:pt modelId="{C4C778C5-D682-43F9-A889-186157024AC9}" type="parTrans" cxnId="{90083F48-F181-47B0-B8D4-4C777B8C5C13}">
      <dgm:prSet/>
      <dgm:spPr/>
      <dgm:t>
        <a:bodyPr/>
        <a:lstStyle/>
        <a:p>
          <a:endParaRPr lang="en-US"/>
        </a:p>
      </dgm:t>
    </dgm:pt>
    <dgm:pt modelId="{F3F87C1F-C9E1-4178-8BB7-1DCB05A28AE2}" type="sibTrans" cxnId="{90083F48-F181-47B0-B8D4-4C777B8C5C13}">
      <dgm:prSet/>
      <dgm:spPr/>
      <dgm:t>
        <a:bodyPr/>
        <a:lstStyle/>
        <a:p>
          <a:endParaRPr lang="en-US"/>
        </a:p>
      </dgm:t>
    </dgm:pt>
    <dgm:pt modelId="{CC0AC5A1-E4DD-4C5E-A7FB-65D6993F0175}">
      <dgm:prSet phldrT="[Text]" custT="1"/>
      <dgm:spPr/>
      <dgm:t>
        <a:bodyPr/>
        <a:lstStyle/>
        <a:p>
          <a:r>
            <a:rPr lang="en-US" sz="1800" dirty="0" smtClean="0"/>
            <a:t>Biomass</a:t>
          </a:r>
          <a:endParaRPr lang="en-US" sz="1800" dirty="0"/>
        </a:p>
      </dgm:t>
    </dgm:pt>
    <dgm:pt modelId="{21D4E5FE-5442-4C53-B8CB-B132BD387242}" type="parTrans" cxnId="{D1AC03F3-81EE-48A8-B8FA-A4FEBB679CAE}">
      <dgm:prSet/>
      <dgm:spPr/>
      <dgm:t>
        <a:bodyPr/>
        <a:lstStyle/>
        <a:p>
          <a:endParaRPr lang="en-US"/>
        </a:p>
      </dgm:t>
    </dgm:pt>
    <dgm:pt modelId="{507DCE20-C560-48F6-8307-FA8A6D976005}" type="sibTrans" cxnId="{D1AC03F3-81EE-48A8-B8FA-A4FEBB679CAE}">
      <dgm:prSet/>
      <dgm:spPr/>
      <dgm:t>
        <a:bodyPr/>
        <a:lstStyle/>
        <a:p>
          <a:endParaRPr lang="en-US"/>
        </a:p>
      </dgm:t>
    </dgm:pt>
    <dgm:pt modelId="{9FFC7645-12D7-4B53-AB67-C1F601CC5971}">
      <dgm:prSet phldrT="[Text]" custT="1"/>
      <dgm:spPr/>
      <dgm:t>
        <a:bodyPr/>
        <a:lstStyle/>
        <a:p>
          <a:r>
            <a:rPr lang="en-US" sz="1800" dirty="0" smtClean="0"/>
            <a:t>Terrestrial heat</a:t>
          </a:r>
          <a:endParaRPr lang="en-US" sz="1800" dirty="0"/>
        </a:p>
      </dgm:t>
    </dgm:pt>
    <dgm:pt modelId="{FC6B304B-2E5E-4BFE-839D-EFBB03DFD663}" type="parTrans" cxnId="{0A8B93D9-D850-4E90-9F5A-E343BCAD3307}">
      <dgm:prSet/>
      <dgm:spPr/>
      <dgm:t>
        <a:bodyPr/>
        <a:lstStyle/>
        <a:p>
          <a:endParaRPr lang="en-US"/>
        </a:p>
      </dgm:t>
    </dgm:pt>
    <dgm:pt modelId="{B55D6259-3121-4703-B6DF-5B22E8CAD1DD}" type="sibTrans" cxnId="{0A8B93D9-D850-4E90-9F5A-E343BCAD3307}">
      <dgm:prSet/>
      <dgm:spPr/>
      <dgm:t>
        <a:bodyPr/>
        <a:lstStyle/>
        <a:p>
          <a:endParaRPr lang="en-US"/>
        </a:p>
      </dgm:t>
    </dgm:pt>
    <dgm:pt modelId="{8DD0AED8-A4DD-4366-BECD-4D722DCCEAED}">
      <dgm:prSet phldrT="[Text]" custT="1"/>
      <dgm:spPr/>
      <dgm:t>
        <a:bodyPr/>
        <a:lstStyle/>
        <a:p>
          <a:r>
            <a:rPr lang="en-US" sz="1800" dirty="0" smtClean="0"/>
            <a:t>Water</a:t>
          </a:r>
          <a:endParaRPr lang="en-US" sz="1800" dirty="0"/>
        </a:p>
      </dgm:t>
    </dgm:pt>
    <dgm:pt modelId="{619A5242-4013-429F-8045-1300BCBA5FF2}" type="parTrans" cxnId="{2DF89BD3-5156-4C22-9CF8-051F564D34D0}">
      <dgm:prSet/>
      <dgm:spPr/>
      <dgm:t>
        <a:bodyPr/>
        <a:lstStyle/>
        <a:p>
          <a:endParaRPr lang="en-US"/>
        </a:p>
      </dgm:t>
    </dgm:pt>
    <dgm:pt modelId="{0137969A-A1FD-45FE-B3FB-3F8FED3AD122}" type="sibTrans" cxnId="{2DF89BD3-5156-4C22-9CF8-051F564D34D0}">
      <dgm:prSet/>
      <dgm:spPr/>
      <dgm:t>
        <a:bodyPr/>
        <a:lstStyle/>
        <a:p>
          <a:endParaRPr lang="en-US"/>
        </a:p>
      </dgm:t>
    </dgm:pt>
    <dgm:pt modelId="{C22208A0-0A8C-40FF-9E03-B641345D0E44}" type="pres">
      <dgm:prSet presAssocID="{02FF3276-03B0-4CC9-BA4F-CA1E3A34396A}" presName="Name0" presStyleCnt="0">
        <dgm:presLayoutVars>
          <dgm:chMax val="1"/>
          <dgm:dir/>
          <dgm:animLvl val="ctr"/>
          <dgm:resizeHandles val="exact"/>
        </dgm:presLayoutVars>
      </dgm:prSet>
      <dgm:spPr/>
      <dgm:t>
        <a:bodyPr/>
        <a:lstStyle/>
        <a:p>
          <a:endParaRPr lang="en-US"/>
        </a:p>
      </dgm:t>
    </dgm:pt>
    <dgm:pt modelId="{BE87FE6D-9B62-4B71-B67C-0C52DC84CA25}" type="pres">
      <dgm:prSet presAssocID="{95625968-8E61-455E-ACC2-038876ECC9EA}" presName="centerShape" presStyleLbl="node0" presStyleIdx="0" presStyleCnt="1" custScaleX="122573" custScaleY="122150"/>
      <dgm:spPr/>
      <dgm:t>
        <a:bodyPr/>
        <a:lstStyle/>
        <a:p>
          <a:endParaRPr lang="en-US"/>
        </a:p>
      </dgm:t>
    </dgm:pt>
    <dgm:pt modelId="{45DCBD07-70B3-4117-A059-47A5D40BEA7F}" type="pres">
      <dgm:prSet presAssocID="{2F99A05B-41E7-485D-B07B-DD74E2CFB69A}" presName="node" presStyleLbl="node1" presStyleIdx="0" presStyleCnt="5" custScaleX="142829" custScaleY="137366">
        <dgm:presLayoutVars>
          <dgm:bulletEnabled val="1"/>
        </dgm:presLayoutVars>
      </dgm:prSet>
      <dgm:spPr/>
      <dgm:t>
        <a:bodyPr/>
        <a:lstStyle/>
        <a:p>
          <a:endParaRPr lang="en-US"/>
        </a:p>
      </dgm:t>
    </dgm:pt>
    <dgm:pt modelId="{365B7C83-76C4-4987-ACE4-BF6A942D53FD}" type="pres">
      <dgm:prSet presAssocID="{2F99A05B-41E7-485D-B07B-DD74E2CFB69A}" presName="dummy" presStyleCnt="0"/>
      <dgm:spPr/>
    </dgm:pt>
    <dgm:pt modelId="{65F54531-E17A-4A1E-B1F6-26F5E13BAB15}" type="pres">
      <dgm:prSet presAssocID="{61669ECD-E1D2-4FAA-A954-A9156C598332}" presName="sibTrans" presStyleLbl="sibTrans2D1" presStyleIdx="0" presStyleCnt="5"/>
      <dgm:spPr/>
      <dgm:t>
        <a:bodyPr/>
        <a:lstStyle/>
        <a:p>
          <a:endParaRPr lang="en-US"/>
        </a:p>
      </dgm:t>
    </dgm:pt>
    <dgm:pt modelId="{4759CE2C-DD3C-4BA0-BA53-30F4918508CC}" type="pres">
      <dgm:prSet presAssocID="{5CE914D9-977D-4B9B-8A86-97D9072C865F}" presName="node" presStyleLbl="node1" presStyleIdx="1" presStyleCnt="5" custScaleX="142829" custScaleY="137366">
        <dgm:presLayoutVars>
          <dgm:bulletEnabled val="1"/>
        </dgm:presLayoutVars>
      </dgm:prSet>
      <dgm:spPr/>
      <dgm:t>
        <a:bodyPr/>
        <a:lstStyle/>
        <a:p>
          <a:endParaRPr lang="en-US"/>
        </a:p>
      </dgm:t>
    </dgm:pt>
    <dgm:pt modelId="{4D7A13DC-077E-4D91-ADE1-56BFC896D17C}" type="pres">
      <dgm:prSet presAssocID="{5CE914D9-977D-4B9B-8A86-97D9072C865F}" presName="dummy" presStyleCnt="0"/>
      <dgm:spPr/>
    </dgm:pt>
    <dgm:pt modelId="{FA5AE7AE-119E-4388-9D33-0815BAB5E74D}" type="pres">
      <dgm:prSet presAssocID="{F3F87C1F-C9E1-4178-8BB7-1DCB05A28AE2}" presName="sibTrans" presStyleLbl="sibTrans2D1" presStyleIdx="1" presStyleCnt="5"/>
      <dgm:spPr/>
      <dgm:t>
        <a:bodyPr/>
        <a:lstStyle/>
        <a:p>
          <a:endParaRPr lang="en-US"/>
        </a:p>
      </dgm:t>
    </dgm:pt>
    <dgm:pt modelId="{8A388DE6-EE7B-4244-AAFE-E281CCE9F2CC}" type="pres">
      <dgm:prSet presAssocID="{CC0AC5A1-E4DD-4C5E-A7FB-65D6993F0175}" presName="node" presStyleLbl="node1" presStyleIdx="2" presStyleCnt="5" custScaleX="142829" custScaleY="137366">
        <dgm:presLayoutVars>
          <dgm:bulletEnabled val="1"/>
        </dgm:presLayoutVars>
      </dgm:prSet>
      <dgm:spPr/>
      <dgm:t>
        <a:bodyPr/>
        <a:lstStyle/>
        <a:p>
          <a:endParaRPr lang="en-US"/>
        </a:p>
      </dgm:t>
    </dgm:pt>
    <dgm:pt modelId="{1B6EC50E-3ABA-4692-92D6-6EEC780F3F82}" type="pres">
      <dgm:prSet presAssocID="{CC0AC5A1-E4DD-4C5E-A7FB-65D6993F0175}" presName="dummy" presStyleCnt="0"/>
      <dgm:spPr/>
    </dgm:pt>
    <dgm:pt modelId="{3FB0AE47-6B67-48DE-935C-44F87949187D}" type="pres">
      <dgm:prSet presAssocID="{507DCE20-C560-48F6-8307-FA8A6D976005}" presName="sibTrans" presStyleLbl="sibTrans2D1" presStyleIdx="2" presStyleCnt="5"/>
      <dgm:spPr/>
      <dgm:t>
        <a:bodyPr/>
        <a:lstStyle/>
        <a:p>
          <a:endParaRPr lang="en-US"/>
        </a:p>
      </dgm:t>
    </dgm:pt>
    <dgm:pt modelId="{5984DB7A-A858-41F0-8E09-DD684D461ABA}" type="pres">
      <dgm:prSet presAssocID="{8DD0AED8-A4DD-4366-BECD-4D722DCCEAED}" presName="node" presStyleLbl="node1" presStyleIdx="3" presStyleCnt="5" custScaleX="142829" custScaleY="137366">
        <dgm:presLayoutVars>
          <dgm:bulletEnabled val="1"/>
        </dgm:presLayoutVars>
      </dgm:prSet>
      <dgm:spPr/>
      <dgm:t>
        <a:bodyPr/>
        <a:lstStyle/>
        <a:p>
          <a:endParaRPr lang="en-US"/>
        </a:p>
      </dgm:t>
    </dgm:pt>
    <dgm:pt modelId="{ABD03516-3B30-485F-B161-E3C05B1B4672}" type="pres">
      <dgm:prSet presAssocID="{8DD0AED8-A4DD-4366-BECD-4D722DCCEAED}" presName="dummy" presStyleCnt="0"/>
      <dgm:spPr/>
    </dgm:pt>
    <dgm:pt modelId="{95C10CFF-B5AD-41C9-A2A6-4B0E069B250A}" type="pres">
      <dgm:prSet presAssocID="{0137969A-A1FD-45FE-B3FB-3F8FED3AD122}" presName="sibTrans" presStyleLbl="sibTrans2D1" presStyleIdx="3" presStyleCnt="5"/>
      <dgm:spPr/>
      <dgm:t>
        <a:bodyPr/>
        <a:lstStyle/>
        <a:p>
          <a:endParaRPr lang="en-US"/>
        </a:p>
      </dgm:t>
    </dgm:pt>
    <dgm:pt modelId="{DDD165BC-AF47-401D-B16B-B8EBBB0BA268}" type="pres">
      <dgm:prSet presAssocID="{9FFC7645-12D7-4B53-AB67-C1F601CC5971}" presName="node" presStyleLbl="node1" presStyleIdx="4" presStyleCnt="5" custScaleX="142829" custScaleY="137366">
        <dgm:presLayoutVars>
          <dgm:bulletEnabled val="1"/>
        </dgm:presLayoutVars>
      </dgm:prSet>
      <dgm:spPr/>
      <dgm:t>
        <a:bodyPr/>
        <a:lstStyle/>
        <a:p>
          <a:endParaRPr lang="en-US"/>
        </a:p>
      </dgm:t>
    </dgm:pt>
    <dgm:pt modelId="{0D6F8C20-B179-4B2C-A070-6C9311588AEF}" type="pres">
      <dgm:prSet presAssocID="{9FFC7645-12D7-4B53-AB67-C1F601CC5971}" presName="dummy" presStyleCnt="0"/>
      <dgm:spPr/>
    </dgm:pt>
    <dgm:pt modelId="{949AE6B6-C7E7-4828-8B82-8A137169301B}" type="pres">
      <dgm:prSet presAssocID="{B55D6259-3121-4703-B6DF-5B22E8CAD1DD}" presName="sibTrans" presStyleLbl="sibTrans2D1" presStyleIdx="4" presStyleCnt="5"/>
      <dgm:spPr/>
      <dgm:t>
        <a:bodyPr/>
        <a:lstStyle/>
        <a:p>
          <a:endParaRPr lang="en-US"/>
        </a:p>
      </dgm:t>
    </dgm:pt>
  </dgm:ptLst>
  <dgm:cxnLst>
    <dgm:cxn modelId="{0A8B93D9-D850-4E90-9F5A-E343BCAD3307}" srcId="{95625968-8E61-455E-ACC2-038876ECC9EA}" destId="{9FFC7645-12D7-4B53-AB67-C1F601CC5971}" srcOrd="4" destOrd="0" parTransId="{FC6B304B-2E5E-4BFE-839D-EFBB03DFD663}" sibTransId="{B55D6259-3121-4703-B6DF-5B22E8CAD1DD}"/>
    <dgm:cxn modelId="{84D8A698-06B8-45C1-8D3B-31114742CFF1}" type="presOf" srcId="{02FF3276-03B0-4CC9-BA4F-CA1E3A34396A}" destId="{C22208A0-0A8C-40FF-9E03-B641345D0E44}" srcOrd="0" destOrd="0" presId="urn:microsoft.com/office/officeart/2005/8/layout/radial6"/>
    <dgm:cxn modelId="{D1AC03F3-81EE-48A8-B8FA-A4FEBB679CAE}" srcId="{95625968-8E61-455E-ACC2-038876ECC9EA}" destId="{CC0AC5A1-E4DD-4C5E-A7FB-65D6993F0175}" srcOrd="2" destOrd="0" parTransId="{21D4E5FE-5442-4C53-B8CB-B132BD387242}" sibTransId="{507DCE20-C560-48F6-8307-FA8A6D976005}"/>
    <dgm:cxn modelId="{90083F48-F181-47B0-B8D4-4C777B8C5C13}" srcId="{95625968-8E61-455E-ACC2-038876ECC9EA}" destId="{5CE914D9-977D-4B9B-8A86-97D9072C865F}" srcOrd="1" destOrd="0" parTransId="{C4C778C5-D682-43F9-A889-186157024AC9}" sibTransId="{F3F87C1F-C9E1-4178-8BB7-1DCB05A28AE2}"/>
    <dgm:cxn modelId="{E947E519-814A-49AE-AA6C-15F8E66EAFCF}" type="presOf" srcId="{0137969A-A1FD-45FE-B3FB-3F8FED3AD122}" destId="{95C10CFF-B5AD-41C9-A2A6-4B0E069B250A}" srcOrd="0" destOrd="0" presId="urn:microsoft.com/office/officeart/2005/8/layout/radial6"/>
    <dgm:cxn modelId="{24306D55-F26F-41B8-B096-4A9DAC63C6D2}" type="presOf" srcId="{B55D6259-3121-4703-B6DF-5B22E8CAD1DD}" destId="{949AE6B6-C7E7-4828-8B82-8A137169301B}" srcOrd="0" destOrd="0" presId="urn:microsoft.com/office/officeart/2005/8/layout/radial6"/>
    <dgm:cxn modelId="{9D48BB85-A641-4D41-84DC-0A90BBAF312D}" type="presOf" srcId="{F3F87C1F-C9E1-4178-8BB7-1DCB05A28AE2}" destId="{FA5AE7AE-119E-4388-9D33-0815BAB5E74D}" srcOrd="0" destOrd="0" presId="urn:microsoft.com/office/officeart/2005/8/layout/radial6"/>
    <dgm:cxn modelId="{4858EA9F-B695-4F1F-9FCA-9E668BC1520D}" srcId="{02FF3276-03B0-4CC9-BA4F-CA1E3A34396A}" destId="{95625968-8E61-455E-ACC2-038876ECC9EA}" srcOrd="0" destOrd="0" parTransId="{D566F04C-CDD4-429D-942C-28BF849BB159}" sibTransId="{0F9D21FF-A766-4EDF-AC7A-0348DCD8B47B}"/>
    <dgm:cxn modelId="{A36C6AB5-C75D-4AF5-9437-F9198693ED2C}" type="presOf" srcId="{507DCE20-C560-48F6-8307-FA8A6D976005}" destId="{3FB0AE47-6B67-48DE-935C-44F87949187D}" srcOrd="0" destOrd="0" presId="urn:microsoft.com/office/officeart/2005/8/layout/radial6"/>
    <dgm:cxn modelId="{0708C1E4-8897-46D9-8192-2D5F9D90BF50}" type="presOf" srcId="{9FFC7645-12D7-4B53-AB67-C1F601CC5971}" destId="{DDD165BC-AF47-401D-B16B-B8EBBB0BA268}" srcOrd="0" destOrd="0" presId="urn:microsoft.com/office/officeart/2005/8/layout/radial6"/>
    <dgm:cxn modelId="{1602961E-1471-49E2-9128-DEE4DDAB48EE}" type="presOf" srcId="{61669ECD-E1D2-4FAA-A954-A9156C598332}" destId="{65F54531-E17A-4A1E-B1F6-26F5E13BAB15}" srcOrd="0" destOrd="0" presId="urn:microsoft.com/office/officeart/2005/8/layout/radial6"/>
    <dgm:cxn modelId="{5984FE08-D58C-4913-B4D5-1A0AE42A6662}" type="presOf" srcId="{CC0AC5A1-E4DD-4C5E-A7FB-65D6993F0175}" destId="{8A388DE6-EE7B-4244-AAFE-E281CCE9F2CC}" srcOrd="0" destOrd="0" presId="urn:microsoft.com/office/officeart/2005/8/layout/radial6"/>
    <dgm:cxn modelId="{D8931C60-926C-49C0-83B6-7DBBD5E5B92E}" type="presOf" srcId="{95625968-8E61-455E-ACC2-038876ECC9EA}" destId="{BE87FE6D-9B62-4B71-B67C-0C52DC84CA25}" srcOrd="0" destOrd="0" presId="urn:microsoft.com/office/officeart/2005/8/layout/radial6"/>
    <dgm:cxn modelId="{2DF89BD3-5156-4C22-9CF8-051F564D34D0}" srcId="{95625968-8E61-455E-ACC2-038876ECC9EA}" destId="{8DD0AED8-A4DD-4366-BECD-4D722DCCEAED}" srcOrd="3" destOrd="0" parTransId="{619A5242-4013-429F-8045-1300BCBA5FF2}" sibTransId="{0137969A-A1FD-45FE-B3FB-3F8FED3AD122}"/>
    <dgm:cxn modelId="{2E7B8A9C-5AE6-41FD-9A8E-B49CE35C0891}" type="presOf" srcId="{5CE914D9-977D-4B9B-8A86-97D9072C865F}" destId="{4759CE2C-DD3C-4BA0-BA53-30F4918508CC}" srcOrd="0" destOrd="0" presId="urn:microsoft.com/office/officeart/2005/8/layout/radial6"/>
    <dgm:cxn modelId="{B63D6258-44BC-4FC4-A698-12ABDF0CC4D6}" srcId="{95625968-8E61-455E-ACC2-038876ECC9EA}" destId="{2F99A05B-41E7-485D-B07B-DD74E2CFB69A}" srcOrd="0" destOrd="0" parTransId="{F85FF167-A680-4774-A162-1D868C8D7583}" sibTransId="{61669ECD-E1D2-4FAA-A954-A9156C598332}"/>
    <dgm:cxn modelId="{AC50ABF0-B5A4-4B9A-85C2-534BD509DFF0}" type="presOf" srcId="{8DD0AED8-A4DD-4366-BECD-4D722DCCEAED}" destId="{5984DB7A-A858-41F0-8E09-DD684D461ABA}" srcOrd="0" destOrd="0" presId="urn:microsoft.com/office/officeart/2005/8/layout/radial6"/>
    <dgm:cxn modelId="{91FD0B56-114E-4ED1-9239-4CD1C4715149}" type="presOf" srcId="{2F99A05B-41E7-485D-B07B-DD74E2CFB69A}" destId="{45DCBD07-70B3-4117-A059-47A5D40BEA7F}" srcOrd="0" destOrd="0" presId="urn:microsoft.com/office/officeart/2005/8/layout/radial6"/>
    <dgm:cxn modelId="{7D2F94BF-C8AE-46DA-B5C8-E59040E9234C}" type="presParOf" srcId="{C22208A0-0A8C-40FF-9E03-B641345D0E44}" destId="{BE87FE6D-9B62-4B71-B67C-0C52DC84CA25}" srcOrd="0" destOrd="0" presId="urn:microsoft.com/office/officeart/2005/8/layout/radial6"/>
    <dgm:cxn modelId="{8449BC4D-E0E8-42CD-A246-552211657302}" type="presParOf" srcId="{C22208A0-0A8C-40FF-9E03-B641345D0E44}" destId="{45DCBD07-70B3-4117-A059-47A5D40BEA7F}" srcOrd="1" destOrd="0" presId="urn:microsoft.com/office/officeart/2005/8/layout/radial6"/>
    <dgm:cxn modelId="{878C70B3-AE11-4649-ACBA-1FE1DED3455C}" type="presParOf" srcId="{C22208A0-0A8C-40FF-9E03-B641345D0E44}" destId="{365B7C83-76C4-4987-ACE4-BF6A942D53FD}" srcOrd="2" destOrd="0" presId="urn:microsoft.com/office/officeart/2005/8/layout/radial6"/>
    <dgm:cxn modelId="{007B7B8C-B290-4F2F-985A-7677D3D6E6AA}" type="presParOf" srcId="{C22208A0-0A8C-40FF-9E03-B641345D0E44}" destId="{65F54531-E17A-4A1E-B1F6-26F5E13BAB15}" srcOrd="3" destOrd="0" presId="urn:microsoft.com/office/officeart/2005/8/layout/radial6"/>
    <dgm:cxn modelId="{ECF6B673-C008-4B5A-AE59-C958510BBAE0}" type="presParOf" srcId="{C22208A0-0A8C-40FF-9E03-B641345D0E44}" destId="{4759CE2C-DD3C-4BA0-BA53-30F4918508CC}" srcOrd="4" destOrd="0" presId="urn:microsoft.com/office/officeart/2005/8/layout/radial6"/>
    <dgm:cxn modelId="{81A879B3-BB99-4FAA-B8BE-757C11B28F68}" type="presParOf" srcId="{C22208A0-0A8C-40FF-9E03-B641345D0E44}" destId="{4D7A13DC-077E-4D91-ADE1-56BFC896D17C}" srcOrd="5" destOrd="0" presId="urn:microsoft.com/office/officeart/2005/8/layout/radial6"/>
    <dgm:cxn modelId="{64A52E71-75DC-4F73-A2B7-A6769DCDE66C}" type="presParOf" srcId="{C22208A0-0A8C-40FF-9E03-B641345D0E44}" destId="{FA5AE7AE-119E-4388-9D33-0815BAB5E74D}" srcOrd="6" destOrd="0" presId="urn:microsoft.com/office/officeart/2005/8/layout/radial6"/>
    <dgm:cxn modelId="{580C225E-6898-4AEA-97D1-265F58E8E75B}" type="presParOf" srcId="{C22208A0-0A8C-40FF-9E03-B641345D0E44}" destId="{8A388DE6-EE7B-4244-AAFE-E281CCE9F2CC}" srcOrd="7" destOrd="0" presId="urn:microsoft.com/office/officeart/2005/8/layout/radial6"/>
    <dgm:cxn modelId="{12D13FD3-1D34-41E4-8CE7-B236E7DF06B1}" type="presParOf" srcId="{C22208A0-0A8C-40FF-9E03-B641345D0E44}" destId="{1B6EC50E-3ABA-4692-92D6-6EEC780F3F82}" srcOrd="8" destOrd="0" presId="urn:microsoft.com/office/officeart/2005/8/layout/radial6"/>
    <dgm:cxn modelId="{A815BB6F-83A0-4086-A359-133DE5219ED1}" type="presParOf" srcId="{C22208A0-0A8C-40FF-9E03-B641345D0E44}" destId="{3FB0AE47-6B67-48DE-935C-44F87949187D}" srcOrd="9" destOrd="0" presId="urn:microsoft.com/office/officeart/2005/8/layout/radial6"/>
    <dgm:cxn modelId="{A4DB603D-4E5B-4CC8-8185-FA2F3A3E19BB}" type="presParOf" srcId="{C22208A0-0A8C-40FF-9E03-B641345D0E44}" destId="{5984DB7A-A858-41F0-8E09-DD684D461ABA}" srcOrd="10" destOrd="0" presId="urn:microsoft.com/office/officeart/2005/8/layout/radial6"/>
    <dgm:cxn modelId="{373CDE8B-88A6-4494-8038-FDBCCA536E15}" type="presParOf" srcId="{C22208A0-0A8C-40FF-9E03-B641345D0E44}" destId="{ABD03516-3B30-485F-B161-E3C05B1B4672}" srcOrd="11" destOrd="0" presId="urn:microsoft.com/office/officeart/2005/8/layout/radial6"/>
    <dgm:cxn modelId="{56C5D6E7-B86F-4545-B35D-431CDB3E6701}" type="presParOf" srcId="{C22208A0-0A8C-40FF-9E03-B641345D0E44}" destId="{95C10CFF-B5AD-41C9-A2A6-4B0E069B250A}" srcOrd="12" destOrd="0" presId="urn:microsoft.com/office/officeart/2005/8/layout/radial6"/>
    <dgm:cxn modelId="{78ECF577-9D4E-432E-8930-703204FB68EC}" type="presParOf" srcId="{C22208A0-0A8C-40FF-9E03-B641345D0E44}" destId="{DDD165BC-AF47-401D-B16B-B8EBBB0BA268}" srcOrd="13" destOrd="0" presId="urn:microsoft.com/office/officeart/2005/8/layout/radial6"/>
    <dgm:cxn modelId="{6FF57B3C-2CF8-4F04-AB9D-228BC66951BC}" type="presParOf" srcId="{C22208A0-0A8C-40FF-9E03-B641345D0E44}" destId="{0D6F8C20-B179-4B2C-A070-6C9311588AEF}" srcOrd="14" destOrd="0" presId="urn:microsoft.com/office/officeart/2005/8/layout/radial6"/>
    <dgm:cxn modelId="{D59823DD-25DD-4EE0-8E61-A4DE93B81115}" type="presParOf" srcId="{C22208A0-0A8C-40FF-9E03-B641345D0E44}" destId="{949AE6B6-C7E7-4828-8B82-8A137169301B}"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B07C14-ADC4-7548-A42F-80E56645F22E}" type="doc">
      <dgm:prSet loTypeId="urn:microsoft.com/office/officeart/2008/layout/AlternatingHexagons" loCatId="" qsTypeId="urn:microsoft.com/office/officeart/2005/8/quickstyle/simple4" qsCatId="simple" csTypeId="urn:microsoft.com/office/officeart/2005/8/colors/accent1_2" csCatId="accent1" phldr="1"/>
      <dgm:spPr/>
      <dgm:t>
        <a:bodyPr/>
        <a:lstStyle/>
        <a:p>
          <a:endParaRPr lang="de-DE"/>
        </a:p>
      </dgm:t>
    </dgm:pt>
    <dgm:pt modelId="{693DF6CC-58BA-254D-A833-E4C8C32C2911}">
      <dgm:prSet phldrT="[Text]" custT="1"/>
      <dgm:spPr/>
      <dgm:t>
        <a:bodyPr/>
        <a:lstStyle/>
        <a:p>
          <a:r>
            <a:rPr lang="de-DE" sz="4200" dirty="0" smtClean="0"/>
            <a:t>2</a:t>
          </a:r>
          <a:r>
            <a:rPr lang="de-DE" sz="4200" baseline="30000" dirty="0" smtClean="0"/>
            <a:t>o</a:t>
          </a:r>
          <a:r>
            <a:rPr lang="de-DE" sz="4200" dirty="0" smtClean="0"/>
            <a:t>C</a:t>
          </a:r>
          <a:endParaRPr lang="de-DE" sz="4200" dirty="0"/>
        </a:p>
      </dgm:t>
    </dgm:pt>
    <dgm:pt modelId="{F5EF38A8-3342-994D-945E-AF0DE4CBDB0C}" type="parTrans" cxnId="{561006AC-8A09-664A-A8EF-1D0AFDE0078B}">
      <dgm:prSet/>
      <dgm:spPr/>
      <dgm:t>
        <a:bodyPr/>
        <a:lstStyle/>
        <a:p>
          <a:endParaRPr lang="de-DE"/>
        </a:p>
      </dgm:t>
    </dgm:pt>
    <dgm:pt modelId="{EB1C8976-2FCC-524F-BCAD-B346D803FCF2}" type="sibTrans" cxnId="{561006AC-8A09-664A-A8EF-1D0AFDE0078B}">
      <dgm:prSet/>
      <dgm:spPr/>
      <dgm:t>
        <a:bodyPr/>
        <a:lstStyle/>
        <a:p>
          <a:endParaRPr lang="de-DE"/>
        </a:p>
      </dgm:t>
    </dgm:pt>
    <dgm:pt modelId="{69EF1577-22B9-8A47-AD0D-0B355E522F47}">
      <dgm:prSet phldrT="[Text]" custT="1"/>
      <dgm:spPr/>
      <dgm:t>
        <a:bodyPr/>
        <a:lstStyle/>
        <a:p>
          <a:r>
            <a:rPr lang="de-DE" sz="4200" dirty="0" smtClean="0"/>
            <a:t>2 t</a:t>
          </a:r>
          <a:endParaRPr lang="de-DE" sz="4200" dirty="0"/>
        </a:p>
      </dgm:t>
    </dgm:pt>
    <dgm:pt modelId="{2B90070D-B4B5-2C43-A18E-0ABAF5220FFA}" type="parTrans" cxnId="{7DA670CC-0320-B945-88D0-34192707EA4A}">
      <dgm:prSet/>
      <dgm:spPr/>
      <dgm:t>
        <a:bodyPr/>
        <a:lstStyle/>
        <a:p>
          <a:endParaRPr lang="de-DE"/>
        </a:p>
      </dgm:t>
    </dgm:pt>
    <dgm:pt modelId="{BF2891E5-1816-1E46-9F09-D153AB2755FE}" type="sibTrans" cxnId="{7DA670CC-0320-B945-88D0-34192707EA4A}">
      <dgm:prSet/>
      <dgm:spPr/>
      <dgm:t>
        <a:bodyPr/>
        <a:lstStyle/>
        <a:p>
          <a:endParaRPr lang="de-DE"/>
        </a:p>
      </dgm:t>
    </dgm:pt>
    <dgm:pt modelId="{F403C207-68CC-9F45-A8AF-E761272FA80C}">
      <dgm:prSet phldrT="[Text]" custT="1"/>
      <dgm:spPr/>
      <dgm:t>
        <a:bodyPr/>
        <a:lstStyle/>
        <a:p>
          <a:r>
            <a:rPr lang="de-DE" sz="4000" dirty="0" smtClean="0"/>
            <a:t>2 m</a:t>
          </a:r>
          <a:endParaRPr lang="de-DE" sz="4000" dirty="0"/>
        </a:p>
      </dgm:t>
    </dgm:pt>
    <dgm:pt modelId="{B9BDD913-6829-A941-A0DD-D2A21043924A}" type="parTrans" cxnId="{41CBEA40-9120-364F-BCDF-BE203C5E5FCF}">
      <dgm:prSet/>
      <dgm:spPr/>
      <dgm:t>
        <a:bodyPr/>
        <a:lstStyle/>
        <a:p>
          <a:endParaRPr lang="de-DE"/>
        </a:p>
      </dgm:t>
    </dgm:pt>
    <dgm:pt modelId="{E36275A8-B486-E646-A8DF-3CE9CC3D525E}" type="sibTrans" cxnId="{41CBEA40-9120-364F-BCDF-BE203C5E5FCF}">
      <dgm:prSet/>
      <dgm:spPr/>
      <dgm:t>
        <a:bodyPr/>
        <a:lstStyle/>
        <a:p>
          <a:endParaRPr lang="de-DE"/>
        </a:p>
      </dgm:t>
    </dgm:pt>
    <dgm:pt modelId="{1F29E4BD-DE01-F44E-9A08-11FEA3C45FA5}" type="pres">
      <dgm:prSet presAssocID="{BAB07C14-ADC4-7548-A42F-80E56645F22E}" presName="Name0" presStyleCnt="0">
        <dgm:presLayoutVars>
          <dgm:chMax/>
          <dgm:chPref/>
          <dgm:dir/>
          <dgm:animLvl val="lvl"/>
        </dgm:presLayoutVars>
      </dgm:prSet>
      <dgm:spPr/>
      <dgm:t>
        <a:bodyPr/>
        <a:lstStyle/>
        <a:p>
          <a:endParaRPr lang="de-DE"/>
        </a:p>
      </dgm:t>
    </dgm:pt>
    <dgm:pt modelId="{5EF43887-830A-5B44-9965-1F035B78E1FD}" type="pres">
      <dgm:prSet presAssocID="{693DF6CC-58BA-254D-A833-E4C8C32C2911}" presName="composite" presStyleCnt="0"/>
      <dgm:spPr/>
    </dgm:pt>
    <dgm:pt modelId="{853981A4-B589-FB4C-9FC1-86A5D8688E81}" type="pres">
      <dgm:prSet presAssocID="{693DF6CC-58BA-254D-A833-E4C8C32C2911}" presName="Parent1" presStyleLbl="node1" presStyleIdx="0" presStyleCnt="6">
        <dgm:presLayoutVars>
          <dgm:chMax val="1"/>
          <dgm:chPref val="1"/>
          <dgm:bulletEnabled val="1"/>
        </dgm:presLayoutVars>
      </dgm:prSet>
      <dgm:spPr/>
      <dgm:t>
        <a:bodyPr/>
        <a:lstStyle/>
        <a:p>
          <a:endParaRPr lang="de-DE"/>
        </a:p>
      </dgm:t>
    </dgm:pt>
    <dgm:pt modelId="{16DD132D-AD65-D945-9E72-07914E3483CC}" type="pres">
      <dgm:prSet presAssocID="{693DF6CC-58BA-254D-A833-E4C8C32C2911}" presName="Childtext1" presStyleLbl="revTx" presStyleIdx="0" presStyleCnt="3">
        <dgm:presLayoutVars>
          <dgm:chMax val="0"/>
          <dgm:chPref val="0"/>
          <dgm:bulletEnabled val="1"/>
        </dgm:presLayoutVars>
      </dgm:prSet>
      <dgm:spPr/>
      <dgm:t>
        <a:bodyPr/>
        <a:lstStyle/>
        <a:p>
          <a:endParaRPr lang="de-DE"/>
        </a:p>
      </dgm:t>
    </dgm:pt>
    <dgm:pt modelId="{E6779197-4D0C-2C4F-8746-D2AAC979D9D2}" type="pres">
      <dgm:prSet presAssocID="{693DF6CC-58BA-254D-A833-E4C8C32C2911}" presName="BalanceSpacing" presStyleCnt="0"/>
      <dgm:spPr/>
    </dgm:pt>
    <dgm:pt modelId="{4E7CB5AB-8D0E-3C4B-81E7-C447D592F131}" type="pres">
      <dgm:prSet presAssocID="{693DF6CC-58BA-254D-A833-E4C8C32C2911}" presName="BalanceSpacing1" presStyleCnt="0"/>
      <dgm:spPr/>
    </dgm:pt>
    <dgm:pt modelId="{CC3F3039-4DE0-A844-B7DE-C04519CCB784}" type="pres">
      <dgm:prSet presAssocID="{EB1C8976-2FCC-524F-BCAD-B346D803FCF2}" presName="Accent1Text" presStyleLbl="node1" presStyleIdx="1" presStyleCnt="6"/>
      <dgm:spPr/>
      <dgm:t>
        <a:bodyPr/>
        <a:lstStyle/>
        <a:p>
          <a:endParaRPr lang="de-DE"/>
        </a:p>
      </dgm:t>
    </dgm:pt>
    <dgm:pt modelId="{4D82F42A-D2FE-D64D-B6F4-6FEB2E940547}" type="pres">
      <dgm:prSet presAssocID="{EB1C8976-2FCC-524F-BCAD-B346D803FCF2}" presName="spaceBetweenRectangles" presStyleCnt="0"/>
      <dgm:spPr/>
    </dgm:pt>
    <dgm:pt modelId="{ED343C24-7C00-2C41-B070-DD02125963D9}" type="pres">
      <dgm:prSet presAssocID="{69EF1577-22B9-8A47-AD0D-0B355E522F47}" presName="composite" presStyleCnt="0"/>
      <dgm:spPr/>
    </dgm:pt>
    <dgm:pt modelId="{3399F3FB-C4EC-3B45-88F7-0AEB705C9F7A}" type="pres">
      <dgm:prSet presAssocID="{69EF1577-22B9-8A47-AD0D-0B355E522F47}" presName="Parent1" presStyleLbl="node1" presStyleIdx="2" presStyleCnt="6">
        <dgm:presLayoutVars>
          <dgm:chMax val="1"/>
          <dgm:chPref val="1"/>
          <dgm:bulletEnabled val="1"/>
        </dgm:presLayoutVars>
      </dgm:prSet>
      <dgm:spPr/>
      <dgm:t>
        <a:bodyPr/>
        <a:lstStyle/>
        <a:p>
          <a:endParaRPr lang="de-DE"/>
        </a:p>
      </dgm:t>
    </dgm:pt>
    <dgm:pt modelId="{FBCA3AC0-9A85-7D4F-A1F8-C57EF34F97BB}" type="pres">
      <dgm:prSet presAssocID="{69EF1577-22B9-8A47-AD0D-0B355E522F47}" presName="Childtext1" presStyleLbl="revTx" presStyleIdx="1" presStyleCnt="3">
        <dgm:presLayoutVars>
          <dgm:chMax val="0"/>
          <dgm:chPref val="0"/>
          <dgm:bulletEnabled val="1"/>
        </dgm:presLayoutVars>
      </dgm:prSet>
      <dgm:spPr/>
      <dgm:t>
        <a:bodyPr/>
        <a:lstStyle/>
        <a:p>
          <a:endParaRPr lang="de-DE"/>
        </a:p>
      </dgm:t>
    </dgm:pt>
    <dgm:pt modelId="{76635D1B-C90D-714C-B3EE-5E3FA5C5D3F9}" type="pres">
      <dgm:prSet presAssocID="{69EF1577-22B9-8A47-AD0D-0B355E522F47}" presName="BalanceSpacing" presStyleCnt="0"/>
      <dgm:spPr/>
    </dgm:pt>
    <dgm:pt modelId="{6C804E68-2EE7-7241-9C8A-C10CBECC480F}" type="pres">
      <dgm:prSet presAssocID="{69EF1577-22B9-8A47-AD0D-0B355E522F47}" presName="BalanceSpacing1" presStyleCnt="0"/>
      <dgm:spPr/>
    </dgm:pt>
    <dgm:pt modelId="{5BC2A60C-F9BF-B945-A2E2-566AEECFB4E4}" type="pres">
      <dgm:prSet presAssocID="{BF2891E5-1816-1E46-9F09-D153AB2755FE}" presName="Accent1Text" presStyleLbl="node1" presStyleIdx="3" presStyleCnt="6"/>
      <dgm:spPr/>
      <dgm:t>
        <a:bodyPr/>
        <a:lstStyle/>
        <a:p>
          <a:endParaRPr lang="de-DE"/>
        </a:p>
      </dgm:t>
    </dgm:pt>
    <dgm:pt modelId="{03C8F05E-74F4-E040-8429-4F41E8AB79C2}" type="pres">
      <dgm:prSet presAssocID="{BF2891E5-1816-1E46-9F09-D153AB2755FE}" presName="spaceBetweenRectangles" presStyleCnt="0"/>
      <dgm:spPr/>
    </dgm:pt>
    <dgm:pt modelId="{F1FA62EC-A2C2-C84D-A973-FC98AC8F7B5C}" type="pres">
      <dgm:prSet presAssocID="{F403C207-68CC-9F45-A8AF-E761272FA80C}" presName="composite" presStyleCnt="0"/>
      <dgm:spPr/>
    </dgm:pt>
    <dgm:pt modelId="{CD1EC09E-DF62-D649-BE8F-7A8D71DA0716}" type="pres">
      <dgm:prSet presAssocID="{F403C207-68CC-9F45-A8AF-E761272FA80C}" presName="Parent1" presStyleLbl="node1" presStyleIdx="4" presStyleCnt="6">
        <dgm:presLayoutVars>
          <dgm:chMax val="1"/>
          <dgm:chPref val="1"/>
          <dgm:bulletEnabled val="1"/>
        </dgm:presLayoutVars>
      </dgm:prSet>
      <dgm:spPr/>
      <dgm:t>
        <a:bodyPr/>
        <a:lstStyle/>
        <a:p>
          <a:endParaRPr lang="de-DE"/>
        </a:p>
      </dgm:t>
    </dgm:pt>
    <dgm:pt modelId="{35B57D1E-7603-934F-B480-76289290A8EF}" type="pres">
      <dgm:prSet presAssocID="{F403C207-68CC-9F45-A8AF-E761272FA80C}" presName="Childtext1" presStyleLbl="revTx" presStyleIdx="2" presStyleCnt="3">
        <dgm:presLayoutVars>
          <dgm:chMax val="0"/>
          <dgm:chPref val="0"/>
          <dgm:bulletEnabled val="1"/>
        </dgm:presLayoutVars>
      </dgm:prSet>
      <dgm:spPr/>
    </dgm:pt>
    <dgm:pt modelId="{1F65412D-F02F-DA4E-9BD0-BC06C243B8D7}" type="pres">
      <dgm:prSet presAssocID="{F403C207-68CC-9F45-A8AF-E761272FA80C}" presName="BalanceSpacing" presStyleCnt="0"/>
      <dgm:spPr/>
    </dgm:pt>
    <dgm:pt modelId="{599E0E1B-6F71-3A4B-A914-B9AA40042002}" type="pres">
      <dgm:prSet presAssocID="{F403C207-68CC-9F45-A8AF-E761272FA80C}" presName="BalanceSpacing1" presStyleCnt="0"/>
      <dgm:spPr/>
    </dgm:pt>
    <dgm:pt modelId="{827F78E2-BDE7-6243-BA7C-00A044417D8B}" type="pres">
      <dgm:prSet presAssocID="{E36275A8-B486-E646-A8DF-3CE9CC3D525E}" presName="Accent1Text" presStyleLbl="node1" presStyleIdx="5" presStyleCnt="6"/>
      <dgm:spPr/>
      <dgm:t>
        <a:bodyPr/>
        <a:lstStyle/>
        <a:p>
          <a:endParaRPr lang="de-DE"/>
        </a:p>
      </dgm:t>
    </dgm:pt>
  </dgm:ptLst>
  <dgm:cxnLst>
    <dgm:cxn modelId="{7DA670CC-0320-B945-88D0-34192707EA4A}" srcId="{BAB07C14-ADC4-7548-A42F-80E56645F22E}" destId="{69EF1577-22B9-8A47-AD0D-0B355E522F47}" srcOrd="1" destOrd="0" parTransId="{2B90070D-B4B5-2C43-A18E-0ABAF5220FFA}" sibTransId="{BF2891E5-1816-1E46-9F09-D153AB2755FE}"/>
    <dgm:cxn modelId="{C11E240D-5C30-40E7-B145-309BB1B81242}" type="presOf" srcId="{693DF6CC-58BA-254D-A833-E4C8C32C2911}" destId="{853981A4-B589-FB4C-9FC1-86A5D8688E81}" srcOrd="0" destOrd="0" presId="urn:microsoft.com/office/officeart/2008/layout/AlternatingHexagons"/>
    <dgm:cxn modelId="{17729FC1-8FAA-4C66-8F45-7EBD6A23A2B8}" type="presOf" srcId="{BAB07C14-ADC4-7548-A42F-80E56645F22E}" destId="{1F29E4BD-DE01-F44E-9A08-11FEA3C45FA5}" srcOrd="0" destOrd="0" presId="urn:microsoft.com/office/officeart/2008/layout/AlternatingHexagons"/>
    <dgm:cxn modelId="{A74B3499-1F46-4833-B719-A3307CB5248F}" type="presOf" srcId="{BF2891E5-1816-1E46-9F09-D153AB2755FE}" destId="{5BC2A60C-F9BF-B945-A2E2-566AEECFB4E4}" srcOrd="0" destOrd="0" presId="urn:microsoft.com/office/officeart/2008/layout/AlternatingHexagons"/>
    <dgm:cxn modelId="{A047CC52-3F50-4886-8BC3-504897A24B5A}" type="presOf" srcId="{E36275A8-B486-E646-A8DF-3CE9CC3D525E}" destId="{827F78E2-BDE7-6243-BA7C-00A044417D8B}" srcOrd="0" destOrd="0" presId="urn:microsoft.com/office/officeart/2008/layout/AlternatingHexagons"/>
    <dgm:cxn modelId="{41CBEA40-9120-364F-BCDF-BE203C5E5FCF}" srcId="{BAB07C14-ADC4-7548-A42F-80E56645F22E}" destId="{F403C207-68CC-9F45-A8AF-E761272FA80C}" srcOrd="2" destOrd="0" parTransId="{B9BDD913-6829-A941-A0DD-D2A21043924A}" sibTransId="{E36275A8-B486-E646-A8DF-3CE9CC3D525E}"/>
    <dgm:cxn modelId="{E399C97D-CB3E-4081-9942-4454F41CFEB5}" type="presOf" srcId="{EB1C8976-2FCC-524F-BCAD-B346D803FCF2}" destId="{CC3F3039-4DE0-A844-B7DE-C04519CCB784}" srcOrd="0" destOrd="0" presId="urn:microsoft.com/office/officeart/2008/layout/AlternatingHexagons"/>
    <dgm:cxn modelId="{27A7E06A-62DA-43DB-A398-C7F145081D72}" type="presOf" srcId="{69EF1577-22B9-8A47-AD0D-0B355E522F47}" destId="{3399F3FB-C4EC-3B45-88F7-0AEB705C9F7A}" srcOrd="0" destOrd="0" presId="urn:microsoft.com/office/officeart/2008/layout/AlternatingHexagons"/>
    <dgm:cxn modelId="{561006AC-8A09-664A-A8EF-1D0AFDE0078B}" srcId="{BAB07C14-ADC4-7548-A42F-80E56645F22E}" destId="{693DF6CC-58BA-254D-A833-E4C8C32C2911}" srcOrd="0" destOrd="0" parTransId="{F5EF38A8-3342-994D-945E-AF0DE4CBDB0C}" sibTransId="{EB1C8976-2FCC-524F-BCAD-B346D803FCF2}"/>
    <dgm:cxn modelId="{ADD6594D-47C2-48FD-B8BE-C2F0CD180E11}" type="presOf" srcId="{F403C207-68CC-9F45-A8AF-E761272FA80C}" destId="{CD1EC09E-DF62-D649-BE8F-7A8D71DA0716}" srcOrd="0" destOrd="0" presId="urn:microsoft.com/office/officeart/2008/layout/AlternatingHexagons"/>
    <dgm:cxn modelId="{4C378A03-E0FF-4723-BA8E-1B6A81C2AEDA}" type="presParOf" srcId="{1F29E4BD-DE01-F44E-9A08-11FEA3C45FA5}" destId="{5EF43887-830A-5B44-9965-1F035B78E1FD}" srcOrd="0" destOrd="0" presId="urn:microsoft.com/office/officeart/2008/layout/AlternatingHexagons"/>
    <dgm:cxn modelId="{98A79E64-F40C-4074-89AA-CBC60518136D}" type="presParOf" srcId="{5EF43887-830A-5B44-9965-1F035B78E1FD}" destId="{853981A4-B589-FB4C-9FC1-86A5D8688E81}" srcOrd="0" destOrd="0" presId="urn:microsoft.com/office/officeart/2008/layout/AlternatingHexagons"/>
    <dgm:cxn modelId="{25F89D0A-229C-4DF1-80B3-316CA7F373CF}" type="presParOf" srcId="{5EF43887-830A-5B44-9965-1F035B78E1FD}" destId="{16DD132D-AD65-D945-9E72-07914E3483CC}" srcOrd="1" destOrd="0" presId="urn:microsoft.com/office/officeart/2008/layout/AlternatingHexagons"/>
    <dgm:cxn modelId="{323BDFA9-E2AE-436D-868D-D8A30F9CAD42}" type="presParOf" srcId="{5EF43887-830A-5B44-9965-1F035B78E1FD}" destId="{E6779197-4D0C-2C4F-8746-D2AAC979D9D2}" srcOrd="2" destOrd="0" presId="urn:microsoft.com/office/officeart/2008/layout/AlternatingHexagons"/>
    <dgm:cxn modelId="{4830B7F2-75C7-4F73-8DF1-CBD2B189ACFB}" type="presParOf" srcId="{5EF43887-830A-5B44-9965-1F035B78E1FD}" destId="{4E7CB5AB-8D0E-3C4B-81E7-C447D592F131}" srcOrd="3" destOrd="0" presId="urn:microsoft.com/office/officeart/2008/layout/AlternatingHexagons"/>
    <dgm:cxn modelId="{3D955CC4-DA2B-4CC8-B4E4-1AFE6D486CAB}" type="presParOf" srcId="{5EF43887-830A-5B44-9965-1F035B78E1FD}" destId="{CC3F3039-4DE0-A844-B7DE-C04519CCB784}" srcOrd="4" destOrd="0" presId="urn:microsoft.com/office/officeart/2008/layout/AlternatingHexagons"/>
    <dgm:cxn modelId="{E549392C-57FE-4BF2-842D-3145ACF220FD}" type="presParOf" srcId="{1F29E4BD-DE01-F44E-9A08-11FEA3C45FA5}" destId="{4D82F42A-D2FE-D64D-B6F4-6FEB2E940547}" srcOrd="1" destOrd="0" presId="urn:microsoft.com/office/officeart/2008/layout/AlternatingHexagons"/>
    <dgm:cxn modelId="{3DD9EAED-FE99-4AA8-811D-AB18447BEB66}" type="presParOf" srcId="{1F29E4BD-DE01-F44E-9A08-11FEA3C45FA5}" destId="{ED343C24-7C00-2C41-B070-DD02125963D9}" srcOrd="2" destOrd="0" presId="urn:microsoft.com/office/officeart/2008/layout/AlternatingHexagons"/>
    <dgm:cxn modelId="{A2D9BBD7-A47F-41CD-88EB-38D7867C8264}" type="presParOf" srcId="{ED343C24-7C00-2C41-B070-DD02125963D9}" destId="{3399F3FB-C4EC-3B45-88F7-0AEB705C9F7A}" srcOrd="0" destOrd="0" presId="urn:microsoft.com/office/officeart/2008/layout/AlternatingHexagons"/>
    <dgm:cxn modelId="{2FC9BA2E-AA8B-4B5B-965A-493BF6DFA82D}" type="presParOf" srcId="{ED343C24-7C00-2C41-B070-DD02125963D9}" destId="{FBCA3AC0-9A85-7D4F-A1F8-C57EF34F97BB}" srcOrd="1" destOrd="0" presId="urn:microsoft.com/office/officeart/2008/layout/AlternatingHexagons"/>
    <dgm:cxn modelId="{323E5C31-8AF3-40AE-95CD-FB3D6D627A3C}" type="presParOf" srcId="{ED343C24-7C00-2C41-B070-DD02125963D9}" destId="{76635D1B-C90D-714C-B3EE-5E3FA5C5D3F9}" srcOrd="2" destOrd="0" presId="urn:microsoft.com/office/officeart/2008/layout/AlternatingHexagons"/>
    <dgm:cxn modelId="{CB66A44B-2A5F-4120-940F-907ADA065F0E}" type="presParOf" srcId="{ED343C24-7C00-2C41-B070-DD02125963D9}" destId="{6C804E68-2EE7-7241-9C8A-C10CBECC480F}" srcOrd="3" destOrd="0" presId="urn:microsoft.com/office/officeart/2008/layout/AlternatingHexagons"/>
    <dgm:cxn modelId="{3A110D85-2CCC-470C-8C8D-3E12B24A603E}" type="presParOf" srcId="{ED343C24-7C00-2C41-B070-DD02125963D9}" destId="{5BC2A60C-F9BF-B945-A2E2-566AEECFB4E4}" srcOrd="4" destOrd="0" presId="urn:microsoft.com/office/officeart/2008/layout/AlternatingHexagons"/>
    <dgm:cxn modelId="{A7118F9E-9180-4E3D-B375-A7836DE1FF05}" type="presParOf" srcId="{1F29E4BD-DE01-F44E-9A08-11FEA3C45FA5}" destId="{03C8F05E-74F4-E040-8429-4F41E8AB79C2}" srcOrd="3" destOrd="0" presId="urn:microsoft.com/office/officeart/2008/layout/AlternatingHexagons"/>
    <dgm:cxn modelId="{9ED659FA-8A25-42C2-9F2F-4B4731A66824}" type="presParOf" srcId="{1F29E4BD-DE01-F44E-9A08-11FEA3C45FA5}" destId="{F1FA62EC-A2C2-C84D-A973-FC98AC8F7B5C}" srcOrd="4" destOrd="0" presId="urn:microsoft.com/office/officeart/2008/layout/AlternatingHexagons"/>
    <dgm:cxn modelId="{914C8FEF-4A8E-43E5-84EA-BDE76B794996}" type="presParOf" srcId="{F1FA62EC-A2C2-C84D-A973-FC98AC8F7B5C}" destId="{CD1EC09E-DF62-D649-BE8F-7A8D71DA0716}" srcOrd="0" destOrd="0" presId="urn:microsoft.com/office/officeart/2008/layout/AlternatingHexagons"/>
    <dgm:cxn modelId="{99D809F1-C073-45CB-B90A-BCD41FA13442}" type="presParOf" srcId="{F1FA62EC-A2C2-C84D-A973-FC98AC8F7B5C}" destId="{35B57D1E-7603-934F-B480-76289290A8EF}" srcOrd="1" destOrd="0" presId="urn:microsoft.com/office/officeart/2008/layout/AlternatingHexagons"/>
    <dgm:cxn modelId="{1D80B1C3-DACD-443E-BF8B-2659F8E5D08D}" type="presParOf" srcId="{F1FA62EC-A2C2-C84D-A973-FC98AC8F7B5C}" destId="{1F65412D-F02F-DA4E-9BD0-BC06C243B8D7}" srcOrd="2" destOrd="0" presId="urn:microsoft.com/office/officeart/2008/layout/AlternatingHexagons"/>
    <dgm:cxn modelId="{808932CC-D0F9-4D74-AD0D-05379BB5B0AD}" type="presParOf" srcId="{F1FA62EC-A2C2-C84D-A973-FC98AC8F7B5C}" destId="{599E0E1B-6F71-3A4B-A914-B9AA40042002}" srcOrd="3" destOrd="0" presId="urn:microsoft.com/office/officeart/2008/layout/AlternatingHexagons"/>
    <dgm:cxn modelId="{F3EFD134-B92A-4D9D-9BDE-91F438C8D5AC}" type="presParOf" srcId="{F1FA62EC-A2C2-C84D-A973-FC98AC8F7B5C}" destId="{827F78E2-BDE7-6243-BA7C-00A044417D8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D903C8-6EB0-453A-8F64-BDFA69FCB3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622B767B-2413-4E7D-B62A-14292B97A261}" type="pres">
      <dgm:prSet presAssocID="{15D903C8-6EB0-453A-8F64-BDFA69FCB3AD}" presName="hierChild1" presStyleCnt="0">
        <dgm:presLayoutVars>
          <dgm:orgChart val="1"/>
          <dgm:chPref val="1"/>
          <dgm:dir/>
          <dgm:animOne val="branch"/>
          <dgm:animLvl val="lvl"/>
          <dgm:resizeHandles/>
        </dgm:presLayoutVars>
      </dgm:prSet>
      <dgm:spPr/>
      <dgm:t>
        <a:bodyPr/>
        <a:lstStyle/>
        <a:p>
          <a:endParaRPr lang="de-DE"/>
        </a:p>
      </dgm:t>
    </dgm:pt>
  </dgm:ptLst>
  <dgm:cxnLst>
    <dgm:cxn modelId="{A39ACF12-AEB8-4F7C-9B0B-5F7F2F597658}" type="presOf" srcId="{15D903C8-6EB0-453A-8F64-BDFA69FCB3AD}" destId="{622B767B-2413-4E7D-B62A-14292B97A261}"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D903C8-6EB0-453A-8F64-BDFA69FCB3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622B767B-2413-4E7D-B62A-14292B97A261}" type="pres">
      <dgm:prSet presAssocID="{15D903C8-6EB0-453A-8F64-BDFA69FCB3AD}" presName="hierChild1" presStyleCnt="0">
        <dgm:presLayoutVars>
          <dgm:orgChart val="1"/>
          <dgm:chPref val="1"/>
          <dgm:dir/>
          <dgm:animOne val="branch"/>
          <dgm:animLvl val="lvl"/>
          <dgm:resizeHandles/>
        </dgm:presLayoutVars>
      </dgm:prSet>
      <dgm:spPr/>
      <dgm:t>
        <a:bodyPr/>
        <a:lstStyle/>
        <a:p>
          <a:endParaRPr lang="de-DE"/>
        </a:p>
      </dgm:t>
    </dgm:pt>
  </dgm:ptLst>
  <dgm:cxnLst>
    <dgm:cxn modelId="{86925BEF-222D-45C9-A0C4-B6CAAC5359C6}" type="presOf" srcId="{15D903C8-6EB0-453A-8F64-BDFA69FCB3AD}" destId="{622B767B-2413-4E7D-B62A-14292B97A261}"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D903C8-6EB0-453A-8F64-BDFA69FCB3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622B767B-2413-4E7D-B62A-14292B97A261}" type="pres">
      <dgm:prSet presAssocID="{15D903C8-6EB0-453A-8F64-BDFA69FCB3AD}" presName="hierChild1" presStyleCnt="0">
        <dgm:presLayoutVars>
          <dgm:orgChart val="1"/>
          <dgm:chPref val="1"/>
          <dgm:dir/>
          <dgm:animOne val="branch"/>
          <dgm:animLvl val="lvl"/>
          <dgm:resizeHandles/>
        </dgm:presLayoutVars>
      </dgm:prSet>
      <dgm:spPr/>
      <dgm:t>
        <a:bodyPr/>
        <a:lstStyle/>
        <a:p>
          <a:endParaRPr lang="de-DE"/>
        </a:p>
      </dgm:t>
    </dgm:pt>
  </dgm:ptLst>
  <dgm:cxnLst>
    <dgm:cxn modelId="{269650F8-A4D4-49B4-92B5-3AF59033BF5D}" type="presOf" srcId="{15D903C8-6EB0-453A-8F64-BDFA69FCB3AD}" destId="{622B767B-2413-4E7D-B62A-14292B97A261}"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D903C8-6EB0-453A-8F64-BDFA69FCB3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622B767B-2413-4E7D-B62A-14292B97A261}" type="pres">
      <dgm:prSet presAssocID="{15D903C8-6EB0-453A-8F64-BDFA69FCB3AD}" presName="hierChild1" presStyleCnt="0">
        <dgm:presLayoutVars>
          <dgm:orgChart val="1"/>
          <dgm:chPref val="1"/>
          <dgm:dir/>
          <dgm:animOne val="branch"/>
          <dgm:animLvl val="lvl"/>
          <dgm:resizeHandles/>
        </dgm:presLayoutVars>
      </dgm:prSet>
      <dgm:spPr/>
      <dgm:t>
        <a:bodyPr/>
        <a:lstStyle/>
        <a:p>
          <a:endParaRPr lang="de-DE"/>
        </a:p>
      </dgm:t>
    </dgm:pt>
  </dgm:ptLst>
  <dgm:cxnLst>
    <dgm:cxn modelId="{B0D5AC52-D6B9-440E-A2F1-A436F4BF0DD8}" type="presOf" srcId="{15D903C8-6EB0-453A-8F64-BDFA69FCB3AD}" destId="{622B767B-2413-4E7D-B62A-14292B97A261}"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16808"/>
          <a:ext cx="8677720" cy="1094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Goals </a:t>
          </a:r>
          <a:r>
            <a:rPr lang="de-DE" sz="3600" kern="1200" dirty="0" err="1" smtClean="0"/>
            <a:t>until</a:t>
          </a:r>
          <a:r>
            <a:rPr lang="de-DE" sz="3600" kern="1200" dirty="0" smtClean="0"/>
            <a:t> 2020 (20-20)</a:t>
          </a:r>
        </a:p>
      </dsp:txBody>
      <dsp:txXfrm>
        <a:off x="0" y="16808"/>
        <a:ext cx="8677720" cy="1094400"/>
      </dsp:txXfrm>
    </dsp:sp>
    <dsp:sp modelId="{7DB60188-23BA-FD4F-94EC-937389981BD4}">
      <dsp:nvSpPr>
        <dsp:cNvPr id="0" name=""/>
        <dsp:cNvSpPr/>
      </dsp:nvSpPr>
      <dsp:spPr>
        <a:xfrm>
          <a:off x="0" y="1143054"/>
          <a:ext cx="8677720" cy="177326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en-US" sz="2400" b="0" kern="1200" noProof="0" dirty="0" smtClean="0">
              <a:solidFill>
                <a:schemeClr val="tx1"/>
              </a:solidFill>
              <a:effectLst/>
              <a:latin typeface="+mn-lt"/>
              <a:ea typeface="+mn-ea"/>
              <a:cs typeface="+mn-cs"/>
            </a:rPr>
            <a:t>Reduction of GHG emissions by </a:t>
          </a:r>
          <a:r>
            <a:rPr lang="en-US" sz="2400" b="0" kern="1200" baseline="0" noProof="0" dirty="0" smtClean="0">
              <a:solidFill>
                <a:schemeClr val="tx1"/>
              </a:solidFill>
              <a:effectLst/>
              <a:latin typeface="+mn-lt"/>
              <a:ea typeface="+mn-ea"/>
              <a:cs typeface="+mn-cs"/>
            </a:rPr>
            <a:t>20 percent compared to 1990</a:t>
          </a:r>
          <a:endParaRPr lang="en-US" sz="2400" b="0" kern="1200" noProof="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en-US" sz="2400" b="0" kern="1200" noProof="0" dirty="0" smtClean="0">
              <a:solidFill>
                <a:schemeClr val="tx1"/>
              </a:solidFill>
              <a:effectLst/>
              <a:latin typeface="+mn-lt"/>
              <a:ea typeface="+mn-ea"/>
              <a:cs typeface="+mn-cs"/>
            </a:rPr>
            <a:t>Share of renewables up to </a:t>
          </a:r>
          <a:r>
            <a:rPr lang="en-US" sz="2400" b="0" kern="1200" baseline="0" noProof="0" dirty="0" smtClean="0">
              <a:solidFill>
                <a:schemeClr val="tx1"/>
              </a:solidFill>
              <a:effectLst/>
              <a:latin typeface="+mn-lt"/>
              <a:ea typeface="+mn-ea"/>
              <a:cs typeface="+mn-cs"/>
            </a:rPr>
            <a:t>20 percent</a:t>
          </a:r>
          <a:endParaRPr lang="en-US" sz="2400" b="0" kern="1200" noProof="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en-US" sz="2400" b="0" kern="1200" noProof="0" dirty="0" smtClean="0">
              <a:solidFill>
                <a:schemeClr val="tx1"/>
              </a:solidFill>
              <a:effectLst/>
              <a:latin typeface="+mn-lt"/>
              <a:ea typeface="+mn-ea"/>
              <a:cs typeface="+mn-cs"/>
            </a:rPr>
            <a:t>Improving energy efficiency, reduction of primary energy by 20 percent</a:t>
          </a:r>
        </a:p>
      </dsp:txBody>
      <dsp:txXfrm>
        <a:off x="0" y="1143054"/>
        <a:ext cx="8677720" cy="17732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4237" y="-83205"/>
          <a:ext cx="8669245" cy="871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noProof="0" dirty="0" smtClean="0"/>
            <a:t>Leading ideas of energy concept until 2050</a:t>
          </a:r>
        </a:p>
      </dsp:txBody>
      <dsp:txXfrm>
        <a:off x="4237" y="-83205"/>
        <a:ext cx="8669245" cy="871800"/>
      </dsp:txXfrm>
    </dsp:sp>
    <dsp:sp modelId="{7DB60188-23BA-FD4F-94EC-937389981BD4}">
      <dsp:nvSpPr>
        <dsp:cNvPr id="0" name=""/>
        <dsp:cNvSpPr/>
      </dsp:nvSpPr>
      <dsp:spPr>
        <a:xfrm>
          <a:off x="4237" y="788595"/>
          <a:ext cx="8669245" cy="14548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noProof="0" dirty="0" smtClean="0"/>
            <a:t>Reduction of consumption of primary energy by half</a:t>
          </a:r>
        </a:p>
        <a:p>
          <a:pPr marL="228600" lvl="1" indent="-228600" algn="l" defTabSz="1066800">
            <a:lnSpc>
              <a:spcPct val="90000"/>
            </a:lnSpc>
            <a:spcBef>
              <a:spcPct val="0"/>
            </a:spcBef>
            <a:spcAft>
              <a:spcPct val="15000"/>
            </a:spcAft>
            <a:buChar char="••"/>
          </a:pPr>
          <a:r>
            <a:rPr lang="en-US" sz="2400" kern="1200" noProof="0" dirty="0" smtClean="0"/>
            <a:t>60 percent renewables</a:t>
          </a:r>
        </a:p>
        <a:p>
          <a:pPr marL="228600" lvl="1" indent="-228600" algn="l" defTabSz="1066800">
            <a:lnSpc>
              <a:spcPct val="90000"/>
            </a:lnSpc>
            <a:spcBef>
              <a:spcPct val="0"/>
            </a:spcBef>
            <a:spcAft>
              <a:spcPct val="15000"/>
            </a:spcAft>
            <a:buChar char="••"/>
          </a:pPr>
          <a:r>
            <a:rPr lang="en-US" sz="2400" b="0" kern="1200" baseline="0" noProof="0" dirty="0" smtClean="0"/>
            <a:t>Independence from fossil energy carriers</a:t>
          </a:r>
        </a:p>
      </dsp:txBody>
      <dsp:txXfrm>
        <a:off x="4237" y="788595"/>
        <a:ext cx="8669245" cy="14548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0D4D6-67A6-42B9-B38F-BFC53B1A8D13}">
      <dsp:nvSpPr>
        <dsp:cNvPr id="0" name=""/>
        <dsp:cNvSpPr/>
      </dsp:nvSpPr>
      <dsp:spPr>
        <a:xfrm rot="16200000">
          <a:off x="-371782" y="333089"/>
          <a:ext cx="4766989" cy="3942332"/>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noProof="0" dirty="0" smtClean="0"/>
            <a:t>Negative: The energy transition has to comprise all energy forms and carriers (gas for heating, fuel for cars …)</a:t>
          </a:r>
          <a:endParaRPr lang="en-US" sz="1800" kern="1200" noProof="0" dirty="0"/>
        </a:p>
      </dsp:txBody>
      <dsp:txXfrm rot="5400000">
        <a:off x="730455" y="1112507"/>
        <a:ext cx="3252424" cy="2383495"/>
      </dsp:txXfrm>
    </dsp:sp>
    <dsp:sp modelId="{3D9ED94B-2F94-415B-8FBF-11C1534FC954}">
      <dsp:nvSpPr>
        <dsp:cNvPr id="0" name=""/>
        <dsp:cNvSpPr/>
      </dsp:nvSpPr>
      <dsp:spPr>
        <a:xfrm rot="5400000">
          <a:off x="4046520" y="333089"/>
          <a:ext cx="4606181" cy="3942332"/>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noProof="0" dirty="0" smtClean="0"/>
            <a:t>Positive: Electric power is the pivotal energy form. It is easy to generate in a sustainable way and extremely flexible in use (from transportation over industrial machinery to IT or a coffee machine). Unfortunately complicated to store</a:t>
          </a:r>
          <a:r>
            <a:rPr lang="de-DE" sz="1800" kern="1200" dirty="0" smtClean="0"/>
            <a:t>. </a:t>
          </a:r>
          <a:endParaRPr lang="de-DE" sz="1800" kern="1200" dirty="0"/>
        </a:p>
      </dsp:txBody>
      <dsp:txXfrm rot="-5400000">
        <a:off x="4378445" y="1152709"/>
        <a:ext cx="3252424" cy="23030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AE6B6-C7E7-4828-8B82-8A137169301B}">
      <dsp:nvSpPr>
        <dsp:cNvPr id="0" name=""/>
        <dsp:cNvSpPr/>
      </dsp:nvSpPr>
      <dsp:spPr>
        <a:xfrm>
          <a:off x="2517990" y="512593"/>
          <a:ext cx="3316946" cy="3316946"/>
        </a:xfrm>
        <a:prstGeom prst="blockArc">
          <a:avLst>
            <a:gd name="adj1" fmla="val 1188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C10CFF-B5AD-41C9-A2A6-4B0E069B250A}">
      <dsp:nvSpPr>
        <dsp:cNvPr id="0" name=""/>
        <dsp:cNvSpPr/>
      </dsp:nvSpPr>
      <dsp:spPr>
        <a:xfrm>
          <a:off x="2517990" y="512593"/>
          <a:ext cx="3316946" cy="3316946"/>
        </a:xfrm>
        <a:prstGeom prst="blockArc">
          <a:avLst>
            <a:gd name="adj1" fmla="val 7560000"/>
            <a:gd name="adj2" fmla="val 1188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B0AE47-6B67-48DE-935C-44F87949187D}">
      <dsp:nvSpPr>
        <dsp:cNvPr id="0" name=""/>
        <dsp:cNvSpPr/>
      </dsp:nvSpPr>
      <dsp:spPr>
        <a:xfrm>
          <a:off x="2517990" y="512593"/>
          <a:ext cx="3316946" cy="3316946"/>
        </a:xfrm>
        <a:prstGeom prst="blockArc">
          <a:avLst>
            <a:gd name="adj1" fmla="val 3240000"/>
            <a:gd name="adj2" fmla="val 756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5AE7AE-119E-4388-9D33-0815BAB5E74D}">
      <dsp:nvSpPr>
        <dsp:cNvPr id="0" name=""/>
        <dsp:cNvSpPr/>
      </dsp:nvSpPr>
      <dsp:spPr>
        <a:xfrm>
          <a:off x="2517990" y="512593"/>
          <a:ext cx="3316946" cy="3316946"/>
        </a:xfrm>
        <a:prstGeom prst="blockArc">
          <a:avLst>
            <a:gd name="adj1" fmla="val 20520000"/>
            <a:gd name="adj2" fmla="val 324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F54531-E17A-4A1E-B1F6-26F5E13BAB15}">
      <dsp:nvSpPr>
        <dsp:cNvPr id="0" name=""/>
        <dsp:cNvSpPr/>
      </dsp:nvSpPr>
      <dsp:spPr>
        <a:xfrm>
          <a:off x="2517990" y="512593"/>
          <a:ext cx="3316946" cy="3316946"/>
        </a:xfrm>
        <a:prstGeom prst="blockArc">
          <a:avLst>
            <a:gd name="adj1" fmla="val 16200000"/>
            <a:gd name="adj2" fmla="val 2052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87FE6D-9B62-4B71-B67C-0C52DC84CA25}">
      <dsp:nvSpPr>
        <dsp:cNvPr id="0" name=""/>
        <dsp:cNvSpPr/>
      </dsp:nvSpPr>
      <dsp:spPr>
        <a:xfrm>
          <a:off x="3240357" y="1238190"/>
          <a:ext cx="1872213" cy="186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Important sources of renewables</a:t>
          </a:r>
          <a:endParaRPr lang="en-US" sz="2000" kern="1200" dirty="0"/>
        </a:p>
      </dsp:txBody>
      <dsp:txXfrm>
        <a:off x="3514536" y="1511423"/>
        <a:ext cx="1323855" cy="1319286"/>
      </dsp:txXfrm>
    </dsp:sp>
    <dsp:sp modelId="{45DCBD07-70B3-4117-A059-47A5D40BEA7F}">
      <dsp:nvSpPr>
        <dsp:cNvPr id="0" name=""/>
        <dsp:cNvSpPr/>
      </dsp:nvSpPr>
      <dsp:spPr>
        <a:xfrm>
          <a:off x="3412900" y="-183273"/>
          <a:ext cx="1527126" cy="14687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Solar</a:t>
          </a:r>
          <a:endParaRPr lang="en-US" sz="1800" kern="1200" dirty="0"/>
        </a:p>
      </dsp:txBody>
      <dsp:txXfrm>
        <a:off x="3636542" y="31815"/>
        <a:ext cx="1079842" cy="1038540"/>
      </dsp:txXfrm>
    </dsp:sp>
    <dsp:sp modelId="{4759CE2C-DD3C-4BA0-BA53-30F4918508CC}">
      <dsp:nvSpPr>
        <dsp:cNvPr id="0" name=""/>
        <dsp:cNvSpPr/>
      </dsp:nvSpPr>
      <dsp:spPr>
        <a:xfrm>
          <a:off x="4953595" y="936106"/>
          <a:ext cx="1527126" cy="14687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Wind</a:t>
          </a:r>
          <a:endParaRPr lang="en-US" sz="1800" kern="1200" dirty="0"/>
        </a:p>
      </dsp:txBody>
      <dsp:txXfrm>
        <a:off x="5177237" y="1151194"/>
        <a:ext cx="1079842" cy="1038540"/>
      </dsp:txXfrm>
    </dsp:sp>
    <dsp:sp modelId="{8A388DE6-EE7B-4244-AAFE-E281CCE9F2CC}">
      <dsp:nvSpPr>
        <dsp:cNvPr id="0" name=""/>
        <dsp:cNvSpPr/>
      </dsp:nvSpPr>
      <dsp:spPr>
        <a:xfrm>
          <a:off x="4365102" y="2747301"/>
          <a:ext cx="1527126" cy="14687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Biomass</a:t>
          </a:r>
          <a:endParaRPr lang="en-US" sz="1800" kern="1200" dirty="0"/>
        </a:p>
      </dsp:txBody>
      <dsp:txXfrm>
        <a:off x="4588744" y="2962389"/>
        <a:ext cx="1079842" cy="1038540"/>
      </dsp:txXfrm>
    </dsp:sp>
    <dsp:sp modelId="{5984DB7A-A858-41F0-8E09-DD684D461ABA}">
      <dsp:nvSpPr>
        <dsp:cNvPr id="0" name=""/>
        <dsp:cNvSpPr/>
      </dsp:nvSpPr>
      <dsp:spPr>
        <a:xfrm>
          <a:off x="2460699" y="2747301"/>
          <a:ext cx="1527126" cy="14687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Water</a:t>
          </a:r>
          <a:endParaRPr lang="en-US" sz="1800" kern="1200" dirty="0"/>
        </a:p>
      </dsp:txBody>
      <dsp:txXfrm>
        <a:off x="2684341" y="2962389"/>
        <a:ext cx="1079842" cy="1038540"/>
      </dsp:txXfrm>
    </dsp:sp>
    <dsp:sp modelId="{DDD165BC-AF47-401D-B16B-B8EBBB0BA268}">
      <dsp:nvSpPr>
        <dsp:cNvPr id="0" name=""/>
        <dsp:cNvSpPr/>
      </dsp:nvSpPr>
      <dsp:spPr>
        <a:xfrm>
          <a:off x="1872205" y="936106"/>
          <a:ext cx="1527126" cy="14687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Terrestrial heat</a:t>
          </a:r>
          <a:endParaRPr lang="en-US" sz="1800" kern="1200" dirty="0"/>
        </a:p>
      </dsp:txBody>
      <dsp:txXfrm>
        <a:off x="2095847" y="1151194"/>
        <a:ext cx="1079842" cy="1038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981A4-B589-FB4C-9FC1-86A5D8688E81}">
      <dsp:nvSpPr>
        <dsp:cNvPr id="0" name=""/>
        <dsp:cNvSpPr/>
      </dsp:nvSpPr>
      <dsp:spPr>
        <a:xfrm rot="5400000">
          <a:off x="3898234" y="91496"/>
          <a:ext cx="1392361" cy="1211354"/>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de-DE" sz="4200" kern="1200" dirty="0" smtClean="0"/>
            <a:t>2</a:t>
          </a:r>
          <a:r>
            <a:rPr lang="de-DE" sz="4200" kern="1200" baseline="30000" dirty="0" smtClean="0"/>
            <a:t>o</a:t>
          </a:r>
          <a:r>
            <a:rPr lang="de-DE" sz="4200" kern="1200" dirty="0" smtClean="0"/>
            <a:t>C</a:t>
          </a:r>
          <a:endParaRPr lang="de-DE" sz="4200" kern="1200" dirty="0"/>
        </a:p>
      </dsp:txBody>
      <dsp:txXfrm rot="-5400000">
        <a:off x="4177506" y="217969"/>
        <a:ext cx="833816" cy="958409"/>
      </dsp:txXfrm>
    </dsp:sp>
    <dsp:sp modelId="{16DD132D-AD65-D945-9E72-07914E3483CC}">
      <dsp:nvSpPr>
        <dsp:cNvPr id="0" name=""/>
        <dsp:cNvSpPr/>
      </dsp:nvSpPr>
      <dsp:spPr>
        <a:xfrm>
          <a:off x="5236851" y="279465"/>
          <a:ext cx="1553875" cy="835417"/>
        </a:xfrm>
        <a:prstGeom prst="rect">
          <a:avLst/>
        </a:prstGeom>
        <a:noFill/>
        <a:ln>
          <a:noFill/>
        </a:ln>
        <a:effectLst/>
      </dsp:spPr>
      <dsp:style>
        <a:lnRef idx="0">
          <a:scrgbClr r="0" g="0" b="0"/>
        </a:lnRef>
        <a:fillRef idx="0">
          <a:scrgbClr r="0" g="0" b="0"/>
        </a:fillRef>
        <a:effectRef idx="0">
          <a:scrgbClr r="0" g="0" b="0"/>
        </a:effectRef>
        <a:fontRef idx="minor"/>
      </dsp:style>
    </dsp:sp>
    <dsp:sp modelId="{CC3F3039-4DE0-A844-B7DE-C04519CCB784}">
      <dsp:nvSpPr>
        <dsp:cNvPr id="0" name=""/>
        <dsp:cNvSpPr/>
      </dsp:nvSpPr>
      <dsp:spPr>
        <a:xfrm rot="5400000">
          <a:off x="2589971" y="91496"/>
          <a:ext cx="1392361" cy="1211354"/>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de-DE" sz="3600" kern="1200"/>
        </a:p>
      </dsp:txBody>
      <dsp:txXfrm rot="-5400000">
        <a:off x="2869243" y="217969"/>
        <a:ext cx="833816" cy="958409"/>
      </dsp:txXfrm>
    </dsp:sp>
    <dsp:sp modelId="{3399F3FB-C4EC-3B45-88F7-0AEB705C9F7A}">
      <dsp:nvSpPr>
        <dsp:cNvPr id="0" name=""/>
        <dsp:cNvSpPr/>
      </dsp:nvSpPr>
      <dsp:spPr>
        <a:xfrm rot="5400000">
          <a:off x="3241597" y="1273333"/>
          <a:ext cx="1392361" cy="1211354"/>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de-DE" sz="4200" kern="1200" dirty="0" smtClean="0"/>
            <a:t>2 t</a:t>
          </a:r>
          <a:endParaRPr lang="de-DE" sz="4200" kern="1200" dirty="0"/>
        </a:p>
      </dsp:txBody>
      <dsp:txXfrm rot="-5400000">
        <a:off x="3520869" y="1399806"/>
        <a:ext cx="833816" cy="958409"/>
      </dsp:txXfrm>
    </dsp:sp>
    <dsp:sp modelId="{FBCA3AC0-9A85-7D4F-A1F8-C57EF34F97BB}">
      <dsp:nvSpPr>
        <dsp:cNvPr id="0" name=""/>
        <dsp:cNvSpPr/>
      </dsp:nvSpPr>
      <dsp:spPr>
        <a:xfrm>
          <a:off x="1778224" y="1461301"/>
          <a:ext cx="1503750" cy="835417"/>
        </a:xfrm>
        <a:prstGeom prst="rect">
          <a:avLst/>
        </a:prstGeom>
        <a:noFill/>
        <a:ln>
          <a:noFill/>
        </a:ln>
        <a:effectLst/>
      </dsp:spPr>
      <dsp:style>
        <a:lnRef idx="0">
          <a:scrgbClr r="0" g="0" b="0"/>
        </a:lnRef>
        <a:fillRef idx="0">
          <a:scrgbClr r="0" g="0" b="0"/>
        </a:fillRef>
        <a:effectRef idx="0">
          <a:scrgbClr r="0" g="0" b="0"/>
        </a:effectRef>
        <a:fontRef idx="minor"/>
      </dsp:style>
    </dsp:sp>
    <dsp:sp modelId="{5BC2A60C-F9BF-B945-A2E2-566AEECFB4E4}">
      <dsp:nvSpPr>
        <dsp:cNvPr id="0" name=""/>
        <dsp:cNvSpPr/>
      </dsp:nvSpPr>
      <dsp:spPr>
        <a:xfrm rot="5400000">
          <a:off x="4549860" y="1273333"/>
          <a:ext cx="1392361" cy="1211354"/>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de-DE" sz="3600" kern="1200"/>
        </a:p>
      </dsp:txBody>
      <dsp:txXfrm rot="-5400000">
        <a:off x="4829132" y="1399806"/>
        <a:ext cx="833816" cy="958409"/>
      </dsp:txXfrm>
    </dsp:sp>
    <dsp:sp modelId="{CD1EC09E-DF62-D649-BE8F-7A8D71DA0716}">
      <dsp:nvSpPr>
        <dsp:cNvPr id="0" name=""/>
        <dsp:cNvSpPr/>
      </dsp:nvSpPr>
      <dsp:spPr>
        <a:xfrm rot="5400000">
          <a:off x="3898234" y="2455169"/>
          <a:ext cx="1392361" cy="1211354"/>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de-DE" sz="4000" kern="1200" dirty="0" smtClean="0"/>
            <a:t>2 m</a:t>
          </a:r>
          <a:endParaRPr lang="de-DE" sz="4000" kern="1200" dirty="0"/>
        </a:p>
      </dsp:txBody>
      <dsp:txXfrm rot="-5400000">
        <a:off x="4177506" y="2581642"/>
        <a:ext cx="833816" cy="958409"/>
      </dsp:txXfrm>
    </dsp:sp>
    <dsp:sp modelId="{35B57D1E-7603-934F-B480-76289290A8EF}">
      <dsp:nvSpPr>
        <dsp:cNvPr id="0" name=""/>
        <dsp:cNvSpPr/>
      </dsp:nvSpPr>
      <dsp:spPr>
        <a:xfrm>
          <a:off x="5236851" y="2643138"/>
          <a:ext cx="1553875" cy="835417"/>
        </a:xfrm>
        <a:prstGeom prst="rect">
          <a:avLst/>
        </a:prstGeom>
        <a:noFill/>
        <a:ln>
          <a:noFill/>
        </a:ln>
        <a:effectLst/>
      </dsp:spPr>
      <dsp:style>
        <a:lnRef idx="0">
          <a:scrgbClr r="0" g="0" b="0"/>
        </a:lnRef>
        <a:fillRef idx="0">
          <a:scrgbClr r="0" g="0" b="0"/>
        </a:fillRef>
        <a:effectRef idx="0">
          <a:scrgbClr r="0" g="0" b="0"/>
        </a:effectRef>
        <a:fontRef idx="minor"/>
      </dsp:style>
    </dsp:sp>
    <dsp:sp modelId="{827F78E2-BDE7-6243-BA7C-00A044417D8B}">
      <dsp:nvSpPr>
        <dsp:cNvPr id="0" name=""/>
        <dsp:cNvSpPr/>
      </dsp:nvSpPr>
      <dsp:spPr>
        <a:xfrm rot="5400000">
          <a:off x="2589971" y="2455169"/>
          <a:ext cx="1392361" cy="1211354"/>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de-DE" sz="3600" kern="1200"/>
        </a:p>
      </dsp:txBody>
      <dsp:txXfrm rot="-5400000">
        <a:off x="2869243" y="2581642"/>
        <a:ext cx="833816" cy="9584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7DC5E-140F-454B-B866-E9DED54F5A93}" type="datetimeFigureOut">
              <a:rPr lang="de-DE" smtClean="0"/>
              <a:t>21.08.2018</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15D28-BE0B-423F-B10B-207F250FC48E}" type="slidenum">
              <a:rPr lang="de-DE" smtClean="0"/>
              <a:t>‹Nr.›</a:t>
            </a:fld>
            <a:endParaRPr lang="de-DE"/>
          </a:p>
        </p:txBody>
      </p:sp>
    </p:spTree>
    <p:extLst>
      <p:ext uri="{BB962C8B-B14F-4D97-AF65-F5344CB8AC3E}">
        <p14:creationId xmlns:p14="http://schemas.microsoft.com/office/powerpoint/2010/main" val="413734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a:t>
            </a:fld>
            <a:endParaRPr lang="de-DE"/>
          </a:p>
        </p:txBody>
      </p:sp>
    </p:spTree>
    <p:extLst>
      <p:ext uri="{BB962C8B-B14F-4D97-AF65-F5344CB8AC3E}">
        <p14:creationId xmlns:p14="http://schemas.microsoft.com/office/powerpoint/2010/main" val="988485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2959267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3274060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4118732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856656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3951579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Source:</a:t>
            </a:r>
            <a:r>
              <a:rPr lang="en-US" dirty="0" smtClean="0"/>
              <a:t> </a:t>
            </a:r>
            <a:r>
              <a:rPr lang="en-US" dirty="0" err="1" smtClean="0"/>
              <a:t>Kals</a:t>
            </a:r>
            <a:r>
              <a:rPr lang="en-US" dirty="0" smtClean="0"/>
              <a:t>, Johannes: ISO 50001 Energy Management Systems – What managers need to know about energy and </a:t>
            </a:r>
          </a:p>
          <a:p>
            <a:r>
              <a:rPr lang="en-US" dirty="0" smtClean="0"/>
              <a:t>business administration, New York 2015, P. 40</a:t>
            </a:r>
            <a:r>
              <a:rPr lang="de-DE" baseline="0"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5.1: Market diagram including external costs.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figure demonstrates what happens to</a:t>
            </a:r>
            <a:r>
              <a:rPr lang="en-US" baseline="0" dirty="0" smtClean="0"/>
              <a:t> the market when external costs are included. The figure describes the market of any good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Causing carbon emissions. </a:t>
            </a:r>
            <a:r>
              <a:rPr lang="en-US" dirty="0" smtClean="0"/>
              <a:t>As</a:t>
            </a:r>
            <a:r>
              <a:rPr lang="en-US" baseline="0" dirty="0" smtClean="0"/>
              <a:t> supply curve become steeper, market equilibrium is found at higher price and low quantity. </a:t>
            </a:r>
            <a:endParaRPr lang="de-DE" dirty="0" smtClean="0"/>
          </a:p>
          <a:p>
            <a:endParaRPr lang="en-GB" dirty="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3548213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543564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311560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Source:</a:t>
            </a:r>
            <a:r>
              <a:rPr lang="en-US" dirty="0" smtClean="0"/>
              <a:t> </a:t>
            </a:r>
            <a:r>
              <a:rPr lang="en-US" dirty="0" err="1" smtClean="0"/>
              <a:t>Kals</a:t>
            </a:r>
            <a:r>
              <a:rPr lang="en-US" dirty="0" smtClean="0"/>
              <a:t>, Johannes: ISO 50001 Energy Management Systems – What managers need to know about energy and </a:t>
            </a:r>
          </a:p>
          <a:p>
            <a:r>
              <a:rPr lang="en-US" dirty="0" smtClean="0"/>
              <a:t>business administration, New York 2015, P. 48</a:t>
            </a:r>
            <a:r>
              <a:rPr lang="de-D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Figure</a:t>
            </a:r>
            <a:r>
              <a:rPr lang="de-DE" dirty="0" smtClean="0"/>
              <a:t>: 5.3‘: Learning</a:t>
            </a:r>
            <a:r>
              <a:rPr lang="de-DE" baseline="0" dirty="0" smtClean="0"/>
              <a:t> </a:t>
            </a:r>
            <a:r>
              <a:rPr lang="de-DE" dirty="0" err="1" smtClean="0"/>
              <a:t>curve</a:t>
            </a:r>
            <a:r>
              <a:rPr lang="de-DE" baseline="0" dirty="0" smtClean="0"/>
              <a:t> </a:t>
            </a:r>
            <a:r>
              <a:rPr lang="de-DE" dirty="0" smtClean="0"/>
              <a:t>solar</a:t>
            </a:r>
            <a:r>
              <a:rPr lang="de-DE" baseline="0" dirty="0" smtClean="0"/>
              <a:t> </a:t>
            </a:r>
            <a:r>
              <a:rPr lang="de-DE" baseline="0" dirty="0" err="1" smtClean="0"/>
              <a:t>c</a:t>
            </a:r>
            <a:r>
              <a:rPr lang="de-DE" dirty="0" err="1" smtClean="0"/>
              <a:t>ell</a:t>
            </a:r>
            <a:r>
              <a:rPr lang="de-DE"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Green energy technology becomes cheaper</a:t>
            </a:r>
            <a:r>
              <a:rPr lang="en-US" baseline="0" dirty="0" smtClean="0"/>
              <a:t> according to the experience or learning curve. In empirics and economic theory, costs per unit are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going down 25 to 33 percent when cumulated production doubles.  This effect can be  observed in figure 5.3. Low prices for renewable energy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can be explained by their free extraction (costless sun, wind,…), while coal, oil, or gas have to be mined with increasing expenditures.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774952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3804404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228600" marR="0" lvl="0" indent="-228600" algn="l" defTabSz="1066800" rtl="0" eaLnBrk="1" fontAlgn="auto" latinLnBrk="0" hangingPunct="1">
              <a:lnSpc>
                <a:spcPct val="90000"/>
              </a:lnSpc>
              <a:spcBef>
                <a:spcPct val="0"/>
              </a:spcBef>
              <a:spcAft>
                <a:spcPct val="15000"/>
              </a:spcAft>
              <a:buClrTx/>
              <a:buSzTx/>
              <a:buFontTx/>
              <a:buNone/>
              <a:tabLst/>
              <a:defRPr/>
            </a:pPr>
            <a:r>
              <a:rPr lang="de-DE" baseline="0" dirty="0" smtClean="0"/>
              <a:t> Die EU will als Vorreiter für die Bekämpfung des Klimawandels agieren. Bis 2020 will die EU zahlreiche Ziele einhalten, damit die Emissionen verringert werden. Die Ziele der EU sind: </a:t>
            </a:r>
            <a:r>
              <a:rPr lang="de-DE" sz="1200" b="0" dirty="0" smtClean="0">
                <a:solidFill>
                  <a:schemeClr val="tx1"/>
                </a:solidFill>
                <a:effectLst/>
                <a:latin typeface="+mn-lt"/>
                <a:ea typeface="+mn-ea"/>
                <a:cs typeface="+mn-cs"/>
              </a:rPr>
              <a:t>Einsparen</a:t>
            </a:r>
            <a:r>
              <a:rPr lang="de-DE" sz="1200" b="0" baseline="0" dirty="0" smtClean="0">
                <a:solidFill>
                  <a:schemeClr val="tx1"/>
                </a:solidFill>
                <a:effectLst/>
                <a:latin typeface="+mn-lt"/>
                <a:ea typeface="+mn-ea"/>
                <a:cs typeface="+mn-cs"/>
              </a:rPr>
              <a:t> der Emissionen von Treibhausgasen um bis zu 20 Prozent gegenüber 1990, </a:t>
            </a:r>
            <a:r>
              <a:rPr lang="de-DE" sz="1200" b="0" dirty="0" smtClean="0">
                <a:solidFill>
                  <a:schemeClr val="tx1"/>
                </a:solidFill>
                <a:effectLst/>
                <a:latin typeface="+mn-lt"/>
                <a:ea typeface="+mn-ea"/>
                <a:cs typeface="+mn-cs"/>
              </a:rPr>
              <a:t>Steigerung des</a:t>
            </a:r>
            <a:r>
              <a:rPr lang="de-DE" sz="1200" b="0" baseline="0" dirty="0" smtClean="0">
                <a:solidFill>
                  <a:schemeClr val="tx1"/>
                </a:solidFill>
                <a:effectLst/>
                <a:latin typeface="+mn-lt"/>
                <a:ea typeface="+mn-ea"/>
                <a:cs typeface="+mn-cs"/>
              </a:rPr>
              <a:t> Anteils der regenerativen Energien um bis zu 20 Prozent und das Voranbringen der </a:t>
            </a:r>
            <a:r>
              <a:rPr lang="de-DE" sz="1200" b="0" dirty="0" smtClean="0">
                <a:solidFill>
                  <a:schemeClr val="tx1"/>
                </a:solidFill>
                <a:effectLst/>
                <a:latin typeface="+mn-lt"/>
                <a:ea typeface="+mn-ea"/>
                <a:cs typeface="+mn-cs"/>
              </a:rPr>
              <a:t>Energieeffizienz</a:t>
            </a:r>
            <a:r>
              <a:rPr lang="de-DE" sz="1200" b="0" baseline="0" dirty="0" smtClean="0">
                <a:solidFill>
                  <a:schemeClr val="tx1"/>
                </a:solidFill>
                <a:effectLst/>
                <a:latin typeface="+mn-lt"/>
                <a:ea typeface="+mn-ea"/>
                <a:cs typeface="+mn-cs"/>
              </a:rPr>
              <a:t>, um einen Rückgang von 20 Prozent des Primärenergieverbrauchs zu verzeichnen.</a:t>
            </a:r>
            <a:endParaRPr lang="de-DE" sz="1200" b="0" dirty="0" smtClean="0">
              <a:solidFill>
                <a:schemeClr val="tx1"/>
              </a:solidFill>
              <a:effectLst/>
              <a:latin typeface="+mn-lt"/>
              <a:ea typeface="+mn-ea"/>
              <a:cs typeface="+mn-cs"/>
            </a:endParaRPr>
          </a:p>
          <a:p>
            <a:endParaRPr lang="de-DE" dirty="0" smtClean="0"/>
          </a:p>
          <a:p>
            <a:r>
              <a:rPr lang="de-DE" dirty="0" smtClean="0"/>
              <a:t>Quelle:</a:t>
            </a:r>
          </a:p>
          <a:p>
            <a:r>
              <a:rPr lang="de-DE" baseline="0" dirty="0" smtClean="0"/>
              <a:t>- http://</a:t>
            </a:r>
            <a:r>
              <a:rPr lang="de-DE" baseline="0" dirty="0" err="1" smtClean="0"/>
              <a:t>europa.eu</a:t>
            </a:r>
            <a:r>
              <a:rPr lang="de-DE" baseline="0" dirty="0" smtClean="0"/>
              <a:t>/pol/</a:t>
            </a:r>
            <a:r>
              <a:rPr lang="de-DE" baseline="0" dirty="0" err="1" smtClean="0"/>
              <a:t>clim</a:t>
            </a:r>
            <a:r>
              <a:rPr lang="de-DE" baseline="0" dirty="0" smtClean="0"/>
              <a:t>/</a:t>
            </a:r>
            <a:r>
              <a:rPr lang="de-DE" baseline="0" dirty="0" err="1" smtClean="0"/>
              <a:t>index_de.htm</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3</a:t>
            </a:fld>
            <a:endParaRPr lang="de-DE"/>
          </a:p>
        </p:txBody>
      </p:sp>
    </p:spTree>
    <p:extLst>
      <p:ext uri="{BB962C8B-B14F-4D97-AF65-F5344CB8AC3E}">
        <p14:creationId xmlns:p14="http://schemas.microsoft.com/office/powerpoint/2010/main" val="500286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507551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830336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smtClean="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105264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Alle Bilderquellen sind laut </a:t>
            </a:r>
            <a:r>
              <a:rPr lang="de-DE" baseline="0" dirty="0" err="1" smtClean="0"/>
              <a:t>pixabay.com</a:t>
            </a:r>
            <a:r>
              <a:rPr lang="de-DE" baseline="0" dirty="0" smtClean="0"/>
              <a:t> zur </a:t>
            </a:r>
            <a:r>
              <a:rPr lang="de-DE" sz="1200" kern="1200" baseline="0" dirty="0" smtClean="0">
                <a:solidFill>
                  <a:schemeClr val="tx1"/>
                </a:solidFill>
                <a:latin typeface="+mn-lt"/>
                <a:ea typeface="+mn-ea"/>
                <a:cs typeface="+mn-cs"/>
              </a:rPr>
              <a:t>f</a:t>
            </a:r>
            <a:r>
              <a:rPr lang="de-DE" sz="1200" kern="1200" dirty="0" smtClean="0">
                <a:solidFill>
                  <a:schemeClr val="tx1"/>
                </a:solidFill>
                <a:latin typeface="+mn-lt"/>
                <a:ea typeface="+mn-ea"/>
                <a:cs typeface="+mn-cs"/>
              </a:rPr>
              <a:t>reien kommerziellen Nutzung freigegeben und benötigen keinen Bildnachweis.</a:t>
            </a:r>
            <a:r>
              <a:rPr lang="de-DE"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Alle Internetquellen wurden zuletzt am 15.07.2016 überprüft. </a:t>
            </a:r>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42</a:t>
            </a:fld>
            <a:endParaRPr lang="de-DE"/>
          </a:p>
        </p:txBody>
      </p:sp>
    </p:spTree>
    <p:extLst>
      <p:ext uri="{BB962C8B-B14F-4D97-AF65-F5344CB8AC3E}">
        <p14:creationId xmlns:p14="http://schemas.microsoft.com/office/powerpoint/2010/main" val="730034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200" kern="1200" dirty="0" smtClean="0">
                <a:solidFill>
                  <a:schemeClr val="tx1"/>
                </a:solidFill>
                <a:latin typeface="+mn-lt"/>
                <a:ea typeface="+mn-ea"/>
                <a:cs typeface="+mn-cs"/>
              </a:rPr>
              <a:t>Die Leitziele des Energiekonzepts bis 2050 der deutschen</a:t>
            </a:r>
            <a:r>
              <a:rPr lang="de-DE" sz="1200" kern="1200" baseline="0" dirty="0" smtClean="0">
                <a:solidFill>
                  <a:schemeClr val="tx1"/>
                </a:solidFill>
                <a:latin typeface="+mn-lt"/>
                <a:ea typeface="+mn-ea"/>
                <a:cs typeface="+mn-cs"/>
              </a:rPr>
              <a:t> Politik ähneln den Zielvorgaben der EU stark. Deutschland will den Bedarf an Primarquellen im Vergleich zu 2008 halbieren. Darüber hinaus soll der Anteil an erneuerbaren Energien auf 60 Prozent ansteigen. Das dritte Hauptziel des Energiekonzeptes ist die Unabhängigkeit der Energieversorgung von fossilen Energieträgern. Es soll eine umweltfreundliche, sichere und wettbewerbsfähige Energiewirtschaft geschaffen werden.  </a:t>
            </a:r>
            <a:endParaRPr lang="de-DE" sz="1200" kern="1200" dirty="0" smtClean="0">
              <a:solidFill>
                <a:schemeClr val="tx1"/>
              </a:solidFill>
              <a:latin typeface="+mn-lt"/>
              <a:ea typeface="+mn-ea"/>
              <a:cs typeface="+mn-cs"/>
            </a:endParaRPr>
          </a:p>
          <a:p>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Quelle:</a:t>
            </a:r>
          </a:p>
          <a:p>
            <a:r>
              <a:rPr lang="de-DE" sz="1200" kern="1200" dirty="0" smtClean="0">
                <a:solidFill>
                  <a:schemeClr val="tx1"/>
                </a:solidFill>
                <a:latin typeface="+mn-lt"/>
                <a:ea typeface="+mn-ea"/>
                <a:cs typeface="+mn-cs"/>
              </a:rPr>
              <a:t>- https://</a:t>
            </a:r>
            <a:r>
              <a:rPr lang="de-DE" sz="1200" kern="1200" dirty="0" err="1" smtClean="0">
                <a:solidFill>
                  <a:schemeClr val="tx1"/>
                </a:solidFill>
                <a:latin typeface="+mn-lt"/>
                <a:ea typeface="+mn-ea"/>
                <a:cs typeface="+mn-cs"/>
              </a:rPr>
              <a:t>www.umweltbundesamt.de</a:t>
            </a:r>
            <a:r>
              <a:rPr lang="de-DE" sz="1200" kern="1200" dirty="0" smtClean="0">
                <a:solidFill>
                  <a:schemeClr val="tx1"/>
                </a:solidFill>
                <a:latin typeface="+mn-lt"/>
                <a:ea typeface="+mn-ea"/>
                <a:cs typeface="+mn-cs"/>
              </a:rPr>
              <a:t>/</a:t>
            </a:r>
            <a:r>
              <a:rPr lang="de-DE" sz="1200" kern="1200" dirty="0" err="1" smtClean="0">
                <a:solidFill>
                  <a:schemeClr val="tx1"/>
                </a:solidFill>
                <a:latin typeface="+mn-lt"/>
                <a:ea typeface="+mn-ea"/>
                <a:cs typeface="+mn-cs"/>
              </a:rPr>
              <a:t>themen</a:t>
            </a:r>
            <a:r>
              <a:rPr lang="de-DE" sz="1200" kern="1200" dirty="0" smtClean="0">
                <a:solidFill>
                  <a:schemeClr val="tx1"/>
                </a:solidFill>
                <a:latin typeface="+mn-lt"/>
                <a:ea typeface="+mn-ea"/>
                <a:cs typeface="+mn-cs"/>
              </a:rPr>
              <a:t>/klima-energie/klimaschutz-energiepolitik-in-deutschland</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r>
              <a:rPr lang="de-DE" baseline="0" dirty="0" smtClean="0"/>
              <a:t> </a:t>
            </a:r>
            <a:endParaRPr lang="de-DE" dirty="0" smtClean="0"/>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4</a:t>
            </a:fld>
            <a:endParaRPr lang="de-DE"/>
          </a:p>
        </p:txBody>
      </p:sp>
    </p:spTree>
    <p:extLst>
      <p:ext uri="{BB962C8B-B14F-4D97-AF65-F5344CB8AC3E}">
        <p14:creationId xmlns:p14="http://schemas.microsoft.com/office/powerpoint/2010/main" val="182396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smtClean="0"/>
              <a:t>In dieser Grafik ist die sektorale Betrachtung der Entwicklung der Treibhausgase von 2005 bis 2035 in Deutschland zu sehen. Es findet ein</a:t>
            </a:r>
            <a:r>
              <a:rPr lang="de-DE" baseline="0" dirty="0" smtClean="0"/>
              <a:t> </a:t>
            </a:r>
            <a:r>
              <a:rPr lang="de-DE" dirty="0" smtClean="0"/>
              <a:t>konstanter Abwärtstrend statt.</a:t>
            </a:r>
            <a:r>
              <a:rPr lang="de-DE" baseline="0" dirty="0" smtClean="0"/>
              <a:t> Die Energiewirtschaft verursacht den größten Anteil an den Treibhausgasen. Die Reduktion wird vor allem durch die Politik und die konsequenten Auflagen für die Wirtschaft erzeugt. Bei Fehlverhalten der Unternehmen ist sogar mit Strafen zu rechnen.</a:t>
            </a:r>
            <a:endParaRPr lang="de-DE" dirty="0" smtClean="0"/>
          </a:p>
          <a:p>
            <a:endParaRPr lang="de-DE" dirty="0" smtClean="0"/>
          </a:p>
          <a:p>
            <a:r>
              <a:rPr lang="de-DE" dirty="0" smtClean="0"/>
              <a:t>Quelle:</a:t>
            </a:r>
          </a:p>
          <a:p>
            <a:r>
              <a:rPr lang="de-DE" baseline="0" dirty="0" smtClean="0"/>
              <a:t>- http://</a:t>
            </a:r>
            <a:r>
              <a:rPr lang="de-DE" baseline="0" dirty="0" err="1" smtClean="0"/>
              <a:t>www.bmub.bund.de</a:t>
            </a:r>
            <a:r>
              <a:rPr lang="de-DE" baseline="0" dirty="0" smtClean="0"/>
              <a:t>/</a:t>
            </a:r>
            <a:r>
              <a:rPr lang="de-DE" baseline="0" dirty="0" err="1" smtClean="0"/>
              <a:t>fileadmin</a:t>
            </a:r>
            <a:r>
              <a:rPr lang="de-DE" baseline="0" dirty="0" smtClean="0"/>
              <a:t>/</a:t>
            </a:r>
            <a:r>
              <a:rPr lang="de-DE" baseline="0" dirty="0" err="1" smtClean="0"/>
              <a:t>Daten_BMU</a:t>
            </a:r>
            <a:r>
              <a:rPr lang="de-DE" baseline="0" dirty="0" smtClean="0"/>
              <a:t>/Pools/</a:t>
            </a:r>
            <a:r>
              <a:rPr lang="de-DE" baseline="0" dirty="0" err="1" smtClean="0"/>
              <a:t>Broschueren</a:t>
            </a:r>
            <a:r>
              <a:rPr lang="de-DE" baseline="0" dirty="0" smtClean="0"/>
              <a:t>/klimaschutzbericht_2015_bf.pdf</a:t>
            </a:r>
            <a:endParaRPr lang="de-DE" dirty="0" smtClean="0"/>
          </a:p>
        </p:txBody>
      </p:sp>
      <p:sp>
        <p:nvSpPr>
          <p:cNvPr id="4" name="Foliennummernplatzhalter 3"/>
          <p:cNvSpPr>
            <a:spLocks noGrp="1"/>
          </p:cNvSpPr>
          <p:nvPr>
            <p:ph type="sldNum" sz="quarter" idx="10"/>
          </p:nvPr>
        </p:nvSpPr>
        <p:spPr/>
        <p:txBody>
          <a:bodyPr/>
          <a:lstStyle/>
          <a:p>
            <a:fld id="{04015D28-BE0B-423F-B10B-207F250FC48E}" type="slidenum">
              <a:rPr lang="de-DE" smtClean="0"/>
              <a:t>6</a:t>
            </a:fld>
            <a:endParaRPr lang="de-DE"/>
          </a:p>
        </p:txBody>
      </p:sp>
    </p:spTree>
    <p:extLst>
      <p:ext uri="{BB962C8B-B14F-4D97-AF65-F5344CB8AC3E}">
        <p14:creationId xmlns:p14="http://schemas.microsoft.com/office/powerpoint/2010/main" val="57276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dirty="0" err="1" smtClean="0"/>
              <a:t>Kals</a:t>
            </a:r>
            <a:r>
              <a:rPr lang="en-US" dirty="0" smtClean="0"/>
              <a:t>, Johannes: ISO 50001 Energy Management Systems – What managers need to know about energy and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business administration, New York 2015, P. 53.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6.1:</a:t>
            </a:r>
            <a:r>
              <a:rPr lang="en-US" baseline="0" dirty="0" smtClean="0"/>
              <a:t> A</a:t>
            </a:r>
            <a:r>
              <a:rPr lang="en-US" dirty="0" smtClean="0"/>
              <a:t>nnual world demand for renewable energy.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Power plants of different scales are generating energy from renewable sources. This figure illustrates the global energy demand in comparison to the potential.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Renewable Energy demand </a:t>
            </a:r>
            <a:r>
              <a:rPr lang="en-US" baseline="0" dirty="0" smtClean="0"/>
              <a:t>used mostly from the Sun, then comes the wind energy.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11329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Source: </a:t>
            </a:r>
            <a:r>
              <a:rPr lang="en-US" dirty="0" err="1" smtClean="0"/>
              <a:t>www.nrel.gov</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a:t>
            </a:r>
            <a:r>
              <a:rPr lang="de-DE" dirty="0" smtClean="0"/>
              <a:t>6.2:</a:t>
            </a:r>
            <a:r>
              <a:rPr lang="de-DE" baseline="0" dirty="0" smtClean="0"/>
              <a:t> </a:t>
            </a:r>
            <a:r>
              <a:rPr lang="en-US" baseline="0" noProof="0" dirty="0" smtClean="0"/>
              <a:t>P</a:t>
            </a:r>
            <a:r>
              <a:rPr lang="en-US" noProof="0" dirty="0" smtClean="0"/>
              <a:t>hoto</a:t>
            </a:r>
            <a:r>
              <a:rPr lang="en-US" baseline="0" noProof="0" dirty="0" smtClean="0"/>
              <a:t> </a:t>
            </a:r>
            <a:r>
              <a:rPr lang="en-US" noProof="0" dirty="0" smtClean="0"/>
              <a:t>renewable</a:t>
            </a:r>
            <a:r>
              <a:rPr lang="en-US" baseline="0" noProof="0" dirty="0" smtClean="0"/>
              <a:t> </a:t>
            </a:r>
            <a:r>
              <a:rPr lang="en-US" noProof="0" dirty="0" smtClean="0"/>
              <a:t>energy</a:t>
            </a:r>
            <a:r>
              <a:rPr lang="en-US" baseline="0" noProof="0" dirty="0" smtClean="0"/>
              <a:t> </a:t>
            </a:r>
            <a:r>
              <a:rPr lang="en-US" noProof="0" dirty="0" smtClean="0"/>
              <a:t>technology. </a:t>
            </a:r>
          </a:p>
          <a:p>
            <a:endParaRPr lang="en-US" dirty="0" smtClean="0"/>
          </a:p>
          <a:p>
            <a:r>
              <a:rPr lang="en-US" dirty="0" smtClean="0"/>
              <a:t>Attached is a video explaining how solar panels work and</a:t>
            </a:r>
            <a:r>
              <a:rPr lang="en-US" baseline="0" dirty="0" smtClean="0"/>
              <a:t> transfer sun energy to electric energy. </a:t>
            </a:r>
            <a:endParaRPr lang="en-US" dirty="0" smtClean="0"/>
          </a:p>
          <a:p>
            <a:endParaRPr lang="en-GB" dirty="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317123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880522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Source: </a:t>
            </a:r>
            <a:r>
              <a:rPr lang="en-US" dirty="0" err="1" smtClean="0"/>
              <a:t>Desertec</a:t>
            </a:r>
            <a:r>
              <a:rPr lang="en-US" dirty="0" smtClean="0"/>
              <a:t> Foundation. </a:t>
            </a:r>
            <a:r>
              <a:rPr lang="en-US" dirty="0" err="1" smtClean="0"/>
              <a:t>www.desertec.org</a:t>
            </a:r>
            <a:endParaRPr lang="en-US" dirty="0" smtClean="0"/>
          </a:p>
          <a:p>
            <a:endParaRPr lang="en-US" dirty="0" smtClean="0"/>
          </a:p>
          <a:p>
            <a:r>
              <a:rPr lang="en-US" dirty="0" smtClean="0"/>
              <a:t>Figure 6.5: Smart grid planned covering continents.</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Desertec</a:t>
            </a:r>
            <a:r>
              <a:rPr lang="en-US" baseline="0" dirty="0" smtClean="0"/>
              <a:t> is a renewable energy project in the area of European union, Middle east and North Africa (EUMENA). The aim is to offer a sustainable production of energy and transport the energy from MENA to Europe. </a:t>
            </a:r>
            <a:r>
              <a:rPr lang="en-US" baseline="0" dirty="0" err="1" smtClean="0"/>
              <a:t>Desertec</a:t>
            </a:r>
            <a:r>
              <a:rPr lang="en-US" baseline="0" dirty="0" smtClean="0"/>
              <a:t> is supported by large companies planning a grid from Iceland to Arabia, by different forms of energy generation. </a:t>
            </a:r>
            <a:endParaRPr lang="en-US" dirty="0" smtClean="0"/>
          </a:p>
          <a:p>
            <a:r>
              <a:rPr lang="en-US" baseline="0" dirty="0" smtClean="0"/>
              <a:t> The project was lunched in 2009. with a surprising turnover, in 2013 the foundation revealed that the plan has fallen. The reasons for this turnover are: </a:t>
            </a:r>
          </a:p>
          <a:p>
            <a:endParaRPr lang="en-US" baseline="0" dirty="0" smtClean="0"/>
          </a:p>
          <a:p>
            <a:pPr lvl="0"/>
            <a:r>
              <a:rPr lang="en-US" sz="1200" kern="1200" dirty="0" smtClean="0">
                <a:solidFill>
                  <a:schemeClr val="tx1"/>
                </a:solidFill>
                <a:effectLst/>
                <a:latin typeface="+mn-lt"/>
                <a:ea typeface="+mn-ea"/>
                <a:cs typeface="+mn-cs"/>
              </a:rPr>
              <a:t>Due to the political situation in MENA, especially after Arabic spring. </a:t>
            </a:r>
            <a:endParaRPr lang="de-D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Two of the biggest companies backed down Siemens and Bosch. </a:t>
            </a:r>
            <a:endParaRPr lang="de-D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Due to the economic costs which require billions and billions of euros. On the other hand not enough investors at the moment. </a:t>
            </a:r>
            <a:endParaRPr lang="en-US" baseline="0" dirty="0" smtClean="0"/>
          </a:p>
          <a:p>
            <a:endParaRPr lang="en-US" baseline="0" dirty="0" smtClean="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312718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smtClean="0"/>
              <a:t>Worin liegt der Zusammenhang zwischen diesen Zahlen und dem Klimawandel? </a:t>
            </a:r>
            <a:r>
              <a:rPr lang="de-DE" b="1" dirty="0" smtClean="0"/>
              <a:t>(Frage in das Publikum)</a:t>
            </a:r>
          </a:p>
          <a:p>
            <a:endParaRPr lang="de-DE" b="1" dirty="0" smtClean="0"/>
          </a:p>
          <a:p>
            <a:r>
              <a:rPr lang="de-DE" dirty="0" smtClean="0"/>
              <a:t>Eine Erhöhung der globalen Durchschnittstemperatur um 2 Grad Celsius ist die akzeptierte Zielgröße</a:t>
            </a:r>
            <a:r>
              <a:rPr lang="de-DE" baseline="0" dirty="0" smtClean="0"/>
              <a:t> des Temperaturanstieges im Vergleich zum </a:t>
            </a:r>
            <a:r>
              <a:rPr lang="de-DE" dirty="0" smtClean="0"/>
              <a:t>vorindustriellen Niveau</a:t>
            </a:r>
            <a:r>
              <a:rPr lang="de-DE" baseline="0" dirty="0" smtClean="0"/>
              <a:t>. Bei einem Anstieg von 2 Grad Celsius sind die Auswirkungen überschaubar und haben noch weitgehend keine katastrophalen Folgen. Das Bewältigen wäre für die Menschheit machbar.   </a:t>
            </a:r>
            <a:endParaRPr lang="de-DE" dirty="0" smtClean="0"/>
          </a:p>
          <a:p>
            <a:r>
              <a:rPr lang="de-DE" dirty="0" smtClean="0"/>
              <a:t>2 Tonnen ist der</a:t>
            </a:r>
            <a:r>
              <a:rPr lang="de-DE" baseline="0" dirty="0" smtClean="0"/>
              <a:t> gewünschte jährliche Pro-Kopf-Ausstoß an Treibhausgasen, der erzielt werden soll. 2013 lag die Emission in Deutschland bei etwas mehr als 9 Tonnen pro Kopf. </a:t>
            </a:r>
          </a:p>
          <a:p>
            <a:r>
              <a:rPr lang="de-DE" baseline="0" dirty="0" smtClean="0"/>
              <a:t>Experten gehen davon aus, dass ein Meeresspiegelanstieg um 2m im Jahr 2100 durchaus eintreten kann und dadurch viele an der Küste liegende Städte, Menschen, Tier- und Pflanzenwelten zerstört werden können. Schon bei einem Anstieg um 1m verliert die Niederlande zwischen 30 – 50 Prozent der Landfläche. Auf dem folgenden Link kann man bestimmte Meeresspiegelanstiege auswählen und erhält gleichzeitig dazu eine Weltkarte mit den möglichen Überschwemmungen. </a:t>
            </a:r>
            <a:r>
              <a:rPr lang="en-US" baseline="0" dirty="0" smtClean="0"/>
              <a:t>http://</a:t>
            </a:r>
            <a:r>
              <a:rPr lang="en-US" baseline="0" dirty="0" err="1" smtClean="0"/>
              <a:t>flood.firetree.net</a:t>
            </a:r>
            <a:r>
              <a:rPr lang="en-US" baseline="0" dirty="0" smtClean="0"/>
              <a:t>/?</a:t>
            </a:r>
            <a:r>
              <a:rPr lang="en-US" baseline="0" dirty="0" err="1" smtClean="0"/>
              <a:t>ll</a:t>
            </a:r>
            <a:r>
              <a:rPr lang="en-US" baseline="0" dirty="0" smtClean="0"/>
              <a:t>=48.3416,14.6777&amp;z=13&amp;m=7</a:t>
            </a:r>
            <a:r>
              <a:rPr lang="de-DE" baseline="0" dirty="0" smtClean="0"/>
              <a:t> </a:t>
            </a:r>
          </a:p>
          <a:p>
            <a:endParaRPr lang="de-DE" baseline="0" dirty="0" smtClean="0"/>
          </a:p>
          <a:p>
            <a:r>
              <a:rPr lang="de-DE" baseline="0" dirty="0" smtClean="0"/>
              <a:t>Quellen:</a:t>
            </a:r>
          </a:p>
          <a:p>
            <a:r>
              <a:rPr lang="de-DE" baseline="0" dirty="0" smtClean="0"/>
              <a:t>- http://</a:t>
            </a:r>
            <a:r>
              <a:rPr lang="de-DE" baseline="0" dirty="0" err="1" smtClean="0"/>
              <a:t>www.bmub.bund.de</a:t>
            </a:r>
            <a:r>
              <a:rPr lang="de-DE" baseline="0" dirty="0" smtClean="0"/>
              <a:t>/</a:t>
            </a:r>
            <a:r>
              <a:rPr lang="de-DE" baseline="0" dirty="0" err="1" smtClean="0"/>
              <a:t>themen</a:t>
            </a:r>
            <a:r>
              <a:rPr lang="de-DE" baseline="0" dirty="0" smtClean="0"/>
              <a:t>/klima-energie/</a:t>
            </a:r>
            <a:r>
              <a:rPr lang="de-DE" baseline="0" dirty="0" err="1" smtClean="0"/>
              <a:t>klimaschutz</a:t>
            </a:r>
            <a:r>
              <a:rPr lang="de-DE" baseline="0" dirty="0" smtClean="0"/>
              <a:t>/nationale-</a:t>
            </a:r>
            <a:r>
              <a:rPr lang="de-DE" baseline="0" dirty="0" err="1" smtClean="0"/>
              <a:t>klimapolitik</a:t>
            </a:r>
            <a:r>
              <a:rPr lang="de-DE" baseline="0" dirty="0" smtClean="0"/>
              <a:t>/</a:t>
            </a:r>
          </a:p>
          <a:p>
            <a:r>
              <a:rPr lang="de-DE" baseline="0" dirty="0" smtClean="0"/>
              <a:t>- http://</a:t>
            </a:r>
            <a:r>
              <a:rPr lang="de-DE" baseline="0" dirty="0" err="1" smtClean="0"/>
              <a:t>www.wbgu.de</a:t>
            </a:r>
            <a:r>
              <a:rPr lang="de-DE" baseline="0" dirty="0" smtClean="0"/>
              <a:t>/</a:t>
            </a:r>
            <a:r>
              <a:rPr lang="de-DE" baseline="0" dirty="0" err="1" smtClean="0"/>
              <a:t>fileadmin</a:t>
            </a:r>
            <a:r>
              <a:rPr lang="de-DE" baseline="0" dirty="0" smtClean="0"/>
              <a:t>/</a:t>
            </a:r>
            <a:r>
              <a:rPr lang="de-DE" baseline="0" dirty="0" err="1" smtClean="0"/>
              <a:t>templates</a:t>
            </a:r>
            <a:r>
              <a:rPr lang="de-DE" baseline="0" dirty="0" smtClean="0"/>
              <a:t>/</a:t>
            </a:r>
            <a:r>
              <a:rPr lang="de-DE" baseline="0" dirty="0" err="1" smtClean="0"/>
              <a:t>dateien</a:t>
            </a:r>
            <a:r>
              <a:rPr lang="de-DE" baseline="0" dirty="0" smtClean="0"/>
              <a:t>/</a:t>
            </a:r>
            <a:r>
              <a:rPr lang="de-DE" baseline="0" dirty="0" err="1" smtClean="0"/>
              <a:t>veroeffentlichungen</a:t>
            </a:r>
            <a:r>
              <a:rPr lang="de-DE" baseline="0" dirty="0" smtClean="0"/>
              <a:t>/</a:t>
            </a:r>
            <a:r>
              <a:rPr lang="de-DE" baseline="0" dirty="0" err="1" smtClean="0"/>
              <a:t>factsheets</a:t>
            </a:r>
            <a:r>
              <a:rPr lang="de-DE" baseline="0" dirty="0" smtClean="0"/>
              <a:t>/fs2009-fs3/wbgu_factsheet_3.pdf</a:t>
            </a:r>
          </a:p>
          <a:p>
            <a:r>
              <a:rPr lang="de-DE" baseline="0" dirty="0" smtClean="0"/>
              <a:t>- http://</a:t>
            </a:r>
            <a:r>
              <a:rPr lang="de-DE" b="0" baseline="0" dirty="0" err="1" smtClean="0"/>
              <a:t>www.de-ipcc.de</a:t>
            </a:r>
            <a:r>
              <a:rPr lang="de-DE" b="0" baseline="0" dirty="0" smtClean="0"/>
              <a:t>/de/174.php</a:t>
            </a:r>
          </a:p>
          <a:p>
            <a:r>
              <a:rPr lang="de-DE" b="0" baseline="0" dirty="0" smtClean="0"/>
              <a:t>- http://</a:t>
            </a:r>
            <a:r>
              <a:rPr lang="de-DE" b="0" baseline="0" dirty="0" err="1" smtClean="0"/>
              <a:t>ocean.nationalgeographic.com</a:t>
            </a:r>
            <a:r>
              <a:rPr lang="de-DE" b="0" baseline="0" dirty="0" smtClean="0"/>
              <a:t>/</a:t>
            </a:r>
            <a:r>
              <a:rPr lang="de-DE" b="0" baseline="0" dirty="0" err="1" smtClean="0"/>
              <a:t>ocean</a:t>
            </a:r>
            <a:r>
              <a:rPr lang="de-DE" b="0" baseline="0" dirty="0" smtClean="0"/>
              <a:t>/</a:t>
            </a:r>
            <a:r>
              <a:rPr lang="de-DE" b="0" baseline="0" dirty="0" err="1" smtClean="0"/>
              <a:t>critical</a:t>
            </a:r>
            <a:r>
              <a:rPr lang="de-DE" b="0" baseline="0" dirty="0" smtClean="0"/>
              <a:t>-</a:t>
            </a:r>
            <a:r>
              <a:rPr lang="de-DE" b="0" baseline="0" dirty="0" err="1" smtClean="0"/>
              <a:t>issues</a:t>
            </a:r>
            <a:r>
              <a:rPr lang="de-DE" b="0" baseline="0" dirty="0" smtClean="0"/>
              <a:t>-</a:t>
            </a:r>
            <a:r>
              <a:rPr lang="de-DE" b="0" baseline="0" dirty="0" err="1" smtClean="0"/>
              <a:t>sea</a:t>
            </a:r>
            <a:r>
              <a:rPr lang="de-DE" b="0" baseline="0" dirty="0" smtClean="0"/>
              <a:t>-level-</a:t>
            </a:r>
            <a:r>
              <a:rPr lang="de-DE" b="0" baseline="0" dirty="0" err="1" smtClean="0"/>
              <a:t>rise</a:t>
            </a:r>
            <a:r>
              <a:rPr lang="de-DE" b="0" baseline="0" dirty="0" smtClean="0"/>
              <a:t>/</a:t>
            </a:r>
          </a:p>
        </p:txBody>
      </p:sp>
      <p:sp>
        <p:nvSpPr>
          <p:cNvPr id="4" name="Foliennummernplatzhalter 3"/>
          <p:cNvSpPr>
            <a:spLocks noGrp="1"/>
          </p:cNvSpPr>
          <p:nvPr>
            <p:ph type="sldNum" sz="quarter" idx="10"/>
          </p:nvPr>
        </p:nvSpPr>
        <p:spPr/>
        <p:txBody>
          <a:bodyPr/>
          <a:lstStyle/>
          <a:p>
            <a:fld id="{04015D28-BE0B-423F-B10B-207F250FC48E}" type="slidenum">
              <a:rPr lang="de-DE" smtClean="0"/>
              <a:t>26</a:t>
            </a:fld>
            <a:endParaRPr lang="de-DE"/>
          </a:p>
        </p:txBody>
      </p:sp>
    </p:spTree>
    <p:extLst>
      <p:ext uri="{BB962C8B-B14F-4D97-AF65-F5344CB8AC3E}">
        <p14:creationId xmlns:p14="http://schemas.microsoft.com/office/powerpoint/2010/main" val="183963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79512" y="303498"/>
            <a:ext cx="8698734" cy="857250"/>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108AA01D-6D90-8444-859F-56550BBB8F25}" type="datetime1">
              <a:rPr lang="de-DE" smtClean="0"/>
              <a:t>21.08.2018</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5069110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Datumsplatzhalter 4"/>
          <p:cNvSpPr>
            <a:spLocks noGrp="1"/>
          </p:cNvSpPr>
          <p:nvPr>
            <p:ph type="dt" sz="half" idx="10"/>
          </p:nvPr>
        </p:nvSpPr>
        <p:spPr/>
        <p:txBody>
          <a:bodyPr/>
          <a:lstStyle/>
          <a:p>
            <a:fld id="{91B0A65C-8F61-2345-A794-9E0AE3F9BB97}" type="datetime1">
              <a:rPr lang="de-DE" smtClean="0"/>
              <a:t>21.08.2018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0856919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EEA8B13-28B5-6248-8CD2-318BF8B7CAB2}" type="datetime1">
              <a:rPr lang="de-DE" smtClean="0"/>
              <a:t>21.08.2018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145177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9B1BF31-9ECE-044A-8FC7-0463E1C2CB61}" type="datetime1">
              <a:rPr lang="de-DE" smtClean="0"/>
              <a:t>21.08.2018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1846412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96AF2E7-0389-794F-9ABF-861DEB5DDEFA}" type="datetime1">
              <a:rPr lang="de-DE" smtClean="0"/>
              <a:t>21.08.2018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9059692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xfrm>
            <a:off x="1143000" y="4705350"/>
            <a:ext cx="7467600" cy="457200"/>
          </a:xfrm>
          <a:prstGeom prst="rect">
            <a:avLst/>
          </a:prstGeom>
        </p:spPr>
        <p:txBody>
          <a:bodyPr/>
          <a:lstStyle>
            <a:lvl1pPr>
              <a:defRPr/>
            </a:lvl1pPr>
          </a:lstStyle>
          <a:p>
            <a:pPr>
              <a:defRPr/>
            </a:pPr>
            <a:r>
              <a:rPr lang="de-DE"/>
              <a:t>Das Thema kann über Menue/Ansicht/ Kopf-und Fusszeile geändert werden</a:t>
            </a:r>
          </a:p>
        </p:txBody>
      </p:sp>
      <p:sp>
        <p:nvSpPr>
          <p:cNvPr id="5" name="Rectangle 6"/>
          <p:cNvSpPr>
            <a:spLocks noGrp="1" noChangeArrowheads="1"/>
          </p:cNvSpPr>
          <p:nvPr>
            <p:ph type="sldNum" sz="quarter" idx="11"/>
          </p:nvPr>
        </p:nvSpPr>
        <p:spPr/>
        <p:txBody>
          <a:bodyPr/>
          <a:lstStyle>
            <a:lvl1pPr>
              <a:defRPr/>
            </a:lvl1pPr>
          </a:lstStyle>
          <a:p>
            <a:pPr>
              <a:defRPr/>
            </a:pPr>
            <a:r>
              <a:rPr lang="de-DE" altLang="de-DE"/>
              <a:t>S</a:t>
            </a:r>
            <a:fld id="{DDD7C80B-C28C-4CB8-8E30-CC5F51740AE7}" type="slidenum">
              <a:rPr lang="de-DE" altLang="de-DE"/>
              <a:pPr>
                <a:defRPr/>
              </a:pPr>
              <a:t>‹Nr.›</a:t>
            </a:fld>
            <a:endParaRPr lang="de-DE" altLang="de-DE"/>
          </a:p>
        </p:txBody>
      </p:sp>
    </p:spTree>
    <p:extLst>
      <p:ext uri="{BB962C8B-B14F-4D97-AF65-F5344CB8AC3E}">
        <p14:creationId xmlns:p14="http://schemas.microsoft.com/office/powerpoint/2010/main" val="4215620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30CAE1EF-4E75-C641-A7B2-6A205F3CA8E7}" type="datetime1">
              <a:rPr lang="de-DE" smtClean="0"/>
              <a:t>21.08.2018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1769072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D09E384-575E-E84C-BD1E-A50469D6A9D0}" type="datetime1">
              <a:rPr lang="de-DE" smtClean="0"/>
              <a:t>21.08.2018</a:t>
            </a:fld>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6942870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A5EB507D-A45F-904C-9A4A-87C9525D77D1}" type="datetime1">
              <a:rPr lang="de-DE" smtClean="0"/>
              <a:t>21.08.2018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395058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15EBF9B-7EED-774E-A6A4-DA39306A93BA}" type="datetime1">
              <a:rPr lang="de-DE" smtClean="0"/>
              <a:t>21.08.2018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055318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B3305ED-EA4C-7D47-80DF-446FF6C42F68}" type="datetime1">
              <a:rPr lang="de-DE" smtClean="0"/>
              <a:t>21.08.2018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7246497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01CEEC9-3A77-2747-9603-872D316C3ED0}" type="datetime1">
              <a:rPr lang="de-DE" smtClean="0"/>
              <a:t>21.08.2018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2896016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F365B33-59A4-7540-8F1E-6281D26E7007}" type="datetime1">
              <a:rPr lang="de-DE" smtClean="0"/>
              <a:t>21.08.2018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3775351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71CEBC8-B7A7-C846-8ADA-D1844DC3BB2E}" type="datetime1">
              <a:rPr lang="de-DE" smtClean="0"/>
              <a:t>21.08.2018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0368993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51520" y="310344"/>
            <a:ext cx="8698734" cy="85725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6226B3-137F-E04B-9843-77BC96A245A1}" type="datetime1">
              <a:rPr lang="de-DE" smtClean="0"/>
              <a:t>21.08.2018</a:t>
            </a:fld>
            <a:endParaRPr lang="de-DE" dirty="0"/>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508A11F4-F0F8-4B5B-B075-753C58DBD519}" type="slidenum">
              <a:rPr lang="de-DE" smtClean="0"/>
              <a:pPr algn="ctr"/>
              <a:t>‹Nr.›</a:t>
            </a:fld>
            <a:endParaRPr lang="de-DE" dirty="0"/>
          </a:p>
        </p:txBody>
      </p:sp>
    </p:spTree>
    <p:extLst>
      <p:ext uri="{BB962C8B-B14F-4D97-AF65-F5344CB8AC3E}">
        <p14:creationId xmlns:p14="http://schemas.microsoft.com/office/powerpoint/2010/main" val="1310130689"/>
      </p:ext>
    </p:extLst>
  </p:cSld>
  <p:clrMap bg1="lt1" tx1="dk1" bg2="lt2" tx2="dk2" accent1="accent1" accent2="accent2" accent3="accent3" accent4="accent4" accent5="accent5" accent6="accent6" hlink="hlink" folHlink="folHlink"/>
  <p:sldLayoutIdLst>
    <p:sldLayoutId id="2147483698" r:id="rId1"/>
    <p:sldLayoutId id="2147483709" r:id="rId2"/>
    <p:sldLayoutId id="2147483697" r:id="rId3"/>
    <p:sldLayoutId id="214748370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10" r:id="rId14"/>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hyperlink" Target="http://www.fv-sonnenenergie.de/fileadmin/bildarchiv/grafiken_und_charts/%1fErlaeuterung_zu_Grafik_EE-Potenziale.pdf"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s://www.theguardian.com/sustainable-business/2016/feb/13/renewable-energy-investment-fossil-fuel-divestment-investor-summit-climate-change"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agora-energiewende.de/de/presse/agoranews/news-detail/news/gemischte-energiewende-bilanz-2017-rekorde-bei-erneuerbaren-energien-aber-erneut-keinerlei-fortschritte-beim-klimaschutz/News/detai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2.xml.rels><?xml version="1.0" encoding="UTF-8" standalone="yes"?>
<Relationships xmlns="http://schemas.openxmlformats.org/package/2006/relationships"><Relationship Id="rId8" Type="http://schemas.openxmlformats.org/officeDocument/2006/relationships/hyperlink" Target="http://www.ufz.de/index.php?de=37935" TargetMode="External"/><Relationship Id="rId13" Type="http://schemas.openxmlformats.org/officeDocument/2006/relationships/hyperlink" Target="http://wiki.bildungsserver.de/index.php/Hauptseite" TargetMode="External"/><Relationship Id="rId18" Type="http://schemas.openxmlformats.org/officeDocument/2006/relationships/hyperlink" Target="http://www.welt.de/wissenschaft/article737613/Mit-dem-Klimawandel-kommen-neue-Krankheiten.html" TargetMode="External"/><Relationship Id="rId26" Type="http://schemas.openxmlformats.org/officeDocument/2006/relationships/hyperlink" Target="http://www.oeko.de/oekodoc/2441/2015-598-de.pdf" TargetMode="External"/><Relationship Id="rId3" Type="http://schemas.openxmlformats.org/officeDocument/2006/relationships/hyperlink" Target="http://www.dwd.de/" TargetMode="External"/><Relationship Id="rId21" Type="http://schemas.openxmlformats.org/officeDocument/2006/relationships/hyperlink" Target="https://www.bamf.de/SharedDocs/Anlagen/DE/Publikationen/WorkingPapers/wp45-klimamigration.pdf?__blob=publicationFile" TargetMode="External"/><Relationship Id="rId7" Type="http://schemas.openxmlformats.org/officeDocument/2006/relationships/hyperlink" Target="http://www.eea.europa.eu/de" TargetMode="External"/><Relationship Id="rId12" Type="http://schemas.openxmlformats.org/officeDocument/2006/relationships/hyperlink" Target="http://www.klimafakten.de/" TargetMode="External"/><Relationship Id="rId17" Type="http://schemas.openxmlformats.org/officeDocument/2006/relationships/hyperlink" Target="http://svs.gsfc.nasa.gov/cgi-bin/details.cgi?aid=3998" TargetMode="External"/><Relationship Id="rId25" Type="http://schemas.openxmlformats.org/officeDocument/2006/relationships/hyperlink" Target="http://www.lpb-bw.de/klimaschutz_deutschland.html" TargetMode="External"/><Relationship Id="rId2" Type="http://schemas.openxmlformats.org/officeDocument/2006/relationships/notesSlide" Target="../notesSlides/notesSlide23.xml"/><Relationship Id="rId16" Type="http://schemas.openxmlformats.org/officeDocument/2006/relationships/hyperlink" Target="http://www.wbgu.de/fileadmin/templates/dateien/veroeffentlichungen/sondergutachten/sn2009/wbgu_sn2009.pdf" TargetMode="External"/><Relationship Id="rId20" Type="http://schemas.openxmlformats.org/officeDocument/2006/relationships/hyperlink" Target="http://https/www.clisap.de/de/forschung/c:-klimawandel-und-soziale-dynamiken/crg-klimawandel-und-sicherheit/zusammenhang-zwischen-klimawandel-und-konflikten/" TargetMode="External"/><Relationship Id="rId1" Type="http://schemas.openxmlformats.org/officeDocument/2006/relationships/slideLayout" Target="../slideLayouts/slideLayout1.xml"/><Relationship Id="rId6" Type="http://schemas.openxmlformats.org/officeDocument/2006/relationships/hyperlink" Target="http://www.ippc.ch/" TargetMode="External"/><Relationship Id="rId11" Type="http://schemas.openxmlformats.org/officeDocument/2006/relationships/hyperlink" Target="http://www1.wdr.de/mediathek/video/sendungen/eins-zu-eins/video-eins-zu-eins---klimaschutz-und-energiepolitik-welche-kosten-kommen-auf-den-buerger-zu-100.html" TargetMode="External"/><Relationship Id="rId24" Type="http://schemas.openxmlformats.org/officeDocument/2006/relationships/hyperlink" Target="http://www.klimaschutz.de/de/programme" TargetMode="External"/><Relationship Id="rId5" Type="http://schemas.openxmlformats.org/officeDocument/2006/relationships/hyperlink" Target="http://www.umweltbundesamt.de/" TargetMode="External"/><Relationship Id="rId15" Type="http://schemas.openxmlformats.org/officeDocument/2006/relationships/hyperlink" Target="http://www.oekosystem-erde.de/html/klimawandel-02.html" TargetMode="External"/><Relationship Id="rId23" Type="http://schemas.openxmlformats.org/officeDocument/2006/relationships/hyperlink" Target="http://www.bmwi.de/DE/Themen/Energie/Energiewende/koordinierung-energiewende.html" TargetMode="External"/><Relationship Id="rId10" Type="http://schemas.openxmlformats.org/officeDocument/2006/relationships/hyperlink" Target="https://www.greenpeace.de/themen/klimawandel" TargetMode="External"/><Relationship Id="rId19" Type="http://schemas.openxmlformats.org/officeDocument/2006/relationships/hyperlink" Target="http://www.zeit.de/wirtschaft/2015-12/klimawandel-ressourcen-konflikt-migration-konsequenzen" TargetMode="External"/><Relationship Id="rId4" Type="http://schemas.openxmlformats.org/officeDocument/2006/relationships/hyperlink" Target="http://www.deutschesklimaportal.de/DE/Home/home_node.html" TargetMode="External"/><Relationship Id="rId9" Type="http://schemas.openxmlformats.org/officeDocument/2006/relationships/hyperlink" Target="https://www.bpb.de/gesellschaft/umwelt/klimawandel/" TargetMode="External"/><Relationship Id="rId14" Type="http://schemas.openxmlformats.org/officeDocument/2006/relationships/hyperlink" Target="http://www.bmub.bund.de/themen/klima-energie" TargetMode="External"/><Relationship Id="rId22" Type="http://schemas.openxmlformats.org/officeDocument/2006/relationships/hyperlink" Target="http://www.umwelt-im-unterricht.de/hintergrund/klimawandel-und-migration" TargetMode="External"/><Relationship Id="rId27" Type="http://schemas.openxmlformats.org/officeDocument/2006/relationships/hyperlink" Target="http://www.bundesregierung.de/Content/DE/StatischeSeiten/Breg/FAQ/faq-zum-klimaschutz.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mweltbundesamt.de/daten/energie/stromerzeugung-erneuerbar-konventionell#textpart-3"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mweltbundesamt.de/daten/energie/primaerenergieverbrauch#textpart-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971600" y="2679762"/>
            <a:ext cx="7200800" cy="1890210"/>
          </a:xfrm>
        </p:spPr>
        <p:txBody>
          <a:bodyPr>
            <a:noAutofit/>
          </a:bodyPr>
          <a:lstStyle/>
          <a:p>
            <a:pPr marL="0" indent="0" algn="ctr">
              <a:buNone/>
            </a:pPr>
            <a:r>
              <a:rPr lang="en-US" sz="2800" b="1" noProof="0" dirty="0" smtClean="0"/>
              <a:t>Outline</a:t>
            </a:r>
          </a:p>
          <a:p>
            <a:pPr marL="514350" indent="-514350" algn="ctr">
              <a:buFont typeface="+mj-lt"/>
              <a:buAutoNum type="arabicPeriod"/>
            </a:pPr>
            <a:r>
              <a:rPr lang="en-US" sz="2800" b="1" noProof="0" dirty="0" smtClean="0"/>
              <a:t>Governmental Climate Policy and Strategies</a:t>
            </a:r>
          </a:p>
          <a:p>
            <a:pPr marL="514350" indent="-514350" algn="ctr">
              <a:buFont typeface="+mj-lt"/>
              <a:buAutoNum type="arabicPeriod"/>
            </a:pPr>
            <a:r>
              <a:rPr lang="en-US" sz="2800" noProof="0" dirty="0" smtClean="0"/>
              <a:t>Can the energy transition succeed?</a:t>
            </a:r>
          </a:p>
          <a:p>
            <a:pPr marL="514350" indent="-514350" algn="ctr">
              <a:buFont typeface="+mj-lt"/>
              <a:buAutoNum type="arabicPeriod"/>
            </a:pPr>
            <a:r>
              <a:rPr lang="en-US" sz="2800" noProof="0" dirty="0" smtClean="0"/>
              <a:t>Background theories</a:t>
            </a:r>
          </a:p>
          <a:p>
            <a:pPr marL="0" indent="0">
              <a:buNone/>
            </a:pPr>
            <a:endParaRPr lang="en-US" sz="2000" noProof="0" dirty="0" smtClean="0"/>
          </a:p>
          <a:p>
            <a:pPr marL="0" indent="0">
              <a:buNone/>
            </a:pPr>
            <a:endParaRPr lang="en-US" sz="2000" noProof="0" dirty="0" smtClean="0"/>
          </a:p>
        </p:txBody>
      </p:sp>
      <p:sp>
        <p:nvSpPr>
          <p:cNvPr id="2" name="Foliennummernplatzhalter 1"/>
          <p:cNvSpPr>
            <a:spLocks noGrp="1"/>
          </p:cNvSpPr>
          <p:nvPr>
            <p:ph type="sldNum" sz="quarter" idx="12"/>
          </p:nvPr>
        </p:nvSpPr>
        <p:spPr/>
        <p:txBody>
          <a:bodyPr/>
          <a:lstStyle/>
          <a:p>
            <a:fld id="{508A11F4-F0F8-4B5B-B075-753C58DBD519}" type="slidenum">
              <a:rPr lang="de-DE" smtClean="0"/>
              <a:t>1</a:t>
            </a:fld>
            <a:endParaRPr lang="de-DE"/>
          </a:p>
        </p:txBody>
      </p:sp>
      <p:sp>
        <p:nvSpPr>
          <p:cNvPr id="6" name="Titel 3"/>
          <p:cNvSpPr>
            <a:spLocks noGrp="1"/>
          </p:cNvSpPr>
          <p:nvPr>
            <p:ph type="title"/>
          </p:nvPr>
        </p:nvSpPr>
        <p:spPr>
          <a:xfrm>
            <a:off x="179512" y="330972"/>
            <a:ext cx="8698734" cy="2024754"/>
          </a:xfrm>
        </p:spPr>
        <p:txBody>
          <a:bodyPr/>
          <a:lstStyle/>
          <a:p>
            <a:r>
              <a:rPr lang="en-US" noProof="0" dirty="0" smtClean="0"/>
              <a:t>Energy Oriented Business Administration</a:t>
            </a:r>
            <a:br>
              <a:rPr lang="en-US" noProof="0" dirty="0" smtClean="0"/>
            </a:br>
            <a:r>
              <a:rPr lang="en-US" noProof="0" dirty="0" smtClean="0"/>
              <a:t>Prof. Dr. Johannes Kals</a:t>
            </a:r>
            <a:br>
              <a:rPr lang="en-US" noProof="0" dirty="0" smtClean="0"/>
            </a:br>
            <a:r>
              <a:rPr lang="en-US" noProof="0" dirty="0" smtClean="0"/>
              <a:t>	</a:t>
            </a:r>
            <a:br>
              <a:rPr lang="en-US" noProof="0" dirty="0" smtClean="0"/>
            </a:br>
            <a:r>
              <a:rPr lang="en-US" noProof="0" dirty="0" smtClean="0"/>
              <a:t>2.2 Energy Transition</a:t>
            </a:r>
            <a:endParaRPr lang="en-US" sz="2000" noProof="0" dirty="0"/>
          </a:p>
        </p:txBody>
      </p:sp>
    </p:spTree>
    <p:extLst>
      <p:ext uri="{BB962C8B-B14F-4D97-AF65-F5344CB8AC3E}">
        <p14:creationId xmlns:p14="http://schemas.microsoft.com/office/powerpoint/2010/main" val="693739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08A11F4-F0F8-4B5B-B075-753C58DBD519}" type="slidenum">
              <a:rPr lang="de-DE" smtClean="0"/>
              <a:t>10</a:t>
            </a:fld>
            <a:endParaRPr lang="de-DE"/>
          </a:p>
        </p:txBody>
      </p:sp>
      <p:graphicFrame>
        <p:nvGraphicFramePr>
          <p:cNvPr id="5" name="Diagramm 4"/>
          <p:cNvGraphicFramePr/>
          <p:nvPr>
            <p:extLst>
              <p:ext uri="{D42A27DB-BD31-4B8C-83A1-F6EECF244321}">
                <p14:modId xmlns:p14="http://schemas.microsoft.com/office/powerpoint/2010/main" val="3703297186"/>
              </p:ext>
            </p:extLst>
          </p:nvPr>
        </p:nvGraphicFramePr>
        <p:xfrm>
          <a:off x="467544" y="123478"/>
          <a:ext cx="828092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6532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08A11F4-F0F8-4B5B-B075-753C58DBD519}" type="slidenum">
              <a:rPr lang="de-DE" smtClean="0"/>
              <a:t>11</a:t>
            </a:fld>
            <a:endParaRPr lang="de-DE"/>
          </a:p>
        </p:txBody>
      </p:sp>
      <p:sp>
        <p:nvSpPr>
          <p:cNvPr id="6" name="Inhaltsplatzhalter 4"/>
          <p:cNvSpPr txBox="1">
            <a:spLocks/>
          </p:cNvSpPr>
          <p:nvPr/>
        </p:nvSpPr>
        <p:spPr>
          <a:xfrm>
            <a:off x="755576" y="771550"/>
            <a:ext cx="7200800" cy="25202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de-DE" sz="2800" b="1" dirty="0" smtClean="0"/>
              <a:t>Outline</a:t>
            </a:r>
          </a:p>
          <a:p>
            <a:pPr marL="514350" indent="-514350" algn="ctr">
              <a:buFont typeface="+mj-lt"/>
              <a:buAutoNum type="arabicPeriod"/>
            </a:pPr>
            <a:r>
              <a:rPr lang="de-DE" sz="2800" dirty="0" err="1" smtClean="0"/>
              <a:t>Governmental</a:t>
            </a:r>
            <a:r>
              <a:rPr lang="de-DE" sz="2800" dirty="0" smtClean="0"/>
              <a:t> </a:t>
            </a:r>
            <a:r>
              <a:rPr lang="de-DE" sz="2800" dirty="0" err="1" smtClean="0"/>
              <a:t>Climate</a:t>
            </a:r>
            <a:r>
              <a:rPr lang="de-DE" sz="2800" dirty="0" smtClean="0"/>
              <a:t> </a:t>
            </a:r>
            <a:r>
              <a:rPr lang="de-DE" sz="2800" dirty="0" err="1" smtClean="0"/>
              <a:t>Policy</a:t>
            </a:r>
            <a:r>
              <a:rPr lang="de-DE" sz="2800" dirty="0" smtClean="0"/>
              <a:t> </a:t>
            </a:r>
            <a:r>
              <a:rPr lang="de-DE" sz="2800" dirty="0" err="1" smtClean="0"/>
              <a:t>and</a:t>
            </a:r>
            <a:r>
              <a:rPr lang="de-DE" sz="2800" dirty="0" smtClean="0"/>
              <a:t> </a:t>
            </a:r>
            <a:r>
              <a:rPr lang="de-DE" sz="2800" dirty="0" err="1" smtClean="0"/>
              <a:t>Strategies</a:t>
            </a:r>
            <a:endParaRPr lang="de-DE" sz="2800" dirty="0" smtClean="0"/>
          </a:p>
          <a:p>
            <a:pPr marL="514350" indent="-514350" algn="ctr">
              <a:buFont typeface="+mj-lt"/>
              <a:buAutoNum type="arabicPeriod"/>
            </a:pPr>
            <a:r>
              <a:rPr lang="en-US" sz="2800" b="1" dirty="0"/>
              <a:t>Can the energy transition succeed</a:t>
            </a:r>
            <a:r>
              <a:rPr lang="en-US" sz="2800" b="1" dirty="0" smtClean="0"/>
              <a:t>?</a:t>
            </a:r>
            <a:endParaRPr lang="de-DE" sz="2800" b="1" dirty="0" smtClean="0"/>
          </a:p>
          <a:p>
            <a:pPr marL="514350" indent="-514350" algn="ctr">
              <a:buFont typeface="+mj-lt"/>
              <a:buAutoNum type="arabicPeriod"/>
            </a:pPr>
            <a:r>
              <a:rPr lang="de-DE" sz="2800" dirty="0" smtClean="0"/>
              <a:t>Background </a:t>
            </a:r>
            <a:r>
              <a:rPr lang="de-DE" sz="2800" dirty="0" err="1"/>
              <a:t>t</a:t>
            </a:r>
            <a:r>
              <a:rPr lang="de-DE" sz="2800" dirty="0" err="1" smtClean="0"/>
              <a:t>heories</a:t>
            </a:r>
            <a:endParaRPr lang="de-DE" sz="2800" dirty="0" smtClean="0"/>
          </a:p>
          <a:p>
            <a:pPr marL="0" indent="0">
              <a:buFont typeface="Arial" panose="020B0604020202020204" pitchFamily="34" charset="0"/>
              <a:buNone/>
            </a:pPr>
            <a:endParaRPr lang="de-DE" sz="2000" dirty="0" smtClean="0"/>
          </a:p>
          <a:p>
            <a:pPr marL="0" indent="0">
              <a:buFont typeface="Arial" panose="020B0604020202020204" pitchFamily="34" charset="0"/>
              <a:buNone/>
            </a:pPr>
            <a:endParaRPr lang="de-DE" sz="2000" dirty="0" smtClean="0"/>
          </a:p>
        </p:txBody>
      </p:sp>
    </p:spTree>
    <p:extLst>
      <p:ext uri="{BB962C8B-B14F-4D97-AF65-F5344CB8AC3E}">
        <p14:creationId xmlns:p14="http://schemas.microsoft.com/office/powerpoint/2010/main" val="19885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71600" y="2709"/>
            <a:ext cx="7416824" cy="954107"/>
          </a:xfrm>
          <a:prstGeom prst="rect">
            <a:avLst/>
          </a:prstGeom>
          <a:noFill/>
        </p:spPr>
        <p:txBody>
          <a:bodyPr wrap="square" rtlCol="0">
            <a:spAutoFit/>
          </a:bodyPr>
          <a:lstStyle/>
          <a:p>
            <a:pPr algn="ctr"/>
            <a:r>
              <a:rPr lang="de-DE" sz="2800" dirty="0" smtClean="0"/>
              <a:t>Supply-</a:t>
            </a:r>
            <a:r>
              <a:rPr lang="de-DE" sz="2800" dirty="0" err="1" smtClean="0"/>
              <a:t>side</a:t>
            </a:r>
            <a:r>
              <a:rPr lang="de-DE" sz="2800" dirty="0" smtClean="0"/>
              <a:t>, </a:t>
            </a:r>
            <a:r>
              <a:rPr lang="de-DE" sz="2800" dirty="0" err="1" smtClean="0"/>
              <a:t>green</a:t>
            </a:r>
            <a:r>
              <a:rPr lang="de-DE" sz="2800" dirty="0" smtClean="0"/>
              <a:t> </a:t>
            </a:r>
            <a:r>
              <a:rPr lang="de-DE" sz="2800" dirty="0" err="1" smtClean="0"/>
              <a:t>energy</a:t>
            </a:r>
            <a:r>
              <a:rPr lang="de-DE" sz="2800" dirty="0" smtClean="0"/>
              <a:t> </a:t>
            </a:r>
            <a:r>
              <a:rPr lang="de-DE" sz="2800" dirty="0" err="1" smtClean="0"/>
              <a:t>generation</a:t>
            </a:r>
            <a:r>
              <a:rPr lang="de-DE" sz="2800" dirty="0"/>
              <a:t>:</a:t>
            </a:r>
            <a:r>
              <a:rPr lang="de-DE" sz="2800" dirty="0" smtClean="0"/>
              <a:t> </a:t>
            </a:r>
          </a:p>
          <a:p>
            <a:pPr algn="ctr"/>
            <a:r>
              <a:rPr lang="de-DE" sz="2800" dirty="0" err="1" smtClean="0"/>
              <a:t>Is</a:t>
            </a:r>
            <a:r>
              <a:rPr lang="de-DE" sz="2800" dirty="0" smtClean="0"/>
              <a:t> </a:t>
            </a:r>
            <a:r>
              <a:rPr lang="de-DE" sz="2800" dirty="0" err="1" smtClean="0"/>
              <a:t>enough</a:t>
            </a:r>
            <a:r>
              <a:rPr lang="de-DE" sz="2800" dirty="0" smtClean="0"/>
              <a:t> </a:t>
            </a:r>
            <a:r>
              <a:rPr lang="de-DE" sz="2800" dirty="0" err="1" smtClean="0"/>
              <a:t>energy</a:t>
            </a:r>
            <a:r>
              <a:rPr lang="de-DE" sz="2800" dirty="0" smtClean="0"/>
              <a:t> </a:t>
            </a:r>
            <a:r>
              <a:rPr lang="de-DE" sz="2800" dirty="0" err="1" smtClean="0"/>
              <a:t>available</a:t>
            </a:r>
            <a:r>
              <a:rPr lang="de-DE" sz="2800" dirty="0" smtClean="0"/>
              <a:t>? </a:t>
            </a:r>
            <a:endParaRPr lang="de-DE" sz="2800" dirty="0"/>
          </a:p>
        </p:txBody>
      </p:sp>
      <p:graphicFrame>
        <p:nvGraphicFramePr>
          <p:cNvPr id="2" name="Diagramm 1"/>
          <p:cNvGraphicFramePr/>
          <p:nvPr>
            <p:extLst>
              <p:ext uri="{D42A27DB-BD31-4B8C-83A1-F6EECF244321}">
                <p14:modId xmlns:p14="http://schemas.microsoft.com/office/powerpoint/2010/main" val="1373870673"/>
              </p:ext>
            </p:extLst>
          </p:nvPr>
        </p:nvGraphicFramePr>
        <p:xfrm>
          <a:off x="467544" y="1131590"/>
          <a:ext cx="8352928" cy="4032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9491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817497" y="434027"/>
            <a:ext cx="5092100" cy="369332"/>
          </a:xfrm>
          <a:prstGeom prst="rect">
            <a:avLst/>
          </a:prstGeom>
        </p:spPr>
        <p:txBody>
          <a:bodyPr wrap="none">
            <a:spAutoFit/>
          </a:bodyPr>
          <a:lstStyle/>
          <a:p>
            <a:r>
              <a:rPr lang="en-US" b="1" dirty="0">
                <a:solidFill>
                  <a:schemeClr val="tx1">
                    <a:lumMod val="85000"/>
                    <a:lumOff val="15000"/>
                  </a:schemeClr>
                </a:solidFill>
                <a:latin typeface="Arial" charset="0"/>
                <a:ea typeface="Arial" charset="0"/>
                <a:cs typeface="Arial" charset="0"/>
              </a:rPr>
              <a:t>World demand of renewable energy sources </a:t>
            </a:r>
            <a:endParaRPr lang="de-DE" dirty="0">
              <a:solidFill>
                <a:schemeClr val="tx1">
                  <a:lumMod val="85000"/>
                  <a:lumOff val="15000"/>
                </a:schemeClr>
              </a:solidFill>
              <a:latin typeface="Arial" charset="0"/>
              <a:ea typeface="Arial" charset="0"/>
              <a:cs typeface="Arial" charset="0"/>
            </a:endParaRPr>
          </a:p>
        </p:txBody>
      </p:sp>
      <p:grpSp>
        <p:nvGrpSpPr>
          <p:cNvPr id="11" name="Group 29"/>
          <p:cNvGrpSpPr/>
          <p:nvPr/>
        </p:nvGrpSpPr>
        <p:grpSpPr>
          <a:xfrm>
            <a:off x="179512" y="843558"/>
            <a:ext cx="7639763" cy="3960440"/>
            <a:chOff x="-557937" y="-142520"/>
            <a:chExt cx="8331802" cy="4027173"/>
          </a:xfrm>
        </p:grpSpPr>
        <p:sp>
          <p:nvSpPr>
            <p:cNvPr id="12" name="Oval 11"/>
            <p:cNvSpPr/>
            <p:nvPr/>
          </p:nvSpPr>
          <p:spPr>
            <a:xfrm>
              <a:off x="-557937" y="1272199"/>
              <a:ext cx="2917725" cy="2612454"/>
            </a:xfrm>
            <a:prstGeom prst="ellipse">
              <a:avLst/>
            </a:prstGeom>
            <a:solidFill>
              <a:schemeClr val="bg2">
                <a:lumMod val="75000"/>
              </a:schemeClr>
            </a:solidFill>
            <a:ln>
              <a:noFill/>
            </a:ln>
            <a:effectLst>
              <a:innerShdw blurRad="581025" dist="50800" dir="13500000">
                <a:srgbClr val="000000">
                  <a:alpha val="24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14" name="TextBox 4"/>
            <p:cNvSpPr txBox="1"/>
            <p:nvPr/>
          </p:nvSpPr>
          <p:spPr>
            <a:xfrm rot="18765388">
              <a:off x="1600948" y="612206"/>
              <a:ext cx="1836717" cy="327265"/>
            </a:xfrm>
            <a:prstGeom prst="rect">
              <a:avLst/>
            </a:prstGeom>
            <a:noFill/>
          </p:spPr>
          <p:txBody>
            <a:bodyPr wrap="square" rtlCol="0">
              <a:spAutoFit/>
            </a:bodyPr>
            <a:lstStyle/>
            <a:p>
              <a:r>
                <a:rPr lang="de-DE" sz="1350" b="1" dirty="0" smtClean="0">
                  <a:solidFill>
                    <a:schemeClr val="accent1">
                      <a:lumMod val="75000"/>
                    </a:schemeClr>
                  </a:solidFill>
                  <a:latin typeface="Arial" charset="0"/>
                  <a:ea typeface="Arial" charset="0"/>
                  <a:cs typeface="Arial" charset="0"/>
                </a:rPr>
                <a:t>Solar </a:t>
              </a:r>
              <a:r>
                <a:rPr lang="de-DE" sz="1350" b="1" dirty="0" err="1">
                  <a:solidFill>
                    <a:schemeClr val="accent1">
                      <a:lumMod val="75000"/>
                    </a:schemeClr>
                  </a:solidFill>
                  <a:latin typeface="Arial" charset="0"/>
                  <a:ea typeface="Arial" charset="0"/>
                  <a:cs typeface="Arial" charset="0"/>
                </a:rPr>
                <a:t>energy</a:t>
              </a:r>
              <a:endParaRPr lang="de-DE" sz="1350" b="1" dirty="0">
                <a:solidFill>
                  <a:schemeClr val="accent1">
                    <a:lumMod val="75000"/>
                  </a:schemeClr>
                </a:solidFill>
                <a:latin typeface="Arial" charset="0"/>
                <a:ea typeface="Arial" charset="0"/>
                <a:cs typeface="Arial" charset="0"/>
              </a:endParaRPr>
            </a:p>
          </p:txBody>
        </p:sp>
        <p:sp>
          <p:nvSpPr>
            <p:cNvPr id="15" name="Oval 14"/>
            <p:cNvSpPr/>
            <p:nvPr/>
          </p:nvSpPr>
          <p:spPr>
            <a:xfrm>
              <a:off x="5435616" y="2263392"/>
              <a:ext cx="342499" cy="328185"/>
            </a:xfrm>
            <a:prstGeom prst="ellipse">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16" name="TextBox 9"/>
            <p:cNvSpPr txBox="1"/>
            <p:nvPr/>
          </p:nvSpPr>
          <p:spPr>
            <a:xfrm rot="18765388">
              <a:off x="5436414" y="1131771"/>
              <a:ext cx="1625450" cy="327265"/>
            </a:xfrm>
            <a:prstGeom prst="rect">
              <a:avLst/>
            </a:prstGeom>
            <a:noFill/>
          </p:spPr>
          <p:txBody>
            <a:bodyPr wrap="none" rtlCol="0">
              <a:spAutoFit/>
            </a:bodyPr>
            <a:lstStyle/>
            <a:p>
              <a:r>
                <a:rPr lang="de-DE" sz="1350" b="1" dirty="0" smtClean="0">
                  <a:solidFill>
                    <a:schemeClr val="accent1">
                      <a:lumMod val="75000"/>
                    </a:schemeClr>
                  </a:solidFill>
                  <a:latin typeface="Arial" charset="0"/>
                  <a:ea typeface="Arial" charset="0"/>
                  <a:cs typeface="Arial" charset="0"/>
                </a:rPr>
                <a:t>Geothermal </a:t>
              </a:r>
              <a:r>
                <a:rPr lang="de-DE" sz="1350" b="1" dirty="0" err="1">
                  <a:solidFill>
                    <a:schemeClr val="accent1">
                      <a:lumMod val="75000"/>
                    </a:schemeClr>
                  </a:solidFill>
                  <a:latin typeface="Arial" charset="0"/>
                  <a:ea typeface="Arial" charset="0"/>
                  <a:cs typeface="Arial" charset="0"/>
                </a:rPr>
                <a:t>heat</a:t>
              </a:r>
              <a:endParaRPr lang="de-DE" sz="1350" b="1" dirty="0">
                <a:solidFill>
                  <a:schemeClr val="accent1">
                    <a:lumMod val="75000"/>
                  </a:schemeClr>
                </a:solidFill>
                <a:latin typeface="Arial" charset="0"/>
                <a:ea typeface="Arial" charset="0"/>
                <a:cs typeface="Arial" charset="0"/>
              </a:endParaRPr>
            </a:p>
          </p:txBody>
        </p:sp>
        <p:sp>
          <p:nvSpPr>
            <p:cNvPr id="17" name="TextBox 12"/>
            <p:cNvSpPr txBox="1"/>
            <p:nvPr/>
          </p:nvSpPr>
          <p:spPr>
            <a:xfrm rot="18765388">
              <a:off x="6115884" y="936665"/>
              <a:ext cx="2567201" cy="748761"/>
            </a:xfrm>
            <a:prstGeom prst="rect">
              <a:avLst/>
            </a:prstGeom>
            <a:noFill/>
          </p:spPr>
          <p:txBody>
            <a:bodyPr wrap="none" rtlCol="0">
              <a:spAutoFit/>
            </a:bodyPr>
            <a:lstStyle/>
            <a:p>
              <a:r>
                <a:rPr lang="de-DE" sz="1350" b="1" dirty="0">
                  <a:solidFill>
                    <a:schemeClr val="accent1">
                      <a:lumMod val="75000"/>
                    </a:schemeClr>
                  </a:solidFill>
                  <a:latin typeface="Arial" charset="0"/>
                  <a:ea typeface="Arial" charset="0"/>
                  <a:cs typeface="Arial" charset="0"/>
                </a:rPr>
                <a:t>Hydropower </a:t>
              </a:r>
              <a:r>
                <a:rPr lang="de-DE" sz="1350" b="1" dirty="0" err="1">
                  <a:solidFill>
                    <a:schemeClr val="accent1">
                      <a:lumMod val="75000"/>
                    </a:schemeClr>
                  </a:solidFill>
                  <a:latin typeface="Arial" charset="0"/>
                  <a:ea typeface="Arial" charset="0"/>
                  <a:cs typeface="Arial" charset="0"/>
                </a:rPr>
                <a:t>and</a:t>
              </a:r>
              <a:r>
                <a:rPr lang="de-DE" sz="1350" b="1" dirty="0">
                  <a:solidFill>
                    <a:schemeClr val="accent1">
                      <a:lumMod val="75000"/>
                    </a:schemeClr>
                  </a:solidFill>
                  <a:latin typeface="Arial" charset="0"/>
                  <a:ea typeface="Arial" charset="0"/>
                  <a:cs typeface="Arial" charset="0"/>
                </a:rPr>
                <a:t> </a:t>
              </a:r>
            </a:p>
            <a:p>
              <a:r>
                <a:rPr lang="de-DE" sz="1350" b="1" dirty="0" err="1">
                  <a:solidFill>
                    <a:schemeClr val="accent1">
                      <a:lumMod val="75000"/>
                    </a:schemeClr>
                  </a:solidFill>
                  <a:latin typeface="Arial" charset="0"/>
                  <a:ea typeface="Arial" charset="0"/>
                  <a:cs typeface="Arial" charset="0"/>
                </a:rPr>
                <a:t>ocean</a:t>
              </a:r>
              <a:r>
                <a:rPr lang="de-DE" sz="1350" b="1" dirty="0">
                  <a:solidFill>
                    <a:schemeClr val="accent1">
                      <a:lumMod val="75000"/>
                    </a:schemeClr>
                  </a:solidFill>
                  <a:latin typeface="Arial" charset="0"/>
                  <a:ea typeface="Arial" charset="0"/>
                  <a:cs typeface="Arial" charset="0"/>
                </a:rPr>
                <a:t> </a:t>
              </a:r>
              <a:r>
                <a:rPr lang="de-DE" sz="1350" b="1" dirty="0" err="1">
                  <a:solidFill>
                    <a:schemeClr val="accent1">
                      <a:lumMod val="75000"/>
                    </a:schemeClr>
                  </a:solidFill>
                  <a:latin typeface="Arial" charset="0"/>
                  <a:ea typeface="Arial" charset="0"/>
                  <a:cs typeface="Arial" charset="0"/>
                </a:rPr>
                <a:t>energy</a:t>
              </a:r>
              <a:endParaRPr lang="de-DE" sz="1350" b="1" dirty="0">
                <a:solidFill>
                  <a:schemeClr val="accent1">
                    <a:lumMod val="75000"/>
                  </a:schemeClr>
                </a:solidFill>
                <a:latin typeface="Arial" charset="0"/>
                <a:ea typeface="Arial" charset="0"/>
                <a:cs typeface="Arial" charset="0"/>
              </a:endParaRPr>
            </a:p>
          </p:txBody>
        </p:sp>
        <p:sp>
          <p:nvSpPr>
            <p:cNvPr id="18" name="TextBox 14"/>
            <p:cNvSpPr txBox="1"/>
            <p:nvPr/>
          </p:nvSpPr>
          <p:spPr>
            <a:xfrm rot="18765388">
              <a:off x="4400898" y="1089822"/>
              <a:ext cx="1455055" cy="442450"/>
            </a:xfrm>
            <a:prstGeom prst="rect">
              <a:avLst/>
            </a:prstGeom>
            <a:noFill/>
          </p:spPr>
          <p:txBody>
            <a:bodyPr wrap="none" rtlCol="0">
              <a:spAutoFit/>
            </a:bodyPr>
            <a:lstStyle/>
            <a:p>
              <a:r>
                <a:rPr lang="de-DE" sz="1350" b="1" dirty="0" err="1">
                  <a:solidFill>
                    <a:schemeClr val="accent1">
                      <a:lumMod val="75000"/>
                    </a:schemeClr>
                  </a:solidFill>
                  <a:latin typeface="Arial" charset="0"/>
                  <a:ea typeface="Arial" charset="0"/>
                  <a:cs typeface="Arial" charset="0"/>
                </a:rPr>
                <a:t>Biomass</a:t>
              </a:r>
              <a:endParaRPr lang="de-DE" sz="1350" b="1" dirty="0">
                <a:solidFill>
                  <a:schemeClr val="accent1">
                    <a:lumMod val="75000"/>
                  </a:schemeClr>
                </a:solidFill>
                <a:latin typeface="Arial" charset="0"/>
                <a:ea typeface="Arial" charset="0"/>
                <a:cs typeface="Arial" charset="0"/>
              </a:endParaRPr>
            </a:p>
          </p:txBody>
        </p:sp>
        <p:sp>
          <p:nvSpPr>
            <p:cNvPr id="19" name="Oval 18"/>
            <p:cNvSpPr/>
            <p:nvPr/>
          </p:nvSpPr>
          <p:spPr>
            <a:xfrm>
              <a:off x="2738841" y="1868337"/>
              <a:ext cx="1070308" cy="1070169"/>
            </a:xfrm>
            <a:prstGeom prst="ellipse">
              <a:avLst/>
            </a:prstGeom>
            <a:solidFill>
              <a:srgbClr val="3668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20" name="TextBox 16"/>
            <p:cNvSpPr txBox="1"/>
            <p:nvPr/>
          </p:nvSpPr>
          <p:spPr>
            <a:xfrm rot="18765388">
              <a:off x="2864743" y="863916"/>
              <a:ext cx="1962317" cy="442450"/>
            </a:xfrm>
            <a:prstGeom prst="rect">
              <a:avLst/>
            </a:prstGeom>
            <a:noFill/>
          </p:spPr>
          <p:txBody>
            <a:bodyPr wrap="none" rtlCol="0">
              <a:spAutoFit/>
            </a:bodyPr>
            <a:lstStyle/>
            <a:p>
              <a:r>
                <a:rPr lang="de-DE" sz="1350" b="1" dirty="0">
                  <a:solidFill>
                    <a:schemeClr val="accent1">
                      <a:lumMod val="75000"/>
                    </a:schemeClr>
                  </a:solidFill>
                  <a:latin typeface="Arial" charset="0"/>
                  <a:ea typeface="Arial" charset="0"/>
                  <a:cs typeface="Arial" charset="0"/>
                </a:rPr>
                <a:t>Wind </a:t>
              </a:r>
              <a:r>
                <a:rPr lang="de-DE" sz="1350" b="1" dirty="0" err="1">
                  <a:solidFill>
                    <a:schemeClr val="accent1">
                      <a:lumMod val="75000"/>
                    </a:schemeClr>
                  </a:solidFill>
                  <a:latin typeface="Arial" charset="0"/>
                  <a:ea typeface="Arial" charset="0"/>
                  <a:cs typeface="Arial" charset="0"/>
                </a:rPr>
                <a:t>energy</a:t>
              </a:r>
              <a:endParaRPr lang="de-DE" sz="1350" b="1" dirty="0">
                <a:solidFill>
                  <a:schemeClr val="accent1">
                    <a:lumMod val="75000"/>
                  </a:schemeClr>
                </a:solidFill>
                <a:latin typeface="Arial" charset="0"/>
                <a:ea typeface="Arial" charset="0"/>
                <a:cs typeface="Arial" charset="0"/>
              </a:endParaRPr>
            </a:p>
          </p:txBody>
        </p:sp>
        <p:sp>
          <p:nvSpPr>
            <p:cNvPr id="21" name="Oval 20"/>
            <p:cNvSpPr>
              <a:spLocks noChangeAspect="1"/>
            </p:cNvSpPr>
            <p:nvPr/>
          </p:nvSpPr>
          <p:spPr>
            <a:xfrm>
              <a:off x="6293144" y="2297973"/>
              <a:ext cx="277032" cy="259021"/>
            </a:xfrm>
            <a:prstGeom prst="ellipse">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solidFill>
                  <a:schemeClr val="accent1">
                    <a:lumMod val="60000"/>
                    <a:lumOff val="40000"/>
                  </a:schemeClr>
                </a:solidFill>
              </a:endParaRPr>
            </a:p>
          </p:txBody>
        </p:sp>
        <p:sp>
          <p:nvSpPr>
            <p:cNvPr id="22" name="Oval 21"/>
            <p:cNvSpPr>
              <a:spLocks noChangeAspect="1"/>
            </p:cNvSpPr>
            <p:nvPr/>
          </p:nvSpPr>
          <p:spPr>
            <a:xfrm>
              <a:off x="4254361" y="2048336"/>
              <a:ext cx="710258" cy="710169"/>
            </a:xfrm>
            <a:prstGeom prst="ellipse">
              <a:avLst/>
            </a:prstGeom>
            <a:solidFill>
              <a:srgbClr val="3668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23" name="Oval 22"/>
            <p:cNvSpPr>
              <a:spLocks noChangeAspect="1"/>
            </p:cNvSpPr>
            <p:nvPr/>
          </p:nvSpPr>
          <p:spPr>
            <a:xfrm>
              <a:off x="4171447" y="3415062"/>
              <a:ext cx="205031" cy="191702"/>
            </a:xfrm>
            <a:prstGeom prst="ellipse">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grpSp>
      <p:sp>
        <p:nvSpPr>
          <p:cNvPr id="24" name="Rechteck 23"/>
          <p:cNvSpPr/>
          <p:nvPr/>
        </p:nvSpPr>
        <p:spPr>
          <a:xfrm>
            <a:off x="5243365" y="4334638"/>
            <a:ext cx="3744416" cy="892552"/>
          </a:xfrm>
          <a:prstGeom prst="rect">
            <a:avLst/>
          </a:prstGeom>
        </p:spPr>
        <p:txBody>
          <a:bodyPr wrap="square">
            <a:spAutoFit/>
          </a:bodyPr>
          <a:lstStyle/>
          <a:p>
            <a:r>
              <a:rPr lang="de-DE" sz="1000" dirty="0">
                <a:latin typeface="+mj-lt"/>
                <a:ea typeface="Times New Roman" panose="02020603050405020304" pitchFamily="18" charset="0"/>
                <a:cs typeface="Arial" panose="020B0604020202020204" pitchFamily="34" charset="0"/>
              </a:rPr>
              <a:t>Potenziale erneuerbarer Energien im Vergleich zum jährlichen Weltenergiebedarf (</a:t>
            </a:r>
            <a:r>
              <a:rPr lang="de-DE" sz="1000" u="sng" dirty="0">
                <a:latin typeface="+mj-lt"/>
                <a:ea typeface="Times New Roman" panose="02020603050405020304" pitchFamily="18" charset="0"/>
                <a:hlinkClick r:id="rId3"/>
              </a:rPr>
              <a:t>http://www.fv-sonnenenergie.de/</a:t>
            </a:r>
            <a:r>
              <a:rPr lang="de-DE" sz="1000" u="sng" dirty="0" err="1">
                <a:latin typeface="+mj-lt"/>
                <a:ea typeface="Times New Roman" panose="02020603050405020304" pitchFamily="18" charset="0"/>
                <a:hlinkClick r:id="rId3"/>
              </a:rPr>
              <a:t>fileadmin</a:t>
            </a:r>
            <a:r>
              <a:rPr lang="de-DE" sz="1000" u="sng" dirty="0">
                <a:latin typeface="+mj-lt"/>
                <a:ea typeface="Times New Roman" panose="02020603050405020304" pitchFamily="18" charset="0"/>
                <a:hlinkClick r:id="rId3"/>
              </a:rPr>
              <a:t>/</a:t>
            </a:r>
            <a:r>
              <a:rPr lang="de-DE" sz="1000" u="sng" dirty="0" err="1">
                <a:latin typeface="+mj-lt"/>
                <a:ea typeface="Times New Roman" panose="02020603050405020304" pitchFamily="18" charset="0"/>
                <a:hlinkClick r:id="rId3"/>
              </a:rPr>
              <a:t>bildarchiv</a:t>
            </a:r>
            <a:r>
              <a:rPr lang="de-DE" sz="1000" u="sng" dirty="0">
                <a:latin typeface="+mj-lt"/>
                <a:ea typeface="Times New Roman" panose="02020603050405020304" pitchFamily="18" charset="0"/>
                <a:hlinkClick r:id="rId3"/>
              </a:rPr>
              <a:t>/</a:t>
            </a:r>
            <a:r>
              <a:rPr lang="de-DE" sz="1000" u="sng" dirty="0" err="1">
                <a:latin typeface="+mj-lt"/>
                <a:ea typeface="Times New Roman" panose="02020603050405020304" pitchFamily="18" charset="0"/>
                <a:hlinkClick r:id="rId3"/>
              </a:rPr>
              <a:t>grafiken_und_charts</a:t>
            </a:r>
            <a:r>
              <a:rPr lang="de-DE" sz="1000" u="sng" dirty="0">
                <a:latin typeface="+mj-lt"/>
                <a:ea typeface="Times New Roman" panose="02020603050405020304" pitchFamily="18" charset="0"/>
                <a:hlinkClick r:id="rId3"/>
              </a:rPr>
              <a:t>/­Erlaeuterung_zu_Grafik_EE-Potenziale.pdf</a:t>
            </a:r>
            <a:r>
              <a:rPr lang="de-DE" sz="1000" dirty="0">
                <a:latin typeface="+mj-lt"/>
                <a:ea typeface="Times New Roman" panose="02020603050405020304" pitchFamily="18" charset="0"/>
              </a:rPr>
              <a:t> nach </a:t>
            </a:r>
            <a:r>
              <a:rPr lang="de-DE" sz="1000" dirty="0" err="1">
                <a:latin typeface="+mj-lt"/>
                <a:ea typeface="Times New Roman" panose="02020603050405020304" pitchFamily="18" charset="0"/>
              </a:rPr>
              <a:t>Fischedick</a:t>
            </a:r>
            <a:r>
              <a:rPr lang="de-DE" sz="1000" dirty="0">
                <a:latin typeface="+mj-lt"/>
                <a:ea typeface="Times New Roman" panose="02020603050405020304" pitchFamily="18" charset="0"/>
              </a:rPr>
              <a:t> </a:t>
            </a:r>
            <a:r>
              <a:rPr lang="de-DE" sz="1100" dirty="0">
                <a:solidFill>
                  <a:srgbClr val="EEECE1"/>
                </a:solidFill>
                <a:latin typeface="+mj-lt"/>
                <a:ea typeface="Times New Roman" panose="02020603050405020304" pitchFamily="18" charset="0"/>
              </a:rPr>
              <a:t>u.a. 2000)</a:t>
            </a:r>
            <a:endParaRPr lang="de-DE" sz="1100" dirty="0">
              <a:latin typeface="+mj-lt"/>
            </a:endParaRPr>
          </a:p>
        </p:txBody>
      </p:sp>
    </p:spTree>
    <p:extLst>
      <p:ext uri="{BB962C8B-B14F-4D97-AF65-F5344CB8AC3E}">
        <p14:creationId xmlns:p14="http://schemas.microsoft.com/office/powerpoint/2010/main" val="1640179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62580934"/>
              </p:ext>
            </p:extLst>
          </p:nvPr>
        </p:nvGraphicFramePr>
        <p:xfrm>
          <a:off x="323527" y="465516"/>
          <a:ext cx="8424936" cy="3978439"/>
        </p:xfrm>
        <a:graphic>
          <a:graphicData uri="http://schemas.openxmlformats.org/drawingml/2006/table">
            <a:tbl>
              <a:tblPr firstRow="1" firstCol="1" bandRow="1">
                <a:tableStyleId>{5C22544A-7EE6-4342-B048-85BDC9FD1C3A}</a:tableStyleId>
              </a:tblPr>
              <a:tblGrid>
                <a:gridCol w="2807908"/>
                <a:gridCol w="2807908"/>
                <a:gridCol w="2809120"/>
              </a:tblGrid>
              <a:tr h="1062750">
                <a:tc>
                  <a:txBody>
                    <a:bodyPr/>
                    <a:lstStyle/>
                    <a:p>
                      <a:pPr algn="ctr">
                        <a:lnSpc>
                          <a:spcPct val="100000"/>
                        </a:lnSpc>
                        <a:spcAft>
                          <a:spcPts val="600"/>
                        </a:spcAft>
                      </a:pPr>
                      <a:r>
                        <a:rPr lang="de-DE" sz="1800" dirty="0" err="1" smtClean="0">
                          <a:effectLst/>
                        </a:rPr>
                        <a:t>Energy</a:t>
                      </a:r>
                      <a:r>
                        <a:rPr lang="de-DE" sz="1800" dirty="0" smtClean="0">
                          <a:effectLst/>
                        </a:rPr>
                        <a:t> form</a:t>
                      </a:r>
                      <a:endParaRPr lang="de-DE"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00000"/>
                        </a:lnSpc>
                        <a:spcAft>
                          <a:spcPts val="600"/>
                        </a:spcAft>
                      </a:pPr>
                      <a:r>
                        <a:rPr lang="de-DE" sz="1800" dirty="0" smtClean="0">
                          <a:effectLst/>
                        </a:rPr>
                        <a:t>Overall </a:t>
                      </a:r>
                      <a:r>
                        <a:rPr lang="de-DE" sz="1800" dirty="0" err="1" smtClean="0">
                          <a:effectLst/>
                        </a:rPr>
                        <a:t>availability</a:t>
                      </a:r>
                      <a:r>
                        <a:rPr lang="de-DE" sz="1800" dirty="0" smtClean="0">
                          <a:effectLst/>
                        </a:rPr>
                        <a:t> </a:t>
                      </a:r>
                      <a:r>
                        <a:rPr lang="de-DE" sz="1800" dirty="0" err="1" smtClean="0">
                          <a:effectLst/>
                        </a:rPr>
                        <a:t>compared</a:t>
                      </a:r>
                      <a:r>
                        <a:rPr lang="de-DE" sz="1800" dirty="0" smtClean="0">
                          <a:effectLst/>
                        </a:rPr>
                        <a:t> </a:t>
                      </a:r>
                      <a:r>
                        <a:rPr lang="de-DE" sz="1800" dirty="0" err="1" smtClean="0">
                          <a:effectLst/>
                        </a:rPr>
                        <a:t>to</a:t>
                      </a:r>
                      <a:r>
                        <a:rPr lang="de-DE" sz="1800" dirty="0" smtClean="0">
                          <a:effectLst/>
                        </a:rPr>
                        <a:t> global </a:t>
                      </a:r>
                      <a:r>
                        <a:rPr lang="de-DE" sz="1800" dirty="0" err="1" smtClean="0">
                          <a:effectLst/>
                        </a:rPr>
                        <a:t>demand</a:t>
                      </a:r>
                      <a:endParaRPr lang="de-DE"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00000"/>
                        </a:lnSpc>
                        <a:spcAft>
                          <a:spcPts val="600"/>
                        </a:spcAft>
                      </a:pPr>
                      <a:r>
                        <a:rPr lang="de-DE" sz="1800" dirty="0" smtClean="0">
                          <a:effectLst/>
                        </a:rPr>
                        <a:t>Technical </a:t>
                      </a:r>
                      <a:r>
                        <a:rPr lang="de-DE" sz="1800" dirty="0" err="1" smtClean="0">
                          <a:effectLst/>
                        </a:rPr>
                        <a:t>accessible</a:t>
                      </a:r>
                      <a:endParaRPr lang="de-DE" sz="1800" dirty="0">
                        <a:effectLst/>
                        <a:latin typeface="Times New Roman" panose="02020603050405020304" pitchFamily="18" charset="0"/>
                        <a:ea typeface="Times New Roman" panose="02020603050405020304" pitchFamily="18" charset="0"/>
                      </a:endParaRPr>
                    </a:p>
                  </a:txBody>
                  <a:tcPr marL="51435" marR="51435" marT="0" marB="0"/>
                </a:tc>
              </a:tr>
              <a:tr h="416527">
                <a:tc>
                  <a:txBody>
                    <a:bodyPr/>
                    <a:lstStyle/>
                    <a:p>
                      <a:pPr algn="ctr">
                        <a:lnSpc>
                          <a:spcPct val="100000"/>
                        </a:lnSpc>
                        <a:spcAft>
                          <a:spcPts val="600"/>
                        </a:spcAft>
                      </a:pPr>
                      <a:r>
                        <a:rPr lang="de-DE" sz="1800" dirty="0" smtClean="0">
                          <a:effectLst/>
                        </a:rPr>
                        <a:t>Solar</a:t>
                      </a:r>
                      <a:endParaRPr lang="de-DE"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00000"/>
                        </a:lnSpc>
                        <a:spcAft>
                          <a:spcPts val="600"/>
                        </a:spcAft>
                      </a:pPr>
                      <a:r>
                        <a:rPr lang="de-DE" sz="1800" dirty="0">
                          <a:effectLst/>
                        </a:rPr>
                        <a:t>2.850</a:t>
                      </a:r>
                      <a:endParaRPr lang="de-DE" sz="18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lnSpc>
                          <a:spcPct val="100000"/>
                        </a:lnSpc>
                        <a:spcAft>
                          <a:spcPts val="600"/>
                        </a:spcAft>
                      </a:pPr>
                      <a:r>
                        <a:rPr lang="de-DE" sz="1800">
                          <a:effectLst/>
                        </a:rPr>
                        <a:t>3,8</a:t>
                      </a:r>
                      <a:endParaRPr lang="de-DE" sz="1800">
                        <a:effectLst/>
                        <a:latin typeface="Times New Roman" panose="02020603050405020304" pitchFamily="18" charset="0"/>
                        <a:ea typeface="Times New Roman" panose="02020603050405020304" pitchFamily="18" charset="0"/>
                      </a:endParaRPr>
                    </a:p>
                  </a:txBody>
                  <a:tcPr marL="51435" marR="51435" marT="0" marB="0" anchor="ctr"/>
                </a:tc>
              </a:tr>
              <a:tr h="416527">
                <a:tc>
                  <a:txBody>
                    <a:bodyPr/>
                    <a:lstStyle/>
                    <a:p>
                      <a:pPr algn="ctr">
                        <a:lnSpc>
                          <a:spcPct val="100000"/>
                        </a:lnSpc>
                        <a:spcAft>
                          <a:spcPts val="600"/>
                        </a:spcAft>
                      </a:pPr>
                      <a:r>
                        <a:rPr lang="de-DE" sz="1800" dirty="0" smtClean="0">
                          <a:effectLst/>
                          <a:latin typeface="+mn-lt"/>
                          <a:ea typeface="+mn-ea"/>
                        </a:rPr>
                        <a:t>Wind</a:t>
                      </a:r>
                      <a:endParaRPr lang="de-DE"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00000"/>
                        </a:lnSpc>
                        <a:spcAft>
                          <a:spcPts val="600"/>
                        </a:spcAft>
                      </a:pPr>
                      <a:r>
                        <a:rPr lang="de-DE" sz="1800" dirty="0">
                          <a:effectLst/>
                        </a:rPr>
                        <a:t>200</a:t>
                      </a:r>
                      <a:endParaRPr lang="de-DE" sz="18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lnSpc>
                          <a:spcPct val="100000"/>
                        </a:lnSpc>
                        <a:spcAft>
                          <a:spcPts val="600"/>
                        </a:spcAft>
                      </a:pPr>
                      <a:r>
                        <a:rPr lang="de-DE" sz="1800" dirty="0">
                          <a:effectLst/>
                        </a:rPr>
                        <a:t>0,5</a:t>
                      </a:r>
                      <a:endParaRPr lang="de-DE" sz="1800" dirty="0">
                        <a:effectLst/>
                        <a:latin typeface="Times New Roman" panose="02020603050405020304" pitchFamily="18" charset="0"/>
                        <a:ea typeface="Times New Roman" panose="02020603050405020304" pitchFamily="18" charset="0"/>
                      </a:endParaRPr>
                    </a:p>
                  </a:txBody>
                  <a:tcPr marL="51435" marR="51435" marT="0" marB="0" anchor="ctr"/>
                </a:tc>
              </a:tr>
              <a:tr h="416527">
                <a:tc>
                  <a:txBody>
                    <a:bodyPr/>
                    <a:lstStyle/>
                    <a:p>
                      <a:pPr algn="ctr">
                        <a:lnSpc>
                          <a:spcPct val="100000"/>
                        </a:lnSpc>
                        <a:spcAft>
                          <a:spcPts val="600"/>
                        </a:spcAft>
                      </a:pPr>
                      <a:r>
                        <a:rPr lang="de-DE" sz="1800" dirty="0" err="1" smtClean="0">
                          <a:effectLst/>
                        </a:rPr>
                        <a:t>Biomass</a:t>
                      </a:r>
                      <a:endParaRPr lang="de-DE"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00000"/>
                        </a:lnSpc>
                        <a:spcAft>
                          <a:spcPts val="600"/>
                        </a:spcAft>
                      </a:pPr>
                      <a:r>
                        <a:rPr lang="de-DE" sz="1800">
                          <a:effectLst/>
                        </a:rPr>
                        <a:t>20</a:t>
                      </a:r>
                      <a:endParaRPr lang="de-DE" sz="18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lnSpc>
                          <a:spcPct val="100000"/>
                        </a:lnSpc>
                        <a:spcAft>
                          <a:spcPts val="600"/>
                        </a:spcAft>
                      </a:pPr>
                      <a:r>
                        <a:rPr lang="de-DE" sz="1800" dirty="0">
                          <a:effectLst/>
                        </a:rPr>
                        <a:t>0,4</a:t>
                      </a:r>
                      <a:endParaRPr lang="de-DE" sz="1800" dirty="0">
                        <a:effectLst/>
                        <a:latin typeface="Times New Roman" panose="02020603050405020304" pitchFamily="18" charset="0"/>
                        <a:ea typeface="Times New Roman" panose="02020603050405020304" pitchFamily="18" charset="0"/>
                      </a:endParaRPr>
                    </a:p>
                  </a:txBody>
                  <a:tcPr marL="51435" marR="51435" marT="0" marB="0" anchor="ctr"/>
                </a:tc>
              </a:tr>
              <a:tr h="416527">
                <a:tc>
                  <a:txBody>
                    <a:bodyPr/>
                    <a:lstStyle/>
                    <a:p>
                      <a:pPr algn="ctr">
                        <a:lnSpc>
                          <a:spcPct val="100000"/>
                        </a:lnSpc>
                        <a:spcAft>
                          <a:spcPts val="600"/>
                        </a:spcAft>
                      </a:pPr>
                      <a:r>
                        <a:rPr lang="de-DE" sz="1800" dirty="0" smtClean="0">
                          <a:effectLst/>
                        </a:rPr>
                        <a:t>Geothermal </a:t>
                      </a:r>
                      <a:r>
                        <a:rPr lang="de-DE" sz="1800" dirty="0" err="1" smtClean="0">
                          <a:effectLst/>
                        </a:rPr>
                        <a:t>heat</a:t>
                      </a:r>
                      <a:endParaRPr lang="de-DE"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00000"/>
                        </a:lnSpc>
                        <a:spcAft>
                          <a:spcPts val="600"/>
                        </a:spcAft>
                      </a:pPr>
                      <a:r>
                        <a:rPr lang="de-DE" sz="1800">
                          <a:effectLst/>
                        </a:rPr>
                        <a:t>5</a:t>
                      </a:r>
                      <a:endParaRPr lang="de-DE" sz="18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lnSpc>
                          <a:spcPct val="100000"/>
                        </a:lnSpc>
                        <a:spcAft>
                          <a:spcPts val="600"/>
                        </a:spcAft>
                      </a:pPr>
                      <a:r>
                        <a:rPr lang="de-DE" sz="1800" dirty="0">
                          <a:effectLst/>
                        </a:rPr>
                        <a:t>1,0</a:t>
                      </a:r>
                      <a:endParaRPr lang="de-DE" sz="1800" dirty="0">
                        <a:effectLst/>
                        <a:latin typeface="Times New Roman" panose="02020603050405020304" pitchFamily="18" charset="0"/>
                        <a:ea typeface="Times New Roman" panose="02020603050405020304" pitchFamily="18" charset="0"/>
                      </a:endParaRPr>
                    </a:p>
                  </a:txBody>
                  <a:tcPr marL="51435" marR="51435" marT="0" marB="0" anchor="ctr"/>
                </a:tc>
              </a:tr>
              <a:tr h="416527">
                <a:tc>
                  <a:txBody>
                    <a:bodyPr/>
                    <a:lstStyle/>
                    <a:p>
                      <a:pPr algn="ctr">
                        <a:lnSpc>
                          <a:spcPct val="100000"/>
                        </a:lnSpc>
                        <a:spcAft>
                          <a:spcPts val="600"/>
                        </a:spcAft>
                      </a:pPr>
                      <a:r>
                        <a:rPr lang="de-DE" sz="1800" dirty="0" smtClean="0">
                          <a:effectLst/>
                        </a:rPr>
                        <a:t>Wave</a:t>
                      </a:r>
                      <a:r>
                        <a:rPr lang="de-DE" sz="1800" baseline="0" dirty="0" smtClean="0">
                          <a:effectLst/>
                        </a:rPr>
                        <a:t> </a:t>
                      </a:r>
                      <a:r>
                        <a:rPr lang="de-DE" sz="1800" baseline="0" dirty="0" err="1" smtClean="0">
                          <a:effectLst/>
                        </a:rPr>
                        <a:t>and</a:t>
                      </a:r>
                      <a:r>
                        <a:rPr lang="de-DE" sz="1800" baseline="0" dirty="0" smtClean="0">
                          <a:effectLst/>
                        </a:rPr>
                        <a:t> </a:t>
                      </a:r>
                      <a:r>
                        <a:rPr lang="de-DE" sz="1800" baseline="0" dirty="0" err="1" smtClean="0">
                          <a:effectLst/>
                        </a:rPr>
                        <a:t>sea</a:t>
                      </a:r>
                      <a:r>
                        <a:rPr lang="de-DE" sz="1800" baseline="0" dirty="0" smtClean="0">
                          <a:effectLst/>
                        </a:rPr>
                        <a:t> </a:t>
                      </a:r>
                      <a:r>
                        <a:rPr lang="de-DE" sz="1800" baseline="0" dirty="0" err="1" smtClean="0">
                          <a:effectLst/>
                        </a:rPr>
                        <a:t>currents</a:t>
                      </a:r>
                      <a:endParaRPr lang="de-DE"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00000"/>
                        </a:lnSpc>
                        <a:spcAft>
                          <a:spcPts val="600"/>
                        </a:spcAft>
                      </a:pPr>
                      <a:r>
                        <a:rPr lang="de-DE" sz="1800">
                          <a:effectLst/>
                        </a:rPr>
                        <a:t>2</a:t>
                      </a:r>
                      <a:endParaRPr lang="de-DE" sz="18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lnSpc>
                          <a:spcPct val="100000"/>
                        </a:lnSpc>
                        <a:spcAft>
                          <a:spcPts val="600"/>
                        </a:spcAft>
                      </a:pPr>
                      <a:r>
                        <a:rPr lang="de-DE" sz="1800" dirty="0">
                          <a:effectLst/>
                        </a:rPr>
                        <a:t>0,05</a:t>
                      </a:r>
                      <a:endParaRPr lang="de-DE" sz="1800" dirty="0">
                        <a:effectLst/>
                        <a:latin typeface="Times New Roman" panose="02020603050405020304" pitchFamily="18" charset="0"/>
                        <a:ea typeface="Times New Roman" panose="02020603050405020304" pitchFamily="18" charset="0"/>
                      </a:endParaRPr>
                    </a:p>
                  </a:txBody>
                  <a:tcPr marL="51435" marR="51435" marT="0" marB="0" anchor="ctr"/>
                </a:tc>
              </a:tr>
              <a:tr h="416527">
                <a:tc>
                  <a:txBody>
                    <a:bodyPr/>
                    <a:lstStyle/>
                    <a:p>
                      <a:pPr algn="ctr">
                        <a:lnSpc>
                          <a:spcPct val="100000"/>
                        </a:lnSpc>
                        <a:spcAft>
                          <a:spcPts val="600"/>
                        </a:spcAft>
                      </a:pPr>
                      <a:r>
                        <a:rPr lang="de-DE" sz="1800" dirty="0" err="1" smtClean="0">
                          <a:effectLst/>
                        </a:rPr>
                        <a:t>Water</a:t>
                      </a:r>
                      <a:endParaRPr lang="de-DE"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00000"/>
                        </a:lnSpc>
                        <a:spcAft>
                          <a:spcPts val="600"/>
                        </a:spcAft>
                      </a:pPr>
                      <a:r>
                        <a:rPr lang="de-DE" sz="1800">
                          <a:effectLst/>
                        </a:rPr>
                        <a:t>1</a:t>
                      </a:r>
                      <a:endParaRPr lang="de-DE" sz="18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lnSpc>
                          <a:spcPct val="100000"/>
                        </a:lnSpc>
                        <a:spcAft>
                          <a:spcPts val="600"/>
                        </a:spcAft>
                      </a:pPr>
                      <a:r>
                        <a:rPr lang="de-DE" sz="1800" dirty="0">
                          <a:effectLst/>
                        </a:rPr>
                        <a:t>0,15</a:t>
                      </a:r>
                      <a:endParaRPr lang="de-DE" sz="1800" dirty="0">
                        <a:effectLst/>
                        <a:latin typeface="Times New Roman" panose="02020603050405020304" pitchFamily="18" charset="0"/>
                        <a:ea typeface="Times New Roman" panose="02020603050405020304" pitchFamily="18" charset="0"/>
                      </a:endParaRPr>
                    </a:p>
                  </a:txBody>
                  <a:tcPr marL="51435" marR="51435" marT="0" marB="0" anchor="ctr"/>
                </a:tc>
              </a:tr>
              <a:tr h="416527">
                <a:tc>
                  <a:txBody>
                    <a:bodyPr/>
                    <a:lstStyle/>
                    <a:p>
                      <a:pPr algn="ctr">
                        <a:lnSpc>
                          <a:spcPct val="100000"/>
                        </a:lnSpc>
                        <a:spcAft>
                          <a:spcPts val="600"/>
                        </a:spcAft>
                      </a:pPr>
                      <a:r>
                        <a:rPr lang="de-DE" sz="1800" dirty="0" err="1" smtClean="0">
                          <a:effectLst/>
                        </a:rPr>
                        <a:t>Sum</a:t>
                      </a:r>
                      <a:endParaRPr lang="de-DE"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00000"/>
                        </a:lnSpc>
                        <a:spcAft>
                          <a:spcPts val="600"/>
                        </a:spcAft>
                      </a:pPr>
                      <a:r>
                        <a:rPr lang="de-DE" sz="1800">
                          <a:effectLst/>
                        </a:rPr>
                        <a:t>3.000</a:t>
                      </a:r>
                      <a:endParaRPr lang="de-DE" sz="18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lnSpc>
                          <a:spcPct val="100000"/>
                        </a:lnSpc>
                        <a:spcAft>
                          <a:spcPts val="600"/>
                        </a:spcAft>
                      </a:pPr>
                      <a:r>
                        <a:rPr lang="de-DE" sz="1800" dirty="0">
                          <a:effectLst/>
                        </a:rPr>
                        <a:t>5,90</a:t>
                      </a:r>
                      <a:endParaRPr lang="de-DE" sz="1800" dirty="0">
                        <a:effectLst/>
                        <a:latin typeface="Times New Roman" panose="02020603050405020304" pitchFamily="18" charset="0"/>
                        <a:ea typeface="Times New Roman" panose="02020603050405020304" pitchFamily="18" charset="0"/>
                      </a:endParaRPr>
                    </a:p>
                  </a:txBody>
                  <a:tcPr marL="51435" marR="51435" marT="0" marB="0" anchor="ctr"/>
                </a:tc>
              </a:tr>
            </a:tbl>
          </a:graphicData>
        </a:graphic>
      </p:graphicFrame>
      <p:sp>
        <p:nvSpPr>
          <p:cNvPr id="3" name="Textfeld 2"/>
          <p:cNvSpPr txBox="1"/>
          <p:nvPr/>
        </p:nvSpPr>
        <p:spPr>
          <a:xfrm>
            <a:off x="3203848" y="4785997"/>
            <a:ext cx="3528392" cy="276999"/>
          </a:xfrm>
          <a:prstGeom prst="rect">
            <a:avLst/>
          </a:prstGeom>
          <a:noFill/>
        </p:spPr>
        <p:txBody>
          <a:bodyPr wrap="square" rtlCol="0">
            <a:spAutoFit/>
          </a:bodyPr>
          <a:lstStyle/>
          <a:p>
            <a:pPr algn="ctr"/>
            <a:r>
              <a:rPr lang="de-DE" sz="1200" dirty="0" smtClean="0"/>
              <a:t>Kals, Betriebliches Energiemanagement, 2010</a:t>
            </a:r>
            <a:endParaRPr lang="de-DE" sz="1200" dirty="0"/>
          </a:p>
        </p:txBody>
      </p:sp>
    </p:spTree>
    <p:extLst>
      <p:ext uri="{BB962C8B-B14F-4D97-AF65-F5344CB8AC3E}">
        <p14:creationId xmlns:p14="http://schemas.microsoft.com/office/powerpoint/2010/main" val="1928852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en-US" altLang="de-DE" noProof="0" dirty="0" smtClean="0">
                <a:solidFill>
                  <a:schemeClr val="bg1"/>
                </a:solidFill>
              </a:rPr>
              <a:t>2 </a:t>
            </a:r>
            <a:r>
              <a:rPr lang="en-US" altLang="de-DE" noProof="0" dirty="0" err="1" smtClean="0">
                <a:solidFill>
                  <a:schemeClr val="bg1"/>
                </a:solidFill>
              </a:rPr>
              <a:t>Potenziale</a:t>
            </a:r>
            <a:r>
              <a:rPr lang="en-US" altLang="de-DE" noProof="0" dirty="0" smtClean="0">
                <a:solidFill>
                  <a:schemeClr val="bg1"/>
                </a:solidFill>
              </a:rPr>
              <a:t> </a:t>
            </a:r>
            <a:r>
              <a:rPr lang="en-US" altLang="de-DE" noProof="0" dirty="0" err="1" smtClean="0">
                <a:solidFill>
                  <a:schemeClr val="bg1"/>
                </a:solidFill>
              </a:rPr>
              <a:t>regenerativer</a:t>
            </a:r>
            <a:r>
              <a:rPr lang="en-US" altLang="de-DE" noProof="0" dirty="0" smtClean="0">
                <a:solidFill>
                  <a:schemeClr val="bg1"/>
                </a:solidFill>
              </a:rPr>
              <a:t> </a:t>
            </a:r>
            <a:r>
              <a:rPr lang="en-US" altLang="de-DE" noProof="0" dirty="0" err="1" smtClean="0">
                <a:solidFill>
                  <a:schemeClr val="bg1"/>
                </a:solidFill>
              </a:rPr>
              <a:t>Energien</a:t>
            </a:r>
            <a:endParaRPr lang="en-US" altLang="de-DE" noProof="0" dirty="0" smtClean="0">
              <a:solidFill>
                <a:schemeClr val="bg1"/>
              </a:solidFill>
            </a:endParaRP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44589154"/>
              </p:ext>
            </p:extLst>
          </p:nvPr>
        </p:nvGraphicFramePr>
        <p:xfrm>
          <a:off x="179510" y="862142"/>
          <a:ext cx="8784980" cy="4071808"/>
        </p:xfrm>
        <a:graphic>
          <a:graphicData uri="http://schemas.openxmlformats.org/drawingml/2006/table">
            <a:tbl>
              <a:tblPr/>
              <a:tblGrid>
                <a:gridCol w="864098"/>
                <a:gridCol w="1368152"/>
                <a:gridCol w="2376264"/>
                <a:gridCol w="2736304"/>
                <a:gridCol w="1440162"/>
              </a:tblGrid>
              <a:tr h="315496">
                <a:tc>
                  <a:txBody>
                    <a:bodyPr/>
                    <a:lstStyle/>
                    <a:p>
                      <a:pPr>
                        <a:spcAft>
                          <a:spcPts val="0"/>
                        </a:spcAft>
                      </a:pPr>
                      <a:r>
                        <a:rPr lang="de-DE" sz="1200" b="1" dirty="0" smtClean="0">
                          <a:solidFill>
                            <a:srgbClr val="000000"/>
                          </a:solidFill>
                          <a:latin typeface="Arial"/>
                          <a:ea typeface="Times New Roman"/>
                          <a:cs typeface="Times New Roman"/>
                        </a:rPr>
                        <a:t>Basis</a:t>
                      </a:r>
                      <a:endParaRPr lang="de-DE" sz="1200" b="1"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b="1" dirty="0" smtClean="0">
                          <a:solidFill>
                            <a:srgbClr val="000000"/>
                          </a:solidFill>
                          <a:latin typeface="Arial"/>
                          <a:ea typeface="Times New Roman"/>
                          <a:cs typeface="Times New Roman"/>
                        </a:rPr>
                        <a:t>Manifestation</a:t>
                      </a:r>
                      <a:endParaRPr lang="de-DE" sz="1200" b="1"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noProof="0" dirty="0" smtClean="0">
                          <a:solidFill>
                            <a:srgbClr val="000000"/>
                          </a:solidFill>
                          <a:latin typeface="Arial"/>
                          <a:ea typeface="Times New Roman"/>
                          <a:cs typeface="Times New Roman"/>
                        </a:rPr>
                        <a:t>Natural</a:t>
                      </a:r>
                      <a:r>
                        <a:rPr lang="en-US" sz="1200" b="1" baseline="0" noProof="0" dirty="0" smtClean="0">
                          <a:solidFill>
                            <a:srgbClr val="000000"/>
                          </a:solidFill>
                          <a:latin typeface="Arial"/>
                          <a:ea typeface="Times New Roman"/>
                          <a:cs typeface="Times New Roman"/>
                        </a:rPr>
                        <a:t> energy conversion</a:t>
                      </a:r>
                      <a:endParaRPr lang="en-US" sz="1200" b="1"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noProof="0" dirty="0" smtClean="0">
                          <a:solidFill>
                            <a:srgbClr val="000000"/>
                          </a:solidFill>
                          <a:latin typeface="Arial"/>
                          <a:ea typeface="Times New Roman"/>
                          <a:cs typeface="Times New Roman"/>
                        </a:rPr>
                        <a:t>Technical energy conversion</a:t>
                      </a:r>
                      <a:endParaRPr lang="en-US" sz="1200" b="1"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noProof="0" dirty="0" smtClean="0">
                          <a:solidFill>
                            <a:srgbClr val="000000"/>
                          </a:solidFill>
                          <a:latin typeface="Arial"/>
                          <a:ea typeface="Times New Roman"/>
                          <a:cs typeface="Times New Roman"/>
                        </a:rPr>
                        <a:t>Useful</a:t>
                      </a:r>
                      <a:r>
                        <a:rPr lang="en-US" sz="1200" b="1" baseline="0" noProof="0" dirty="0" smtClean="0">
                          <a:solidFill>
                            <a:srgbClr val="000000"/>
                          </a:solidFill>
                          <a:latin typeface="Arial"/>
                          <a:ea typeface="Times New Roman"/>
                          <a:cs typeface="Times New Roman"/>
                        </a:rPr>
                        <a:t> </a:t>
                      </a:r>
                      <a:r>
                        <a:rPr lang="en-US" sz="1200" b="1" noProof="0" dirty="0" smtClean="0">
                          <a:solidFill>
                            <a:srgbClr val="000000"/>
                          </a:solidFill>
                          <a:latin typeface="Arial"/>
                          <a:ea typeface="Times New Roman"/>
                          <a:cs typeface="Times New Roman"/>
                        </a:rPr>
                        <a:t>energy</a:t>
                      </a:r>
                      <a:endParaRPr lang="en-US" sz="1200" b="1"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948">
                <a:tc rowSpan="10">
                  <a:txBody>
                    <a:bodyPr/>
                    <a:lstStyle/>
                    <a:p>
                      <a:pPr>
                        <a:spcAft>
                          <a:spcPts val="0"/>
                        </a:spcAft>
                      </a:pPr>
                      <a:r>
                        <a:rPr lang="de-DE" sz="1200" dirty="0" smtClean="0">
                          <a:solidFill>
                            <a:srgbClr val="000000"/>
                          </a:solidFill>
                          <a:latin typeface="Arial"/>
                          <a:ea typeface="Times New Roman"/>
                          <a:cs typeface="Times New Roman"/>
                        </a:rPr>
                        <a:t>Sun</a:t>
                      </a:r>
                      <a:endParaRPr lang="de-DE" sz="120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err="1" smtClean="0">
                          <a:solidFill>
                            <a:srgbClr val="000000"/>
                          </a:solidFill>
                          <a:latin typeface="Arial"/>
                          <a:ea typeface="Times New Roman"/>
                          <a:cs typeface="Times New Roman"/>
                        </a:rPr>
                        <a:t>Biomass</a:t>
                      </a:r>
                      <a:endParaRPr lang="de-DE" sz="120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Biomass-production</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Cogeneration</a:t>
                      </a:r>
                      <a:r>
                        <a:rPr lang="en-US" sz="1200" baseline="0" noProof="0" dirty="0" smtClean="0">
                          <a:solidFill>
                            <a:srgbClr val="000000"/>
                          </a:solidFill>
                          <a:latin typeface="Arial"/>
                          <a:ea typeface="Times New Roman"/>
                          <a:cs typeface="Times New Roman"/>
                        </a:rPr>
                        <a:t> plant</a:t>
                      </a:r>
                      <a:r>
                        <a:rPr lang="en-US" sz="1200" noProof="0" dirty="0" smtClean="0">
                          <a:solidFill>
                            <a:srgbClr val="000000"/>
                          </a:solidFill>
                          <a:latin typeface="Arial"/>
                          <a:ea typeface="Times New Roman"/>
                          <a:cs typeface="Times New Roman"/>
                        </a:rPr>
                        <a:t>/ Conversion</a:t>
                      </a:r>
                      <a:r>
                        <a:rPr lang="en-US" sz="1200" baseline="0" noProof="0" dirty="0" smtClean="0">
                          <a:solidFill>
                            <a:srgbClr val="000000"/>
                          </a:solidFill>
                          <a:latin typeface="Arial"/>
                          <a:ea typeface="Times New Roman"/>
                          <a:cs typeface="Times New Roman"/>
                        </a:rPr>
                        <a:t> plant</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Heat, electricity, fuel</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96">
                <a:tc vMerge="1">
                  <a:txBody>
                    <a:bodyPr/>
                    <a:lstStyle/>
                    <a:p>
                      <a:endParaRPr lang="de-DE"/>
                    </a:p>
                  </a:txBody>
                  <a:tcPr/>
                </a:tc>
                <a:tc>
                  <a:txBody>
                    <a:bodyPr/>
                    <a:lstStyle/>
                    <a:p>
                      <a:pPr>
                        <a:spcAft>
                          <a:spcPts val="0"/>
                        </a:spcAft>
                      </a:pPr>
                      <a:r>
                        <a:rPr lang="de-DE" sz="1200" dirty="0" smtClean="0">
                          <a:solidFill>
                            <a:srgbClr val="000000"/>
                          </a:solidFill>
                          <a:latin typeface="Arial"/>
                          <a:ea typeface="Times New Roman"/>
                          <a:cs typeface="Times New Roman"/>
                        </a:rPr>
                        <a:t>Hydropower</a:t>
                      </a:r>
                      <a:endParaRPr lang="de-DE" sz="120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Evaporation, precipitation, melting</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0" u="none" noProof="0" dirty="0" smtClean="0">
                          <a:solidFill>
                            <a:schemeClr val="tx1"/>
                          </a:solidFill>
                          <a:latin typeface="Arial" panose="020B0604020202020204" pitchFamily="34" charset="0"/>
                          <a:cs typeface="Arial" panose="020B0604020202020204" pitchFamily="34" charset="0"/>
                        </a:rPr>
                        <a:t>Hydroelectric power station</a:t>
                      </a:r>
                      <a:endParaRPr lang="en-US" sz="1200" b="0" u="none" noProof="0" dirty="0">
                        <a:solidFill>
                          <a:schemeClr val="tx1"/>
                        </a:solidFill>
                        <a:latin typeface="Arial" panose="020B0604020202020204" pitchFamily="34" charset="0"/>
                        <a:cs typeface="Arial" panose="020B0604020202020204" pitchFamily="34" charset="0"/>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Electricity</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378">
                <a:tc vMerge="1">
                  <a:txBody>
                    <a:bodyPr/>
                    <a:lstStyle/>
                    <a:p>
                      <a:endParaRPr lang="de-DE"/>
                    </a:p>
                  </a:txBody>
                  <a:tcPr/>
                </a:tc>
                <a:tc rowSpan="2">
                  <a:txBody>
                    <a:bodyPr/>
                    <a:lstStyle/>
                    <a:p>
                      <a:pPr>
                        <a:spcAft>
                          <a:spcPts val="0"/>
                        </a:spcAft>
                      </a:pPr>
                      <a:r>
                        <a:rPr lang="de-DE" sz="1200" dirty="0" smtClean="0">
                          <a:solidFill>
                            <a:srgbClr val="000000"/>
                          </a:solidFill>
                          <a:latin typeface="Arial"/>
                          <a:ea typeface="Times New Roman"/>
                          <a:cs typeface="Times New Roman"/>
                        </a:rPr>
                        <a:t>Wind power</a:t>
                      </a:r>
                      <a:endParaRPr lang="de-DE" sz="120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Atmospheric</a:t>
                      </a:r>
                      <a:r>
                        <a:rPr lang="en-US" sz="1200" baseline="0" noProof="0" dirty="0" smtClean="0">
                          <a:solidFill>
                            <a:srgbClr val="000000"/>
                          </a:solidFill>
                          <a:latin typeface="Arial"/>
                          <a:ea typeface="Times New Roman"/>
                          <a:cs typeface="Times New Roman"/>
                        </a:rPr>
                        <a:t> motion</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Wind power plants</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Electricity</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378">
                <a:tc vMerge="1">
                  <a:txBody>
                    <a:bodyPr/>
                    <a:lstStyle/>
                    <a:p>
                      <a:endParaRPr lang="de-DE"/>
                    </a:p>
                  </a:txBody>
                  <a:tcPr/>
                </a:tc>
                <a:tc vMerge="1">
                  <a:txBody>
                    <a:bodyPr/>
                    <a:lstStyle/>
                    <a:p>
                      <a:endParaRPr lang="de-DE"/>
                    </a:p>
                  </a:txBody>
                  <a:tcPr/>
                </a:tc>
                <a:tc>
                  <a:txBody>
                    <a:bodyPr/>
                    <a:lstStyle/>
                    <a:p>
                      <a:pPr>
                        <a:spcAft>
                          <a:spcPts val="0"/>
                        </a:spcAft>
                      </a:pPr>
                      <a:r>
                        <a:rPr lang="en-US" sz="1200" noProof="0" dirty="0" smtClean="0">
                          <a:solidFill>
                            <a:srgbClr val="000000"/>
                          </a:solidFill>
                          <a:latin typeface="Arial"/>
                          <a:ea typeface="Times New Roman"/>
                          <a:cs typeface="Times New Roman"/>
                        </a:rPr>
                        <a:t>Wave</a:t>
                      </a:r>
                      <a:r>
                        <a:rPr lang="en-US" sz="1200" baseline="0" noProof="0" dirty="0" smtClean="0">
                          <a:solidFill>
                            <a:srgbClr val="000000"/>
                          </a:solidFill>
                          <a:latin typeface="Arial"/>
                          <a:ea typeface="Times New Roman"/>
                          <a:cs typeface="Times New Roman"/>
                        </a:rPr>
                        <a:t> movement</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Wave</a:t>
                      </a:r>
                      <a:r>
                        <a:rPr lang="en-US" sz="1200" baseline="0" noProof="0" dirty="0" smtClean="0">
                          <a:solidFill>
                            <a:srgbClr val="000000"/>
                          </a:solidFill>
                          <a:latin typeface="Arial"/>
                          <a:ea typeface="Times New Roman"/>
                          <a:cs typeface="Times New Roman"/>
                        </a:rPr>
                        <a:t> power plant</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Electricity</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96">
                <a:tc vMerge="1">
                  <a:txBody>
                    <a:bodyPr/>
                    <a:lstStyle/>
                    <a:p>
                      <a:endParaRPr lang="de-DE"/>
                    </a:p>
                  </a:txBody>
                  <a:tcPr/>
                </a:tc>
                <a:tc rowSpan="6">
                  <a:txBody>
                    <a:bodyPr/>
                    <a:lstStyle/>
                    <a:p>
                      <a:pPr>
                        <a:spcAft>
                          <a:spcPts val="0"/>
                        </a:spcAft>
                      </a:pPr>
                      <a:r>
                        <a:rPr lang="de-DE" sz="1200" dirty="0" smtClean="0">
                          <a:solidFill>
                            <a:srgbClr val="000000"/>
                          </a:solidFill>
                          <a:latin typeface="Arial"/>
                          <a:ea typeface="Times New Roman"/>
                          <a:cs typeface="Times New Roman"/>
                        </a:rPr>
                        <a:t>Solar</a:t>
                      </a:r>
                      <a:r>
                        <a:rPr lang="de-DE" sz="1200" baseline="0" dirty="0" smtClean="0">
                          <a:solidFill>
                            <a:srgbClr val="000000"/>
                          </a:solidFill>
                          <a:latin typeface="Arial"/>
                          <a:ea typeface="Times New Roman"/>
                          <a:cs typeface="Times New Roman"/>
                        </a:rPr>
                        <a:t> power</a:t>
                      </a:r>
                      <a:endParaRPr lang="de-DE" sz="120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Currents</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Marine</a:t>
                      </a:r>
                      <a:r>
                        <a:rPr lang="en-US" sz="1200" baseline="0" noProof="0" dirty="0" smtClean="0">
                          <a:solidFill>
                            <a:srgbClr val="000000"/>
                          </a:solidFill>
                          <a:latin typeface="Arial"/>
                          <a:ea typeface="Times New Roman"/>
                          <a:cs typeface="Times New Roman"/>
                        </a:rPr>
                        <a:t> current  power</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Electricity</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378">
                <a:tc vMerge="1">
                  <a:txBody>
                    <a:bodyPr/>
                    <a:lstStyle/>
                    <a:p>
                      <a:endParaRPr lang="de-DE"/>
                    </a:p>
                  </a:txBody>
                  <a:tcPr/>
                </a:tc>
                <a:tc vMerge="1">
                  <a:txBody>
                    <a:bodyPr/>
                    <a:lstStyle/>
                    <a:p>
                      <a:endParaRPr lang="de-DE"/>
                    </a:p>
                  </a:txBody>
                  <a:tcPr/>
                </a:tc>
                <a:tc rowSpan="2">
                  <a:txBody>
                    <a:bodyPr/>
                    <a:lstStyle/>
                    <a:p>
                      <a:pPr>
                        <a:spcAft>
                          <a:spcPts val="0"/>
                        </a:spcAft>
                      </a:pPr>
                      <a:r>
                        <a:rPr lang="en-US" sz="1200" noProof="0" dirty="0" smtClean="0">
                          <a:solidFill>
                            <a:srgbClr val="000000"/>
                          </a:solidFill>
                          <a:latin typeface="Arial"/>
                          <a:ea typeface="Times New Roman"/>
                          <a:cs typeface="Times New Roman"/>
                        </a:rPr>
                        <a:t>Warming of surface</a:t>
                      </a:r>
                      <a:r>
                        <a:rPr lang="en-US" sz="1200" baseline="0" noProof="0" dirty="0" smtClean="0">
                          <a:solidFill>
                            <a:srgbClr val="000000"/>
                          </a:solidFill>
                          <a:latin typeface="Arial"/>
                          <a:ea typeface="Times New Roman"/>
                          <a:cs typeface="Times New Roman"/>
                        </a:rPr>
                        <a:t> and atmosphere</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Heat</a:t>
                      </a:r>
                      <a:r>
                        <a:rPr lang="en-US" sz="1200" baseline="0" noProof="0" dirty="0" smtClean="0">
                          <a:solidFill>
                            <a:srgbClr val="000000"/>
                          </a:solidFill>
                          <a:latin typeface="Arial"/>
                          <a:ea typeface="Times New Roman"/>
                          <a:cs typeface="Times New Roman"/>
                        </a:rPr>
                        <a:t> pumps</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Heat</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96">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r>
                        <a:rPr lang="en-US" sz="1200" b="0" noProof="0" dirty="0" smtClean="0">
                          <a:latin typeface="Arial" panose="020B0604020202020204" pitchFamily="34" charset="0"/>
                          <a:cs typeface="Arial" panose="020B0604020202020204" pitchFamily="34" charset="0"/>
                        </a:rPr>
                        <a:t>Ocean thermal energy conversion</a:t>
                      </a:r>
                      <a:endParaRPr lang="en-US" sz="1200" b="0" noProof="0" dirty="0">
                        <a:latin typeface="Arial" panose="020B0604020202020204" pitchFamily="34" charset="0"/>
                        <a:cs typeface="Arial" panose="020B0604020202020204" pitchFamily="34" charset="0"/>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Electricity</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378">
                <a:tc vMerge="1">
                  <a:txBody>
                    <a:bodyPr/>
                    <a:lstStyle/>
                    <a:p>
                      <a:endParaRPr lang="de-DE"/>
                    </a:p>
                  </a:txBody>
                  <a:tcPr/>
                </a:tc>
                <a:tc vMerge="1">
                  <a:txBody>
                    <a:bodyPr/>
                    <a:lstStyle/>
                    <a:p>
                      <a:endParaRPr lang="de-DE"/>
                    </a:p>
                  </a:txBody>
                  <a:tcPr/>
                </a:tc>
                <a:tc rowSpan="3">
                  <a:txBody>
                    <a:bodyPr/>
                    <a:lstStyle/>
                    <a:p>
                      <a:pPr>
                        <a:spcAft>
                          <a:spcPts val="0"/>
                        </a:spcAft>
                      </a:pPr>
                      <a:r>
                        <a:rPr lang="en-US" sz="1200" noProof="0" dirty="0" smtClean="0">
                          <a:solidFill>
                            <a:srgbClr val="000000"/>
                          </a:solidFill>
                          <a:latin typeface="Arial"/>
                          <a:ea typeface="Times New Roman"/>
                          <a:cs typeface="Times New Roman"/>
                        </a:rPr>
                        <a:t>Solar</a:t>
                      </a:r>
                      <a:r>
                        <a:rPr lang="en-US" sz="1200" baseline="0" noProof="0" dirty="0" smtClean="0">
                          <a:solidFill>
                            <a:srgbClr val="000000"/>
                          </a:solidFill>
                          <a:latin typeface="Arial"/>
                          <a:ea typeface="Times New Roman"/>
                          <a:cs typeface="Times New Roman"/>
                        </a:rPr>
                        <a:t> radiation</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Photolysis</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Fuel </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96">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spcAft>
                          <a:spcPts val="0"/>
                        </a:spcAft>
                      </a:pPr>
                      <a:r>
                        <a:rPr lang="en-US" sz="1200" noProof="0" dirty="0" smtClean="0">
                          <a:solidFill>
                            <a:srgbClr val="000000"/>
                          </a:solidFill>
                          <a:latin typeface="Arial"/>
                          <a:ea typeface="Times New Roman"/>
                          <a:cs typeface="Times New Roman"/>
                        </a:rPr>
                        <a:t>Solar</a:t>
                      </a:r>
                      <a:r>
                        <a:rPr lang="en-US" sz="1200" baseline="0" noProof="0" dirty="0" smtClean="0">
                          <a:solidFill>
                            <a:srgbClr val="000000"/>
                          </a:solidFill>
                          <a:latin typeface="Arial"/>
                          <a:ea typeface="Times New Roman"/>
                          <a:cs typeface="Times New Roman"/>
                        </a:rPr>
                        <a:t> cells</a:t>
                      </a:r>
                      <a:r>
                        <a:rPr lang="en-US" sz="1200" noProof="0" dirty="0" smtClean="0">
                          <a:solidFill>
                            <a:srgbClr val="000000"/>
                          </a:solidFill>
                          <a:latin typeface="Arial"/>
                          <a:ea typeface="Times New Roman"/>
                          <a:cs typeface="Times New Roman"/>
                        </a:rPr>
                        <a:t>, photovoltaic</a:t>
                      </a:r>
                      <a:r>
                        <a:rPr lang="en-US" sz="1200" baseline="0" noProof="0" dirty="0" smtClean="0">
                          <a:solidFill>
                            <a:srgbClr val="000000"/>
                          </a:solidFill>
                          <a:latin typeface="Arial"/>
                          <a:ea typeface="Times New Roman"/>
                          <a:cs typeface="Times New Roman"/>
                        </a:rPr>
                        <a:t> system</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Electricity</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45">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spcAft>
                          <a:spcPts val="0"/>
                        </a:spcAft>
                      </a:pPr>
                      <a:r>
                        <a:rPr lang="en-US" sz="1200" noProof="0" dirty="0" smtClean="0">
                          <a:solidFill>
                            <a:srgbClr val="000000"/>
                          </a:solidFill>
                          <a:latin typeface="Arial"/>
                          <a:ea typeface="Times New Roman"/>
                          <a:cs typeface="Times New Roman"/>
                        </a:rPr>
                        <a:t>Collector, solar­</a:t>
                      </a:r>
                      <a:r>
                        <a:rPr lang="en-US" sz="1200" baseline="0" noProof="0" dirty="0" smtClean="0">
                          <a:solidFill>
                            <a:srgbClr val="000000"/>
                          </a:solidFill>
                          <a:latin typeface="Arial"/>
                          <a:ea typeface="Times New Roman"/>
                          <a:cs typeface="Times New Roman"/>
                        </a:rPr>
                        <a:t> thermal power</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Heat</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45">
                <a:tc>
                  <a:txBody>
                    <a:bodyPr/>
                    <a:lstStyle/>
                    <a:p>
                      <a:pPr>
                        <a:spcAft>
                          <a:spcPts val="0"/>
                        </a:spcAft>
                      </a:pPr>
                      <a:r>
                        <a:rPr lang="de-DE" sz="1200" dirty="0" smtClean="0">
                          <a:solidFill>
                            <a:srgbClr val="000000"/>
                          </a:solidFill>
                          <a:latin typeface="Arial"/>
                          <a:ea typeface="Times New Roman"/>
                          <a:cs typeface="Times New Roman"/>
                        </a:rPr>
                        <a:t>Earth</a:t>
                      </a:r>
                      <a:endParaRPr lang="de-DE" sz="120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smtClean="0">
                          <a:solidFill>
                            <a:srgbClr val="000000"/>
                          </a:solidFill>
                          <a:latin typeface="Arial"/>
                          <a:ea typeface="Times New Roman"/>
                          <a:cs typeface="Times New Roman"/>
                        </a:rPr>
                        <a:t>Geothermal</a:t>
                      </a:r>
                      <a:r>
                        <a:rPr lang="de-DE" sz="1200" baseline="0" dirty="0" smtClean="0">
                          <a:solidFill>
                            <a:srgbClr val="000000"/>
                          </a:solidFill>
                          <a:latin typeface="Arial"/>
                          <a:ea typeface="Times New Roman"/>
                          <a:cs typeface="Times New Roman"/>
                        </a:rPr>
                        <a:t> power</a:t>
                      </a:r>
                      <a:endParaRPr lang="de-DE" sz="120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Geothermal</a:t>
                      </a:r>
                      <a:r>
                        <a:rPr lang="en-US" sz="1200" baseline="0" noProof="0" dirty="0" smtClean="0">
                          <a:solidFill>
                            <a:srgbClr val="000000"/>
                          </a:solidFill>
                          <a:latin typeface="Arial"/>
                          <a:ea typeface="Times New Roman"/>
                          <a:cs typeface="Times New Roman"/>
                        </a:rPr>
                        <a:t> heat</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Geothermal</a:t>
                      </a:r>
                      <a:r>
                        <a:rPr lang="en-US" sz="1200" baseline="0" noProof="0" dirty="0" smtClean="0">
                          <a:solidFill>
                            <a:srgbClr val="000000"/>
                          </a:solidFill>
                          <a:latin typeface="Arial"/>
                          <a:ea typeface="Times New Roman"/>
                          <a:cs typeface="Times New Roman"/>
                        </a:rPr>
                        <a:t> plant</a:t>
                      </a:r>
                      <a:r>
                        <a:rPr lang="en-US" sz="1200" noProof="0" dirty="0" smtClean="0">
                          <a:solidFill>
                            <a:srgbClr val="000000"/>
                          </a:solidFill>
                          <a:latin typeface="Arial"/>
                          <a:ea typeface="Times New Roman"/>
                          <a:cs typeface="Times New Roman"/>
                        </a:rPr>
                        <a:t>, heat</a:t>
                      </a:r>
                      <a:r>
                        <a:rPr lang="en-US" sz="1200" baseline="0" noProof="0" dirty="0" smtClean="0">
                          <a:solidFill>
                            <a:srgbClr val="000000"/>
                          </a:solidFill>
                          <a:latin typeface="Arial"/>
                          <a:ea typeface="Times New Roman"/>
                          <a:cs typeface="Times New Roman"/>
                        </a:rPr>
                        <a:t> pump</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Heat, electricity</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378">
                <a:tc>
                  <a:txBody>
                    <a:bodyPr/>
                    <a:lstStyle/>
                    <a:p>
                      <a:pPr>
                        <a:spcAft>
                          <a:spcPts val="0"/>
                        </a:spcAft>
                      </a:pPr>
                      <a:r>
                        <a:rPr lang="de-DE" sz="1200" dirty="0" smtClean="0">
                          <a:solidFill>
                            <a:srgbClr val="000000"/>
                          </a:solidFill>
                          <a:latin typeface="Arial"/>
                          <a:ea typeface="Times New Roman"/>
                          <a:cs typeface="Times New Roman"/>
                        </a:rPr>
                        <a:t>Moon</a:t>
                      </a:r>
                      <a:endParaRPr lang="de-DE" sz="120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Gravitation</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Tides</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Tidal</a:t>
                      </a:r>
                      <a:r>
                        <a:rPr lang="en-US" sz="1200" baseline="0" noProof="0" dirty="0" smtClean="0">
                          <a:solidFill>
                            <a:srgbClr val="000000"/>
                          </a:solidFill>
                          <a:latin typeface="Arial"/>
                          <a:ea typeface="Times New Roman"/>
                          <a:cs typeface="Times New Roman"/>
                        </a:rPr>
                        <a:t> power plant</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noProof="0" dirty="0" smtClean="0">
                          <a:solidFill>
                            <a:srgbClr val="000000"/>
                          </a:solidFill>
                          <a:latin typeface="Arial"/>
                          <a:ea typeface="Times New Roman"/>
                          <a:cs typeface="Times New Roman"/>
                        </a:rPr>
                        <a:t>Electricity</a:t>
                      </a:r>
                      <a:endParaRPr lang="en-US" sz="1200" noProof="0" dirty="0">
                        <a:solidFill>
                          <a:srgbClr val="EEECE1"/>
                        </a:solidFill>
                        <a:latin typeface="Times New Roman"/>
                        <a:ea typeface="Times New Roman"/>
                        <a:cs typeface="Times New Roman"/>
                      </a:endParaRPr>
                    </a:p>
                  </a:txBody>
                  <a:tcPr marL="39378" marR="39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288" name="Rechteck 7"/>
          <p:cNvSpPr>
            <a:spLocks noChangeArrowheads="1"/>
          </p:cNvSpPr>
          <p:nvPr/>
        </p:nvSpPr>
        <p:spPr bwMode="auto">
          <a:xfrm>
            <a:off x="395536" y="123478"/>
            <a:ext cx="84249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2800" dirty="0" err="1" smtClean="0">
                <a:latin typeface="+mn-lt"/>
              </a:rPr>
              <a:t>Energy</a:t>
            </a:r>
            <a:r>
              <a:rPr lang="de-DE" altLang="de-DE" sz="2800" dirty="0" smtClean="0">
                <a:latin typeface="+mn-lt"/>
              </a:rPr>
              <a:t> </a:t>
            </a:r>
            <a:r>
              <a:rPr lang="de-DE" altLang="de-DE" sz="2800" dirty="0" err="1" smtClean="0">
                <a:latin typeface="+mn-lt"/>
              </a:rPr>
              <a:t>conversion</a:t>
            </a:r>
            <a:r>
              <a:rPr lang="de-DE" altLang="de-DE" sz="2800" dirty="0" smtClean="0">
                <a:latin typeface="+mn-lt"/>
              </a:rPr>
              <a:t> </a:t>
            </a:r>
            <a:r>
              <a:rPr lang="de-DE" altLang="de-DE" sz="2800" dirty="0" err="1" smtClean="0">
                <a:latin typeface="+mn-lt"/>
              </a:rPr>
              <a:t>chain</a:t>
            </a:r>
            <a:r>
              <a:rPr lang="de-DE" altLang="de-DE" sz="2800" dirty="0">
                <a:latin typeface="+mn-lt"/>
              </a:rPr>
              <a:t> </a:t>
            </a:r>
            <a:r>
              <a:rPr lang="de-DE" altLang="de-DE" sz="2800" dirty="0" err="1" smtClean="0">
                <a:latin typeface="+mn-lt"/>
              </a:rPr>
              <a:t>from</a:t>
            </a:r>
            <a:r>
              <a:rPr lang="de-DE" altLang="de-DE" sz="2800" dirty="0" smtClean="0">
                <a:latin typeface="+mn-lt"/>
              </a:rPr>
              <a:t> </a:t>
            </a:r>
            <a:r>
              <a:rPr lang="de-DE" altLang="de-DE" sz="2800" dirty="0" err="1" smtClean="0">
                <a:latin typeface="+mn-lt"/>
              </a:rPr>
              <a:t>sun</a:t>
            </a:r>
            <a:r>
              <a:rPr lang="de-DE" altLang="de-DE" sz="2800" dirty="0" smtClean="0">
                <a:latin typeface="+mn-lt"/>
              </a:rPr>
              <a:t>, </a:t>
            </a:r>
            <a:r>
              <a:rPr lang="de-DE" altLang="de-DE" sz="2800" dirty="0" err="1" smtClean="0">
                <a:latin typeface="+mn-lt"/>
              </a:rPr>
              <a:t>earth</a:t>
            </a:r>
            <a:r>
              <a:rPr lang="de-DE" altLang="de-DE" sz="2800" dirty="0" smtClean="0">
                <a:latin typeface="+mn-lt"/>
              </a:rPr>
              <a:t> </a:t>
            </a:r>
            <a:r>
              <a:rPr lang="de-DE" altLang="de-DE" sz="2800" dirty="0" err="1" smtClean="0">
                <a:latin typeface="+mn-lt"/>
              </a:rPr>
              <a:t>and</a:t>
            </a:r>
            <a:r>
              <a:rPr lang="de-DE" altLang="de-DE" sz="2800" dirty="0" smtClean="0">
                <a:latin typeface="+mn-lt"/>
              </a:rPr>
              <a:t> </a:t>
            </a:r>
            <a:r>
              <a:rPr lang="de-DE" altLang="de-DE" sz="2800" dirty="0" err="1" smtClean="0">
                <a:latin typeface="+mn-lt"/>
              </a:rPr>
              <a:t>moon</a:t>
            </a:r>
            <a:endParaRPr lang="de-DE" altLang="de-DE" sz="2800" dirty="0">
              <a:latin typeface="+mn-lt"/>
            </a:endParaRPr>
          </a:p>
          <a:p>
            <a:r>
              <a:rPr lang="de-DE" altLang="de-DE" sz="1400" dirty="0" smtClean="0">
                <a:latin typeface="+mn-lt"/>
              </a:rPr>
              <a:t>(</a:t>
            </a:r>
            <a:r>
              <a:rPr lang="de-DE" altLang="de-DE" sz="1400" dirty="0" err="1" smtClean="0">
                <a:latin typeface="+mn-lt"/>
              </a:rPr>
              <a:t>following</a:t>
            </a:r>
            <a:r>
              <a:rPr lang="de-DE" altLang="de-DE" sz="1400" dirty="0" smtClean="0">
                <a:latin typeface="+mn-lt"/>
              </a:rPr>
              <a:t> </a:t>
            </a:r>
            <a:r>
              <a:rPr lang="de-DE" altLang="de-DE" sz="1400" dirty="0" err="1">
                <a:latin typeface="+mn-lt"/>
              </a:rPr>
              <a:t>Pehnt</a:t>
            </a:r>
            <a:r>
              <a:rPr lang="de-DE" altLang="de-DE" sz="1400" dirty="0">
                <a:latin typeface="+mn-lt"/>
              </a:rPr>
              <a:t>/ </a:t>
            </a:r>
            <a:r>
              <a:rPr lang="de-DE" altLang="de-DE" sz="1400" dirty="0" err="1">
                <a:latin typeface="+mn-lt"/>
              </a:rPr>
              <a:t>Militz</a:t>
            </a:r>
            <a:r>
              <a:rPr lang="de-DE" altLang="de-DE" sz="1400" dirty="0">
                <a:latin typeface="+mn-lt"/>
              </a:rPr>
              <a:t> 2007, S. 2)</a:t>
            </a:r>
          </a:p>
        </p:txBody>
      </p:sp>
    </p:spTree>
    <p:extLst>
      <p:ext uri="{BB962C8B-B14F-4D97-AF65-F5344CB8AC3E}">
        <p14:creationId xmlns:p14="http://schemas.microsoft.com/office/powerpoint/2010/main" val="1361730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88620" y="411510"/>
            <a:ext cx="8143820" cy="4401205"/>
          </a:xfrm>
          <a:prstGeom prst="rect">
            <a:avLst/>
          </a:prstGeom>
          <a:solidFill>
            <a:schemeClr val="accent1">
              <a:lumMod val="60000"/>
              <a:lumOff val="40000"/>
            </a:schemeClr>
          </a:solidFill>
        </p:spPr>
        <p:txBody>
          <a:bodyPr wrap="square">
            <a:spAutoFit/>
          </a:bodyPr>
          <a:lstStyle/>
          <a:p>
            <a:pPr algn="ctr"/>
            <a:r>
              <a:rPr lang="en-US" sz="2000" b="1" dirty="0">
                <a:solidFill>
                  <a:schemeClr val="tx1">
                    <a:lumMod val="85000"/>
                    <a:lumOff val="15000"/>
                  </a:schemeClr>
                </a:solidFill>
                <a:latin typeface="Arial" charset="0"/>
                <a:ea typeface="Arial" charset="0"/>
                <a:cs typeface="Arial" charset="0"/>
              </a:rPr>
              <a:t>Example Solar Cells on </a:t>
            </a:r>
            <a:r>
              <a:rPr lang="en-US" sz="2000" b="1" dirty="0" smtClean="0">
                <a:solidFill>
                  <a:schemeClr val="tx1">
                    <a:lumMod val="85000"/>
                    <a:lumOff val="15000"/>
                  </a:schemeClr>
                </a:solidFill>
                <a:latin typeface="Arial" charset="0"/>
                <a:ea typeface="Arial" charset="0"/>
                <a:cs typeface="Arial" charset="0"/>
              </a:rPr>
              <a:t>Rooftops</a:t>
            </a:r>
            <a:endParaRPr lang="en-US" sz="2000" b="1" dirty="0">
              <a:solidFill>
                <a:schemeClr val="tx1">
                  <a:lumMod val="85000"/>
                  <a:lumOff val="15000"/>
                </a:schemeClr>
              </a:solidFill>
              <a:latin typeface="Arial" charset="0"/>
              <a:ea typeface="Arial" charset="0"/>
              <a:cs typeface="Arial" charset="0"/>
            </a:endParaRPr>
          </a:p>
          <a:p>
            <a:r>
              <a:rPr lang="de-DE" sz="2000" dirty="0">
                <a:solidFill>
                  <a:schemeClr val="tx1">
                    <a:lumMod val="85000"/>
                    <a:lumOff val="15000"/>
                  </a:schemeClr>
                </a:solidFill>
                <a:latin typeface="Arial" charset="0"/>
                <a:ea typeface="Arial" charset="0"/>
                <a:cs typeface="Arial" charset="0"/>
              </a:rPr>
              <a:t/>
            </a:r>
            <a:br>
              <a:rPr lang="de-DE" sz="2000" dirty="0">
                <a:solidFill>
                  <a:schemeClr val="tx1">
                    <a:lumMod val="85000"/>
                    <a:lumOff val="15000"/>
                  </a:schemeClr>
                </a:solidFill>
                <a:latin typeface="Arial" charset="0"/>
                <a:ea typeface="Arial" charset="0"/>
                <a:cs typeface="Arial" charset="0"/>
              </a:rPr>
            </a:br>
            <a:r>
              <a:rPr lang="en-US" sz="2000" dirty="0">
                <a:solidFill>
                  <a:schemeClr val="tx1">
                    <a:lumMod val="85000"/>
                    <a:lumOff val="15000"/>
                  </a:schemeClr>
                </a:solidFill>
                <a:latin typeface="Arial" charset="0"/>
                <a:ea typeface="Arial" charset="0"/>
                <a:cs typeface="Arial" charset="0"/>
              </a:rPr>
              <a:t>In our </a:t>
            </a:r>
            <a:r>
              <a:rPr lang="en-US" sz="2000" dirty="0" smtClean="0">
                <a:solidFill>
                  <a:schemeClr val="tx1">
                    <a:lumMod val="85000"/>
                    <a:lumOff val="15000"/>
                  </a:schemeClr>
                </a:solidFill>
                <a:latin typeface="Arial" charset="0"/>
                <a:ea typeface="Arial" charset="0"/>
                <a:cs typeface="Arial" charset="0"/>
              </a:rPr>
              <a:t>home</a:t>
            </a:r>
            <a:r>
              <a:rPr lang="en-US" sz="2000" dirty="0">
                <a:solidFill>
                  <a:schemeClr val="tx1">
                    <a:lumMod val="85000"/>
                    <a:lumOff val="15000"/>
                  </a:schemeClr>
                </a:solidFill>
                <a:latin typeface="Arial" charset="0"/>
                <a:ea typeface="Arial" charset="0"/>
                <a:cs typeface="Arial" charset="0"/>
              </a:rPr>
              <a:t>, we invested in rooftop photovoltaic cells in 2006. The panels cover about 20 m</a:t>
            </a:r>
            <a:r>
              <a:rPr lang="en-US" sz="2000" baseline="30000" dirty="0">
                <a:solidFill>
                  <a:schemeClr val="tx1">
                    <a:lumMod val="85000"/>
                    <a:lumOff val="15000"/>
                  </a:schemeClr>
                </a:solidFill>
                <a:latin typeface="Arial" charset="0"/>
                <a:ea typeface="Arial" charset="0"/>
                <a:cs typeface="Arial" charset="0"/>
              </a:rPr>
              <a:t>2</a:t>
            </a:r>
            <a:r>
              <a:rPr lang="en-US" sz="2000" dirty="0">
                <a:solidFill>
                  <a:schemeClr val="tx1">
                    <a:lumMod val="85000"/>
                    <a:lumOff val="15000"/>
                  </a:schemeClr>
                </a:solidFill>
                <a:latin typeface="Arial" charset="0"/>
                <a:ea typeface="Arial" charset="0"/>
                <a:cs typeface="Arial" charset="0"/>
              </a:rPr>
              <a:t> with a capacity of 3.4 kW peak. The </a:t>
            </a:r>
            <a:r>
              <a:rPr lang="en-US" sz="2000" i="1" dirty="0">
                <a:solidFill>
                  <a:schemeClr val="tx1">
                    <a:lumMod val="85000"/>
                    <a:lumOff val="15000"/>
                  </a:schemeClr>
                </a:solidFill>
                <a:latin typeface="Arial" charset="0"/>
                <a:ea typeface="Arial" charset="0"/>
                <a:cs typeface="Arial" charset="0"/>
              </a:rPr>
              <a:t>peak</a:t>
            </a:r>
            <a:r>
              <a:rPr lang="en-US" sz="2000" dirty="0">
                <a:solidFill>
                  <a:schemeClr val="tx1">
                    <a:lumMod val="85000"/>
                    <a:lumOff val="15000"/>
                  </a:schemeClr>
                </a:solidFill>
                <a:latin typeface="Arial" charset="0"/>
                <a:ea typeface="Arial" charset="0"/>
                <a:cs typeface="Arial" charset="0"/>
              </a:rPr>
              <a:t> means that 3.4 kW </a:t>
            </a:r>
            <a:r>
              <a:rPr lang="en-US" sz="2000" dirty="0" smtClean="0">
                <a:solidFill>
                  <a:schemeClr val="tx1">
                    <a:lumMod val="85000"/>
                    <a:lumOff val="15000"/>
                  </a:schemeClr>
                </a:solidFill>
                <a:latin typeface="Arial" charset="0"/>
                <a:ea typeface="Arial" charset="0"/>
                <a:cs typeface="Arial" charset="0"/>
              </a:rPr>
              <a:t>are </a:t>
            </a:r>
            <a:r>
              <a:rPr lang="en-US" sz="2000" dirty="0">
                <a:solidFill>
                  <a:schemeClr val="tx1">
                    <a:lumMod val="85000"/>
                    <a:lumOff val="15000"/>
                  </a:schemeClr>
                </a:solidFill>
                <a:latin typeface="Arial" charset="0"/>
                <a:ea typeface="Arial" charset="0"/>
                <a:cs typeface="Arial" charset="0"/>
              </a:rPr>
              <a:t>produced when the </a:t>
            </a:r>
            <a:r>
              <a:rPr lang="en-US" sz="2000" dirty="0" smtClean="0">
                <a:solidFill>
                  <a:schemeClr val="tx1">
                    <a:lumMod val="85000"/>
                    <a:lumOff val="15000"/>
                  </a:schemeClr>
                </a:solidFill>
                <a:latin typeface="Arial" charset="0"/>
                <a:ea typeface="Arial" charset="0"/>
                <a:cs typeface="Arial" charset="0"/>
              </a:rPr>
              <a:t>solar radiation is most intensive. </a:t>
            </a:r>
          </a:p>
          <a:p>
            <a:r>
              <a:rPr lang="en-US" sz="2000" dirty="0" smtClean="0">
                <a:solidFill>
                  <a:schemeClr val="tx1">
                    <a:lumMod val="85000"/>
                    <a:lumOff val="15000"/>
                  </a:schemeClr>
                </a:solidFill>
                <a:latin typeface="Arial" charset="0"/>
                <a:ea typeface="Arial" charset="0"/>
                <a:cs typeface="Arial" charset="0"/>
              </a:rPr>
              <a:t>We </a:t>
            </a:r>
            <a:r>
              <a:rPr lang="en-US" sz="2000" dirty="0">
                <a:solidFill>
                  <a:schemeClr val="tx1">
                    <a:lumMod val="85000"/>
                    <a:lumOff val="15000"/>
                  </a:schemeClr>
                </a:solidFill>
                <a:latin typeface="Arial" charset="0"/>
                <a:ea typeface="Arial" charset="0"/>
                <a:cs typeface="Arial" charset="0"/>
              </a:rPr>
              <a:t>harvest about 3,500 to 4,000 kWh per year, covering our demand, which is typical for a household in Germany. The investment is projected to pay off in about 12 years given a static calculation; if we have to replace the inverter module, </a:t>
            </a:r>
            <a:r>
              <a:rPr lang="en-US" sz="2000" dirty="0" smtClean="0">
                <a:solidFill>
                  <a:schemeClr val="tx1">
                    <a:lumMod val="85000"/>
                    <a:lumOff val="15000"/>
                  </a:schemeClr>
                </a:solidFill>
                <a:latin typeface="Arial" charset="0"/>
                <a:ea typeface="Arial" charset="0"/>
                <a:cs typeface="Arial" charset="0"/>
              </a:rPr>
              <a:t>the timespan </a:t>
            </a:r>
            <a:r>
              <a:rPr lang="en-US" sz="2000" dirty="0">
                <a:solidFill>
                  <a:schemeClr val="tx1">
                    <a:lumMod val="85000"/>
                    <a:lumOff val="15000"/>
                  </a:schemeClr>
                </a:solidFill>
                <a:latin typeface="Arial" charset="0"/>
                <a:ea typeface="Arial" charset="0"/>
                <a:cs typeface="Arial" charset="0"/>
              </a:rPr>
              <a:t>could be extended. The </a:t>
            </a:r>
            <a:r>
              <a:rPr lang="en-US" sz="2000" dirty="0" smtClean="0">
                <a:solidFill>
                  <a:schemeClr val="tx1">
                    <a:lumMod val="85000"/>
                    <a:lumOff val="15000"/>
                  </a:schemeClr>
                </a:solidFill>
                <a:latin typeface="Arial" charset="0"/>
                <a:ea typeface="Arial" charset="0"/>
                <a:cs typeface="Arial" charset="0"/>
              </a:rPr>
              <a:t>lifespan of solar panels </a:t>
            </a:r>
            <a:r>
              <a:rPr lang="en-US" sz="2000" dirty="0">
                <a:solidFill>
                  <a:schemeClr val="tx1">
                    <a:lumMod val="85000"/>
                    <a:lumOff val="15000"/>
                  </a:schemeClr>
                </a:solidFill>
                <a:latin typeface="Arial" charset="0"/>
                <a:ea typeface="Arial" charset="0"/>
                <a:cs typeface="Arial" charset="0"/>
              </a:rPr>
              <a:t>can stretch over decades, because most components are not exposed to mechanical stress. </a:t>
            </a:r>
            <a:endParaRPr lang="en-US" sz="2000" dirty="0" smtClean="0">
              <a:solidFill>
                <a:schemeClr val="tx1">
                  <a:lumMod val="85000"/>
                  <a:lumOff val="15000"/>
                </a:schemeClr>
              </a:solidFill>
              <a:latin typeface="Arial" charset="0"/>
              <a:ea typeface="Arial" charset="0"/>
              <a:cs typeface="Arial" charset="0"/>
            </a:endParaRPr>
          </a:p>
          <a:p>
            <a:r>
              <a:rPr lang="en-US" sz="2000" dirty="0" smtClean="0">
                <a:solidFill>
                  <a:schemeClr val="tx1">
                    <a:lumMod val="85000"/>
                    <a:lumOff val="15000"/>
                  </a:schemeClr>
                </a:solidFill>
                <a:latin typeface="Arial" charset="0"/>
                <a:ea typeface="Arial" charset="0"/>
                <a:cs typeface="Arial" charset="0"/>
              </a:rPr>
              <a:t>Thus</a:t>
            </a:r>
            <a:r>
              <a:rPr lang="en-US" sz="2000" dirty="0">
                <a:solidFill>
                  <a:schemeClr val="tx1">
                    <a:lumMod val="85000"/>
                    <a:lumOff val="15000"/>
                  </a:schemeClr>
                </a:solidFill>
                <a:latin typeface="Arial" charset="0"/>
                <a:ea typeface="Arial" charset="0"/>
                <a:cs typeface="Arial" charset="0"/>
              </a:rPr>
              <a:t>, it is a profitable investment—and it feels good to achieve our family’s electricity </a:t>
            </a:r>
            <a:r>
              <a:rPr lang="en-US" sz="2000" dirty="0" smtClean="0">
                <a:solidFill>
                  <a:schemeClr val="tx1">
                    <a:lumMod val="85000"/>
                    <a:lumOff val="15000"/>
                  </a:schemeClr>
                </a:solidFill>
                <a:latin typeface="Arial" charset="0"/>
                <a:ea typeface="Arial" charset="0"/>
                <a:cs typeface="Arial" charset="0"/>
              </a:rPr>
              <a:t>needs in a carbon-free way.</a:t>
            </a:r>
            <a:endParaRPr lang="de-DE" sz="2000" dirty="0">
              <a:solidFill>
                <a:schemeClr val="tx1">
                  <a:lumMod val="85000"/>
                  <a:lumOff val="15000"/>
                </a:schemeClr>
              </a:solidFill>
              <a:latin typeface="Arial" charset="0"/>
              <a:ea typeface="Arial" charset="0"/>
              <a:cs typeface="Arial" charset="0"/>
            </a:endParaRPr>
          </a:p>
        </p:txBody>
      </p:sp>
    </p:spTree>
    <p:extLst>
      <p:ext uri="{BB962C8B-B14F-4D97-AF65-F5344CB8AC3E}">
        <p14:creationId xmlns:p14="http://schemas.microsoft.com/office/powerpoint/2010/main" val="4261628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0" indent="0">
              <a:buNone/>
            </a:pPr>
            <a:r>
              <a:rPr lang="en-US" noProof="0" dirty="0" smtClean="0"/>
              <a:t>Green energy generation is cheaper than fossil sources in more and more countries, even without subsidies:</a:t>
            </a:r>
          </a:p>
          <a:p>
            <a:r>
              <a:rPr lang="en-US" noProof="0" dirty="0" smtClean="0"/>
              <a:t>Solar energy in Dubai 0.058 Dollar per kWh (cheaper than natural gas) </a:t>
            </a:r>
          </a:p>
          <a:p>
            <a:r>
              <a:rPr lang="en-US" noProof="0" dirty="0" smtClean="0"/>
              <a:t>Wind park in Morocco  with 3 Dollar cent per kWh</a:t>
            </a:r>
            <a:endParaRPr lang="en-US" noProof="0" dirty="0"/>
          </a:p>
        </p:txBody>
      </p:sp>
      <p:sp>
        <p:nvSpPr>
          <p:cNvPr id="3" name="Foliennummernplatzhalter 2"/>
          <p:cNvSpPr>
            <a:spLocks noGrp="1"/>
          </p:cNvSpPr>
          <p:nvPr>
            <p:ph type="sldNum" sz="quarter" idx="11"/>
          </p:nvPr>
        </p:nvSpPr>
        <p:spPr/>
        <p:txBody>
          <a:bodyPr/>
          <a:lstStyle/>
          <a:p>
            <a:pPr>
              <a:defRPr/>
            </a:pPr>
            <a:r>
              <a:rPr lang="de-DE" altLang="de-DE" smtClean="0"/>
              <a:t>S</a:t>
            </a:r>
            <a:fld id="{DDD7C80B-C28C-4CB8-8E30-CC5F51740AE7}" type="slidenum">
              <a:rPr lang="de-DE" altLang="de-DE" smtClean="0"/>
              <a:pPr>
                <a:defRPr/>
              </a:pPr>
              <a:t>17</a:t>
            </a:fld>
            <a:endParaRPr lang="de-DE" altLang="de-DE"/>
          </a:p>
        </p:txBody>
      </p:sp>
      <p:sp>
        <p:nvSpPr>
          <p:cNvPr id="4" name="Rechteck 3"/>
          <p:cNvSpPr/>
          <p:nvPr/>
        </p:nvSpPr>
        <p:spPr>
          <a:xfrm>
            <a:off x="2123728" y="4352248"/>
            <a:ext cx="4572000" cy="646331"/>
          </a:xfrm>
          <a:prstGeom prst="rect">
            <a:avLst/>
          </a:prstGeom>
        </p:spPr>
        <p:txBody>
          <a:bodyPr>
            <a:spAutoFit/>
          </a:bodyPr>
          <a:lstStyle/>
          <a:p>
            <a:pPr algn="ctr"/>
            <a:r>
              <a:rPr lang="de-DE" sz="1200" dirty="0">
                <a:hlinkClick r:id="rId2"/>
              </a:rPr>
              <a:t>https://www.theguardian.com/sustainable-business/2016/feb/13/renewable-energy-investment-fossil-fuel-divestment-investor-summit-climate-change</a:t>
            </a:r>
            <a:endParaRPr lang="de-DE" sz="1200" dirty="0"/>
          </a:p>
        </p:txBody>
      </p:sp>
    </p:spTree>
    <p:extLst>
      <p:ext uri="{BB962C8B-B14F-4D97-AF65-F5344CB8AC3E}">
        <p14:creationId xmlns:p14="http://schemas.microsoft.com/office/powerpoint/2010/main" val="2819908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95536" y="123478"/>
            <a:ext cx="7992888" cy="1477328"/>
          </a:xfrm>
          <a:prstGeom prst="rect">
            <a:avLst/>
          </a:prstGeom>
        </p:spPr>
        <p:txBody>
          <a:bodyPr wrap="square">
            <a:spAutoFit/>
          </a:bodyPr>
          <a:lstStyle/>
          <a:p>
            <a:pPr indent="171450" algn="ctr">
              <a:lnSpc>
                <a:spcPct val="150000"/>
              </a:lnSpc>
            </a:pPr>
            <a:r>
              <a:rPr lang="en-US" sz="2000" dirty="0" smtClean="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Former </a:t>
            </a:r>
            <a:r>
              <a:rPr lang="en-US" sz="20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Saudi oil minister Sheikh </a:t>
            </a:r>
            <a:r>
              <a:rPr lang="en-US" sz="2000" dirty="0" err="1">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Zaki</a:t>
            </a:r>
            <a:r>
              <a:rPr lang="en-US" sz="20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 Yamani:</a:t>
            </a:r>
          </a:p>
          <a:p>
            <a:pPr indent="171450" algn="ctr">
              <a:lnSpc>
                <a:spcPct val="150000"/>
              </a:lnSpc>
            </a:pPr>
            <a:r>
              <a:rPr lang="en-US" sz="20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 “The Stone Age  did not end for the lack of stones, and the</a:t>
            </a:r>
          </a:p>
          <a:p>
            <a:pPr indent="171450" algn="ctr">
              <a:lnSpc>
                <a:spcPct val="150000"/>
              </a:lnSpc>
            </a:pPr>
            <a:r>
              <a:rPr lang="en-US" sz="20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   oil age will end long before the world runs out of oil</a:t>
            </a:r>
            <a:r>
              <a:rPr lang="en-US" sz="2000" dirty="0" smtClean="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a:t>
            </a:r>
            <a:endParaRPr lang="en-US" sz="20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2" name="Grafik 1"/>
          <p:cNvPicPr>
            <a:picLocks noChangeAspect="1"/>
          </p:cNvPicPr>
          <p:nvPr/>
        </p:nvPicPr>
        <p:blipFill>
          <a:blip r:embed="rId3"/>
          <a:stretch>
            <a:fillRect/>
          </a:stretch>
        </p:blipFill>
        <p:spPr>
          <a:xfrm>
            <a:off x="1883569" y="1635646"/>
            <a:ext cx="5207224" cy="3181289"/>
          </a:xfrm>
          <a:prstGeom prst="rect">
            <a:avLst/>
          </a:prstGeom>
        </p:spPr>
      </p:pic>
      <p:sp>
        <p:nvSpPr>
          <p:cNvPr id="4" name="Textfeld 3"/>
          <p:cNvSpPr txBox="1"/>
          <p:nvPr/>
        </p:nvSpPr>
        <p:spPr>
          <a:xfrm>
            <a:off x="3851920" y="4866501"/>
            <a:ext cx="936104" cy="276999"/>
          </a:xfrm>
          <a:prstGeom prst="rect">
            <a:avLst/>
          </a:prstGeom>
          <a:noFill/>
        </p:spPr>
        <p:txBody>
          <a:bodyPr wrap="square" rtlCol="0">
            <a:spAutoFit/>
          </a:bodyPr>
          <a:lstStyle/>
          <a:p>
            <a:r>
              <a:rPr lang="de-DE" sz="1200" dirty="0" smtClean="0"/>
              <a:t>Pixabay.de</a:t>
            </a:r>
            <a:endParaRPr lang="de-DE" sz="1200" dirty="0"/>
          </a:p>
        </p:txBody>
      </p:sp>
    </p:spTree>
    <p:extLst>
      <p:ext uri="{BB962C8B-B14F-4D97-AF65-F5344CB8AC3E}">
        <p14:creationId xmlns:p14="http://schemas.microsoft.com/office/powerpoint/2010/main" val="3872163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169699" y="0"/>
            <a:ext cx="2616422" cy="461665"/>
          </a:xfrm>
          <a:prstGeom prst="rect">
            <a:avLst/>
          </a:prstGeom>
        </p:spPr>
        <p:txBody>
          <a:bodyPr wrap="none">
            <a:spAutoFit/>
          </a:bodyPr>
          <a:lstStyle/>
          <a:p>
            <a:r>
              <a:rPr lang="en-US" sz="2400" dirty="0" err="1" smtClean="0">
                <a:latin typeface="Arial" charset="0"/>
                <a:ea typeface="Arial" charset="0"/>
                <a:cs typeface="Arial" charset="0"/>
              </a:rPr>
              <a:t>Desertec</a:t>
            </a:r>
            <a:r>
              <a:rPr lang="en-US" sz="2400" dirty="0" smtClean="0">
                <a:latin typeface="Arial" charset="0"/>
                <a:ea typeface="Arial" charset="0"/>
                <a:cs typeface="Arial" charset="0"/>
              </a:rPr>
              <a:t> initiative</a:t>
            </a:r>
            <a:endParaRPr lang="de-DE" sz="2400" dirty="0">
              <a:latin typeface="Arial" charset="0"/>
              <a:ea typeface="Arial" charset="0"/>
              <a:cs typeface="Arial"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77" y="587510"/>
            <a:ext cx="6898267" cy="3938492"/>
          </a:xfrm>
          <a:prstGeom prst="rect">
            <a:avLst/>
          </a:prstGeom>
          <a:noFill/>
          <a:ln>
            <a:noFill/>
          </a:ln>
          <a:effectLst>
            <a:outerShdw blurRad="50800" dist="38100" algn="l" rotWithShape="0">
              <a:prstClr val="black">
                <a:alpha val="40000"/>
              </a:prstClr>
            </a:outerShdw>
          </a:effectLst>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7"/>
          <p:cNvSpPr/>
          <p:nvPr/>
        </p:nvSpPr>
        <p:spPr>
          <a:xfrm>
            <a:off x="2972337" y="4912668"/>
            <a:ext cx="2672526" cy="230832"/>
          </a:xfrm>
          <a:prstGeom prst="rect">
            <a:avLst/>
          </a:prstGeom>
        </p:spPr>
        <p:txBody>
          <a:bodyPr wrap="none">
            <a:spAutoFit/>
          </a:bodyPr>
          <a:lstStyle/>
          <a:p>
            <a:r>
              <a:rPr lang="en-US" sz="900" dirty="0">
                <a:latin typeface="Arial" charset="0"/>
                <a:ea typeface="Arial" charset="0"/>
                <a:cs typeface="Arial" charset="0"/>
              </a:rPr>
              <a:t>Source: </a:t>
            </a:r>
            <a:r>
              <a:rPr lang="en-US" sz="900" dirty="0" err="1">
                <a:latin typeface="Arial" charset="0"/>
                <a:ea typeface="Arial" charset="0"/>
                <a:cs typeface="Arial" charset="0"/>
              </a:rPr>
              <a:t>Desertec</a:t>
            </a:r>
            <a:r>
              <a:rPr lang="en-US" sz="900" dirty="0">
                <a:latin typeface="Arial" charset="0"/>
                <a:ea typeface="Arial" charset="0"/>
                <a:cs typeface="Arial" charset="0"/>
              </a:rPr>
              <a:t> Foundation. </a:t>
            </a:r>
            <a:r>
              <a:rPr lang="en-US" sz="900" dirty="0" err="1">
                <a:latin typeface="Arial" charset="0"/>
                <a:ea typeface="Arial" charset="0"/>
                <a:cs typeface="Arial" charset="0"/>
              </a:rPr>
              <a:t>www.desertec.org</a:t>
            </a:r>
            <a:endParaRPr lang="en-US" sz="900" dirty="0">
              <a:latin typeface="Arial" charset="0"/>
              <a:ea typeface="Arial" charset="0"/>
              <a:cs typeface="Arial" charset="0"/>
            </a:endParaRPr>
          </a:p>
        </p:txBody>
      </p:sp>
    </p:spTree>
    <p:extLst>
      <p:ext uri="{BB962C8B-B14F-4D97-AF65-F5344CB8AC3E}">
        <p14:creationId xmlns:p14="http://schemas.microsoft.com/office/powerpoint/2010/main" val="3188684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635646"/>
            <a:ext cx="9001000" cy="3507854"/>
          </a:xfrm>
        </p:spPr>
        <p:txBody>
          <a:bodyPr/>
          <a:lstStyle/>
          <a:p>
            <a:r>
              <a:rPr lang="en-US" sz="2800" noProof="0" dirty="0" smtClean="0"/>
              <a:t>Global climate policy</a:t>
            </a:r>
            <a:br>
              <a:rPr lang="en-US" sz="2800" noProof="0" dirty="0" smtClean="0"/>
            </a:br>
            <a:r>
              <a:rPr lang="en-US" sz="2800" noProof="0" dirty="0" smtClean="0"/>
              <a:t>COP – „Conference of the Parties“</a:t>
            </a:r>
            <a:br>
              <a:rPr lang="en-US" sz="2800" noProof="0" dirty="0" smtClean="0"/>
            </a:br>
            <a:r>
              <a:rPr lang="en-US" sz="2800" noProof="0" dirty="0" smtClean="0"/>
              <a:t>Success of Kyoto-Protocol organized by United Nations, important outcomes of the COP in Paris 2015: </a:t>
            </a:r>
            <a:br>
              <a:rPr lang="en-US" sz="2800" noProof="0" dirty="0" smtClean="0"/>
            </a:br>
            <a:r>
              <a:rPr lang="en-US" sz="2800" noProof="0" dirty="0" smtClean="0"/>
              <a:t>2-degree goal</a:t>
            </a:r>
            <a:br>
              <a:rPr lang="en-US" sz="2800" noProof="0" dirty="0" smtClean="0"/>
            </a:br>
            <a:r>
              <a:rPr lang="en-US" sz="2800" noProof="0" dirty="0" smtClean="0"/>
              <a:t>Alliance for coal exit</a:t>
            </a:r>
            <a:br>
              <a:rPr lang="en-US" sz="2800" noProof="0" dirty="0" smtClean="0"/>
            </a:br>
            <a:r>
              <a:rPr lang="en-US" sz="2800" noProof="0" dirty="0" smtClean="0"/>
              <a:t>Climate insurance for developing countries</a:t>
            </a:r>
            <a:endParaRPr lang="en-US" sz="2800" noProof="0" dirty="0"/>
          </a:p>
        </p:txBody>
      </p:sp>
      <p:sp>
        <p:nvSpPr>
          <p:cNvPr id="3" name="Foliennummernplatzhalter 2"/>
          <p:cNvSpPr>
            <a:spLocks noGrp="1"/>
          </p:cNvSpPr>
          <p:nvPr>
            <p:ph type="sldNum" sz="quarter" idx="12"/>
          </p:nvPr>
        </p:nvSpPr>
        <p:spPr/>
        <p:txBody>
          <a:bodyPr/>
          <a:lstStyle/>
          <a:p>
            <a:fld id="{508A11F4-F0F8-4B5B-B075-753C58DBD519}" type="slidenum">
              <a:rPr lang="de-DE" smtClean="0"/>
              <a:t>2</a:t>
            </a:fld>
            <a:endParaRPr lang="de-DE"/>
          </a:p>
        </p:txBody>
      </p:sp>
      <p:pic>
        <p:nvPicPr>
          <p:cNvPr id="5" name="Grafik 4"/>
          <p:cNvPicPr>
            <a:picLocks noChangeAspect="1"/>
          </p:cNvPicPr>
          <p:nvPr/>
        </p:nvPicPr>
        <p:blipFill>
          <a:blip r:embed="rId2"/>
          <a:stretch>
            <a:fillRect/>
          </a:stretch>
        </p:blipFill>
        <p:spPr>
          <a:xfrm>
            <a:off x="4199867" y="4762"/>
            <a:ext cx="2532373" cy="1457325"/>
          </a:xfrm>
          <a:prstGeom prst="rect">
            <a:avLst/>
          </a:prstGeom>
        </p:spPr>
      </p:pic>
      <p:pic>
        <p:nvPicPr>
          <p:cNvPr id="6" name="Grafik 5"/>
          <p:cNvPicPr>
            <a:picLocks noChangeAspect="1"/>
          </p:cNvPicPr>
          <p:nvPr/>
        </p:nvPicPr>
        <p:blipFill>
          <a:blip r:embed="rId3"/>
          <a:stretch>
            <a:fillRect/>
          </a:stretch>
        </p:blipFill>
        <p:spPr>
          <a:xfrm>
            <a:off x="6732240" y="0"/>
            <a:ext cx="2411760" cy="1457325"/>
          </a:xfrm>
          <a:prstGeom prst="rect">
            <a:avLst/>
          </a:prstGeom>
        </p:spPr>
      </p:pic>
    </p:spTree>
    <p:extLst>
      <p:ext uri="{BB962C8B-B14F-4D97-AF65-F5344CB8AC3E}">
        <p14:creationId xmlns:p14="http://schemas.microsoft.com/office/powerpoint/2010/main" val="3131523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95486"/>
            <a:ext cx="8352928" cy="640032"/>
          </a:xfrm>
        </p:spPr>
        <p:txBody>
          <a:bodyPr>
            <a:noAutofit/>
          </a:bodyPr>
          <a:lstStyle/>
          <a:p>
            <a:pPr lvl="0"/>
            <a:r>
              <a:rPr lang="en-US" sz="2800" noProof="0" dirty="0" smtClean="0"/>
              <a:t>Summing up demand-side opportunities </a:t>
            </a:r>
            <a:br>
              <a:rPr lang="en-US" sz="2800" noProof="0" dirty="0" smtClean="0"/>
            </a:br>
            <a:r>
              <a:rPr lang="en-US" sz="2800" noProof="0" dirty="0" smtClean="0"/>
              <a:t>boosting energy-efficiency:</a:t>
            </a:r>
            <a:endParaRPr lang="en-US" sz="4400" noProof="0" dirty="0"/>
          </a:p>
        </p:txBody>
      </p:sp>
      <p:sp>
        <p:nvSpPr>
          <p:cNvPr id="4" name="Foliennummernplatzhalter 3"/>
          <p:cNvSpPr>
            <a:spLocks noGrp="1"/>
          </p:cNvSpPr>
          <p:nvPr>
            <p:ph type="sldNum" sz="quarter" idx="12"/>
          </p:nvPr>
        </p:nvSpPr>
        <p:spPr/>
        <p:txBody>
          <a:bodyPr/>
          <a:lstStyle/>
          <a:p>
            <a:fld id="{03DF311B-D814-42E3-A9E4-7488A49A210B}" type="slidenum">
              <a:rPr lang="de-DE" smtClean="0"/>
              <a:pPr/>
              <a:t>20</a:t>
            </a:fld>
            <a:endParaRPr lang="de-DE"/>
          </a:p>
        </p:txBody>
      </p:sp>
      <p:sp>
        <p:nvSpPr>
          <p:cNvPr id="6" name="Inhaltsplatzhalter 5"/>
          <p:cNvSpPr>
            <a:spLocks noGrp="1"/>
          </p:cNvSpPr>
          <p:nvPr>
            <p:ph idx="1"/>
          </p:nvPr>
        </p:nvSpPr>
        <p:spPr/>
        <p:txBody>
          <a:bodyPr/>
          <a:lstStyle/>
          <a:p>
            <a:pPr marL="0" indent="0">
              <a:buNone/>
            </a:pPr>
            <a:r>
              <a:rPr lang="en-US" noProof="0" dirty="0" smtClean="0"/>
              <a:t> </a:t>
            </a:r>
            <a:endParaRPr lang="en-US" noProof="0" dirty="0"/>
          </a:p>
        </p:txBody>
      </p:sp>
      <p:pic>
        <p:nvPicPr>
          <p:cNvPr id="19" name="Picture 2" descr="Solar Power, Alternative Energy, Solar Pan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8409" y="1115267"/>
            <a:ext cx="1268760" cy="12687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ar, Three-Dimensional, Vehicle, Shape, Render, 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408041"/>
            <a:ext cx="1734127" cy="9754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Light Bulbs, Light Bulb, Light, Energy, Lamp, Ide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8095" y="3549359"/>
            <a:ext cx="2701202" cy="15194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Amsterdam, Ship, Bay, Harbor, Port, Water, Reflecti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987574"/>
            <a:ext cx="1393377" cy="10450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Datei:Passivhaus-Querschnitt.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203598"/>
            <a:ext cx="2376264" cy="17821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Energy Efficiency, Energy, Energy Class, Home, Ecolog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2074" y="3499901"/>
            <a:ext cx="2794301" cy="1568884"/>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1277" y="4876006"/>
            <a:ext cx="1372872" cy="261610"/>
          </a:xfrm>
          <a:prstGeom prst="rect">
            <a:avLst/>
          </a:prstGeom>
          <a:noFill/>
        </p:spPr>
        <p:txBody>
          <a:bodyPr wrap="square" rtlCol="0">
            <a:spAutoFit/>
          </a:bodyPr>
          <a:lstStyle/>
          <a:p>
            <a:r>
              <a:rPr lang="de-DE" sz="1100" dirty="0" smtClean="0"/>
              <a:t>Pixabay.com</a:t>
            </a:r>
            <a:endParaRPr lang="de-DE" sz="1100" dirty="0"/>
          </a:p>
        </p:txBody>
      </p:sp>
    </p:spTree>
    <p:extLst>
      <p:ext uri="{BB962C8B-B14F-4D97-AF65-F5344CB8AC3E}">
        <p14:creationId xmlns:p14="http://schemas.microsoft.com/office/powerpoint/2010/main" val="1235807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21</a:t>
            </a:fld>
            <a:endParaRPr lang="de-DE"/>
          </a:p>
        </p:txBody>
      </p:sp>
      <p:sp>
        <p:nvSpPr>
          <p:cNvPr id="5" name="Textfeld 4"/>
          <p:cNvSpPr txBox="1"/>
          <p:nvPr/>
        </p:nvSpPr>
        <p:spPr>
          <a:xfrm>
            <a:off x="19338" y="987574"/>
            <a:ext cx="8712968" cy="2308324"/>
          </a:xfrm>
          <a:prstGeom prst="rect">
            <a:avLst/>
          </a:prstGeom>
          <a:noFill/>
        </p:spPr>
        <p:txBody>
          <a:bodyPr wrap="square" rtlCol="0">
            <a:spAutoFit/>
          </a:bodyPr>
          <a:lstStyle/>
          <a:p>
            <a:pPr algn="ctr"/>
            <a:r>
              <a:rPr lang="en-US" sz="2400" dirty="0" smtClean="0"/>
              <a:t>Comparing supply and demand, European Energy Exchange (EEX) in Leipzig:</a:t>
            </a:r>
          </a:p>
          <a:p>
            <a:pPr algn="ctr"/>
            <a:r>
              <a:rPr lang="en-US" sz="2400" dirty="0" smtClean="0"/>
              <a:t>New years day 2018, storm „</a:t>
            </a:r>
            <a:r>
              <a:rPr lang="en-US" sz="2400" dirty="0" err="1" smtClean="0"/>
              <a:t>Burghild</a:t>
            </a:r>
            <a:r>
              <a:rPr lang="en-US" sz="2400" dirty="0" smtClean="0"/>
              <a:t>“ over North Sea and Germany, renewables  cover 100 percent of demand of 41 GW, 35 GW thereof wind energy. </a:t>
            </a:r>
          </a:p>
          <a:p>
            <a:pPr algn="ctr"/>
            <a:r>
              <a:rPr lang="en-US" sz="2400" dirty="0" smtClean="0"/>
              <a:t>Intraday spot prices (EPEX) are negative.  </a:t>
            </a:r>
            <a:endParaRPr lang="en-US" sz="2400" dirty="0"/>
          </a:p>
        </p:txBody>
      </p:sp>
    </p:spTree>
    <p:extLst>
      <p:ext uri="{BB962C8B-B14F-4D97-AF65-F5344CB8AC3E}">
        <p14:creationId xmlns:p14="http://schemas.microsoft.com/office/powerpoint/2010/main" val="213102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22</a:t>
            </a:fld>
            <a:endParaRPr lang="de-DE"/>
          </a:p>
        </p:txBody>
      </p:sp>
      <p:sp>
        <p:nvSpPr>
          <p:cNvPr id="3" name="Rechteck 2"/>
          <p:cNvSpPr/>
          <p:nvPr/>
        </p:nvSpPr>
        <p:spPr>
          <a:xfrm>
            <a:off x="288032" y="573528"/>
            <a:ext cx="8398768" cy="4401205"/>
          </a:xfrm>
          <a:prstGeom prst="rect">
            <a:avLst/>
          </a:prstGeom>
        </p:spPr>
        <p:txBody>
          <a:bodyPr wrap="square">
            <a:spAutoFit/>
          </a:bodyPr>
          <a:lstStyle/>
          <a:p>
            <a:pPr algn="ctr"/>
            <a:r>
              <a:rPr lang="en-US" sz="2800" dirty="0" smtClean="0"/>
              <a:t>What do scientists and their studies say? </a:t>
            </a:r>
          </a:p>
          <a:p>
            <a:pPr algn="ctr"/>
            <a:r>
              <a:rPr lang="en-US" sz="2800" dirty="0" smtClean="0"/>
              <a:t>Strong contradictions: </a:t>
            </a:r>
          </a:p>
          <a:p>
            <a:pPr algn="ctr"/>
            <a:r>
              <a:rPr lang="en-US" sz="2800" dirty="0" smtClean="0"/>
              <a:t>Hans-Werner Sinn: „Energy Turnaround fading into nothingness“</a:t>
            </a:r>
          </a:p>
          <a:p>
            <a:pPr algn="ctr"/>
            <a:endParaRPr lang="en-US" sz="2800" dirty="0" smtClean="0"/>
          </a:p>
          <a:p>
            <a:pPr algn="ctr"/>
            <a:r>
              <a:rPr lang="en-US" sz="2800" dirty="0" smtClean="0"/>
              <a:t>But</a:t>
            </a:r>
          </a:p>
          <a:p>
            <a:pPr algn="ctr"/>
            <a:endParaRPr lang="en-US" sz="2800" dirty="0" smtClean="0"/>
          </a:p>
          <a:p>
            <a:pPr algn="ctr"/>
            <a:r>
              <a:rPr lang="en-US" sz="2800" dirty="0" smtClean="0"/>
              <a:t>Agora </a:t>
            </a:r>
            <a:r>
              <a:rPr lang="en-US" sz="2800" dirty="0" err="1" smtClean="0"/>
              <a:t>Energiewende</a:t>
            </a:r>
            <a:r>
              <a:rPr lang="en-US" sz="2800" dirty="0" smtClean="0"/>
              <a:t>, Big Picture: It is possible. </a:t>
            </a:r>
          </a:p>
          <a:p>
            <a:pPr algn="ctr"/>
            <a:r>
              <a:rPr lang="en-US" sz="2800" dirty="0" smtClean="0"/>
              <a:t>NGOs like Greenpeace optimistic anyway, </a:t>
            </a:r>
          </a:p>
          <a:p>
            <a:pPr algn="ctr"/>
            <a:r>
              <a:rPr lang="en-US" sz="2800" dirty="0" smtClean="0"/>
              <a:t>Stanford University (next chart)</a:t>
            </a:r>
            <a:endParaRPr lang="en-US" sz="2800" dirty="0"/>
          </a:p>
        </p:txBody>
      </p:sp>
    </p:spTree>
    <p:extLst>
      <p:ext uri="{BB962C8B-B14F-4D97-AF65-F5344CB8AC3E}">
        <p14:creationId xmlns:p14="http://schemas.microsoft.com/office/powerpoint/2010/main" val="3637614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23</a:t>
            </a:fld>
            <a:endParaRPr lang="de-DE"/>
          </a:p>
        </p:txBody>
      </p:sp>
      <p:pic>
        <p:nvPicPr>
          <p:cNvPr id="3" name="Grafik 2"/>
          <p:cNvPicPr>
            <a:picLocks noChangeAspect="1"/>
          </p:cNvPicPr>
          <p:nvPr/>
        </p:nvPicPr>
        <p:blipFill>
          <a:blip r:embed="rId2"/>
          <a:stretch>
            <a:fillRect/>
          </a:stretch>
        </p:blipFill>
        <p:spPr>
          <a:xfrm>
            <a:off x="679183" y="1315220"/>
            <a:ext cx="7970577" cy="3534109"/>
          </a:xfrm>
          <a:prstGeom prst="rect">
            <a:avLst/>
          </a:prstGeom>
        </p:spPr>
      </p:pic>
      <p:sp>
        <p:nvSpPr>
          <p:cNvPr id="4" name="Rechteck 3"/>
          <p:cNvSpPr/>
          <p:nvPr/>
        </p:nvSpPr>
        <p:spPr>
          <a:xfrm>
            <a:off x="0" y="0"/>
            <a:ext cx="8964488" cy="707886"/>
          </a:xfrm>
          <a:prstGeom prst="rect">
            <a:avLst/>
          </a:prstGeom>
        </p:spPr>
        <p:txBody>
          <a:bodyPr wrap="square">
            <a:spAutoFit/>
          </a:bodyPr>
          <a:lstStyle/>
          <a:p>
            <a:pPr algn="ctr"/>
            <a:r>
              <a:rPr lang="da-DK" sz="2800" dirty="0" smtClean="0"/>
              <a:t>”100 % clean in 139 countries” </a:t>
            </a:r>
          </a:p>
          <a:p>
            <a:pPr algn="ctr"/>
            <a:r>
              <a:rPr lang="da-DK" sz="1200" dirty="0" smtClean="0"/>
              <a:t>Jacobson </a:t>
            </a:r>
            <a:r>
              <a:rPr lang="da-DK" sz="1200" dirty="0"/>
              <a:t>et al., Joule 1, </a:t>
            </a:r>
            <a:r>
              <a:rPr lang="da-DK" sz="1200" dirty="0" smtClean="0"/>
              <a:t>1–14, September </a:t>
            </a:r>
            <a:r>
              <a:rPr lang="da-DK" sz="1200" dirty="0"/>
              <a:t>6, 2017 ª 2017 Elsevier Inc</a:t>
            </a:r>
            <a:r>
              <a:rPr lang="da-DK" sz="1200" dirty="0" smtClean="0"/>
              <a:t>., http</a:t>
            </a:r>
            <a:r>
              <a:rPr lang="da-DK" sz="1200" dirty="0"/>
              <a:t>://dx.doi.org/10.1016/j.joule.2017.07.005</a:t>
            </a:r>
            <a:endParaRPr lang="de-DE" sz="1200" dirty="0"/>
          </a:p>
        </p:txBody>
      </p:sp>
    </p:spTree>
    <p:extLst>
      <p:ext uri="{BB962C8B-B14F-4D97-AF65-F5344CB8AC3E}">
        <p14:creationId xmlns:p14="http://schemas.microsoft.com/office/powerpoint/2010/main" val="1421872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08A11F4-F0F8-4B5B-B075-753C58DBD519}" type="slidenum">
              <a:rPr lang="de-DE" smtClean="0"/>
              <a:t>24</a:t>
            </a:fld>
            <a:endParaRPr lang="de-DE"/>
          </a:p>
        </p:txBody>
      </p:sp>
      <p:sp>
        <p:nvSpPr>
          <p:cNvPr id="5" name="Textfeld 4"/>
          <p:cNvSpPr txBox="1"/>
          <p:nvPr/>
        </p:nvSpPr>
        <p:spPr>
          <a:xfrm>
            <a:off x="179512" y="216966"/>
            <a:ext cx="8964488" cy="4154984"/>
          </a:xfrm>
          <a:prstGeom prst="rect">
            <a:avLst/>
          </a:prstGeom>
          <a:noFill/>
        </p:spPr>
        <p:txBody>
          <a:bodyPr wrap="square" rtlCol="0">
            <a:spAutoFit/>
          </a:bodyPr>
          <a:lstStyle/>
          <a:p>
            <a:r>
              <a:rPr lang="en-US" sz="2400" dirty="0" smtClean="0"/>
              <a:t>Hints whether the energy transition will succeed: </a:t>
            </a:r>
          </a:p>
          <a:p>
            <a:pPr marL="285750" indent="-285750">
              <a:buFont typeface="Arial" panose="020B0604020202020204" pitchFamily="34" charset="0"/>
              <a:buChar char="•"/>
            </a:pPr>
            <a:r>
              <a:rPr lang="en-US" sz="2400" dirty="0" smtClean="0"/>
              <a:t>Scientific studies say yes, 100 percent green energy is possible</a:t>
            </a:r>
          </a:p>
          <a:p>
            <a:pPr marL="285750" indent="-285750">
              <a:buFont typeface="Arial" panose="020B0604020202020204" pitchFamily="34" charset="0"/>
              <a:buChar char="•"/>
            </a:pPr>
            <a:r>
              <a:rPr lang="en-US" sz="2400" dirty="0" smtClean="0"/>
              <a:t>Technological progress goes on</a:t>
            </a:r>
          </a:p>
          <a:p>
            <a:pPr marL="285750" indent="-285750">
              <a:buFont typeface="Arial" panose="020B0604020202020204" pitchFamily="34" charset="0"/>
              <a:buChar char="•"/>
            </a:pPr>
            <a:r>
              <a:rPr lang="en-US" sz="2400" dirty="0" smtClean="0"/>
              <a:t>Even large companies, also in the energy sector, are calling for a turnaround under defined and reliable conditions</a:t>
            </a:r>
          </a:p>
          <a:p>
            <a:pPr marL="285750" indent="-285750">
              <a:buFont typeface="Arial" panose="020B0604020202020204" pitchFamily="34" charset="0"/>
              <a:buChar char="•"/>
            </a:pPr>
            <a:r>
              <a:rPr lang="en-US" sz="2400" dirty="0" smtClean="0"/>
              <a:t>Renewable sources are abundant and can be used with available technology</a:t>
            </a:r>
          </a:p>
          <a:p>
            <a:pPr marL="285750" indent="-285750">
              <a:buFont typeface="Arial" panose="020B0604020202020204" pitchFamily="34" charset="0"/>
              <a:buChar char="•"/>
            </a:pPr>
            <a:r>
              <a:rPr lang="en-US" sz="2400" dirty="0" smtClean="0"/>
              <a:t>Already decoupling of growth and energy consumption </a:t>
            </a:r>
            <a:r>
              <a:rPr lang="en-US" sz="2400" smtClean="0"/>
              <a:t>(kWh/GNP) </a:t>
            </a:r>
            <a:r>
              <a:rPr lang="en-US" sz="2400" dirty="0" smtClean="0"/>
              <a:t>– dematerialization </a:t>
            </a:r>
          </a:p>
          <a:p>
            <a:pPr marL="285750" indent="-285750">
              <a:buFont typeface="Arial" panose="020B0604020202020204" pitchFamily="34" charset="0"/>
              <a:buChar char="•"/>
            </a:pPr>
            <a:r>
              <a:rPr lang="en-US" sz="2400" dirty="0" smtClean="0"/>
              <a:t>Turning into a sustainable way of business and life brings about more quality of life</a:t>
            </a:r>
            <a:endParaRPr lang="en-US" sz="2400" dirty="0"/>
          </a:p>
        </p:txBody>
      </p:sp>
      <p:sp>
        <p:nvSpPr>
          <p:cNvPr id="6" name="Textfeld 5"/>
          <p:cNvSpPr txBox="1"/>
          <p:nvPr/>
        </p:nvSpPr>
        <p:spPr>
          <a:xfrm>
            <a:off x="3707904" y="3921901"/>
            <a:ext cx="1800200" cy="1323439"/>
          </a:xfrm>
          <a:prstGeom prst="rect">
            <a:avLst/>
          </a:prstGeom>
          <a:noFill/>
        </p:spPr>
        <p:txBody>
          <a:bodyPr wrap="square" rtlCol="0">
            <a:spAutoFit/>
          </a:bodyPr>
          <a:lstStyle/>
          <a:p>
            <a:r>
              <a:rPr lang="de-DE" sz="8000" dirty="0" smtClean="0"/>
              <a:t>Yes</a:t>
            </a:r>
            <a:endParaRPr lang="de-DE" sz="8000" dirty="0"/>
          </a:p>
        </p:txBody>
      </p:sp>
    </p:spTree>
    <p:extLst>
      <p:ext uri="{BB962C8B-B14F-4D97-AF65-F5344CB8AC3E}">
        <p14:creationId xmlns:p14="http://schemas.microsoft.com/office/powerpoint/2010/main" val="162918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698734" cy="857250"/>
          </a:xfrm>
        </p:spPr>
        <p:txBody>
          <a:bodyPr/>
          <a:lstStyle/>
          <a:p>
            <a:r>
              <a:rPr lang="en-US" noProof="0" dirty="0" smtClean="0"/>
              <a:t>But looking at Germany …</a:t>
            </a:r>
            <a:endParaRPr lang="en-US" noProof="0" dirty="0"/>
          </a:p>
        </p:txBody>
      </p:sp>
      <p:sp>
        <p:nvSpPr>
          <p:cNvPr id="3" name="Foliennummernplatzhalter 2"/>
          <p:cNvSpPr>
            <a:spLocks noGrp="1"/>
          </p:cNvSpPr>
          <p:nvPr>
            <p:ph type="sldNum" sz="quarter" idx="12"/>
          </p:nvPr>
        </p:nvSpPr>
        <p:spPr/>
        <p:txBody>
          <a:bodyPr/>
          <a:lstStyle/>
          <a:p>
            <a:fld id="{508A11F4-F0F8-4B5B-B075-753C58DBD519}" type="slidenum">
              <a:rPr lang="de-DE" smtClean="0"/>
              <a:t>25</a:t>
            </a:fld>
            <a:endParaRPr lang="de-DE"/>
          </a:p>
        </p:txBody>
      </p:sp>
      <p:sp>
        <p:nvSpPr>
          <p:cNvPr id="4" name="Rechteck 3"/>
          <p:cNvSpPr/>
          <p:nvPr/>
        </p:nvSpPr>
        <p:spPr>
          <a:xfrm>
            <a:off x="383247" y="699542"/>
            <a:ext cx="8435280" cy="4247317"/>
          </a:xfrm>
          <a:prstGeom prst="rect">
            <a:avLst/>
          </a:prstGeom>
        </p:spPr>
        <p:txBody>
          <a:bodyPr wrap="square">
            <a:spAutoFit/>
          </a:bodyPr>
          <a:lstStyle/>
          <a:p>
            <a:pPr algn="just"/>
            <a:r>
              <a:rPr lang="en-US" sz="2000" dirty="0" smtClean="0"/>
              <a:t>Think-Tank Agora-</a:t>
            </a:r>
            <a:r>
              <a:rPr lang="en-US" sz="2000" dirty="0" err="1" smtClean="0"/>
              <a:t>Energiewende</a:t>
            </a:r>
            <a:r>
              <a:rPr lang="en-US" sz="2000" dirty="0" smtClean="0"/>
              <a:t>, Director Patrick </a:t>
            </a:r>
            <a:r>
              <a:rPr lang="en-US" sz="2000" dirty="0" err="1" smtClean="0"/>
              <a:t>Graichen</a:t>
            </a:r>
            <a:r>
              <a:rPr lang="en-US" sz="2000" dirty="0" smtClean="0"/>
              <a:t>:</a:t>
            </a:r>
          </a:p>
          <a:p>
            <a:pPr algn="just"/>
            <a:r>
              <a:rPr lang="en-US" sz="2000" dirty="0" smtClean="0"/>
              <a:t>„In 2017 we had a great development in the field of generation and cost reduction. But looking at climate protection, the pioneering country Germany is close to failing. Three main reasons: </a:t>
            </a:r>
          </a:p>
          <a:p>
            <a:pPr marL="457200" indent="-457200" algn="just">
              <a:buFont typeface="+mj-lt"/>
              <a:buAutoNum type="arabicPeriod"/>
            </a:pPr>
            <a:r>
              <a:rPr lang="en-US" sz="2000" dirty="0" smtClean="0"/>
              <a:t>More emissions in the transportation sector, namely freight transport, </a:t>
            </a:r>
          </a:p>
          <a:p>
            <a:pPr marL="457200" indent="-457200" algn="just">
              <a:buFont typeface="+mj-lt"/>
              <a:buAutoNum type="arabicPeriod"/>
            </a:pPr>
            <a:r>
              <a:rPr lang="en-US" sz="2000" dirty="0" smtClean="0"/>
              <a:t>Industry progress in energy efficiency didn´t keep pace with rising production, </a:t>
            </a:r>
          </a:p>
          <a:p>
            <a:pPr marL="457200" indent="-457200" algn="just">
              <a:buFont typeface="+mj-lt"/>
              <a:buAutoNum type="arabicPeriod"/>
            </a:pPr>
            <a:r>
              <a:rPr lang="en-US" sz="2000" dirty="0" smtClean="0"/>
              <a:t>the most harmful energy carrier brown coal wasn´t reduced.</a:t>
            </a:r>
          </a:p>
          <a:p>
            <a:pPr algn="just"/>
            <a:r>
              <a:rPr lang="en-US" sz="2000" dirty="0" smtClean="0"/>
              <a:t>If government does not counter steer, Germany will miss its climate goals for 2020 and as well for 2030 by far.</a:t>
            </a:r>
            <a:r>
              <a:rPr lang="en-US" sz="2400" dirty="0" smtClean="0"/>
              <a:t> </a:t>
            </a:r>
          </a:p>
          <a:p>
            <a:pPr algn="just"/>
            <a:endParaRPr lang="de-DE" sz="2400" dirty="0" smtClean="0"/>
          </a:p>
          <a:p>
            <a:r>
              <a:rPr lang="de-DE" sz="1400" dirty="0" smtClean="0">
                <a:hlinkClick r:id="rId2"/>
              </a:rPr>
              <a:t>https</a:t>
            </a:r>
            <a:r>
              <a:rPr lang="de-DE" sz="1400" dirty="0">
                <a:hlinkClick r:id="rId2"/>
              </a:rPr>
              <a:t>://www.agora-energiewende.de/de/presse/agoranews/news-detail/news/gemischte-energiewende-bilanz-2017-rekorde-bei-erneuerbaren-energien-aber-erneut-keinerlei-fortschritte-beim-klimaschutz/News/detail</a:t>
            </a:r>
            <a:r>
              <a:rPr lang="de-DE" sz="1400" dirty="0" smtClean="0">
                <a:hlinkClick r:id="rId2"/>
              </a:rPr>
              <a:t>/</a:t>
            </a:r>
            <a:r>
              <a:rPr lang="de-DE" sz="1400" dirty="0" smtClean="0"/>
              <a:t> (veröffentlicht 5.1.18, abgerufen 6.1.18, </a:t>
            </a:r>
            <a:r>
              <a:rPr lang="de-DE" sz="1400" dirty="0" err="1" smtClean="0"/>
              <a:t>own</a:t>
            </a:r>
            <a:r>
              <a:rPr lang="de-DE" sz="1400" dirty="0" smtClean="0"/>
              <a:t> </a:t>
            </a:r>
            <a:r>
              <a:rPr lang="de-DE" sz="1400" dirty="0" err="1" smtClean="0"/>
              <a:t>translation</a:t>
            </a:r>
            <a:r>
              <a:rPr lang="de-DE" sz="1400" dirty="0" smtClean="0"/>
              <a:t>)</a:t>
            </a:r>
            <a:endParaRPr lang="de-DE" sz="1400" dirty="0"/>
          </a:p>
        </p:txBody>
      </p:sp>
    </p:spTree>
    <p:extLst>
      <p:ext uri="{BB962C8B-B14F-4D97-AF65-F5344CB8AC3E}">
        <p14:creationId xmlns:p14="http://schemas.microsoft.com/office/powerpoint/2010/main" val="2908990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141480"/>
            <a:ext cx="8363272" cy="1102519"/>
          </a:xfrm>
        </p:spPr>
        <p:txBody>
          <a:bodyPr/>
          <a:lstStyle/>
          <a:p>
            <a:r>
              <a:rPr lang="en-US" sz="3200" noProof="0" dirty="0" smtClean="0"/>
              <a:t>How do these three figures relate regarding to climate protection?</a:t>
            </a:r>
            <a:endParaRPr lang="en-US" sz="3200" noProof="0" dirty="0"/>
          </a:p>
        </p:txBody>
      </p:sp>
      <p:graphicFrame>
        <p:nvGraphicFramePr>
          <p:cNvPr id="4" name="Diagramm 3"/>
          <p:cNvGraphicFramePr/>
          <p:nvPr>
            <p:extLst/>
          </p:nvPr>
        </p:nvGraphicFramePr>
        <p:xfrm>
          <a:off x="323528" y="1243999"/>
          <a:ext cx="8568952" cy="3758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p:cNvSpPr>
            <a:spLocks noGrp="1"/>
          </p:cNvSpPr>
          <p:nvPr>
            <p:ph type="sldNum" sz="quarter" idx="12"/>
          </p:nvPr>
        </p:nvSpPr>
        <p:spPr/>
        <p:txBody>
          <a:bodyPr/>
          <a:lstStyle/>
          <a:p>
            <a:fld id="{508A11F4-F0F8-4B5B-B075-753C58DBD519}" type="slidenum">
              <a:rPr lang="de-DE" smtClean="0"/>
              <a:t>26</a:t>
            </a:fld>
            <a:endParaRPr lang="de-DE"/>
          </a:p>
        </p:txBody>
      </p:sp>
    </p:spTree>
    <p:extLst>
      <p:ext uri="{BB962C8B-B14F-4D97-AF65-F5344CB8AC3E}">
        <p14:creationId xmlns:p14="http://schemas.microsoft.com/office/powerpoint/2010/main" val="3901200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08A11F4-F0F8-4B5B-B075-753C58DBD519}" type="slidenum">
              <a:rPr lang="de-DE" smtClean="0"/>
              <a:t>27</a:t>
            </a:fld>
            <a:endParaRPr lang="de-DE"/>
          </a:p>
        </p:txBody>
      </p:sp>
      <p:sp>
        <p:nvSpPr>
          <p:cNvPr id="4" name="Inhaltsplatzhalter 4"/>
          <p:cNvSpPr txBox="1">
            <a:spLocks/>
          </p:cNvSpPr>
          <p:nvPr/>
        </p:nvSpPr>
        <p:spPr>
          <a:xfrm>
            <a:off x="971600" y="699542"/>
            <a:ext cx="7200800" cy="189021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de-DE" sz="2800" b="1" dirty="0" smtClean="0"/>
              <a:t>Outline</a:t>
            </a:r>
          </a:p>
          <a:p>
            <a:pPr marL="514350" indent="-514350" algn="ctr">
              <a:buFont typeface="+mj-lt"/>
              <a:buAutoNum type="arabicPeriod"/>
            </a:pPr>
            <a:r>
              <a:rPr lang="de-DE" sz="2800" dirty="0" err="1" smtClean="0"/>
              <a:t>Governmental</a:t>
            </a:r>
            <a:r>
              <a:rPr lang="de-DE" sz="2800" dirty="0" smtClean="0"/>
              <a:t> </a:t>
            </a:r>
            <a:r>
              <a:rPr lang="de-DE" sz="2800" dirty="0" err="1" smtClean="0"/>
              <a:t>Climate</a:t>
            </a:r>
            <a:r>
              <a:rPr lang="de-DE" sz="2800" dirty="0" smtClean="0"/>
              <a:t> </a:t>
            </a:r>
            <a:r>
              <a:rPr lang="de-DE" sz="2800" dirty="0" err="1" smtClean="0"/>
              <a:t>Policy</a:t>
            </a:r>
            <a:r>
              <a:rPr lang="de-DE" sz="2800" dirty="0" smtClean="0"/>
              <a:t> </a:t>
            </a:r>
            <a:r>
              <a:rPr lang="de-DE" sz="2800" dirty="0" err="1" smtClean="0"/>
              <a:t>and</a:t>
            </a:r>
            <a:r>
              <a:rPr lang="de-DE" sz="2800" dirty="0" smtClean="0"/>
              <a:t> </a:t>
            </a:r>
            <a:r>
              <a:rPr lang="de-DE" sz="2800" dirty="0" err="1" smtClean="0"/>
              <a:t>Strategies</a:t>
            </a:r>
            <a:endParaRPr lang="de-DE" sz="2800" dirty="0" smtClean="0"/>
          </a:p>
          <a:p>
            <a:pPr marL="514350" indent="-514350" algn="ctr">
              <a:buFont typeface="+mj-lt"/>
              <a:buAutoNum type="arabicPeriod"/>
            </a:pPr>
            <a:r>
              <a:rPr lang="en-US" sz="2800" dirty="0"/>
              <a:t>Can the energy transition succeed</a:t>
            </a:r>
            <a:r>
              <a:rPr lang="en-US" sz="2800" dirty="0" smtClean="0"/>
              <a:t>?</a:t>
            </a:r>
            <a:endParaRPr lang="de-DE" sz="2800" dirty="0" smtClean="0"/>
          </a:p>
          <a:p>
            <a:pPr marL="514350" indent="-514350" algn="ctr">
              <a:buFont typeface="+mj-lt"/>
              <a:buAutoNum type="arabicPeriod"/>
            </a:pPr>
            <a:r>
              <a:rPr lang="de-DE" sz="2800" b="1" dirty="0" smtClean="0"/>
              <a:t>Background </a:t>
            </a:r>
            <a:r>
              <a:rPr lang="de-DE" sz="2800" b="1" dirty="0" err="1" smtClean="0"/>
              <a:t>Theories</a:t>
            </a:r>
            <a:endParaRPr lang="de-DE" sz="2800" b="1" dirty="0" smtClean="0"/>
          </a:p>
          <a:p>
            <a:pPr marL="0" indent="0">
              <a:buFont typeface="Arial" panose="020B0604020202020204" pitchFamily="34" charset="0"/>
              <a:buNone/>
            </a:pPr>
            <a:endParaRPr lang="de-DE" sz="2000" dirty="0" smtClean="0"/>
          </a:p>
          <a:p>
            <a:pPr marL="0" indent="0">
              <a:buFont typeface="Arial" panose="020B0604020202020204" pitchFamily="34" charset="0"/>
              <a:buNone/>
            </a:pPr>
            <a:endParaRPr lang="de-DE" sz="2000" dirty="0" smtClean="0"/>
          </a:p>
        </p:txBody>
      </p:sp>
    </p:spTree>
    <p:extLst>
      <p:ext uri="{BB962C8B-B14F-4D97-AF65-F5344CB8AC3E}">
        <p14:creationId xmlns:p14="http://schemas.microsoft.com/office/powerpoint/2010/main" val="2177204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4725320" y="1120305"/>
          <a:ext cx="4103370" cy="2632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eck 1"/>
          <p:cNvSpPr/>
          <p:nvPr/>
        </p:nvSpPr>
        <p:spPr>
          <a:xfrm>
            <a:off x="1187624" y="242494"/>
            <a:ext cx="6731679" cy="646331"/>
          </a:xfrm>
          <a:prstGeom prst="rect">
            <a:avLst/>
          </a:prstGeom>
        </p:spPr>
        <p:txBody>
          <a:bodyPr wrap="square">
            <a:spAutoFit/>
          </a:bodyPr>
          <a:lstStyle/>
          <a:p>
            <a:pPr algn="ctr"/>
            <a:r>
              <a:rPr lang="en-US" dirty="0" smtClean="0">
                <a:solidFill>
                  <a:schemeClr val="tx1">
                    <a:lumMod val="85000"/>
                    <a:lumOff val="15000"/>
                  </a:schemeClr>
                </a:solidFill>
                <a:latin typeface="Arial" panose="020B0604020202020204" pitchFamily="34" charset="0"/>
                <a:cs typeface="Arial" panose="020B0604020202020204" pitchFamily="34" charset="0"/>
              </a:rPr>
              <a:t>Externalities have to be included in a market economy: </a:t>
            </a:r>
          </a:p>
          <a:p>
            <a:pPr algn="ctr"/>
            <a:r>
              <a:rPr lang="en-US" dirty="0" smtClean="0">
                <a:solidFill>
                  <a:schemeClr val="tx1">
                    <a:lumMod val="85000"/>
                    <a:lumOff val="15000"/>
                  </a:schemeClr>
                </a:solidFill>
                <a:latin typeface="Arial" panose="020B0604020202020204" pitchFamily="34" charset="0"/>
                <a:cs typeface="Arial" panose="020B0604020202020204" pitchFamily="34" charset="0"/>
              </a:rPr>
              <a:t>Three </a:t>
            </a:r>
            <a:r>
              <a:rPr lang="en-US" dirty="0">
                <a:solidFill>
                  <a:schemeClr val="tx1">
                    <a:lumMod val="85000"/>
                    <a:lumOff val="15000"/>
                  </a:schemeClr>
                </a:solidFill>
                <a:latin typeface="Arial" panose="020B0604020202020204" pitchFamily="34" charset="0"/>
                <a:cs typeface="Arial" panose="020B0604020202020204" pitchFamily="34" charset="0"/>
              </a:rPr>
              <a:t>theoretical ways of avoiding or internalizing external costs</a:t>
            </a:r>
          </a:p>
        </p:txBody>
      </p:sp>
      <p:sp>
        <p:nvSpPr>
          <p:cNvPr id="24" name="Ellipse 23"/>
          <p:cNvSpPr/>
          <p:nvPr/>
        </p:nvSpPr>
        <p:spPr>
          <a:xfrm>
            <a:off x="4932040" y="2817411"/>
            <a:ext cx="3347303" cy="15771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85000"/>
                    <a:lumOff val="15000"/>
                  </a:schemeClr>
                </a:solidFill>
                <a:latin typeface="Arial" panose="020B0604020202020204" pitchFamily="34" charset="0"/>
                <a:cs typeface="Arial" panose="020B0604020202020204" pitchFamily="34" charset="0"/>
              </a:rPr>
              <a:t>Regulation of quantities (certification trading systems &amp; emission allowances</a:t>
            </a:r>
            <a:r>
              <a:rPr lang="en-US" sz="1400" dirty="0" smtClean="0">
                <a:solidFill>
                  <a:schemeClr val="tx1">
                    <a:lumMod val="85000"/>
                    <a:lumOff val="15000"/>
                  </a:schemeClr>
                </a:solidFill>
                <a:latin typeface="Arial" panose="020B0604020202020204" pitchFamily="34" charset="0"/>
                <a:cs typeface="Arial" panose="020B0604020202020204" pitchFamily="34" charset="0"/>
              </a:rPr>
              <a:t>)</a:t>
            </a:r>
            <a:endParaRPr lang="en-US" sz="1400" dirty="0">
              <a:solidFill>
                <a:schemeClr val="tx1">
                  <a:lumMod val="85000"/>
                  <a:lumOff val="15000"/>
                </a:schemeClr>
              </a:solidFill>
              <a:latin typeface="Arial" panose="020B0604020202020204" pitchFamily="34" charset="0"/>
              <a:cs typeface="Arial" panose="020B0604020202020204" pitchFamily="34" charset="0"/>
            </a:endParaRPr>
          </a:p>
        </p:txBody>
      </p:sp>
      <p:cxnSp>
        <p:nvCxnSpPr>
          <p:cNvPr id="27" name="Gerader Verbinder 26"/>
          <p:cNvCxnSpPr/>
          <p:nvPr/>
        </p:nvCxnSpPr>
        <p:spPr>
          <a:xfrm flipV="1">
            <a:off x="3635896" y="3617041"/>
            <a:ext cx="1022433" cy="11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H="1">
            <a:off x="2411760" y="2262460"/>
            <a:ext cx="562266" cy="543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5857817" y="2282566"/>
            <a:ext cx="476389" cy="543419"/>
          </a:xfrm>
          <a:prstGeom prst="line">
            <a:avLst/>
          </a:prstGeom>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a:off x="414627" y="2816939"/>
            <a:ext cx="3052554" cy="160020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85000"/>
                    <a:lumOff val="15000"/>
                  </a:schemeClr>
                </a:solidFill>
                <a:latin typeface="Arial" panose="020B0604020202020204" pitchFamily="34" charset="0"/>
                <a:cs typeface="Arial" panose="020B0604020202020204" pitchFamily="34" charset="0"/>
              </a:rPr>
              <a:t>Regulation of prices (charges, fees, tolls, or </a:t>
            </a:r>
            <a:r>
              <a:rPr lang="en-US" dirty="0" err="1" smtClean="0">
                <a:solidFill>
                  <a:schemeClr val="tx1">
                    <a:lumMod val="85000"/>
                    <a:lumOff val="15000"/>
                  </a:schemeClr>
                </a:solidFill>
                <a:latin typeface="Arial" panose="020B0604020202020204" pitchFamily="34" charset="0"/>
                <a:cs typeface="Arial" panose="020B0604020202020204" pitchFamily="34" charset="0"/>
              </a:rPr>
              <a:t>Pigovian</a:t>
            </a:r>
            <a:r>
              <a:rPr lang="en-US" dirty="0" smtClean="0">
                <a:solidFill>
                  <a:schemeClr val="tx1">
                    <a:lumMod val="85000"/>
                    <a:lumOff val="15000"/>
                  </a:schemeClr>
                </a:solidFill>
                <a:latin typeface="Arial" panose="020B0604020202020204" pitchFamily="34" charset="0"/>
                <a:cs typeface="Arial" panose="020B0604020202020204" pitchFamily="34" charset="0"/>
              </a:rPr>
              <a:t> taxes)</a:t>
            </a:r>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6" name="Ellipse 35"/>
          <p:cNvSpPr/>
          <p:nvPr/>
        </p:nvSpPr>
        <p:spPr>
          <a:xfrm>
            <a:off x="2555776" y="996128"/>
            <a:ext cx="3748977" cy="151038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85000"/>
                    <a:lumOff val="15000"/>
                  </a:schemeClr>
                </a:solidFill>
                <a:latin typeface="Arial" panose="020B0604020202020204" pitchFamily="34" charset="0"/>
                <a:cs typeface="Arial" panose="020B0604020202020204" pitchFamily="34" charset="0"/>
              </a:rPr>
              <a:t>Direct control of behavior</a:t>
            </a:r>
          </a:p>
          <a:p>
            <a:pPr algn="ctr"/>
            <a:endParaRPr lang="en-US" sz="105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948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55576" y="627534"/>
            <a:ext cx="7992888" cy="3970318"/>
          </a:xfrm>
          <a:prstGeom prst="rect">
            <a:avLst/>
          </a:prstGeom>
        </p:spPr>
        <p:txBody>
          <a:bodyPr wrap="square">
            <a:spAutoFit/>
          </a:bodyPr>
          <a:lstStyle/>
          <a:p>
            <a:pPr>
              <a:lnSpc>
                <a:spcPct val="150000"/>
              </a:lnSpc>
            </a:pPr>
            <a:r>
              <a:rPr lang="en-US" sz="2400" dirty="0" smtClean="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Direct control of behavior - examples</a:t>
            </a:r>
            <a:r>
              <a:rPr lang="en-US" sz="24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a:t>
            </a:r>
            <a:endParaRPr lang="de-DE" sz="24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50000"/>
              </a:lnSpc>
              <a:buFont typeface="Arial" panose="020B0604020202020204" pitchFamily="34" charset="0"/>
              <a:buChar char="•"/>
            </a:pPr>
            <a:r>
              <a:rPr 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Threshold values for the maximum energy demand a building may have per surface unit</a:t>
            </a:r>
            <a:endParaRPr lang="de-DE"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50000"/>
              </a:lnSpc>
              <a:buFont typeface="Arial" panose="020B0604020202020204" pitchFamily="34" charset="0"/>
              <a:buChar char="•"/>
            </a:pPr>
            <a:r>
              <a:rPr 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Ban on conventional light bulbs, which </a:t>
            </a:r>
            <a:r>
              <a:rPr lang="en-US" dirty="0" smtClean="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have </a:t>
            </a:r>
            <a:r>
              <a:rPr 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only </a:t>
            </a:r>
            <a:r>
              <a:rPr lang="en-US" dirty="0" smtClean="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 an energy efficiency of 5 percent</a:t>
            </a:r>
            <a:endParaRPr lang="de-DE"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50000"/>
              </a:lnSpc>
              <a:buFont typeface="Arial" panose="020B0604020202020204" pitchFamily="34" charset="0"/>
              <a:buChar char="•"/>
            </a:pPr>
            <a:r>
              <a:rPr 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The European Union (EU) energy-efficiency guideline for production technology</a:t>
            </a:r>
            <a:endParaRPr lang="de-DE"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50000"/>
              </a:lnSpc>
              <a:buFont typeface="Arial" panose="020B0604020202020204" pitchFamily="34" charset="0"/>
              <a:buChar char="•"/>
            </a:pPr>
            <a:r>
              <a:rPr 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Limits of CO</a:t>
            </a:r>
            <a:r>
              <a:rPr lang="en-US" baseline="-250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2</a:t>
            </a:r>
            <a:r>
              <a:rPr 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 emissions per distance, for a car or a fleet of cars </a:t>
            </a:r>
            <a:r>
              <a:rPr lang="en-US" dirty="0" smtClean="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from </a:t>
            </a:r>
            <a:r>
              <a:rPr 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a manufacturer </a:t>
            </a:r>
            <a:endParaRPr lang="de-DE"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6164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141480"/>
            <a:ext cx="2106612" cy="1170790"/>
          </a:xfrm>
          <a:prstGeom prst="rect">
            <a:avLst/>
          </a:prstGeom>
        </p:spPr>
      </p:pic>
      <p:sp>
        <p:nvSpPr>
          <p:cNvPr id="2" name="Foliennummernplatzhalter 1"/>
          <p:cNvSpPr>
            <a:spLocks noGrp="1"/>
          </p:cNvSpPr>
          <p:nvPr>
            <p:ph type="sldNum" sz="quarter" idx="12"/>
          </p:nvPr>
        </p:nvSpPr>
        <p:spPr/>
        <p:txBody>
          <a:bodyPr/>
          <a:lstStyle/>
          <a:p>
            <a:fld id="{508A11F4-F0F8-4B5B-B075-753C58DBD519}" type="slidenum">
              <a:rPr lang="de-DE" smtClean="0"/>
              <a:t>3</a:t>
            </a:fld>
            <a:endParaRPr lang="de-DE"/>
          </a:p>
        </p:txBody>
      </p:sp>
      <p:graphicFrame>
        <p:nvGraphicFramePr>
          <p:cNvPr id="8" name="Diagramm 7"/>
          <p:cNvGraphicFramePr/>
          <p:nvPr>
            <p:extLst>
              <p:ext uri="{D42A27DB-BD31-4B8C-83A1-F6EECF244321}">
                <p14:modId xmlns:p14="http://schemas.microsoft.com/office/powerpoint/2010/main" val="1684113035"/>
              </p:ext>
            </p:extLst>
          </p:nvPr>
        </p:nvGraphicFramePr>
        <p:xfrm>
          <a:off x="233140" y="1743658"/>
          <a:ext cx="8677720" cy="2916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feld 5"/>
          <p:cNvSpPr txBox="1"/>
          <p:nvPr/>
        </p:nvSpPr>
        <p:spPr>
          <a:xfrm>
            <a:off x="233140" y="141480"/>
            <a:ext cx="8910860" cy="1046440"/>
          </a:xfrm>
          <a:prstGeom prst="rect">
            <a:avLst/>
          </a:prstGeom>
          <a:noFill/>
        </p:spPr>
        <p:txBody>
          <a:bodyPr wrap="square" rtlCol="0">
            <a:spAutoFit/>
          </a:bodyPr>
          <a:lstStyle/>
          <a:p>
            <a:r>
              <a:rPr lang="de-DE" sz="4400" b="1" dirty="0" smtClean="0"/>
              <a:t>	</a:t>
            </a:r>
            <a:r>
              <a:rPr lang="de-DE" sz="3200" dirty="0" err="1" smtClean="0"/>
              <a:t>Climate</a:t>
            </a:r>
            <a:r>
              <a:rPr lang="de-DE" sz="3200" dirty="0" smtClean="0"/>
              <a:t> </a:t>
            </a:r>
            <a:r>
              <a:rPr lang="de-DE" sz="3200" dirty="0" err="1" smtClean="0"/>
              <a:t>policy</a:t>
            </a:r>
            <a:r>
              <a:rPr lang="de-DE" sz="3200" dirty="0" smtClean="0"/>
              <a:t> European Union</a:t>
            </a:r>
            <a:endParaRPr lang="de-DE" sz="5400" dirty="0" smtClean="0"/>
          </a:p>
          <a:p>
            <a:endParaRPr lang="de-DE" dirty="0"/>
          </a:p>
        </p:txBody>
      </p:sp>
    </p:spTree>
    <p:extLst>
      <p:ext uri="{BB962C8B-B14F-4D97-AF65-F5344CB8AC3E}">
        <p14:creationId xmlns:p14="http://schemas.microsoft.com/office/powerpoint/2010/main" val="1528452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4725320" y="1120305"/>
          <a:ext cx="4103370" cy="2632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eck 3"/>
          <p:cNvSpPr/>
          <p:nvPr/>
        </p:nvSpPr>
        <p:spPr>
          <a:xfrm>
            <a:off x="388620" y="699542"/>
            <a:ext cx="8071812" cy="3508653"/>
          </a:xfrm>
          <a:prstGeom prst="rect">
            <a:avLst/>
          </a:prstGeom>
        </p:spPr>
        <p:txBody>
          <a:bodyPr wrap="square">
            <a:spAutoFit/>
          </a:bodyPr>
          <a:lstStyle/>
          <a:p>
            <a:pPr>
              <a:lnSpc>
                <a:spcPct val="150000"/>
              </a:lnSpc>
            </a:pPr>
            <a:r>
              <a:rPr lang="en-US" sz="28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Supplementary Measures of Legislation: </a:t>
            </a:r>
          </a:p>
          <a:p>
            <a:pPr marL="257175" indent="-257175">
              <a:lnSpc>
                <a:spcPct val="150000"/>
              </a:lnSpc>
              <a:buFont typeface="Symbol" panose="05050102010706020507" pitchFamily="18" charset="2"/>
              <a:buChar char=""/>
            </a:pPr>
            <a:r>
              <a:rPr lang="en-US" sz="20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Information obligations (informing the customer about key energy indicators of the goods which they intend to purchase)</a:t>
            </a:r>
            <a:endParaRPr lang="de-DE" sz="20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50000"/>
              </a:lnSpc>
              <a:buFont typeface="Symbol" panose="05050102010706020507" pitchFamily="18" charset="2"/>
              <a:buChar char=""/>
            </a:pPr>
            <a:r>
              <a:rPr lang="en-US" sz="20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Organizational duties (chimney sweeper once a year)</a:t>
            </a:r>
            <a:endParaRPr lang="de-DE" sz="20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50000"/>
              </a:lnSpc>
              <a:buFont typeface="Symbol" panose="05050102010706020507" pitchFamily="18" charset="2"/>
              <a:buChar char=""/>
            </a:pPr>
            <a:r>
              <a:rPr lang="en-US" sz="20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Label initiatives (“Energy star” for IT devices)</a:t>
            </a:r>
            <a:endParaRPr lang="de-DE" sz="20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50000"/>
              </a:lnSpc>
              <a:buFont typeface="Symbol" panose="05050102010706020507" pitchFamily="18" charset="2"/>
              <a:buChar char=""/>
            </a:pPr>
            <a:r>
              <a:rPr lang="en-US" sz="20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Tax relief on the basis of nongovernmental certifications and initiatives (</a:t>
            </a:r>
            <a:r>
              <a:rPr lang="en-US" sz="2000" dirty="0" err="1">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e.g</a:t>
            </a:r>
            <a:r>
              <a:rPr lang="en-US" sz="20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  ISO 50001)</a:t>
            </a:r>
            <a:endParaRPr lang="de-DE" sz="20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3305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4725320" y="1120305"/>
          <a:ext cx="4103370" cy="2632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eck 1"/>
          <p:cNvSpPr/>
          <p:nvPr/>
        </p:nvSpPr>
        <p:spPr>
          <a:xfrm>
            <a:off x="1187624" y="242494"/>
            <a:ext cx="6731679" cy="646331"/>
          </a:xfrm>
          <a:prstGeom prst="rect">
            <a:avLst/>
          </a:prstGeom>
        </p:spPr>
        <p:txBody>
          <a:bodyPr wrap="square">
            <a:spAutoFit/>
          </a:bodyPr>
          <a:lstStyle/>
          <a:p>
            <a:pPr algn="ctr"/>
            <a:r>
              <a:rPr lang="en-US" dirty="0">
                <a:solidFill>
                  <a:schemeClr val="tx1">
                    <a:lumMod val="85000"/>
                    <a:lumOff val="15000"/>
                  </a:schemeClr>
                </a:solidFill>
                <a:latin typeface="Arial" panose="020B0604020202020204" pitchFamily="34" charset="0"/>
                <a:cs typeface="Arial" panose="020B0604020202020204" pitchFamily="34" charset="0"/>
              </a:rPr>
              <a:t>Externalities have to be included in a market economy: </a:t>
            </a:r>
          </a:p>
          <a:p>
            <a:pPr algn="ctr"/>
            <a:r>
              <a:rPr lang="en-US" dirty="0" smtClean="0">
                <a:solidFill>
                  <a:schemeClr val="tx1">
                    <a:lumMod val="85000"/>
                    <a:lumOff val="15000"/>
                  </a:schemeClr>
                </a:solidFill>
                <a:latin typeface="Arial" panose="020B0604020202020204" pitchFamily="34" charset="0"/>
                <a:cs typeface="Arial" panose="020B0604020202020204" pitchFamily="34" charset="0"/>
              </a:rPr>
              <a:t>Three </a:t>
            </a:r>
            <a:r>
              <a:rPr lang="en-US" dirty="0">
                <a:solidFill>
                  <a:schemeClr val="tx1">
                    <a:lumMod val="85000"/>
                    <a:lumOff val="15000"/>
                  </a:schemeClr>
                </a:solidFill>
                <a:latin typeface="Arial" panose="020B0604020202020204" pitchFamily="34" charset="0"/>
                <a:cs typeface="Arial" panose="020B0604020202020204" pitchFamily="34" charset="0"/>
              </a:rPr>
              <a:t>theoretical ways of avoiding or internalizing external costs</a:t>
            </a:r>
          </a:p>
        </p:txBody>
      </p:sp>
      <p:sp>
        <p:nvSpPr>
          <p:cNvPr id="24" name="Ellipse 23"/>
          <p:cNvSpPr/>
          <p:nvPr/>
        </p:nvSpPr>
        <p:spPr>
          <a:xfrm>
            <a:off x="4932040" y="2817411"/>
            <a:ext cx="3347303" cy="15771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85000"/>
                    <a:lumOff val="15000"/>
                  </a:schemeClr>
                </a:solidFill>
                <a:latin typeface="Arial" panose="020B0604020202020204" pitchFamily="34" charset="0"/>
                <a:cs typeface="Arial" panose="020B0604020202020204" pitchFamily="34" charset="0"/>
              </a:rPr>
              <a:t>Regulation </a:t>
            </a:r>
            <a:r>
              <a:rPr lang="de-DE" dirty="0" err="1">
                <a:solidFill>
                  <a:schemeClr val="tx1">
                    <a:lumMod val="85000"/>
                    <a:lumOff val="15000"/>
                  </a:schemeClr>
                </a:solidFill>
                <a:latin typeface="Arial" panose="020B0604020202020204" pitchFamily="34" charset="0"/>
                <a:cs typeface="Arial" panose="020B0604020202020204" pitchFamily="34" charset="0"/>
              </a:rPr>
              <a:t>of</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quantities</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certification</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trading</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systems</a:t>
            </a:r>
            <a:r>
              <a:rPr lang="de-DE" dirty="0">
                <a:solidFill>
                  <a:schemeClr val="tx1">
                    <a:lumMod val="85000"/>
                    <a:lumOff val="15000"/>
                  </a:schemeClr>
                </a:solidFill>
                <a:latin typeface="Arial" panose="020B0604020202020204" pitchFamily="34" charset="0"/>
                <a:cs typeface="Arial" panose="020B0604020202020204" pitchFamily="34" charset="0"/>
              </a:rPr>
              <a:t> &amp; </a:t>
            </a:r>
            <a:r>
              <a:rPr lang="de-DE" dirty="0" err="1">
                <a:solidFill>
                  <a:schemeClr val="tx1">
                    <a:lumMod val="85000"/>
                    <a:lumOff val="15000"/>
                  </a:schemeClr>
                </a:solidFill>
                <a:latin typeface="Arial" panose="020B0604020202020204" pitchFamily="34" charset="0"/>
                <a:cs typeface="Arial" panose="020B0604020202020204" pitchFamily="34" charset="0"/>
              </a:rPr>
              <a:t>emission</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allowances</a:t>
            </a:r>
            <a:r>
              <a:rPr lang="de-DE" sz="1400" dirty="0">
                <a:solidFill>
                  <a:schemeClr val="tx1">
                    <a:lumMod val="85000"/>
                    <a:lumOff val="15000"/>
                  </a:schemeClr>
                </a:solidFill>
                <a:latin typeface="Arial" panose="020B0604020202020204" pitchFamily="34" charset="0"/>
                <a:cs typeface="Arial" panose="020B0604020202020204" pitchFamily="34" charset="0"/>
              </a:rPr>
              <a:t>)</a:t>
            </a:r>
          </a:p>
        </p:txBody>
      </p:sp>
      <p:cxnSp>
        <p:nvCxnSpPr>
          <p:cNvPr id="27" name="Gerader Verbinder 26"/>
          <p:cNvCxnSpPr/>
          <p:nvPr/>
        </p:nvCxnSpPr>
        <p:spPr>
          <a:xfrm flipV="1">
            <a:off x="3635896" y="3617041"/>
            <a:ext cx="1022433" cy="11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H="1">
            <a:off x="2411760" y="2262460"/>
            <a:ext cx="562266" cy="543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5857817" y="2282566"/>
            <a:ext cx="476389" cy="543419"/>
          </a:xfrm>
          <a:prstGeom prst="line">
            <a:avLst/>
          </a:prstGeom>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a:off x="414627" y="2816939"/>
            <a:ext cx="3052554" cy="160020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85000"/>
                    <a:lumOff val="15000"/>
                  </a:schemeClr>
                </a:solidFill>
                <a:latin typeface="Arial" panose="020B0604020202020204" pitchFamily="34" charset="0"/>
                <a:cs typeface="Arial" panose="020B0604020202020204" pitchFamily="34" charset="0"/>
              </a:rPr>
              <a:t>Regulation </a:t>
            </a:r>
            <a:r>
              <a:rPr lang="de-DE" dirty="0" err="1">
                <a:solidFill>
                  <a:schemeClr val="tx1">
                    <a:lumMod val="85000"/>
                    <a:lumOff val="15000"/>
                  </a:schemeClr>
                </a:solidFill>
                <a:latin typeface="Arial" panose="020B0604020202020204" pitchFamily="34" charset="0"/>
                <a:cs typeface="Arial" panose="020B0604020202020204" pitchFamily="34" charset="0"/>
              </a:rPr>
              <a:t>of</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prices</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charges</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fees</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tolls</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or</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smtClean="0">
                <a:solidFill>
                  <a:schemeClr val="tx1">
                    <a:lumMod val="85000"/>
                    <a:lumOff val="15000"/>
                  </a:schemeClr>
                </a:solidFill>
                <a:latin typeface="Arial" panose="020B0604020202020204" pitchFamily="34" charset="0"/>
                <a:cs typeface="Arial" panose="020B0604020202020204" pitchFamily="34" charset="0"/>
              </a:rPr>
              <a:t>Pigovian</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smtClean="0">
                <a:solidFill>
                  <a:schemeClr val="tx1">
                    <a:lumMod val="85000"/>
                    <a:lumOff val="15000"/>
                  </a:schemeClr>
                </a:solidFill>
                <a:latin typeface="Arial" panose="020B0604020202020204" pitchFamily="34" charset="0"/>
                <a:cs typeface="Arial" panose="020B0604020202020204" pitchFamily="34" charset="0"/>
              </a:rPr>
              <a:t>taxes</a:t>
            </a:r>
            <a:r>
              <a:rPr lang="de-DE" dirty="0" smtClean="0">
                <a:solidFill>
                  <a:schemeClr val="tx1">
                    <a:lumMod val="85000"/>
                    <a:lumOff val="15000"/>
                  </a:schemeClr>
                </a:solidFill>
                <a:latin typeface="Arial" panose="020B0604020202020204" pitchFamily="34" charset="0"/>
                <a:cs typeface="Arial" panose="020B0604020202020204" pitchFamily="34" charset="0"/>
              </a:rPr>
              <a:t>)</a:t>
            </a:r>
            <a:endParaRPr lang="de-DE"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6" name="Ellipse 35"/>
          <p:cNvSpPr/>
          <p:nvPr/>
        </p:nvSpPr>
        <p:spPr>
          <a:xfrm>
            <a:off x="2555776" y="996128"/>
            <a:ext cx="3748977" cy="151038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err="1">
                <a:solidFill>
                  <a:schemeClr val="tx1">
                    <a:lumMod val="85000"/>
                    <a:lumOff val="15000"/>
                  </a:schemeClr>
                </a:solidFill>
                <a:latin typeface="Arial" panose="020B0604020202020204" pitchFamily="34" charset="0"/>
                <a:cs typeface="Arial" panose="020B0604020202020204" pitchFamily="34" charset="0"/>
              </a:rPr>
              <a:t>Direct</a:t>
            </a:r>
            <a:r>
              <a:rPr lang="de-DE" sz="2000" dirty="0">
                <a:solidFill>
                  <a:schemeClr val="tx1">
                    <a:lumMod val="85000"/>
                    <a:lumOff val="15000"/>
                  </a:schemeClr>
                </a:solidFill>
                <a:latin typeface="Arial" panose="020B0604020202020204" pitchFamily="34" charset="0"/>
                <a:cs typeface="Arial" panose="020B0604020202020204" pitchFamily="34" charset="0"/>
              </a:rPr>
              <a:t> </a:t>
            </a:r>
            <a:r>
              <a:rPr lang="de-DE" sz="2000" dirty="0" err="1">
                <a:solidFill>
                  <a:schemeClr val="tx1">
                    <a:lumMod val="85000"/>
                    <a:lumOff val="15000"/>
                  </a:schemeClr>
                </a:solidFill>
                <a:latin typeface="Arial" panose="020B0604020202020204" pitchFamily="34" charset="0"/>
                <a:cs typeface="Arial" panose="020B0604020202020204" pitchFamily="34" charset="0"/>
              </a:rPr>
              <a:t>control</a:t>
            </a:r>
            <a:r>
              <a:rPr lang="de-DE" sz="2000" dirty="0">
                <a:solidFill>
                  <a:schemeClr val="tx1">
                    <a:lumMod val="85000"/>
                    <a:lumOff val="15000"/>
                  </a:schemeClr>
                </a:solidFill>
                <a:latin typeface="Arial" panose="020B0604020202020204" pitchFamily="34" charset="0"/>
                <a:cs typeface="Arial" panose="020B0604020202020204" pitchFamily="34" charset="0"/>
              </a:rPr>
              <a:t> </a:t>
            </a:r>
            <a:r>
              <a:rPr lang="de-DE" sz="2000" dirty="0" err="1">
                <a:solidFill>
                  <a:schemeClr val="tx1">
                    <a:lumMod val="85000"/>
                    <a:lumOff val="15000"/>
                  </a:schemeClr>
                </a:solidFill>
                <a:latin typeface="Arial" panose="020B0604020202020204" pitchFamily="34" charset="0"/>
                <a:cs typeface="Arial" panose="020B0604020202020204" pitchFamily="34" charset="0"/>
              </a:rPr>
              <a:t>of</a:t>
            </a:r>
            <a:r>
              <a:rPr lang="de-DE" sz="2000" dirty="0">
                <a:solidFill>
                  <a:schemeClr val="tx1">
                    <a:lumMod val="85000"/>
                    <a:lumOff val="15000"/>
                  </a:schemeClr>
                </a:solidFill>
                <a:latin typeface="Arial" panose="020B0604020202020204" pitchFamily="34" charset="0"/>
                <a:cs typeface="Arial" panose="020B0604020202020204" pitchFamily="34" charset="0"/>
              </a:rPr>
              <a:t> </a:t>
            </a:r>
            <a:r>
              <a:rPr lang="de-DE" sz="2000" dirty="0" err="1">
                <a:solidFill>
                  <a:schemeClr val="tx1">
                    <a:lumMod val="85000"/>
                    <a:lumOff val="15000"/>
                  </a:schemeClr>
                </a:solidFill>
                <a:latin typeface="Arial" panose="020B0604020202020204" pitchFamily="34" charset="0"/>
                <a:cs typeface="Arial" panose="020B0604020202020204" pitchFamily="34" charset="0"/>
              </a:rPr>
              <a:t>behavior</a:t>
            </a:r>
            <a:endParaRPr lang="de-DE" sz="2000" dirty="0">
              <a:solidFill>
                <a:schemeClr val="tx1">
                  <a:lumMod val="85000"/>
                  <a:lumOff val="15000"/>
                </a:schemeClr>
              </a:solidFill>
              <a:latin typeface="Arial" panose="020B0604020202020204" pitchFamily="34" charset="0"/>
              <a:cs typeface="Arial" panose="020B0604020202020204" pitchFamily="34" charset="0"/>
            </a:endParaRPr>
          </a:p>
          <a:p>
            <a:pPr algn="ctr"/>
            <a:endParaRPr lang="de-DE" sz="105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602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4725320" y="1120305"/>
          <a:ext cx="4103370" cy="2632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eck 3"/>
          <p:cNvSpPr/>
          <p:nvPr/>
        </p:nvSpPr>
        <p:spPr>
          <a:xfrm>
            <a:off x="388620" y="726504"/>
            <a:ext cx="4572000" cy="438582"/>
          </a:xfrm>
          <a:prstGeom prst="rect">
            <a:avLst/>
          </a:prstGeom>
        </p:spPr>
        <p:txBody>
          <a:bodyPr>
            <a:spAutoFit/>
          </a:bodyPr>
          <a:lstStyle/>
          <a:p>
            <a:pPr>
              <a:lnSpc>
                <a:spcPct val="150000"/>
              </a:lnSpc>
            </a:pPr>
            <a:endParaRPr lang="de-DE" sz="1500" dirty="0">
              <a:latin typeface="Arial" panose="020B0604020202020204" pitchFamily="34" charset="0"/>
              <a:ea typeface="Calibri" panose="020F0502020204030204" pitchFamily="34" charset="0"/>
              <a:cs typeface="Arial" panose="020B0604020202020204" pitchFamily="34" charset="0"/>
            </a:endParaRPr>
          </a:p>
        </p:txBody>
      </p:sp>
      <p:pic>
        <p:nvPicPr>
          <p:cNvPr id="8" name="Grafik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621" y="1346493"/>
            <a:ext cx="2076230" cy="2768307"/>
          </a:xfrm>
          <a:prstGeom prst="rect">
            <a:avLst/>
          </a:prstGeom>
          <a:ln>
            <a:noFill/>
          </a:ln>
          <a:effectLst>
            <a:outerShdw blurRad="292100" dist="139700" dir="2700000" algn="tl" rotWithShape="0">
              <a:srgbClr val="333333">
                <a:alpha val="65000"/>
              </a:srgbClr>
            </a:outerShdw>
          </a:effectLst>
        </p:spPr>
      </p:pic>
      <p:sp>
        <p:nvSpPr>
          <p:cNvPr id="9" name="Textfeld 8"/>
          <p:cNvSpPr txBox="1"/>
          <p:nvPr/>
        </p:nvSpPr>
        <p:spPr>
          <a:xfrm>
            <a:off x="2674620" y="1707654"/>
            <a:ext cx="5137740" cy="1015663"/>
          </a:xfrm>
          <a:prstGeom prst="rect">
            <a:avLst/>
          </a:prstGeom>
          <a:noFill/>
        </p:spPr>
        <p:txBody>
          <a:bodyPr wrap="square" rtlCol="0">
            <a:spAutoFit/>
          </a:bodyPr>
          <a:lstStyle/>
          <a:p>
            <a:r>
              <a:rPr lang="en-US" sz="2000" dirty="0">
                <a:solidFill>
                  <a:schemeClr val="tx1">
                    <a:lumMod val="85000"/>
                    <a:lumOff val="15000"/>
                  </a:schemeClr>
                </a:solidFill>
                <a:latin typeface="Arial" panose="020B0604020202020204" pitchFamily="34" charset="0"/>
                <a:cs typeface="Arial" panose="020B0604020202020204" pitchFamily="34" charset="0"/>
              </a:rPr>
              <a:t>Arthur Cecil Pigou was a British </a:t>
            </a:r>
            <a:r>
              <a:rPr lang="en-US" sz="2000">
                <a:solidFill>
                  <a:schemeClr val="tx1">
                    <a:lumMod val="85000"/>
                    <a:lumOff val="15000"/>
                  </a:schemeClr>
                </a:solidFill>
                <a:latin typeface="Arial" panose="020B0604020202020204" pitchFamily="34" charset="0"/>
                <a:cs typeface="Arial" panose="020B0604020202020204" pitchFamily="34" charset="0"/>
              </a:rPr>
              <a:t>economist </a:t>
            </a:r>
            <a:r>
              <a:rPr lang="en-US" sz="2000" smtClean="0">
                <a:solidFill>
                  <a:schemeClr val="tx1">
                    <a:lumMod val="85000"/>
                    <a:lumOff val="15000"/>
                  </a:schemeClr>
                </a:solidFill>
                <a:latin typeface="Arial" panose="020B0604020202020204" pitchFamily="34" charset="0"/>
                <a:cs typeface="Arial" panose="020B0604020202020204" pitchFamily="34" charset="0"/>
              </a:rPr>
              <a:t>who </a:t>
            </a:r>
            <a:r>
              <a:rPr lang="en-US" sz="2000" dirty="0">
                <a:solidFill>
                  <a:schemeClr val="tx1">
                    <a:lumMod val="85000"/>
                    <a:lumOff val="15000"/>
                  </a:schemeClr>
                </a:solidFill>
                <a:latin typeface="Arial" panose="020B0604020202020204" pitchFamily="34" charset="0"/>
                <a:cs typeface="Arial" panose="020B0604020202020204" pitchFamily="34" charset="0"/>
              </a:rPr>
              <a:t>published </a:t>
            </a:r>
          </a:p>
          <a:p>
            <a:r>
              <a:rPr lang="en-US" sz="2000" b="1" dirty="0">
                <a:solidFill>
                  <a:schemeClr val="tx1">
                    <a:lumMod val="85000"/>
                    <a:lumOff val="15000"/>
                  </a:schemeClr>
                </a:solidFill>
                <a:latin typeface="Arial" panose="020B0604020202020204" pitchFamily="34" charset="0"/>
                <a:cs typeface="Arial" panose="020B0604020202020204" pitchFamily="34" charset="0"/>
              </a:rPr>
              <a:t>“The Economics of Welfare” </a:t>
            </a:r>
            <a:r>
              <a:rPr lang="en-US" sz="2000" dirty="0">
                <a:solidFill>
                  <a:schemeClr val="tx1">
                    <a:lumMod val="85000"/>
                    <a:lumOff val="15000"/>
                  </a:schemeClr>
                </a:solidFill>
                <a:latin typeface="Arial" panose="020B0604020202020204" pitchFamily="34" charset="0"/>
                <a:cs typeface="Arial" panose="020B0604020202020204" pitchFamily="34" charset="0"/>
              </a:rPr>
              <a:t>in 1920</a:t>
            </a:r>
            <a:endParaRPr lang="de-DE"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Rechteck 10"/>
          <p:cNvSpPr/>
          <p:nvPr/>
        </p:nvSpPr>
        <p:spPr>
          <a:xfrm>
            <a:off x="771009" y="4154293"/>
            <a:ext cx="1114408" cy="230832"/>
          </a:xfrm>
          <a:prstGeom prst="rect">
            <a:avLst/>
          </a:prstGeom>
        </p:spPr>
        <p:txBody>
          <a:bodyPr wrap="none">
            <a:spAutoFit/>
          </a:bodyPr>
          <a:lstStyle/>
          <a:p>
            <a:r>
              <a:rPr lang="de-DE" sz="900" dirty="0">
                <a:solidFill>
                  <a:schemeClr val="tx1">
                    <a:lumMod val="85000"/>
                    <a:lumOff val="15000"/>
                  </a:schemeClr>
                </a:solidFill>
                <a:latin typeface="Arial" panose="020B0604020202020204" pitchFamily="34" charset="0"/>
                <a:cs typeface="Arial" panose="020B0604020202020204" pitchFamily="34" charset="0"/>
              </a:rPr>
              <a:t>Source: </a:t>
            </a:r>
            <a:r>
              <a:rPr lang="de-DE" sz="900" dirty="0" smtClean="0">
                <a:solidFill>
                  <a:schemeClr val="tx1">
                    <a:lumMod val="85000"/>
                    <a:lumOff val="15000"/>
                  </a:schemeClr>
                </a:solidFill>
                <a:latin typeface="Arial" panose="020B0604020202020204" pitchFamily="34" charset="0"/>
                <a:cs typeface="Arial" panose="020B0604020202020204" pitchFamily="34" charset="0"/>
              </a:rPr>
              <a:t>Wikipedia</a:t>
            </a:r>
            <a:endParaRPr lang="de-DE" sz="9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168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4725320" y="1120305"/>
          <a:ext cx="4103370" cy="2632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2154496" y="257750"/>
            <a:ext cx="4813465" cy="400110"/>
          </a:xfrm>
          <a:prstGeom prst="rect">
            <a:avLst/>
          </a:prstGeom>
          <a:noFill/>
        </p:spPr>
        <p:txBody>
          <a:bodyPr wrap="square" rtlCol="0">
            <a:spAutoFit/>
          </a:bodyPr>
          <a:lstStyle/>
          <a:p>
            <a:r>
              <a:rPr lang="en-US" sz="2000" dirty="0" smtClean="0">
                <a:solidFill>
                  <a:schemeClr val="tx1">
                    <a:lumMod val="85000"/>
                    <a:lumOff val="15000"/>
                  </a:schemeClr>
                </a:solidFill>
                <a:latin typeface="Arial" panose="020B0604020202020204" pitchFamily="34" charset="0"/>
                <a:cs typeface="Arial" panose="020B0604020202020204" pitchFamily="34" charset="0"/>
              </a:rPr>
              <a:t>Internalizing external costs – Pigou-tax</a:t>
            </a:r>
            <a:endParaRPr lang="en-US" sz="2000" dirty="0">
              <a:solidFill>
                <a:schemeClr val="tx1">
                  <a:lumMod val="85000"/>
                  <a:lumOff val="15000"/>
                </a:schemeClr>
              </a:solidFill>
              <a:latin typeface="Arial" panose="020B0604020202020204" pitchFamily="34" charset="0"/>
              <a:cs typeface="Arial" panose="020B0604020202020204" pitchFamily="34" charset="0"/>
            </a:endParaRPr>
          </a:p>
        </p:txBody>
      </p:sp>
      <p:grpSp>
        <p:nvGrpSpPr>
          <p:cNvPr id="11" name="Zeichenbereich 79881"/>
          <p:cNvGrpSpPr/>
          <p:nvPr/>
        </p:nvGrpSpPr>
        <p:grpSpPr>
          <a:xfrm>
            <a:off x="251520" y="915566"/>
            <a:ext cx="7848872" cy="3989065"/>
            <a:chOff x="0" y="0"/>
            <a:chExt cx="4191000" cy="3143885"/>
          </a:xfrm>
        </p:grpSpPr>
        <p:sp>
          <p:nvSpPr>
            <p:cNvPr id="12" name="Rechteck 2"/>
            <p:cNvSpPr/>
            <p:nvPr/>
          </p:nvSpPr>
          <p:spPr>
            <a:xfrm>
              <a:off x="0" y="0"/>
              <a:ext cx="4191000" cy="3143885"/>
            </a:xfrm>
            <a:prstGeom prst="rect">
              <a:avLst/>
            </a:prstGeom>
            <a:noFill/>
          </p:spPr>
        </p:sp>
        <p:sp>
          <p:nvSpPr>
            <p:cNvPr id="14" name="Text Box 6"/>
            <p:cNvSpPr txBox="1">
              <a:spLocks noChangeArrowheads="1"/>
            </p:cNvSpPr>
            <p:nvPr/>
          </p:nvSpPr>
          <p:spPr bwMode="auto">
            <a:xfrm>
              <a:off x="2981650" y="141914"/>
              <a:ext cx="1209350" cy="618707"/>
            </a:xfrm>
            <a:prstGeom prst="rect">
              <a:avLst/>
            </a:prstGeom>
            <a:noFill/>
            <a:ln w="9525">
              <a:noFill/>
              <a:miter lim="800000"/>
              <a:headEnd/>
              <a:tailEnd/>
            </a:ln>
          </p:spPr>
          <p:txBody>
            <a:bodyPr rot="0" vert="horz" wrap="square" lIns="51435" tIns="25718" rIns="51435" bIns="25718" anchor="t" anchorCtr="0" upright="1">
              <a:noAutofit/>
            </a:bodyPr>
            <a:lstStyle/>
            <a:p>
              <a:pPr algn="ctr" defTabSz="685800">
                <a:spcBef>
                  <a:spcPts val="169"/>
                </a:spcBef>
                <a:spcAft>
                  <a:spcPts val="169"/>
                </a:spcAft>
                <a:defRPr/>
              </a:pPr>
              <a:r>
                <a:rPr lang="en-US" sz="1350" kern="0" dirty="0">
                  <a:solidFill>
                    <a:schemeClr val="tx1">
                      <a:lumMod val="85000"/>
                      <a:lumOff val="15000"/>
                    </a:schemeClr>
                  </a:solidFill>
                  <a:latin typeface="Arial" panose="020B0604020202020204" pitchFamily="34" charset="0"/>
                  <a:ea typeface="Times New Roman"/>
                  <a:cs typeface="Arial" panose="020B0604020202020204" pitchFamily="34" charset="0"/>
                </a:rPr>
                <a:t>Supply curve  with formerly external costs included</a:t>
              </a:r>
              <a:endParaRPr lang="de-DE" sz="1350" kern="0" dirty="0">
                <a:solidFill>
                  <a:schemeClr val="tx1">
                    <a:lumMod val="85000"/>
                    <a:lumOff val="15000"/>
                  </a:schemeClr>
                </a:solidFill>
                <a:latin typeface="Arial" panose="020B0604020202020204" pitchFamily="34" charset="0"/>
                <a:ea typeface="Times New Roman"/>
                <a:cs typeface="Arial" panose="020B0604020202020204" pitchFamily="34" charset="0"/>
              </a:endParaRPr>
            </a:p>
          </p:txBody>
        </p:sp>
        <p:sp>
          <p:nvSpPr>
            <p:cNvPr id="15" name="Text Box 7"/>
            <p:cNvSpPr txBox="1">
              <a:spLocks noChangeArrowheads="1"/>
            </p:cNvSpPr>
            <p:nvPr/>
          </p:nvSpPr>
          <p:spPr bwMode="auto">
            <a:xfrm>
              <a:off x="220800" y="138703"/>
              <a:ext cx="694600" cy="291108"/>
            </a:xfrm>
            <a:prstGeom prst="rect">
              <a:avLst/>
            </a:prstGeom>
            <a:noFill/>
            <a:ln w="9525">
              <a:noFill/>
              <a:miter lim="800000"/>
              <a:headEnd/>
              <a:tailEnd/>
            </a:ln>
          </p:spPr>
          <p:txBody>
            <a:bodyPr rot="0" vert="horz" wrap="square" lIns="51435" tIns="25718" rIns="51435" bIns="25718" anchor="t" anchorCtr="0" upright="1">
              <a:noAutofit/>
            </a:bodyPr>
            <a:lstStyle/>
            <a:p>
              <a:pPr algn="ctr" defTabSz="685800" fontAlgn="base">
                <a:spcBef>
                  <a:spcPts val="169"/>
                </a:spcBef>
                <a:spcAft>
                  <a:spcPts val="169"/>
                </a:spcAft>
                <a:buClr>
                  <a:srgbClr val="000000"/>
                </a:buClr>
                <a:defRPr/>
              </a:pPr>
              <a:r>
                <a:rPr lang="de-DE" sz="1350" b="1" kern="0" dirty="0">
                  <a:solidFill>
                    <a:schemeClr val="tx1">
                      <a:lumMod val="85000"/>
                      <a:lumOff val="15000"/>
                    </a:schemeClr>
                  </a:solidFill>
                  <a:latin typeface="Arial" panose="020B0604020202020204" pitchFamily="34" charset="0"/>
                  <a:ea typeface="Times New Roman"/>
                  <a:cs typeface="Arial" panose="020B0604020202020204" pitchFamily="34" charset="0"/>
                </a:rPr>
                <a:t>Price</a:t>
              </a:r>
            </a:p>
          </p:txBody>
        </p:sp>
        <p:sp>
          <p:nvSpPr>
            <p:cNvPr id="16" name="Text Box 8"/>
            <p:cNvSpPr txBox="1">
              <a:spLocks noChangeArrowheads="1"/>
            </p:cNvSpPr>
            <p:nvPr/>
          </p:nvSpPr>
          <p:spPr bwMode="auto">
            <a:xfrm>
              <a:off x="3425645" y="2817046"/>
              <a:ext cx="715689" cy="272988"/>
            </a:xfrm>
            <a:prstGeom prst="rect">
              <a:avLst/>
            </a:prstGeom>
            <a:noFill/>
            <a:ln w="9525">
              <a:noFill/>
              <a:miter lim="800000"/>
              <a:headEnd/>
              <a:tailEnd/>
            </a:ln>
          </p:spPr>
          <p:txBody>
            <a:bodyPr rot="0" vert="horz" wrap="square" lIns="51435" tIns="25718" rIns="51435" bIns="25718" anchor="t" anchorCtr="0" upright="1">
              <a:noAutofit/>
            </a:bodyPr>
            <a:lstStyle/>
            <a:p>
              <a:pPr algn="ctr" defTabSz="685800" fontAlgn="base">
                <a:spcBef>
                  <a:spcPts val="169"/>
                </a:spcBef>
                <a:spcAft>
                  <a:spcPts val="169"/>
                </a:spcAft>
                <a:buClr>
                  <a:srgbClr val="000000"/>
                </a:buClr>
                <a:defRPr/>
              </a:pPr>
              <a:r>
                <a:rPr lang="en-US" sz="1350" b="1" kern="0" dirty="0">
                  <a:solidFill>
                    <a:schemeClr val="tx1">
                      <a:lumMod val="85000"/>
                      <a:lumOff val="15000"/>
                    </a:schemeClr>
                  </a:solidFill>
                  <a:latin typeface="Arial" panose="020B0604020202020204" pitchFamily="34" charset="0"/>
                  <a:ea typeface="Times New Roman"/>
                  <a:cs typeface="Arial" panose="020B0604020202020204" pitchFamily="34" charset="0"/>
                </a:rPr>
                <a:t>Quantity</a:t>
              </a:r>
            </a:p>
          </p:txBody>
        </p:sp>
        <p:cxnSp>
          <p:nvCxnSpPr>
            <p:cNvPr id="17" name="Line 9"/>
            <p:cNvCxnSpPr/>
            <p:nvPr/>
          </p:nvCxnSpPr>
          <p:spPr bwMode="auto">
            <a:xfrm>
              <a:off x="568100" y="2725474"/>
              <a:ext cx="3505300" cy="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 name="Freeform 10"/>
            <p:cNvSpPr>
              <a:spLocks/>
            </p:cNvSpPr>
            <p:nvPr/>
          </p:nvSpPr>
          <p:spPr bwMode="auto">
            <a:xfrm>
              <a:off x="564600" y="516214"/>
              <a:ext cx="4000" cy="2209960"/>
            </a:xfrm>
            <a:custGeom>
              <a:avLst/>
              <a:gdLst>
                <a:gd name="T0" fmla="*/ 3493 w 7"/>
                <a:gd name="T1" fmla="*/ 2209863 h 3480"/>
                <a:gd name="T2" fmla="*/ 0 w 7"/>
                <a:gd name="T3" fmla="*/ 1685973 h 3480"/>
                <a:gd name="T4" fmla="*/ 4075 w 7"/>
                <a:gd name="T5" fmla="*/ 0 h 3480"/>
                <a:gd name="T6" fmla="*/ 0 60000 65536"/>
                <a:gd name="T7" fmla="*/ 0 60000 65536"/>
                <a:gd name="T8" fmla="*/ 0 60000 65536"/>
              </a:gdLst>
              <a:ahLst/>
              <a:cxnLst>
                <a:cxn ang="T6">
                  <a:pos x="T0" y="T1"/>
                </a:cxn>
                <a:cxn ang="T7">
                  <a:pos x="T2" y="T3"/>
                </a:cxn>
                <a:cxn ang="T8">
                  <a:pos x="T4" y="T5"/>
                </a:cxn>
              </a:cxnLst>
              <a:rect l="0" t="0" r="r" b="b"/>
              <a:pathLst>
                <a:path w="7" h="3480">
                  <a:moveTo>
                    <a:pt x="6" y="3480"/>
                  </a:moveTo>
                  <a:lnTo>
                    <a:pt x="0" y="2655"/>
                  </a:lnTo>
                  <a:lnTo>
                    <a:pt x="7"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rot="0" vert="horz" wrap="square" lIns="51435" tIns="25718" rIns="51435" bIns="25718" anchor="t" anchorCtr="0" upright="1">
              <a:noAutofit/>
            </a:bodyPr>
            <a:lstStyle/>
            <a:p>
              <a:pPr algn="ctr" defTabSz="685800">
                <a:defRPr/>
              </a:pPr>
              <a:endParaRPr lang="de-DE" sz="1575" kern="0">
                <a:solidFill>
                  <a:prstClr val="black"/>
                </a:solidFill>
              </a:endParaRPr>
            </a:p>
          </p:txBody>
        </p:sp>
        <p:sp>
          <p:nvSpPr>
            <p:cNvPr id="19" name="Text Box 11"/>
            <p:cNvSpPr txBox="1">
              <a:spLocks noChangeArrowheads="1"/>
            </p:cNvSpPr>
            <p:nvPr/>
          </p:nvSpPr>
          <p:spPr bwMode="auto">
            <a:xfrm>
              <a:off x="2982552" y="1967219"/>
              <a:ext cx="774841" cy="488047"/>
            </a:xfrm>
            <a:prstGeom prst="rect">
              <a:avLst/>
            </a:prstGeom>
            <a:noFill/>
            <a:ln w="9525">
              <a:noFill/>
              <a:miter lim="800000"/>
              <a:headEnd/>
              <a:tailEnd/>
            </a:ln>
          </p:spPr>
          <p:txBody>
            <a:bodyPr rot="0" vert="horz" wrap="square" lIns="51435" tIns="25718" rIns="51435" bIns="25718" anchor="t" anchorCtr="0" upright="1">
              <a:noAutofit/>
            </a:bodyPr>
            <a:lstStyle/>
            <a:p>
              <a:pPr algn="ctr" defTabSz="685800">
                <a:spcBef>
                  <a:spcPts val="169"/>
                </a:spcBef>
                <a:spcAft>
                  <a:spcPts val="169"/>
                </a:spcAft>
                <a:defRPr/>
              </a:pPr>
              <a:r>
                <a:rPr lang="de-DE" sz="1350" kern="0" dirty="0">
                  <a:solidFill>
                    <a:schemeClr val="tx1">
                      <a:lumMod val="85000"/>
                      <a:lumOff val="15000"/>
                    </a:schemeClr>
                  </a:solidFill>
                  <a:latin typeface="Arial" panose="020B0604020202020204" pitchFamily="34" charset="0"/>
                  <a:ea typeface="Times New Roman"/>
                  <a:cs typeface="Arial" panose="020B0604020202020204" pitchFamily="34" charset="0"/>
                </a:rPr>
                <a:t>Demand </a:t>
              </a:r>
              <a:r>
                <a:rPr lang="en-US" sz="1350" kern="0" dirty="0">
                  <a:solidFill>
                    <a:schemeClr val="tx1">
                      <a:lumMod val="85000"/>
                      <a:lumOff val="15000"/>
                    </a:schemeClr>
                  </a:solidFill>
                  <a:latin typeface="Arial" panose="020B0604020202020204" pitchFamily="34" charset="0"/>
                  <a:ea typeface="Times New Roman"/>
                  <a:cs typeface="Arial" panose="020B0604020202020204" pitchFamily="34" charset="0"/>
                </a:rPr>
                <a:t>curve</a:t>
              </a:r>
            </a:p>
          </p:txBody>
        </p:sp>
        <p:sp>
          <p:nvSpPr>
            <p:cNvPr id="20" name="Text Box 12"/>
            <p:cNvSpPr txBox="1">
              <a:spLocks noChangeArrowheads="1"/>
            </p:cNvSpPr>
            <p:nvPr/>
          </p:nvSpPr>
          <p:spPr bwMode="auto">
            <a:xfrm>
              <a:off x="2991149" y="1048531"/>
              <a:ext cx="1114302" cy="770742"/>
            </a:xfrm>
            <a:prstGeom prst="rect">
              <a:avLst/>
            </a:prstGeom>
            <a:noFill/>
            <a:ln w="9525">
              <a:noFill/>
              <a:miter lim="800000"/>
              <a:headEnd/>
              <a:tailEnd/>
            </a:ln>
          </p:spPr>
          <p:txBody>
            <a:bodyPr rot="0" vert="horz" wrap="square" lIns="51435" tIns="25718" rIns="51435" bIns="25718" anchor="t" anchorCtr="0" upright="1">
              <a:noAutofit/>
            </a:bodyPr>
            <a:lstStyle/>
            <a:p>
              <a:pPr algn="ctr" defTabSz="685800">
                <a:spcBef>
                  <a:spcPts val="169"/>
                </a:spcBef>
                <a:spcAft>
                  <a:spcPts val="169"/>
                </a:spcAft>
                <a:defRPr/>
              </a:pPr>
              <a:r>
                <a:rPr lang="de-DE" sz="1350" kern="0" dirty="0">
                  <a:solidFill>
                    <a:schemeClr val="tx1">
                      <a:lumMod val="85000"/>
                      <a:lumOff val="15000"/>
                    </a:schemeClr>
                  </a:solidFill>
                  <a:latin typeface="Arial" panose="020B0604020202020204" pitchFamily="34" charset="0"/>
                  <a:ea typeface="Times New Roman"/>
                  <a:cs typeface="Arial" panose="020B0604020202020204" pitchFamily="34" charset="0"/>
                </a:rPr>
                <a:t>Supply curve without external costs</a:t>
              </a:r>
            </a:p>
          </p:txBody>
        </p:sp>
        <p:cxnSp>
          <p:nvCxnSpPr>
            <p:cNvPr id="21" name="AutoShape 13"/>
            <p:cNvCxnSpPr>
              <a:cxnSpLocks noChangeShapeType="1"/>
            </p:cNvCxnSpPr>
            <p:nvPr/>
          </p:nvCxnSpPr>
          <p:spPr bwMode="auto">
            <a:xfrm flipV="1">
              <a:off x="568600" y="1116130"/>
              <a:ext cx="2415100" cy="10825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AutoShape 14"/>
            <p:cNvCxnSpPr>
              <a:cxnSpLocks noChangeShapeType="1"/>
            </p:cNvCxnSpPr>
            <p:nvPr/>
          </p:nvCxnSpPr>
          <p:spPr bwMode="auto">
            <a:xfrm>
              <a:off x="833500" y="727920"/>
              <a:ext cx="2150200" cy="133913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 name="AutoShape 15"/>
            <p:cNvCxnSpPr>
              <a:cxnSpLocks noChangeShapeType="1"/>
            </p:cNvCxnSpPr>
            <p:nvPr/>
          </p:nvCxnSpPr>
          <p:spPr bwMode="auto">
            <a:xfrm flipH="1">
              <a:off x="564600" y="682918"/>
              <a:ext cx="2419100" cy="151924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638568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4725320" y="1120305"/>
          <a:ext cx="4103370" cy="2632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eck 1"/>
          <p:cNvSpPr/>
          <p:nvPr/>
        </p:nvSpPr>
        <p:spPr>
          <a:xfrm>
            <a:off x="388620" y="123478"/>
            <a:ext cx="8359844" cy="4955203"/>
          </a:xfrm>
          <a:prstGeom prst="rect">
            <a:avLst/>
          </a:prstGeom>
        </p:spPr>
        <p:txBody>
          <a:bodyPr wrap="square">
            <a:spAutoFit/>
          </a:bodyPr>
          <a:lstStyle/>
          <a:p>
            <a:r>
              <a:rPr lang="en-US" dirty="0">
                <a:solidFill>
                  <a:schemeClr val="tx1">
                    <a:lumMod val="85000"/>
                    <a:lumOff val="15000"/>
                  </a:schemeClr>
                </a:solidFill>
                <a:latin typeface="Arial" panose="020B0604020202020204" pitchFamily="34" charset="0"/>
                <a:cs typeface="Arial" panose="020B0604020202020204" pitchFamily="34" charset="0"/>
              </a:rPr>
              <a:t>What to do with the </a:t>
            </a:r>
            <a:r>
              <a:rPr lang="en-US" dirty="0" smtClean="0">
                <a:solidFill>
                  <a:schemeClr val="tx1">
                    <a:lumMod val="85000"/>
                    <a:lumOff val="15000"/>
                  </a:schemeClr>
                </a:solidFill>
                <a:latin typeface="Arial" panose="020B0604020202020204" pitchFamily="34" charset="0"/>
                <a:cs typeface="Arial" panose="020B0604020202020204" pitchFamily="34" charset="0"/>
              </a:rPr>
              <a:t>funds of a </a:t>
            </a:r>
            <a:r>
              <a:rPr lang="en-US" dirty="0" err="1" smtClean="0">
                <a:solidFill>
                  <a:schemeClr val="tx1">
                    <a:lumMod val="85000"/>
                    <a:lumOff val="15000"/>
                  </a:schemeClr>
                </a:solidFill>
                <a:latin typeface="Arial" panose="020B0604020202020204" pitchFamily="34" charset="0"/>
                <a:cs typeface="Arial" panose="020B0604020202020204" pitchFamily="34" charset="0"/>
              </a:rPr>
              <a:t>Pigou</a:t>
            </a:r>
            <a:r>
              <a:rPr lang="en-US" dirty="0" smtClean="0">
                <a:solidFill>
                  <a:schemeClr val="tx1">
                    <a:lumMod val="85000"/>
                    <a:lumOff val="15000"/>
                  </a:schemeClr>
                </a:solidFill>
                <a:latin typeface="Arial" panose="020B0604020202020204" pitchFamily="34" charset="0"/>
                <a:cs typeface="Arial" panose="020B0604020202020204" pitchFamily="34" charset="0"/>
              </a:rPr>
              <a:t>-tax</a:t>
            </a:r>
            <a:r>
              <a:rPr lang="en-US" dirty="0">
                <a:solidFill>
                  <a:schemeClr val="tx1">
                    <a:lumMod val="85000"/>
                    <a:lumOff val="15000"/>
                  </a:schemeClr>
                </a:solidFill>
                <a:latin typeface="Arial" panose="020B0604020202020204" pitchFamily="34" charset="0"/>
                <a:cs typeface="Arial" panose="020B0604020202020204" pitchFamily="34" charset="0"/>
              </a:rPr>
              <a:t>?</a:t>
            </a:r>
          </a:p>
          <a:p>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smtClean="0">
                <a:solidFill>
                  <a:schemeClr val="tx1">
                    <a:lumMod val="85000"/>
                    <a:lumOff val="15000"/>
                  </a:schemeClr>
                </a:solidFill>
                <a:latin typeface="Arial" panose="020B0604020202020204" pitchFamily="34" charset="0"/>
                <a:cs typeface="Arial" panose="020B0604020202020204" pitchFamily="34" charset="0"/>
              </a:rPr>
              <a:t>Doing nothing is more expensive (see Stern-report)</a:t>
            </a:r>
          </a:p>
          <a:p>
            <a:pPr marL="214313" indent="-214313">
              <a:buFont typeface="Arial" panose="020B0604020202020204" pitchFamily="34" charset="0"/>
              <a:buChar char="•"/>
            </a:pPr>
            <a:r>
              <a:rPr lang="en-US" sz="2000" dirty="0" smtClean="0">
                <a:solidFill>
                  <a:schemeClr val="tx1">
                    <a:lumMod val="85000"/>
                    <a:lumOff val="15000"/>
                  </a:schemeClr>
                </a:solidFill>
                <a:latin typeface="Arial" panose="020B0604020202020204" pitchFamily="34" charset="0"/>
                <a:cs typeface="Arial" panose="020B0604020202020204" pitchFamily="34" charset="0"/>
              </a:rPr>
              <a:t>Original </a:t>
            </a:r>
            <a:r>
              <a:rPr lang="en-US" sz="2000" dirty="0">
                <a:solidFill>
                  <a:schemeClr val="tx1">
                    <a:lumMod val="85000"/>
                    <a:lumOff val="15000"/>
                  </a:schemeClr>
                </a:solidFill>
                <a:latin typeface="Arial" panose="020B0604020202020204" pitchFamily="34" charset="0"/>
                <a:cs typeface="Arial" panose="020B0604020202020204" pitchFamily="34" charset="0"/>
              </a:rPr>
              <a:t>idea: repair the damage caused by an environmental effect or to indemnify the affected </a:t>
            </a:r>
            <a:r>
              <a:rPr lang="en-US" sz="2000" dirty="0" smtClean="0">
                <a:solidFill>
                  <a:schemeClr val="tx1">
                    <a:lumMod val="85000"/>
                    <a:lumOff val="15000"/>
                  </a:schemeClr>
                </a:solidFill>
                <a:latin typeface="Arial" panose="020B0604020202020204" pitchFamily="34" charset="0"/>
                <a:cs typeface="Arial" panose="020B0604020202020204" pitchFamily="34" charset="0"/>
              </a:rPr>
              <a:t>party</a:t>
            </a: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Redistributing “energy money</a:t>
            </a:r>
            <a:r>
              <a:rPr lang="en-US" sz="2000" dirty="0" smtClean="0">
                <a:solidFill>
                  <a:schemeClr val="tx1">
                    <a:lumMod val="85000"/>
                    <a:lumOff val="15000"/>
                  </a:schemeClr>
                </a:solidFill>
                <a:latin typeface="Arial" panose="020B0604020202020204" pitchFamily="34" charset="0"/>
                <a:cs typeface="Arial" panose="020B0604020202020204" pitchFamily="34" charset="0"/>
              </a:rPr>
              <a:t>” to the population by capita</a:t>
            </a: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smtClean="0">
                <a:solidFill>
                  <a:schemeClr val="tx1">
                    <a:lumMod val="85000"/>
                    <a:lumOff val="15000"/>
                  </a:schemeClr>
                </a:solidFill>
                <a:latin typeface="Arial" panose="020B0604020202020204" pitchFamily="34" charset="0"/>
                <a:cs typeface="Arial" panose="020B0604020202020204" pitchFamily="34" charset="0"/>
              </a:rPr>
              <a:t>Combine the ideas: funding the „clean energy mechanism“ of international climate treaties with a global tax on greenhouse gases</a:t>
            </a:r>
          </a:p>
          <a:p>
            <a:pPr marL="214313" indent="-214313">
              <a:buFont typeface="Arial" panose="020B0604020202020204" pitchFamily="34" charset="0"/>
              <a:buChar char="•"/>
            </a:pPr>
            <a:endParaRPr lang="en-US" sz="2000" dirty="0" smtClean="0">
              <a:solidFill>
                <a:schemeClr val="tx1">
                  <a:lumMod val="85000"/>
                  <a:lumOff val="15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de-DE" sz="2000" dirty="0" smtClean="0">
              <a:solidFill>
                <a:schemeClr val="tx1">
                  <a:lumMod val="85000"/>
                  <a:lumOff val="15000"/>
                </a:schemeClr>
              </a:solidFill>
              <a:latin typeface="Arial" panose="020B0604020202020204" pitchFamily="34" charset="0"/>
              <a:cs typeface="Arial" panose="020B0604020202020204" pitchFamily="34" charset="0"/>
            </a:endParaRPr>
          </a:p>
          <a:p>
            <a:r>
              <a:rPr lang="en-US" sz="2000" dirty="0" smtClean="0">
                <a:solidFill>
                  <a:schemeClr val="tx1">
                    <a:lumMod val="85000"/>
                    <a:lumOff val="15000"/>
                  </a:schemeClr>
                </a:solidFill>
                <a:latin typeface="Arial" panose="020B0604020202020204" pitchFamily="34" charset="0"/>
                <a:cs typeface="Arial" panose="020B0604020202020204" pitchFamily="34" charset="0"/>
              </a:rPr>
              <a:t>GHG-internalization fees: </a:t>
            </a:r>
          </a:p>
          <a:p>
            <a:pPr marL="342900" indent="-342900">
              <a:buFont typeface="Arial" panose="020B0604020202020204" pitchFamily="34" charset="0"/>
              <a:buChar char="•"/>
            </a:pPr>
            <a:r>
              <a:rPr lang="en-US" sz="2000" dirty="0" smtClean="0">
                <a:solidFill>
                  <a:schemeClr val="tx1">
                    <a:lumMod val="85000"/>
                    <a:lumOff val="15000"/>
                  </a:schemeClr>
                </a:solidFill>
                <a:latin typeface="Arial" panose="020B0604020202020204" pitchFamily="34" charset="0"/>
                <a:cs typeface="Arial" panose="020B0604020202020204" pitchFamily="34" charset="0"/>
              </a:rPr>
              <a:t>Optimize the allocation of resources, </a:t>
            </a:r>
          </a:p>
          <a:p>
            <a:pPr marL="342900" indent="-342900">
              <a:buFont typeface="Arial" panose="020B0604020202020204" pitchFamily="34" charset="0"/>
              <a:buChar char="•"/>
            </a:pPr>
            <a:r>
              <a:rPr lang="en-US" sz="2000" dirty="0" smtClean="0">
                <a:solidFill>
                  <a:schemeClr val="tx1">
                    <a:lumMod val="85000"/>
                    <a:lumOff val="15000"/>
                  </a:schemeClr>
                </a:solidFill>
                <a:latin typeface="Arial" panose="020B0604020202020204" pitchFamily="34" charset="0"/>
                <a:cs typeface="Arial" panose="020B0604020202020204" pitchFamily="34" charset="0"/>
              </a:rPr>
              <a:t>Fosters new technologies and chances for export,</a:t>
            </a:r>
          </a:p>
          <a:p>
            <a:pPr marL="342900" indent="-342900">
              <a:buFont typeface="Arial" panose="020B0604020202020204" pitchFamily="34" charset="0"/>
              <a:buChar char="•"/>
            </a:pPr>
            <a:r>
              <a:rPr lang="en-US" sz="2000" dirty="0" smtClean="0">
                <a:solidFill>
                  <a:schemeClr val="tx1">
                    <a:lumMod val="85000"/>
                    <a:lumOff val="15000"/>
                  </a:schemeClr>
                </a:solidFill>
                <a:latin typeface="Arial" panose="020B0604020202020204" pitchFamily="34" charset="0"/>
                <a:cs typeface="Arial" panose="020B0604020202020204" pitchFamily="34" charset="0"/>
              </a:rPr>
              <a:t>Implements the principle of causation,</a:t>
            </a:r>
          </a:p>
          <a:p>
            <a:pPr marL="342900" indent="-342900">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H</a:t>
            </a:r>
            <a:r>
              <a:rPr lang="en-US" sz="2000" dirty="0" smtClean="0">
                <a:solidFill>
                  <a:schemeClr val="tx1">
                    <a:lumMod val="85000"/>
                    <a:lumOff val="15000"/>
                  </a:schemeClr>
                </a:solidFill>
                <a:latin typeface="Arial" panose="020B0604020202020204" pitchFamily="34" charset="0"/>
                <a:cs typeface="Arial" panose="020B0604020202020204" pitchFamily="34" charset="0"/>
              </a:rPr>
              <a:t>elps to meet the mitigation challenges,</a:t>
            </a:r>
          </a:p>
          <a:p>
            <a:pPr marL="342900" indent="-342900">
              <a:buFont typeface="Arial" panose="020B0604020202020204" pitchFamily="34" charset="0"/>
              <a:buChar char="•"/>
            </a:pPr>
            <a:r>
              <a:rPr lang="en-US" sz="2000" dirty="0" smtClean="0">
                <a:solidFill>
                  <a:schemeClr val="tx1">
                    <a:lumMod val="85000"/>
                    <a:lumOff val="15000"/>
                  </a:schemeClr>
                </a:solidFill>
                <a:latin typeface="Arial" panose="020B0604020202020204" pitchFamily="34" charset="0"/>
                <a:cs typeface="Arial" panose="020B0604020202020204" pitchFamily="34" charset="0"/>
              </a:rPr>
              <a:t>And adds to justice.</a:t>
            </a:r>
            <a:endParaRPr lang="en-US" sz="14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721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4725320" y="1120305"/>
          <a:ext cx="4103370" cy="2632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eck 3"/>
          <p:cNvSpPr/>
          <p:nvPr/>
        </p:nvSpPr>
        <p:spPr>
          <a:xfrm>
            <a:off x="395536" y="339502"/>
            <a:ext cx="7855788" cy="4308872"/>
          </a:xfrm>
          <a:prstGeom prst="rect">
            <a:avLst/>
          </a:prstGeom>
        </p:spPr>
        <p:txBody>
          <a:bodyPr wrap="square">
            <a:spAutoFit/>
          </a:bodyPr>
          <a:lstStyle/>
          <a:p>
            <a:r>
              <a:rPr lang="en-US" sz="2800" dirty="0" smtClean="0">
                <a:solidFill>
                  <a:schemeClr val="tx1">
                    <a:lumMod val="85000"/>
                    <a:lumOff val="15000"/>
                  </a:schemeClr>
                </a:solidFill>
                <a:latin typeface="Arial" panose="020B0604020202020204" pitchFamily="34" charset="0"/>
                <a:cs typeface="Arial" panose="020B0604020202020204" pitchFamily="34" charset="0"/>
              </a:rPr>
              <a:t>Approaching an appropriate price: </a:t>
            </a:r>
          </a:p>
          <a:p>
            <a:endParaRPr lang="en-US" sz="2800" dirty="0" smtClean="0">
              <a:solidFill>
                <a:schemeClr val="tx1">
                  <a:lumMod val="85000"/>
                  <a:lumOff val="15000"/>
                </a:schemeClr>
              </a:solidFill>
              <a:latin typeface="Arial" panose="020B0604020202020204" pitchFamily="34" charset="0"/>
              <a:cs typeface="Arial" panose="020B0604020202020204" pitchFamily="34" charset="0"/>
            </a:endParaRPr>
          </a:p>
          <a:p>
            <a:endParaRPr lang="de-DE" dirty="0">
              <a:solidFill>
                <a:schemeClr val="tx1">
                  <a:lumMod val="85000"/>
                  <a:lumOff val="15000"/>
                </a:schemeClr>
              </a:solidFill>
            </a:endParaRPr>
          </a:p>
          <a:p>
            <a:pPr marL="214313" indent="-214313">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Threshold for a real impact on behavior </a:t>
            </a:r>
            <a:r>
              <a:rPr lang="en-US" sz="2000" b="1" dirty="0">
                <a:solidFill>
                  <a:schemeClr val="tx1">
                    <a:lumMod val="85000"/>
                    <a:lumOff val="15000"/>
                  </a:schemeClr>
                </a:solidFill>
                <a:latin typeface="Arial" panose="020B0604020202020204" pitchFamily="34" charset="0"/>
                <a:cs typeface="Arial" panose="020B0604020202020204" pitchFamily="34" charset="0"/>
              </a:rPr>
              <a:t>$40 per ton</a:t>
            </a:r>
            <a:r>
              <a:rPr lang="en-US" sz="2000" dirty="0">
                <a:solidFill>
                  <a:schemeClr val="tx1">
                    <a:lumMod val="85000"/>
                    <a:lumOff val="15000"/>
                  </a:schemeClr>
                </a:solidFill>
                <a:latin typeface="Arial" panose="020B0604020202020204" pitchFamily="34" charset="0"/>
                <a:cs typeface="Arial" panose="020B0604020202020204" pitchFamily="34" charset="0"/>
              </a:rPr>
              <a:t> (about 30€)</a:t>
            </a:r>
          </a:p>
          <a:p>
            <a:pPr marL="214313" indent="-214313">
              <a:buFont typeface="Arial" panose="020B0604020202020204" pitchFamily="34" charset="0"/>
              <a:buChar char="•"/>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German Center for Aerospace (DLR sets the price of </a:t>
            </a:r>
            <a:r>
              <a:rPr lang="en-US" sz="2000" b="1" dirty="0">
                <a:solidFill>
                  <a:schemeClr val="tx1">
                    <a:lumMod val="85000"/>
                    <a:lumOff val="15000"/>
                  </a:schemeClr>
                </a:solidFill>
                <a:latin typeface="Arial" panose="020B0604020202020204" pitchFamily="34" charset="0"/>
                <a:cs typeface="Arial" panose="020B0604020202020204" pitchFamily="34" charset="0"/>
              </a:rPr>
              <a:t>CO</a:t>
            </a:r>
            <a:r>
              <a:rPr lang="en-US" sz="2000" b="1" baseline="-25000" dirty="0">
                <a:solidFill>
                  <a:schemeClr val="tx1">
                    <a:lumMod val="85000"/>
                    <a:lumOff val="15000"/>
                  </a:schemeClr>
                </a:solidFill>
                <a:latin typeface="Arial" panose="020B0604020202020204" pitchFamily="34" charset="0"/>
                <a:cs typeface="Arial" panose="020B0604020202020204" pitchFamily="34" charset="0"/>
              </a:rPr>
              <a:t>2</a:t>
            </a:r>
            <a:r>
              <a:rPr lang="en-US" sz="2000" dirty="0">
                <a:solidFill>
                  <a:schemeClr val="tx1">
                    <a:lumMod val="85000"/>
                    <a:lumOff val="15000"/>
                  </a:schemeClr>
                </a:solidFill>
                <a:latin typeface="Arial" panose="020B0604020202020204" pitchFamily="34" charset="0"/>
                <a:cs typeface="Arial" panose="020B0604020202020204" pitchFamily="34" charset="0"/>
              </a:rPr>
              <a:t> at </a:t>
            </a:r>
            <a:r>
              <a:rPr lang="en-US" sz="2000" b="1" dirty="0">
                <a:solidFill>
                  <a:schemeClr val="tx1">
                    <a:lumMod val="85000"/>
                    <a:lumOff val="15000"/>
                  </a:schemeClr>
                </a:solidFill>
                <a:latin typeface="Arial" panose="020B0604020202020204" pitchFamily="34" charset="0"/>
                <a:cs typeface="Arial" panose="020B0604020202020204" pitchFamily="34" charset="0"/>
              </a:rPr>
              <a:t>$</a:t>
            </a:r>
            <a:r>
              <a:rPr lang="en-US" sz="2000" b="1" dirty="0" smtClean="0">
                <a:solidFill>
                  <a:schemeClr val="tx1">
                    <a:lumMod val="85000"/>
                    <a:lumOff val="15000"/>
                  </a:schemeClr>
                </a:solidFill>
                <a:latin typeface="Arial" panose="020B0604020202020204" pitchFamily="34" charset="0"/>
                <a:cs typeface="Arial" panose="020B0604020202020204" pitchFamily="34" charset="0"/>
              </a:rPr>
              <a:t>80</a:t>
            </a:r>
            <a:r>
              <a:rPr lang="en-US" sz="2000" dirty="0" smtClean="0">
                <a:solidFill>
                  <a:schemeClr val="tx1">
                    <a:lumMod val="85000"/>
                    <a:lumOff val="15000"/>
                  </a:schemeClr>
                </a:solidFill>
                <a:latin typeface="Arial" panose="020B0604020202020204" pitchFamily="34" charset="0"/>
                <a:cs typeface="Arial" panose="020B0604020202020204" pitchFamily="34" charset="0"/>
              </a:rPr>
              <a:t>) </a:t>
            </a: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Summing up several investigations range between </a:t>
            </a:r>
            <a:r>
              <a:rPr lang="en-US" sz="2000" b="1" dirty="0">
                <a:solidFill>
                  <a:schemeClr val="tx1">
                    <a:lumMod val="85000"/>
                    <a:lumOff val="15000"/>
                  </a:schemeClr>
                </a:solidFill>
                <a:latin typeface="Arial" panose="020B0604020202020204" pitchFamily="34" charset="0"/>
                <a:cs typeface="Arial" panose="020B0604020202020204" pitchFamily="34" charset="0"/>
              </a:rPr>
              <a:t>$18 </a:t>
            </a:r>
            <a:r>
              <a:rPr lang="en-US" sz="2000" dirty="0">
                <a:solidFill>
                  <a:schemeClr val="tx1">
                    <a:lumMod val="85000"/>
                    <a:lumOff val="15000"/>
                  </a:schemeClr>
                </a:solidFill>
                <a:latin typeface="Arial" panose="020B0604020202020204" pitchFamily="34" charset="0"/>
                <a:cs typeface="Arial" panose="020B0604020202020204" pitchFamily="34" charset="0"/>
              </a:rPr>
              <a:t>and </a:t>
            </a:r>
            <a:r>
              <a:rPr lang="en-US" sz="2000" b="1" dirty="0">
                <a:solidFill>
                  <a:schemeClr val="tx1">
                    <a:lumMod val="85000"/>
                    <a:lumOff val="15000"/>
                  </a:schemeClr>
                </a:solidFill>
                <a:latin typeface="Arial" panose="020B0604020202020204" pitchFamily="34" charset="0"/>
                <a:cs typeface="Arial" panose="020B0604020202020204" pitchFamily="34" charset="0"/>
              </a:rPr>
              <a:t>$330 per ton</a:t>
            </a:r>
          </a:p>
          <a:p>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chemeClr val="tx1">
                    <a:lumMod val="85000"/>
                    <a:lumOff val="15000"/>
                  </a:schemeClr>
                </a:solidFill>
                <a:latin typeface="Arial" panose="020B0604020202020204" pitchFamily="34" charset="0"/>
                <a:cs typeface="Arial" panose="020B0604020202020204" pitchFamily="34" charset="0"/>
              </a:rPr>
              <a:t>Willingness-to-pay </a:t>
            </a:r>
            <a:r>
              <a:rPr lang="en-US" sz="2000" dirty="0">
                <a:solidFill>
                  <a:schemeClr val="tx1">
                    <a:lumMod val="85000"/>
                    <a:lumOff val="15000"/>
                  </a:schemeClr>
                </a:solidFill>
                <a:latin typeface="Arial" panose="020B0604020202020204" pitchFamily="34" charset="0"/>
                <a:cs typeface="Arial" panose="020B0604020202020204" pitchFamily="34" charset="0"/>
              </a:rPr>
              <a:t>method </a:t>
            </a:r>
            <a:r>
              <a:rPr lang="en-US" sz="2000" dirty="0" smtClean="0">
                <a:solidFill>
                  <a:schemeClr val="tx1">
                    <a:lumMod val="85000"/>
                    <a:lumOff val="1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chemeClr val="tx1">
                    <a:lumMod val="85000"/>
                    <a:lumOff val="15000"/>
                  </a:schemeClr>
                </a:solidFill>
                <a:latin typeface="Arial" panose="020B0604020202020204" pitchFamily="34" charset="0"/>
                <a:cs typeface="Arial" panose="020B0604020202020204" pitchFamily="34" charset="0"/>
              </a:rPr>
              <a:t>Marginal cost method approaching tipping-points …</a:t>
            </a:r>
            <a:endParaRPr lang="de-DE" sz="20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9621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4725320" y="1120305"/>
          <a:ext cx="4103370" cy="2632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eck 3"/>
          <p:cNvSpPr/>
          <p:nvPr/>
        </p:nvSpPr>
        <p:spPr>
          <a:xfrm>
            <a:off x="363483" y="339502"/>
            <a:ext cx="7750840" cy="923330"/>
          </a:xfrm>
          <a:prstGeom prst="rect">
            <a:avLst/>
          </a:prstGeom>
        </p:spPr>
        <p:txBody>
          <a:bodyPr wrap="none">
            <a:spAutoFit/>
          </a:bodyPr>
          <a:lstStyle/>
          <a:p>
            <a:pPr algn="ctr"/>
            <a:r>
              <a:rPr lang="en-US" dirty="0" smtClean="0">
                <a:solidFill>
                  <a:schemeClr val="tx1">
                    <a:lumMod val="85000"/>
                    <a:lumOff val="15000"/>
                  </a:schemeClr>
                </a:solidFill>
                <a:latin typeface="Arial" panose="020B0604020202020204" pitchFamily="34" charset="0"/>
                <a:cs typeface="Arial" panose="020B0604020202020204" pitchFamily="34" charset="0"/>
              </a:rPr>
              <a:t>Renewable Energy Act in Germany goes the other way round: </a:t>
            </a:r>
          </a:p>
          <a:p>
            <a:pPr algn="ctr"/>
            <a:r>
              <a:rPr lang="en-US" dirty="0" smtClean="0">
                <a:solidFill>
                  <a:schemeClr val="tx1">
                    <a:lumMod val="85000"/>
                    <a:lumOff val="15000"/>
                  </a:schemeClr>
                </a:solidFill>
                <a:latin typeface="Arial" panose="020B0604020202020204" pitchFamily="34" charset="0"/>
                <a:cs typeface="Arial" panose="020B0604020202020204" pitchFamily="34" charset="0"/>
              </a:rPr>
              <a:t>Subsidizing new green technologies, learning-curve, and competitiveness:</a:t>
            </a:r>
          </a:p>
          <a:p>
            <a:pPr algn="ctr"/>
            <a:r>
              <a:rPr lang="en-US" dirty="0" smtClean="0">
                <a:solidFill>
                  <a:schemeClr val="tx1">
                    <a:lumMod val="85000"/>
                    <a:lumOff val="15000"/>
                  </a:schemeClr>
                </a:solidFill>
                <a:latin typeface="Arial" panose="020B0604020202020204" pitchFamily="34" charset="0"/>
                <a:cs typeface="Arial" panose="020B0604020202020204" pitchFamily="34" charset="0"/>
              </a:rPr>
              <a:t>Prices </a:t>
            </a:r>
            <a:r>
              <a:rPr lang="en-US" dirty="0">
                <a:solidFill>
                  <a:schemeClr val="tx1">
                    <a:lumMod val="85000"/>
                    <a:lumOff val="15000"/>
                  </a:schemeClr>
                </a:solidFill>
                <a:latin typeface="Arial" panose="020B0604020202020204" pitchFamily="34" charset="0"/>
                <a:cs typeface="Arial" panose="020B0604020202020204" pitchFamily="34" charset="0"/>
              </a:rPr>
              <a:t>per KW peak for solar cells in Euro </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graphicFrame>
        <p:nvGraphicFramePr>
          <p:cNvPr id="7" name="Diagramm 1"/>
          <p:cNvGraphicFramePr/>
          <p:nvPr>
            <p:extLst>
              <p:ext uri="{D42A27DB-BD31-4B8C-83A1-F6EECF244321}">
                <p14:modId xmlns:p14="http://schemas.microsoft.com/office/powerpoint/2010/main" val="1281825493"/>
              </p:ext>
            </p:extLst>
          </p:nvPr>
        </p:nvGraphicFramePr>
        <p:xfrm>
          <a:off x="251520" y="1262832"/>
          <a:ext cx="6991692" cy="296537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36490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4725320" y="1120305"/>
          <a:ext cx="4103370" cy="2632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eck 1"/>
          <p:cNvSpPr/>
          <p:nvPr/>
        </p:nvSpPr>
        <p:spPr>
          <a:xfrm>
            <a:off x="1187624" y="242494"/>
            <a:ext cx="6731679" cy="646331"/>
          </a:xfrm>
          <a:prstGeom prst="rect">
            <a:avLst/>
          </a:prstGeom>
        </p:spPr>
        <p:txBody>
          <a:bodyPr wrap="square">
            <a:spAutoFit/>
          </a:bodyPr>
          <a:lstStyle/>
          <a:p>
            <a:pPr algn="ctr"/>
            <a:r>
              <a:rPr lang="en-US" dirty="0">
                <a:solidFill>
                  <a:schemeClr val="tx1">
                    <a:lumMod val="85000"/>
                    <a:lumOff val="15000"/>
                  </a:schemeClr>
                </a:solidFill>
                <a:latin typeface="Arial" panose="020B0604020202020204" pitchFamily="34" charset="0"/>
                <a:cs typeface="Arial" panose="020B0604020202020204" pitchFamily="34" charset="0"/>
              </a:rPr>
              <a:t>Externalities have to be included in a market economy: </a:t>
            </a:r>
          </a:p>
          <a:p>
            <a:pPr algn="ctr"/>
            <a:r>
              <a:rPr lang="en-US" dirty="0" smtClean="0">
                <a:solidFill>
                  <a:schemeClr val="tx1">
                    <a:lumMod val="85000"/>
                    <a:lumOff val="15000"/>
                  </a:schemeClr>
                </a:solidFill>
                <a:latin typeface="Arial" panose="020B0604020202020204" pitchFamily="34" charset="0"/>
                <a:cs typeface="Arial" panose="020B0604020202020204" pitchFamily="34" charset="0"/>
              </a:rPr>
              <a:t>Three </a:t>
            </a:r>
            <a:r>
              <a:rPr lang="en-US" dirty="0">
                <a:solidFill>
                  <a:schemeClr val="tx1">
                    <a:lumMod val="85000"/>
                    <a:lumOff val="15000"/>
                  </a:schemeClr>
                </a:solidFill>
                <a:latin typeface="Arial" panose="020B0604020202020204" pitchFamily="34" charset="0"/>
                <a:cs typeface="Arial" panose="020B0604020202020204" pitchFamily="34" charset="0"/>
              </a:rPr>
              <a:t>theoretical ways of avoiding or internalizing external costs</a:t>
            </a:r>
          </a:p>
        </p:txBody>
      </p:sp>
      <p:sp>
        <p:nvSpPr>
          <p:cNvPr id="24" name="Ellipse 23"/>
          <p:cNvSpPr/>
          <p:nvPr/>
        </p:nvSpPr>
        <p:spPr>
          <a:xfrm>
            <a:off x="4932040" y="2817411"/>
            <a:ext cx="3347303" cy="15771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85000"/>
                    <a:lumOff val="15000"/>
                  </a:schemeClr>
                </a:solidFill>
                <a:latin typeface="Arial" panose="020B0604020202020204" pitchFamily="34" charset="0"/>
                <a:cs typeface="Arial" panose="020B0604020202020204" pitchFamily="34" charset="0"/>
              </a:rPr>
              <a:t>Regulation </a:t>
            </a:r>
            <a:r>
              <a:rPr lang="de-DE" dirty="0" err="1">
                <a:solidFill>
                  <a:schemeClr val="tx1">
                    <a:lumMod val="85000"/>
                    <a:lumOff val="15000"/>
                  </a:schemeClr>
                </a:solidFill>
                <a:latin typeface="Arial" panose="020B0604020202020204" pitchFamily="34" charset="0"/>
                <a:cs typeface="Arial" panose="020B0604020202020204" pitchFamily="34" charset="0"/>
              </a:rPr>
              <a:t>of</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quantities</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certification</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trading</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systems</a:t>
            </a:r>
            <a:r>
              <a:rPr lang="de-DE" dirty="0">
                <a:solidFill>
                  <a:schemeClr val="tx1">
                    <a:lumMod val="85000"/>
                    <a:lumOff val="15000"/>
                  </a:schemeClr>
                </a:solidFill>
                <a:latin typeface="Arial" panose="020B0604020202020204" pitchFamily="34" charset="0"/>
                <a:cs typeface="Arial" panose="020B0604020202020204" pitchFamily="34" charset="0"/>
              </a:rPr>
              <a:t> &amp; </a:t>
            </a:r>
            <a:r>
              <a:rPr lang="de-DE" dirty="0" err="1">
                <a:solidFill>
                  <a:schemeClr val="tx1">
                    <a:lumMod val="85000"/>
                    <a:lumOff val="15000"/>
                  </a:schemeClr>
                </a:solidFill>
                <a:latin typeface="Arial" panose="020B0604020202020204" pitchFamily="34" charset="0"/>
                <a:cs typeface="Arial" panose="020B0604020202020204" pitchFamily="34" charset="0"/>
              </a:rPr>
              <a:t>emission</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allowances</a:t>
            </a:r>
            <a:r>
              <a:rPr lang="de-DE" sz="1400" dirty="0">
                <a:solidFill>
                  <a:schemeClr val="tx1">
                    <a:lumMod val="85000"/>
                    <a:lumOff val="15000"/>
                  </a:schemeClr>
                </a:solidFill>
                <a:latin typeface="Arial" panose="020B0604020202020204" pitchFamily="34" charset="0"/>
                <a:cs typeface="Arial" panose="020B0604020202020204" pitchFamily="34" charset="0"/>
              </a:rPr>
              <a:t>)</a:t>
            </a:r>
          </a:p>
        </p:txBody>
      </p:sp>
      <p:cxnSp>
        <p:nvCxnSpPr>
          <p:cNvPr id="27" name="Gerader Verbinder 26"/>
          <p:cNvCxnSpPr/>
          <p:nvPr/>
        </p:nvCxnSpPr>
        <p:spPr>
          <a:xfrm flipV="1">
            <a:off x="3635896" y="3617041"/>
            <a:ext cx="1022433" cy="11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H="1">
            <a:off x="2411760" y="2262460"/>
            <a:ext cx="562266" cy="543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5857817" y="2282566"/>
            <a:ext cx="476389" cy="543419"/>
          </a:xfrm>
          <a:prstGeom prst="line">
            <a:avLst/>
          </a:prstGeom>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a:off x="414627" y="2816939"/>
            <a:ext cx="3052554" cy="160020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85000"/>
                    <a:lumOff val="15000"/>
                  </a:schemeClr>
                </a:solidFill>
                <a:latin typeface="Arial" panose="020B0604020202020204" pitchFamily="34" charset="0"/>
                <a:cs typeface="Arial" panose="020B0604020202020204" pitchFamily="34" charset="0"/>
              </a:rPr>
              <a:t>Regulation </a:t>
            </a:r>
            <a:r>
              <a:rPr lang="de-DE" dirty="0" err="1">
                <a:solidFill>
                  <a:schemeClr val="tx1">
                    <a:lumMod val="85000"/>
                    <a:lumOff val="15000"/>
                  </a:schemeClr>
                </a:solidFill>
                <a:latin typeface="Arial" panose="020B0604020202020204" pitchFamily="34" charset="0"/>
                <a:cs typeface="Arial" panose="020B0604020202020204" pitchFamily="34" charset="0"/>
              </a:rPr>
              <a:t>of</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prices</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charges</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fees</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tolls</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or</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smtClean="0">
                <a:solidFill>
                  <a:schemeClr val="tx1">
                    <a:lumMod val="85000"/>
                    <a:lumOff val="15000"/>
                  </a:schemeClr>
                </a:solidFill>
                <a:latin typeface="Arial" panose="020B0604020202020204" pitchFamily="34" charset="0"/>
                <a:cs typeface="Arial" panose="020B0604020202020204" pitchFamily="34" charset="0"/>
              </a:rPr>
              <a:t>Pigovian</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smtClean="0">
                <a:solidFill>
                  <a:schemeClr val="tx1">
                    <a:lumMod val="85000"/>
                    <a:lumOff val="15000"/>
                  </a:schemeClr>
                </a:solidFill>
                <a:latin typeface="Arial" panose="020B0604020202020204" pitchFamily="34" charset="0"/>
                <a:cs typeface="Arial" panose="020B0604020202020204" pitchFamily="34" charset="0"/>
              </a:rPr>
              <a:t>taxes</a:t>
            </a:r>
            <a:r>
              <a:rPr lang="de-DE" dirty="0" smtClean="0">
                <a:solidFill>
                  <a:schemeClr val="tx1">
                    <a:lumMod val="85000"/>
                    <a:lumOff val="15000"/>
                  </a:schemeClr>
                </a:solidFill>
                <a:latin typeface="Arial" panose="020B0604020202020204" pitchFamily="34" charset="0"/>
                <a:cs typeface="Arial" panose="020B0604020202020204" pitchFamily="34" charset="0"/>
              </a:rPr>
              <a:t>)</a:t>
            </a:r>
            <a:endParaRPr lang="de-DE"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6" name="Ellipse 35"/>
          <p:cNvSpPr/>
          <p:nvPr/>
        </p:nvSpPr>
        <p:spPr>
          <a:xfrm>
            <a:off x="2555776" y="996128"/>
            <a:ext cx="3748977" cy="151038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err="1">
                <a:solidFill>
                  <a:schemeClr val="tx1">
                    <a:lumMod val="85000"/>
                    <a:lumOff val="15000"/>
                  </a:schemeClr>
                </a:solidFill>
                <a:latin typeface="Arial" panose="020B0604020202020204" pitchFamily="34" charset="0"/>
                <a:cs typeface="Arial" panose="020B0604020202020204" pitchFamily="34" charset="0"/>
              </a:rPr>
              <a:t>Direct</a:t>
            </a:r>
            <a:r>
              <a:rPr lang="de-DE" sz="2000" dirty="0">
                <a:solidFill>
                  <a:schemeClr val="tx1">
                    <a:lumMod val="85000"/>
                    <a:lumOff val="15000"/>
                  </a:schemeClr>
                </a:solidFill>
                <a:latin typeface="Arial" panose="020B0604020202020204" pitchFamily="34" charset="0"/>
                <a:cs typeface="Arial" panose="020B0604020202020204" pitchFamily="34" charset="0"/>
              </a:rPr>
              <a:t> </a:t>
            </a:r>
            <a:r>
              <a:rPr lang="de-DE" sz="2000" dirty="0" err="1">
                <a:solidFill>
                  <a:schemeClr val="tx1">
                    <a:lumMod val="85000"/>
                    <a:lumOff val="15000"/>
                  </a:schemeClr>
                </a:solidFill>
                <a:latin typeface="Arial" panose="020B0604020202020204" pitchFamily="34" charset="0"/>
                <a:cs typeface="Arial" panose="020B0604020202020204" pitchFamily="34" charset="0"/>
              </a:rPr>
              <a:t>control</a:t>
            </a:r>
            <a:r>
              <a:rPr lang="de-DE" sz="2000" dirty="0">
                <a:solidFill>
                  <a:schemeClr val="tx1">
                    <a:lumMod val="85000"/>
                    <a:lumOff val="15000"/>
                  </a:schemeClr>
                </a:solidFill>
                <a:latin typeface="Arial" panose="020B0604020202020204" pitchFamily="34" charset="0"/>
                <a:cs typeface="Arial" panose="020B0604020202020204" pitchFamily="34" charset="0"/>
              </a:rPr>
              <a:t> </a:t>
            </a:r>
            <a:r>
              <a:rPr lang="de-DE" sz="2000" dirty="0" err="1">
                <a:solidFill>
                  <a:schemeClr val="tx1">
                    <a:lumMod val="85000"/>
                    <a:lumOff val="15000"/>
                  </a:schemeClr>
                </a:solidFill>
                <a:latin typeface="Arial" panose="020B0604020202020204" pitchFamily="34" charset="0"/>
                <a:cs typeface="Arial" panose="020B0604020202020204" pitchFamily="34" charset="0"/>
              </a:rPr>
              <a:t>of</a:t>
            </a:r>
            <a:r>
              <a:rPr lang="de-DE" sz="2000" dirty="0">
                <a:solidFill>
                  <a:schemeClr val="tx1">
                    <a:lumMod val="85000"/>
                    <a:lumOff val="15000"/>
                  </a:schemeClr>
                </a:solidFill>
                <a:latin typeface="Arial" panose="020B0604020202020204" pitchFamily="34" charset="0"/>
                <a:cs typeface="Arial" panose="020B0604020202020204" pitchFamily="34" charset="0"/>
              </a:rPr>
              <a:t> </a:t>
            </a:r>
            <a:r>
              <a:rPr lang="de-DE" sz="2000" dirty="0" err="1">
                <a:solidFill>
                  <a:schemeClr val="tx1">
                    <a:lumMod val="85000"/>
                    <a:lumOff val="15000"/>
                  </a:schemeClr>
                </a:solidFill>
                <a:latin typeface="Arial" panose="020B0604020202020204" pitchFamily="34" charset="0"/>
                <a:cs typeface="Arial" panose="020B0604020202020204" pitchFamily="34" charset="0"/>
              </a:rPr>
              <a:t>behavior</a:t>
            </a:r>
            <a:endParaRPr lang="de-DE" sz="2000" dirty="0">
              <a:solidFill>
                <a:schemeClr val="tx1">
                  <a:lumMod val="85000"/>
                  <a:lumOff val="15000"/>
                </a:schemeClr>
              </a:solidFill>
              <a:latin typeface="Arial" panose="020B0604020202020204" pitchFamily="34" charset="0"/>
              <a:cs typeface="Arial" panose="020B0604020202020204" pitchFamily="34" charset="0"/>
            </a:endParaRPr>
          </a:p>
          <a:p>
            <a:pPr algn="ctr"/>
            <a:endParaRPr lang="de-DE" sz="105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512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88621" y="751934"/>
            <a:ext cx="5750357" cy="369332"/>
          </a:xfrm>
          <a:prstGeom prst="rect">
            <a:avLst/>
          </a:prstGeom>
        </p:spPr>
        <p:txBody>
          <a:bodyPr wrap="none">
            <a:spAutoFit/>
          </a:bodyPr>
          <a:lstStyle/>
          <a:p>
            <a:r>
              <a:rPr lang="en-US" dirty="0" smtClean="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Certification trading system - terms </a:t>
            </a:r>
            <a:r>
              <a:rPr 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and abbreviations</a:t>
            </a:r>
            <a:endParaRPr lang="de-DE"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Rechteck 4"/>
          <p:cNvSpPr/>
          <p:nvPr/>
        </p:nvSpPr>
        <p:spPr>
          <a:xfrm>
            <a:off x="388620" y="1275606"/>
            <a:ext cx="7567756" cy="2862322"/>
          </a:xfrm>
          <a:prstGeom prst="rect">
            <a:avLst/>
          </a:prstGeom>
        </p:spPr>
        <p:txBody>
          <a:bodyPr wrap="square">
            <a:spAutoFit/>
          </a:bodyPr>
          <a:lstStyle/>
          <a:p>
            <a:pPr>
              <a:lnSpc>
                <a:spcPct val="150000"/>
              </a:lnSpc>
            </a:pPr>
            <a:r>
              <a:rPr lang="de-DE" sz="1500" dirty="0">
                <a:solidFill>
                  <a:schemeClr val="tx1">
                    <a:lumMod val="85000"/>
                    <a:lumOff val="15000"/>
                  </a:schemeClr>
                </a:solidFill>
                <a:latin typeface="Arial" panose="020B0604020202020204" pitchFamily="34" charset="0"/>
                <a:cs typeface="Arial" panose="020B0604020202020204" pitchFamily="34" charset="0"/>
              </a:rPr>
              <a:t>Cap </a:t>
            </a:r>
            <a:r>
              <a:rPr lang="de-DE" sz="1500" dirty="0" err="1">
                <a:solidFill>
                  <a:schemeClr val="tx1">
                    <a:lumMod val="85000"/>
                    <a:lumOff val="15000"/>
                  </a:schemeClr>
                </a:solidFill>
                <a:latin typeface="Arial" panose="020B0604020202020204" pitchFamily="34" charset="0"/>
                <a:cs typeface="Arial" panose="020B0604020202020204" pitchFamily="34" charset="0"/>
              </a:rPr>
              <a:t>and</a:t>
            </a:r>
            <a:r>
              <a:rPr lang="de-DE" sz="1500" dirty="0">
                <a:solidFill>
                  <a:schemeClr val="tx1">
                    <a:lumMod val="85000"/>
                    <a:lumOff val="15000"/>
                  </a:schemeClr>
                </a:solidFill>
                <a:latin typeface="Arial" panose="020B0604020202020204" pitchFamily="34" charset="0"/>
                <a:cs typeface="Arial" panose="020B0604020202020204" pitchFamily="34" charset="0"/>
              </a:rPr>
              <a:t> </a:t>
            </a:r>
            <a:r>
              <a:rPr lang="de-DE" sz="1500" dirty="0" err="1">
                <a:solidFill>
                  <a:schemeClr val="tx1">
                    <a:lumMod val="85000"/>
                    <a:lumOff val="15000"/>
                  </a:schemeClr>
                </a:solidFill>
                <a:latin typeface="Arial" panose="020B0604020202020204" pitchFamily="34" charset="0"/>
                <a:cs typeface="Arial" panose="020B0604020202020204" pitchFamily="34" charset="0"/>
              </a:rPr>
              <a:t>trade</a:t>
            </a:r>
            <a:endParaRPr lang="de-DE" sz="1500" dirty="0">
              <a:solidFill>
                <a:schemeClr val="tx1">
                  <a:lumMod val="85000"/>
                  <a:lumOff val="15000"/>
                </a:schemeClr>
              </a:solidFill>
              <a:latin typeface="Arial" panose="020B0604020202020204" pitchFamily="34" charset="0"/>
              <a:cs typeface="Arial" panose="020B0604020202020204" pitchFamily="34" charset="0"/>
            </a:endParaRPr>
          </a:p>
          <a:p>
            <a:pPr>
              <a:lnSpc>
                <a:spcPct val="150000"/>
              </a:lnSpc>
            </a:pPr>
            <a:r>
              <a:rPr lang="de-DE" sz="1500" dirty="0">
                <a:solidFill>
                  <a:schemeClr val="tx1">
                    <a:lumMod val="85000"/>
                    <a:lumOff val="15000"/>
                  </a:schemeClr>
                </a:solidFill>
                <a:latin typeface="Arial" panose="020B0604020202020204" pitchFamily="34" charset="0"/>
                <a:cs typeface="Arial" panose="020B0604020202020204" pitchFamily="34" charset="0"/>
              </a:rPr>
              <a:t>EAU – Emission </a:t>
            </a:r>
            <a:r>
              <a:rPr lang="de-DE" sz="1500" dirty="0" err="1">
                <a:solidFill>
                  <a:schemeClr val="tx1">
                    <a:lumMod val="85000"/>
                    <a:lumOff val="15000"/>
                  </a:schemeClr>
                </a:solidFill>
                <a:latin typeface="Arial" panose="020B0604020202020204" pitchFamily="34" charset="0"/>
                <a:cs typeface="Arial" panose="020B0604020202020204" pitchFamily="34" charset="0"/>
              </a:rPr>
              <a:t>Allowance</a:t>
            </a:r>
            <a:r>
              <a:rPr lang="de-DE" sz="1500" dirty="0">
                <a:solidFill>
                  <a:schemeClr val="tx1">
                    <a:lumMod val="85000"/>
                    <a:lumOff val="15000"/>
                  </a:schemeClr>
                </a:solidFill>
                <a:latin typeface="Arial" panose="020B0604020202020204" pitchFamily="34" charset="0"/>
                <a:cs typeface="Arial" panose="020B0604020202020204" pitchFamily="34" charset="0"/>
              </a:rPr>
              <a:t> Units</a:t>
            </a:r>
          </a:p>
          <a:p>
            <a:pPr>
              <a:lnSpc>
                <a:spcPct val="150000"/>
              </a:lnSpc>
            </a:pPr>
            <a:endParaRPr lang="en-US" sz="1500" dirty="0">
              <a:solidFill>
                <a:schemeClr val="tx1">
                  <a:lumMod val="85000"/>
                  <a:lumOff val="15000"/>
                </a:schemeClr>
              </a:solidFill>
              <a:latin typeface="Arial" panose="020B0604020202020204" pitchFamily="34" charset="0"/>
              <a:cs typeface="Arial" panose="020B0604020202020204" pitchFamily="34" charset="0"/>
            </a:endParaRPr>
          </a:p>
          <a:p>
            <a:pPr>
              <a:lnSpc>
                <a:spcPct val="150000"/>
              </a:lnSpc>
            </a:pPr>
            <a:r>
              <a:rPr lang="en-US" sz="1500" dirty="0">
                <a:solidFill>
                  <a:schemeClr val="tx1">
                    <a:lumMod val="85000"/>
                    <a:lumOff val="15000"/>
                  </a:schemeClr>
                </a:solidFill>
                <a:latin typeface="Arial" panose="020B0604020202020204" pitchFamily="34" charset="0"/>
                <a:cs typeface="Arial" panose="020B0604020202020204" pitchFamily="34" charset="0"/>
              </a:rPr>
              <a:t>According to economic theory, best way, but: </a:t>
            </a:r>
          </a:p>
          <a:p>
            <a:pPr marL="342900" indent="-342900">
              <a:lnSpc>
                <a:spcPct val="150000"/>
              </a:lnSpc>
              <a:buFont typeface="Arial" panose="020B0604020202020204" pitchFamily="34" charset="0"/>
              <a:buChar char="•"/>
            </a:pPr>
            <a:r>
              <a:rPr lang="de-DE" sz="1500" dirty="0">
                <a:solidFill>
                  <a:schemeClr val="tx1">
                    <a:lumMod val="85000"/>
                    <a:lumOff val="15000"/>
                  </a:schemeClr>
                </a:solidFill>
                <a:latin typeface="Arial" panose="020B0604020202020204" pitchFamily="34" charset="0"/>
                <a:cs typeface="Arial" panose="020B0604020202020204" pitchFamily="34" charset="0"/>
              </a:rPr>
              <a:t>Not </a:t>
            </a:r>
            <a:r>
              <a:rPr lang="de-DE" sz="1500" dirty="0" err="1">
                <a:solidFill>
                  <a:schemeClr val="tx1">
                    <a:lumMod val="85000"/>
                    <a:lumOff val="15000"/>
                  </a:schemeClr>
                </a:solidFill>
                <a:latin typeface="Arial" panose="020B0604020202020204" pitchFamily="34" charset="0"/>
                <a:cs typeface="Arial" panose="020B0604020202020204" pitchFamily="34" charset="0"/>
              </a:rPr>
              <a:t>working</a:t>
            </a:r>
            <a:r>
              <a:rPr lang="de-DE" sz="1500" dirty="0">
                <a:solidFill>
                  <a:schemeClr val="tx1">
                    <a:lumMod val="85000"/>
                    <a:lumOff val="15000"/>
                  </a:schemeClr>
                </a:solidFill>
                <a:latin typeface="Arial" panose="020B0604020202020204" pitchFamily="34" charset="0"/>
                <a:cs typeface="Arial" panose="020B0604020202020204" pitchFamily="34" charset="0"/>
              </a:rPr>
              <a:t> </a:t>
            </a:r>
            <a:r>
              <a:rPr lang="de-DE" sz="1500" dirty="0" err="1">
                <a:solidFill>
                  <a:schemeClr val="tx1">
                    <a:lumMod val="85000"/>
                    <a:lumOff val="15000"/>
                  </a:schemeClr>
                </a:solidFill>
                <a:latin typeface="Arial" panose="020B0604020202020204" pitchFamily="34" charset="0"/>
                <a:cs typeface="Arial" panose="020B0604020202020204" pitchFamily="34" charset="0"/>
              </a:rPr>
              <a:t>globally</a:t>
            </a:r>
            <a:endParaRPr lang="de-DE" sz="1500" dirty="0">
              <a:solidFill>
                <a:schemeClr val="tx1">
                  <a:lumMod val="85000"/>
                  <a:lumOff val="15000"/>
                </a:schemeClr>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de-DE" sz="1500" dirty="0">
                <a:solidFill>
                  <a:schemeClr val="tx1">
                    <a:lumMod val="85000"/>
                    <a:lumOff val="15000"/>
                  </a:schemeClr>
                </a:solidFill>
                <a:latin typeface="Arial" panose="020B0604020202020204" pitchFamily="34" charset="0"/>
                <a:cs typeface="Arial" panose="020B0604020202020204" pitchFamily="34" charset="0"/>
              </a:rPr>
              <a:t>Prices </a:t>
            </a:r>
            <a:r>
              <a:rPr lang="de-DE" sz="1500" dirty="0" err="1">
                <a:solidFill>
                  <a:schemeClr val="tx1">
                    <a:lumMod val="85000"/>
                    <a:lumOff val="15000"/>
                  </a:schemeClr>
                </a:solidFill>
                <a:latin typeface="Arial" panose="020B0604020202020204" pitchFamily="34" charset="0"/>
                <a:cs typeface="Arial" panose="020B0604020202020204" pitchFamily="34" charset="0"/>
              </a:rPr>
              <a:t>too</a:t>
            </a:r>
            <a:r>
              <a:rPr lang="de-DE" sz="1500" dirty="0">
                <a:solidFill>
                  <a:schemeClr val="tx1">
                    <a:lumMod val="85000"/>
                    <a:lumOff val="15000"/>
                  </a:schemeClr>
                </a:solidFill>
                <a:latin typeface="Arial" panose="020B0604020202020204" pitchFamily="34" charset="0"/>
                <a:cs typeface="Arial" panose="020B0604020202020204" pitchFamily="34" charset="0"/>
              </a:rPr>
              <a:t> </a:t>
            </a:r>
            <a:r>
              <a:rPr lang="de-DE" sz="1500" dirty="0" err="1">
                <a:solidFill>
                  <a:schemeClr val="tx1">
                    <a:lumMod val="85000"/>
                    <a:lumOff val="15000"/>
                  </a:schemeClr>
                </a:solidFill>
                <a:latin typeface="Arial" panose="020B0604020202020204" pitchFamily="34" charset="0"/>
                <a:cs typeface="Arial" panose="020B0604020202020204" pitchFamily="34" charset="0"/>
              </a:rPr>
              <a:t>low</a:t>
            </a:r>
            <a:r>
              <a:rPr lang="de-DE" sz="1500" dirty="0">
                <a:solidFill>
                  <a:schemeClr val="tx1">
                    <a:lumMod val="85000"/>
                    <a:lumOff val="15000"/>
                  </a:schemeClr>
                </a:solidFill>
                <a:latin typeface="Arial" panose="020B0604020202020204" pitchFamily="34" charset="0"/>
                <a:cs typeface="Arial" panose="020B0604020202020204" pitchFamily="34" charset="0"/>
              </a:rPr>
              <a:t> (</a:t>
            </a:r>
            <a:r>
              <a:rPr lang="de-DE" sz="1500" dirty="0" err="1">
                <a:solidFill>
                  <a:schemeClr val="tx1">
                    <a:lumMod val="85000"/>
                    <a:lumOff val="15000"/>
                  </a:schemeClr>
                </a:solidFill>
                <a:latin typeface="Arial" panose="020B0604020202020204" pitchFamily="34" charset="0"/>
                <a:cs typeface="Arial" panose="020B0604020202020204" pitchFamily="34" charset="0"/>
              </a:rPr>
              <a:t>see</a:t>
            </a:r>
            <a:r>
              <a:rPr lang="de-DE" sz="1500" dirty="0">
                <a:solidFill>
                  <a:schemeClr val="tx1">
                    <a:lumMod val="85000"/>
                    <a:lumOff val="15000"/>
                  </a:schemeClr>
                </a:solidFill>
                <a:latin typeface="Arial" panose="020B0604020202020204" pitchFamily="34" charset="0"/>
                <a:cs typeface="Arial" panose="020B0604020202020204" pitchFamily="34" charset="0"/>
              </a:rPr>
              <a:t> CARBIX – Carbon Index)</a:t>
            </a:r>
          </a:p>
          <a:p>
            <a:pPr marL="342900" indent="-342900">
              <a:lnSpc>
                <a:spcPct val="150000"/>
              </a:lnSpc>
              <a:buFont typeface="Arial" panose="020B0604020202020204" pitchFamily="34" charset="0"/>
              <a:buChar char="•"/>
            </a:pPr>
            <a:r>
              <a:rPr lang="de-DE" sz="1500" dirty="0">
                <a:solidFill>
                  <a:schemeClr val="tx1">
                    <a:lumMod val="85000"/>
                    <a:lumOff val="15000"/>
                  </a:schemeClr>
                </a:solidFill>
                <a:latin typeface="Arial" panose="020B0604020202020204" pitchFamily="34" charset="0"/>
                <a:cs typeface="Arial" panose="020B0604020202020204" pitchFamily="34" charset="0"/>
              </a:rPr>
              <a:t>First </a:t>
            </a:r>
            <a:r>
              <a:rPr lang="de-DE" sz="1500" dirty="0" err="1">
                <a:solidFill>
                  <a:schemeClr val="tx1">
                    <a:lumMod val="85000"/>
                    <a:lumOff val="15000"/>
                  </a:schemeClr>
                </a:solidFill>
                <a:latin typeface="Arial" panose="020B0604020202020204" pitchFamily="34" charset="0"/>
                <a:cs typeface="Arial" panose="020B0604020202020204" pitchFamily="34" charset="0"/>
              </a:rPr>
              <a:t>assigned</a:t>
            </a:r>
            <a:r>
              <a:rPr lang="de-DE" sz="1500" dirty="0">
                <a:solidFill>
                  <a:schemeClr val="tx1">
                    <a:lumMod val="85000"/>
                    <a:lumOff val="15000"/>
                  </a:schemeClr>
                </a:solidFill>
                <a:latin typeface="Arial" panose="020B0604020202020204" pitchFamily="34" charset="0"/>
                <a:cs typeface="Arial" panose="020B0604020202020204" pitchFamily="34" charset="0"/>
              </a:rPr>
              <a:t> </a:t>
            </a:r>
            <a:r>
              <a:rPr lang="de-DE" sz="1500" dirty="0" err="1">
                <a:solidFill>
                  <a:schemeClr val="tx1">
                    <a:lumMod val="85000"/>
                    <a:lumOff val="15000"/>
                  </a:schemeClr>
                </a:solidFill>
                <a:latin typeface="Arial" panose="020B0604020202020204" pitchFamily="34" charset="0"/>
                <a:cs typeface="Arial" panose="020B0604020202020204" pitchFamily="34" charset="0"/>
              </a:rPr>
              <a:t>without</a:t>
            </a:r>
            <a:r>
              <a:rPr lang="de-DE" sz="1500" dirty="0">
                <a:solidFill>
                  <a:schemeClr val="tx1">
                    <a:lumMod val="85000"/>
                    <a:lumOff val="15000"/>
                  </a:schemeClr>
                </a:solidFill>
                <a:latin typeface="Arial" panose="020B0604020202020204" pitchFamily="34" charset="0"/>
                <a:cs typeface="Arial" panose="020B0604020202020204" pitchFamily="34" charset="0"/>
              </a:rPr>
              <a:t> </a:t>
            </a:r>
            <a:r>
              <a:rPr lang="de-DE" sz="1500" dirty="0" err="1">
                <a:solidFill>
                  <a:schemeClr val="tx1">
                    <a:lumMod val="85000"/>
                    <a:lumOff val="15000"/>
                  </a:schemeClr>
                </a:solidFill>
                <a:latin typeface="Arial" panose="020B0604020202020204" pitchFamily="34" charset="0"/>
                <a:cs typeface="Arial" panose="020B0604020202020204" pitchFamily="34" charset="0"/>
              </a:rPr>
              <a:t>cost</a:t>
            </a:r>
            <a:endParaRPr lang="de-DE" sz="1500" dirty="0">
              <a:solidFill>
                <a:schemeClr val="tx1">
                  <a:lumMod val="85000"/>
                  <a:lumOff val="15000"/>
                </a:schemeClr>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de-DE" sz="1500" dirty="0" err="1">
                <a:solidFill>
                  <a:schemeClr val="tx1">
                    <a:lumMod val="85000"/>
                    <a:lumOff val="15000"/>
                  </a:schemeClr>
                </a:solidFill>
                <a:latin typeface="Arial" panose="020B0604020202020204" pitchFamily="34" charset="0"/>
                <a:cs typeface="Arial" panose="020B0604020202020204" pitchFamily="34" charset="0"/>
              </a:rPr>
              <a:t>Only</a:t>
            </a:r>
            <a:r>
              <a:rPr lang="de-DE" sz="1500" dirty="0">
                <a:solidFill>
                  <a:schemeClr val="tx1">
                    <a:lumMod val="85000"/>
                    <a:lumOff val="15000"/>
                  </a:schemeClr>
                </a:solidFill>
                <a:latin typeface="Arial" panose="020B0604020202020204" pitchFamily="34" charset="0"/>
                <a:cs typeface="Arial" panose="020B0604020202020204" pitchFamily="34" charset="0"/>
              </a:rPr>
              <a:t> </a:t>
            </a:r>
            <a:r>
              <a:rPr lang="de-DE" sz="1500" dirty="0" err="1">
                <a:solidFill>
                  <a:schemeClr val="tx1">
                    <a:lumMod val="85000"/>
                    <a:lumOff val="15000"/>
                  </a:schemeClr>
                </a:solidFill>
                <a:latin typeface="Arial" panose="020B0604020202020204" pitchFamily="34" charset="0"/>
                <a:cs typeface="Arial" panose="020B0604020202020204" pitchFamily="34" charset="0"/>
              </a:rPr>
              <a:t>industry</a:t>
            </a:r>
            <a:r>
              <a:rPr lang="de-DE" sz="1500" dirty="0">
                <a:solidFill>
                  <a:schemeClr val="tx1">
                    <a:lumMod val="85000"/>
                    <a:lumOff val="15000"/>
                  </a:schemeClr>
                </a:solidFill>
                <a:latin typeface="Arial" panose="020B0604020202020204" pitchFamily="34" charset="0"/>
                <a:cs typeface="Arial" panose="020B0604020202020204" pitchFamily="34" charset="0"/>
              </a:rPr>
              <a:t> </a:t>
            </a:r>
            <a:r>
              <a:rPr lang="de-DE" sz="1500" dirty="0" err="1">
                <a:solidFill>
                  <a:schemeClr val="tx1">
                    <a:lumMod val="85000"/>
                    <a:lumOff val="15000"/>
                  </a:schemeClr>
                </a:solidFill>
                <a:latin typeface="Arial" panose="020B0604020202020204" pitchFamily="34" charset="0"/>
                <a:cs typeface="Arial" panose="020B0604020202020204" pitchFamily="34" charset="0"/>
              </a:rPr>
              <a:t>with</a:t>
            </a:r>
            <a:r>
              <a:rPr lang="de-DE" sz="1500" dirty="0">
                <a:solidFill>
                  <a:schemeClr val="tx1">
                    <a:lumMod val="85000"/>
                    <a:lumOff val="15000"/>
                  </a:schemeClr>
                </a:solidFill>
                <a:latin typeface="Arial" panose="020B0604020202020204" pitchFamily="34" charset="0"/>
                <a:cs typeface="Arial" panose="020B0604020202020204" pitchFamily="34" charset="0"/>
              </a:rPr>
              <a:t> high </a:t>
            </a:r>
            <a:r>
              <a:rPr lang="de-DE" sz="1500" dirty="0" err="1">
                <a:solidFill>
                  <a:schemeClr val="tx1">
                    <a:lumMod val="85000"/>
                    <a:lumOff val="15000"/>
                  </a:schemeClr>
                </a:solidFill>
                <a:latin typeface="Arial" panose="020B0604020202020204" pitchFamily="34" charset="0"/>
                <a:cs typeface="Arial" panose="020B0604020202020204" pitchFamily="34" charset="0"/>
              </a:rPr>
              <a:t>emissions</a:t>
            </a:r>
            <a:endParaRPr lang="de-DE" sz="15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613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39</a:t>
            </a:fld>
            <a:endParaRPr lang="de-DE"/>
          </a:p>
        </p:txBody>
      </p:sp>
      <p:sp>
        <p:nvSpPr>
          <p:cNvPr id="3" name="Textfeld 2"/>
          <p:cNvSpPr txBox="1"/>
          <p:nvPr/>
        </p:nvSpPr>
        <p:spPr>
          <a:xfrm>
            <a:off x="323528" y="627534"/>
            <a:ext cx="8363272" cy="3108543"/>
          </a:xfrm>
          <a:prstGeom prst="rect">
            <a:avLst/>
          </a:prstGeom>
          <a:noFill/>
        </p:spPr>
        <p:txBody>
          <a:bodyPr wrap="square" rtlCol="0">
            <a:spAutoFit/>
          </a:bodyPr>
          <a:lstStyle/>
          <a:p>
            <a:pPr algn="ctr"/>
            <a:r>
              <a:rPr lang="de-DE" sz="2800" dirty="0" smtClean="0"/>
              <a:t>European Emission </a:t>
            </a:r>
            <a:r>
              <a:rPr lang="de-DE" sz="2800" dirty="0" err="1" smtClean="0"/>
              <a:t>Allowance</a:t>
            </a:r>
            <a:r>
              <a:rPr lang="de-DE" sz="2800" dirty="0" smtClean="0"/>
              <a:t> (EAU) </a:t>
            </a:r>
          </a:p>
          <a:p>
            <a:pPr algn="ctr"/>
            <a:r>
              <a:rPr lang="de-DE" sz="2800" dirty="0" smtClean="0"/>
              <a:t>at</a:t>
            </a:r>
          </a:p>
          <a:p>
            <a:pPr algn="ctr"/>
            <a:r>
              <a:rPr lang="de-DE" sz="2800" dirty="0" smtClean="0"/>
              <a:t>European </a:t>
            </a:r>
            <a:r>
              <a:rPr lang="de-DE" sz="2800" dirty="0" err="1" smtClean="0"/>
              <a:t>Energy</a:t>
            </a:r>
            <a:r>
              <a:rPr lang="de-DE" sz="2800" dirty="0" smtClean="0"/>
              <a:t> Exchange (EEX) in Leipzig </a:t>
            </a:r>
          </a:p>
          <a:p>
            <a:pPr algn="ctr"/>
            <a:r>
              <a:rPr lang="de-DE" sz="2800" dirty="0" err="1" smtClean="0"/>
              <a:t>Figured</a:t>
            </a:r>
            <a:r>
              <a:rPr lang="de-DE" sz="2800" dirty="0" smtClean="0"/>
              <a:t> in </a:t>
            </a:r>
            <a:r>
              <a:rPr lang="de-DE" sz="2800" dirty="0" err="1" smtClean="0"/>
              <a:t>Carbix</a:t>
            </a:r>
            <a:r>
              <a:rPr lang="de-DE" sz="2800" dirty="0" smtClean="0"/>
              <a:t> (Carbon Index) </a:t>
            </a:r>
          </a:p>
          <a:p>
            <a:pPr algn="ctr"/>
            <a:r>
              <a:rPr lang="de-DE" sz="2800" dirty="0" err="1" smtClean="0"/>
              <a:t>is</a:t>
            </a:r>
            <a:r>
              <a:rPr lang="de-DE" sz="2800" dirty="0" smtClean="0"/>
              <a:t> </a:t>
            </a:r>
            <a:r>
              <a:rPr lang="de-DE" sz="2800" dirty="0" err="1" smtClean="0"/>
              <a:t>too</a:t>
            </a:r>
            <a:r>
              <a:rPr lang="de-DE" sz="2800" dirty="0" smtClean="0"/>
              <a:t> </a:t>
            </a:r>
            <a:r>
              <a:rPr lang="de-DE" sz="2800" dirty="0" err="1" smtClean="0"/>
              <a:t>low</a:t>
            </a:r>
            <a:r>
              <a:rPr lang="de-DE" sz="2800" dirty="0" smtClean="0"/>
              <a:t>: </a:t>
            </a:r>
          </a:p>
          <a:p>
            <a:pPr algn="ctr"/>
            <a:endParaRPr lang="de-DE" sz="2800" dirty="0" smtClean="0"/>
          </a:p>
          <a:p>
            <a:pPr algn="ctr"/>
            <a:r>
              <a:rPr lang="de-DE" sz="2800" dirty="0" smtClean="0"/>
              <a:t>Below 10 Euro per EAU (1 Ton CO</a:t>
            </a:r>
            <a:r>
              <a:rPr lang="de-DE" sz="2800" baseline="-25000" dirty="0" smtClean="0"/>
              <a:t>2</a:t>
            </a:r>
            <a:r>
              <a:rPr lang="de-DE" sz="2800" dirty="0" smtClean="0"/>
              <a:t>-Emission)!</a:t>
            </a:r>
          </a:p>
        </p:txBody>
      </p:sp>
    </p:spTree>
    <p:extLst>
      <p:ext uri="{BB962C8B-B14F-4D97-AF65-F5344CB8AC3E}">
        <p14:creationId xmlns:p14="http://schemas.microsoft.com/office/powerpoint/2010/main" val="1483541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33140" y="141480"/>
            <a:ext cx="8910860" cy="1046440"/>
          </a:xfrm>
          <a:prstGeom prst="rect">
            <a:avLst/>
          </a:prstGeom>
          <a:noFill/>
        </p:spPr>
        <p:txBody>
          <a:bodyPr wrap="square" rtlCol="0">
            <a:spAutoFit/>
          </a:bodyPr>
          <a:lstStyle/>
          <a:p>
            <a:r>
              <a:rPr lang="de-DE" sz="4400" b="1" dirty="0" smtClean="0"/>
              <a:t>	   </a:t>
            </a:r>
            <a:r>
              <a:rPr lang="de-DE" sz="3200" dirty="0" err="1" smtClean="0"/>
              <a:t>Climate</a:t>
            </a:r>
            <a:r>
              <a:rPr lang="de-DE" sz="3200" dirty="0" smtClean="0"/>
              <a:t> </a:t>
            </a:r>
            <a:r>
              <a:rPr lang="de-DE" sz="3200" dirty="0" err="1" smtClean="0"/>
              <a:t>policy</a:t>
            </a:r>
            <a:r>
              <a:rPr lang="de-DE" sz="3200" dirty="0" smtClean="0"/>
              <a:t> in Germany</a:t>
            </a:r>
          </a:p>
          <a:p>
            <a:endParaRPr lang="de-DE" dirty="0"/>
          </a:p>
        </p:txBody>
      </p:sp>
      <p:pic>
        <p:nvPicPr>
          <p:cNvPr id="7" name="Bi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38894"/>
            <a:ext cx="1962596" cy="1082706"/>
          </a:xfrm>
          <a:prstGeom prst="rect">
            <a:avLst/>
          </a:prstGeom>
        </p:spPr>
      </p:pic>
      <p:sp>
        <p:nvSpPr>
          <p:cNvPr id="2" name="Foliennummernplatzhalter 1"/>
          <p:cNvSpPr>
            <a:spLocks noGrp="1"/>
          </p:cNvSpPr>
          <p:nvPr>
            <p:ph type="sldNum" sz="quarter" idx="12"/>
          </p:nvPr>
        </p:nvSpPr>
        <p:spPr/>
        <p:txBody>
          <a:bodyPr/>
          <a:lstStyle/>
          <a:p>
            <a:fld id="{508A11F4-F0F8-4B5B-B075-753C58DBD519}" type="slidenum">
              <a:rPr lang="de-DE" smtClean="0"/>
              <a:t>4</a:t>
            </a:fld>
            <a:endParaRPr lang="de-DE"/>
          </a:p>
        </p:txBody>
      </p:sp>
      <p:graphicFrame>
        <p:nvGraphicFramePr>
          <p:cNvPr id="10" name="Diagramm 9"/>
          <p:cNvGraphicFramePr/>
          <p:nvPr>
            <p:extLst>
              <p:ext uri="{D42A27DB-BD31-4B8C-83A1-F6EECF244321}">
                <p14:modId xmlns:p14="http://schemas.microsoft.com/office/powerpoint/2010/main" val="90867578"/>
              </p:ext>
            </p:extLst>
          </p:nvPr>
        </p:nvGraphicFramePr>
        <p:xfrm>
          <a:off x="233140" y="2018842"/>
          <a:ext cx="8677720" cy="2160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707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4725320" y="1120305"/>
          <a:ext cx="4103370" cy="2632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eck 1"/>
          <p:cNvSpPr/>
          <p:nvPr/>
        </p:nvSpPr>
        <p:spPr>
          <a:xfrm>
            <a:off x="395536" y="411510"/>
            <a:ext cx="8280920" cy="3600986"/>
          </a:xfrm>
          <a:prstGeom prst="rect">
            <a:avLst/>
          </a:prstGeom>
        </p:spPr>
        <p:txBody>
          <a:bodyPr wrap="square">
            <a:spAutoFit/>
          </a:bodyPr>
          <a:lstStyle/>
          <a:p>
            <a:pPr algn="ctr"/>
            <a:r>
              <a:rPr lang="en-US" sz="2800" dirty="0">
                <a:solidFill>
                  <a:schemeClr val="tx1">
                    <a:lumMod val="85000"/>
                    <a:lumOff val="15000"/>
                  </a:schemeClr>
                </a:solidFill>
                <a:latin typeface="Arial" panose="020B0604020202020204" pitchFamily="34" charset="0"/>
                <a:cs typeface="Arial" panose="020B0604020202020204" pitchFamily="34" charset="0"/>
              </a:rPr>
              <a:t>What do the low prices for EAUs mean in practice? </a:t>
            </a:r>
            <a:br>
              <a:rPr lang="en-US" sz="2800" dirty="0">
                <a:solidFill>
                  <a:schemeClr val="tx1">
                    <a:lumMod val="85000"/>
                    <a:lumOff val="15000"/>
                  </a:schemeClr>
                </a:solidFill>
                <a:latin typeface="Arial" panose="020B0604020202020204" pitchFamily="34" charset="0"/>
                <a:cs typeface="Arial" panose="020B0604020202020204" pitchFamily="34" charset="0"/>
              </a:rPr>
            </a:br>
            <a:r>
              <a:rPr lang="en-US" sz="3200" dirty="0">
                <a:solidFill>
                  <a:schemeClr val="tx1">
                    <a:lumMod val="85000"/>
                    <a:lumOff val="15000"/>
                  </a:schemeClr>
                </a:solidFill>
                <a:latin typeface="Arial" panose="020B0604020202020204" pitchFamily="34" charset="0"/>
                <a:cs typeface="Arial" panose="020B0604020202020204" pitchFamily="34" charset="0"/>
              </a:rPr>
              <a:t/>
            </a:r>
            <a:br>
              <a:rPr lang="en-US" sz="3200" dirty="0">
                <a:solidFill>
                  <a:schemeClr val="tx1">
                    <a:lumMod val="85000"/>
                    <a:lumOff val="15000"/>
                  </a:schemeClr>
                </a:solidFill>
                <a:latin typeface="Arial" panose="020B0604020202020204" pitchFamily="34" charset="0"/>
                <a:cs typeface="Arial" panose="020B0604020202020204" pitchFamily="34" charset="0"/>
              </a:rPr>
            </a:br>
            <a:r>
              <a:rPr lang="en-US" sz="2400" b="1" dirty="0">
                <a:solidFill>
                  <a:schemeClr val="tx1">
                    <a:lumMod val="85000"/>
                    <a:lumOff val="15000"/>
                  </a:schemeClr>
                </a:solidFill>
                <a:latin typeface="Arial" panose="020B0604020202020204" pitchFamily="34" charset="0"/>
                <a:cs typeface="Arial" panose="020B0604020202020204" pitchFamily="34" charset="0"/>
              </a:rPr>
              <a:t>1 liter</a:t>
            </a:r>
            <a:r>
              <a:rPr lang="en-US" sz="2400" dirty="0">
                <a:solidFill>
                  <a:schemeClr val="tx1">
                    <a:lumMod val="85000"/>
                    <a:lumOff val="15000"/>
                  </a:schemeClr>
                </a:solidFill>
                <a:latin typeface="Arial" panose="020B0604020202020204" pitchFamily="34" charset="0"/>
                <a:cs typeface="Arial" panose="020B0604020202020204" pitchFamily="34" charset="0"/>
              </a:rPr>
              <a:t> fuel oil or diesel </a:t>
            </a:r>
            <a:br>
              <a:rPr lang="en-US" sz="2400" dirty="0">
                <a:solidFill>
                  <a:schemeClr val="tx1">
                    <a:lumMod val="85000"/>
                    <a:lumOff val="15000"/>
                  </a:schemeClr>
                </a:solidFill>
                <a:latin typeface="Arial" panose="020B0604020202020204" pitchFamily="34" charset="0"/>
                <a:cs typeface="Arial" panose="020B0604020202020204" pitchFamily="34" charset="0"/>
              </a:rPr>
            </a:br>
            <a:r>
              <a:rPr lang="en-US" sz="2400" dirty="0">
                <a:solidFill>
                  <a:schemeClr val="tx1">
                    <a:lumMod val="85000"/>
                    <a:lumOff val="15000"/>
                  </a:schemeClr>
                </a:solidFill>
                <a:latin typeface="Arial" panose="020B0604020202020204" pitchFamily="34" charset="0"/>
                <a:cs typeface="Arial" panose="020B0604020202020204" pitchFamily="34" charset="0"/>
              </a:rPr>
              <a:t>causes </a:t>
            </a:r>
            <a:br>
              <a:rPr lang="en-US" sz="2400" dirty="0">
                <a:solidFill>
                  <a:schemeClr val="tx1">
                    <a:lumMod val="85000"/>
                    <a:lumOff val="15000"/>
                  </a:schemeClr>
                </a:solidFill>
                <a:latin typeface="Arial" panose="020B0604020202020204" pitchFamily="34" charset="0"/>
                <a:cs typeface="Arial" panose="020B0604020202020204" pitchFamily="34" charset="0"/>
              </a:rPr>
            </a:br>
            <a:r>
              <a:rPr lang="en-US" sz="2400" b="1" dirty="0">
                <a:solidFill>
                  <a:schemeClr val="tx1">
                    <a:lumMod val="85000"/>
                    <a:lumOff val="15000"/>
                  </a:schemeClr>
                </a:solidFill>
                <a:latin typeface="Arial" panose="020B0604020202020204" pitchFamily="34" charset="0"/>
                <a:cs typeface="Arial" panose="020B0604020202020204" pitchFamily="34" charset="0"/>
              </a:rPr>
              <a:t>2.6 kilograms </a:t>
            </a:r>
            <a:r>
              <a:rPr lang="en-US" sz="2400" dirty="0">
                <a:solidFill>
                  <a:schemeClr val="tx1">
                    <a:lumMod val="85000"/>
                    <a:lumOff val="15000"/>
                  </a:schemeClr>
                </a:solidFill>
                <a:latin typeface="Arial" panose="020B0604020202020204" pitchFamily="34" charset="0"/>
                <a:cs typeface="Arial" panose="020B0604020202020204" pitchFamily="34" charset="0"/>
              </a:rPr>
              <a:t>of carbon dioxide. </a:t>
            </a:r>
            <a:br>
              <a:rPr lang="en-US" sz="2400" dirty="0">
                <a:solidFill>
                  <a:schemeClr val="tx1">
                    <a:lumMod val="85000"/>
                    <a:lumOff val="15000"/>
                  </a:schemeClr>
                </a:solidFill>
                <a:latin typeface="Arial" panose="020B0604020202020204" pitchFamily="34" charset="0"/>
                <a:cs typeface="Arial" panose="020B0604020202020204" pitchFamily="34" charset="0"/>
              </a:rPr>
            </a:br>
            <a:r>
              <a:rPr lang="en-US" sz="2400" dirty="0">
                <a:solidFill>
                  <a:schemeClr val="tx1">
                    <a:lumMod val="85000"/>
                    <a:lumOff val="15000"/>
                  </a:schemeClr>
                </a:solidFill>
                <a:latin typeface="Arial" panose="020B0604020202020204" pitchFamily="34" charset="0"/>
                <a:cs typeface="Arial" panose="020B0604020202020204" pitchFamily="34" charset="0"/>
              </a:rPr>
              <a:t/>
            </a:r>
            <a:br>
              <a:rPr lang="en-US" sz="2400" dirty="0">
                <a:solidFill>
                  <a:schemeClr val="tx1">
                    <a:lumMod val="85000"/>
                    <a:lumOff val="15000"/>
                  </a:schemeClr>
                </a:solidFill>
                <a:latin typeface="Arial" panose="020B0604020202020204" pitchFamily="34" charset="0"/>
                <a:cs typeface="Arial" panose="020B0604020202020204" pitchFamily="34" charset="0"/>
              </a:rPr>
            </a:br>
            <a:r>
              <a:rPr lang="en-US" sz="2400" dirty="0">
                <a:solidFill>
                  <a:schemeClr val="tx1">
                    <a:lumMod val="85000"/>
                    <a:lumOff val="15000"/>
                  </a:schemeClr>
                </a:solidFill>
                <a:latin typeface="Arial" panose="020B0604020202020204" pitchFamily="34" charset="0"/>
                <a:cs typeface="Arial" panose="020B0604020202020204" pitchFamily="34" charset="0"/>
              </a:rPr>
              <a:t>Given a price of </a:t>
            </a:r>
            <a:r>
              <a:rPr lang="en-US" sz="2400" b="1" dirty="0">
                <a:solidFill>
                  <a:schemeClr val="tx1">
                    <a:lumMod val="85000"/>
                    <a:lumOff val="15000"/>
                  </a:schemeClr>
                </a:solidFill>
                <a:latin typeface="Arial" panose="020B0604020202020204" pitchFamily="34" charset="0"/>
                <a:cs typeface="Arial" panose="020B0604020202020204" pitchFamily="34" charset="0"/>
              </a:rPr>
              <a:t>$10 </a:t>
            </a:r>
            <a:r>
              <a:rPr lang="en-US" sz="2400" dirty="0">
                <a:solidFill>
                  <a:schemeClr val="tx1">
                    <a:lumMod val="85000"/>
                    <a:lumOff val="15000"/>
                  </a:schemeClr>
                </a:solidFill>
                <a:latin typeface="Arial" panose="020B0604020202020204" pitchFamily="34" charset="0"/>
                <a:cs typeface="Arial" panose="020B0604020202020204" pitchFamily="34" charset="0"/>
              </a:rPr>
              <a:t>per EAU, </a:t>
            </a:r>
            <a:br>
              <a:rPr lang="en-US" sz="2400" dirty="0">
                <a:solidFill>
                  <a:schemeClr val="tx1">
                    <a:lumMod val="85000"/>
                    <a:lumOff val="15000"/>
                  </a:schemeClr>
                </a:solidFill>
                <a:latin typeface="Arial" panose="020B0604020202020204" pitchFamily="34" charset="0"/>
                <a:cs typeface="Arial" panose="020B0604020202020204" pitchFamily="34" charset="0"/>
              </a:rPr>
            </a:br>
            <a:r>
              <a:rPr lang="en-US" sz="2400" dirty="0">
                <a:solidFill>
                  <a:schemeClr val="tx1">
                    <a:lumMod val="85000"/>
                    <a:lumOff val="15000"/>
                  </a:schemeClr>
                </a:solidFill>
                <a:latin typeface="Arial" panose="020B0604020202020204" pitchFamily="34" charset="0"/>
                <a:cs typeface="Arial" panose="020B0604020202020204" pitchFamily="34" charset="0"/>
              </a:rPr>
              <a:t>a liter would cost </a:t>
            </a:r>
            <a:br>
              <a:rPr lang="en-US" sz="2400" dirty="0">
                <a:solidFill>
                  <a:schemeClr val="tx1">
                    <a:lumMod val="85000"/>
                    <a:lumOff val="15000"/>
                  </a:schemeClr>
                </a:solidFill>
                <a:latin typeface="Arial" panose="020B0604020202020204" pitchFamily="34" charset="0"/>
                <a:cs typeface="Arial" panose="020B0604020202020204" pitchFamily="34" charset="0"/>
              </a:rPr>
            </a:br>
            <a:r>
              <a:rPr lang="en-US" sz="2400" b="1" dirty="0">
                <a:solidFill>
                  <a:schemeClr val="tx1">
                    <a:lumMod val="85000"/>
                    <a:lumOff val="15000"/>
                  </a:schemeClr>
                </a:solidFill>
                <a:latin typeface="Arial" panose="020B0604020202020204" pitchFamily="34" charset="0"/>
                <a:cs typeface="Arial" panose="020B0604020202020204" pitchFamily="34" charset="0"/>
              </a:rPr>
              <a:t>$0.026 </a:t>
            </a:r>
            <a:r>
              <a:rPr lang="en-US" sz="2400" dirty="0">
                <a:solidFill>
                  <a:schemeClr val="tx1">
                    <a:lumMod val="85000"/>
                    <a:lumOff val="15000"/>
                  </a:schemeClr>
                </a:solidFill>
                <a:latin typeface="Arial" panose="020B0604020202020204" pitchFamily="34" charset="0"/>
                <a:cs typeface="Arial" panose="020B0604020202020204" pitchFamily="34" charset="0"/>
              </a:rPr>
              <a:t>(2 to 3 cent) more. </a:t>
            </a:r>
            <a:endParaRPr lang="de-DE" sz="24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171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4725320" y="1120305"/>
          <a:ext cx="4103370" cy="2632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eck 3"/>
          <p:cNvSpPr/>
          <p:nvPr/>
        </p:nvSpPr>
        <p:spPr>
          <a:xfrm>
            <a:off x="403370" y="1635646"/>
            <a:ext cx="8071812" cy="3416320"/>
          </a:xfrm>
          <a:prstGeom prst="rect">
            <a:avLst/>
          </a:prstGeom>
        </p:spPr>
        <p:txBody>
          <a:bodyPr wrap="square">
            <a:spAutoFit/>
          </a:bodyPr>
          <a:lstStyle/>
          <a:p>
            <a:pPr marL="257175" indent="-257175">
              <a:lnSpc>
                <a:spcPct val="150000"/>
              </a:lnSpc>
              <a:buFont typeface="Symbol" panose="05050102010706020507" pitchFamily="18" charset="2"/>
              <a:buChar char=""/>
            </a:pPr>
            <a:r>
              <a:rPr 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Consequences of climate change can be mitigated</a:t>
            </a:r>
            <a:endParaRPr lang="de-DE"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50000"/>
              </a:lnSpc>
              <a:buFont typeface="Symbol" panose="05050102010706020507" pitchFamily="18" charset="2"/>
              <a:buChar char=""/>
            </a:pPr>
            <a:r>
              <a:rPr 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New sustainable economic growth</a:t>
            </a:r>
            <a:endParaRPr lang="de-DE"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50000"/>
              </a:lnSpc>
              <a:buFont typeface="Symbol" panose="05050102010706020507" pitchFamily="18" charset="2"/>
              <a:buChar char=""/>
            </a:pPr>
            <a:r>
              <a:rPr 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Independence from energy imports</a:t>
            </a:r>
            <a:endParaRPr lang="de-DE"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50000"/>
              </a:lnSpc>
              <a:buFont typeface="Symbol" panose="05050102010706020507" pitchFamily="18" charset="2"/>
              <a:buChar char=""/>
            </a:pPr>
            <a:r>
              <a:rPr 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Decentralization reducing vulnerability </a:t>
            </a:r>
          </a:p>
          <a:p>
            <a:pPr marL="257175" indent="-257175">
              <a:lnSpc>
                <a:spcPct val="150000"/>
              </a:lnSpc>
              <a:buFont typeface="Symbol" panose="05050102010706020507" pitchFamily="18" charset="2"/>
              <a:buChar char=""/>
            </a:pPr>
            <a:r>
              <a:rPr 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Cheap (when investments are made), sustainable, reliable energy for future generations, meeting the key energy policy objectives (economy, ecology, safety</a:t>
            </a:r>
            <a:r>
              <a:rPr lang="en-US" dirty="0" smtClean="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a:t>
            </a:r>
          </a:p>
          <a:p>
            <a:pPr marL="257175" indent="-257175">
              <a:lnSpc>
                <a:spcPct val="150000"/>
              </a:lnSpc>
              <a:buFont typeface="Symbol" panose="05050102010706020507" pitchFamily="18" charset="2"/>
              <a:buChar char=""/>
            </a:pPr>
            <a:r>
              <a:rPr lang="en-US" dirty="0" smtClean="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Triggering an new industrial revolution (see next presentation about IT)</a:t>
            </a:r>
            <a:endParaRPr lang="de-DE"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 name="Textfeld 1"/>
          <p:cNvSpPr txBox="1"/>
          <p:nvPr/>
        </p:nvSpPr>
        <p:spPr>
          <a:xfrm>
            <a:off x="403370" y="627535"/>
            <a:ext cx="7264974" cy="646331"/>
          </a:xfrm>
          <a:prstGeom prst="rect">
            <a:avLst/>
          </a:prstGeom>
          <a:noFill/>
        </p:spPr>
        <p:txBody>
          <a:bodyPr wrap="square" rtlCol="0">
            <a:spAutoFit/>
          </a:bodyPr>
          <a:lstStyle/>
          <a:p>
            <a:pPr algn="ctr"/>
            <a:r>
              <a:rPr lang="de-DE" dirty="0" err="1" smtClean="0">
                <a:solidFill>
                  <a:schemeClr val="tx1">
                    <a:lumMod val="85000"/>
                    <a:lumOff val="15000"/>
                  </a:schemeClr>
                </a:solidFill>
                <a:latin typeface="Arial" panose="020B0604020202020204" pitchFamily="34" charset="0"/>
                <a:cs typeface="Arial" panose="020B0604020202020204" pitchFamily="34" charset="0"/>
              </a:rPr>
              <a:t>Summing</a:t>
            </a:r>
            <a:r>
              <a:rPr lang="de-DE" dirty="0" smtClean="0">
                <a:solidFill>
                  <a:schemeClr val="tx1">
                    <a:lumMod val="85000"/>
                    <a:lumOff val="15000"/>
                  </a:schemeClr>
                </a:solidFill>
                <a:latin typeface="Arial" panose="020B0604020202020204" pitchFamily="34" charset="0"/>
                <a:cs typeface="Arial" panose="020B0604020202020204" pitchFamily="34" charset="0"/>
              </a:rPr>
              <a:t> </a:t>
            </a:r>
            <a:r>
              <a:rPr lang="de-DE" dirty="0" err="1" smtClean="0">
                <a:solidFill>
                  <a:schemeClr val="tx1">
                    <a:lumMod val="85000"/>
                    <a:lumOff val="15000"/>
                  </a:schemeClr>
                </a:solidFill>
                <a:latin typeface="Arial" panose="020B0604020202020204" pitchFamily="34" charset="0"/>
                <a:cs typeface="Arial" panose="020B0604020202020204" pitchFamily="34" charset="0"/>
              </a:rPr>
              <a:t>up</a:t>
            </a:r>
            <a:r>
              <a:rPr lang="de-DE" dirty="0" smtClean="0">
                <a:solidFill>
                  <a:schemeClr val="tx1">
                    <a:lumMod val="85000"/>
                    <a:lumOff val="15000"/>
                  </a:schemeClr>
                </a:solidFill>
                <a:latin typeface="Arial" panose="020B0604020202020204" pitchFamily="34" charset="0"/>
                <a:cs typeface="Arial" panose="020B0604020202020204" pitchFamily="34" charset="0"/>
              </a:rPr>
              <a:t> </a:t>
            </a:r>
            <a:r>
              <a:rPr lang="de-DE" dirty="0" err="1" smtClean="0">
                <a:solidFill>
                  <a:schemeClr val="tx1">
                    <a:lumMod val="85000"/>
                    <a:lumOff val="15000"/>
                  </a:schemeClr>
                </a:solidFill>
                <a:latin typeface="Arial" panose="020B0604020202020204" pitchFamily="34" charset="0"/>
                <a:cs typeface="Arial" panose="020B0604020202020204" pitchFamily="34" charset="0"/>
              </a:rPr>
              <a:t>and</a:t>
            </a:r>
            <a:r>
              <a:rPr lang="de-DE" dirty="0" smtClean="0">
                <a:solidFill>
                  <a:schemeClr val="tx1">
                    <a:lumMod val="85000"/>
                    <a:lumOff val="15000"/>
                  </a:schemeClr>
                </a:solidFill>
                <a:latin typeface="Arial" panose="020B0604020202020204" pitchFamily="34" charset="0"/>
                <a:cs typeface="Arial" panose="020B0604020202020204" pitchFamily="34" charset="0"/>
              </a:rPr>
              <a:t> </a:t>
            </a:r>
            <a:r>
              <a:rPr lang="de-DE" dirty="0" err="1" smtClean="0">
                <a:solidFill>
                  <a:schemeClr val="tx1">
                    <a:lumMod val="85000"/>
                    <a:lumOff val="15000"/>
                  </a:schemeClr>
                </a:solidFill>
                <a:latin typeface="Arial" panose="020B0604020202020204" pitchFamily="34" charset="0"/>
                <a:cs typeface="Arial" panose="020B0604020202020204" pitchFamily="34" charset="0"/>
              </a:rPr>
              <a:t>conclusions</a:t>
            </a:r>
            <a:r>
              <a:rPr lang="de-DE" dirty="0" smtClean="0">
                <a:solidFill>
                  <a:schemeClr val="tx1">
                    <a:lumMod val="85000"/>
                    <a:lumOff val="15000"/>
                  </a:schemeClr>
                </a:solidFill>
                <a:latin typeface="Arial" panose="020B0604020202020204" pitchFamily="34" charset="0"/>
                <a:cs typeface="Arial" panose="020B0604020202020204" pitchFamily="34" charset="0"/>
              </a:rPr>
              <a:t>: </a:t>
            </a:r>
          </a:p>
          <a:p>
            <a:pPr algn="ctr"/>
            <a:r>
              <a:rPr lang="de-DE" dirty="0" smtClean="0">
                <a:solidFill>
                  <a:schemeClr val="tx1">
                    <a:lumMod val="85000"/>
                    <a:lumOff val="15000"/>
                  </a:schemeClr>
                </a:solidFill>
                <a:latin typeface="Arial" panose="020B0604020202020204" pitchFamily="34" charset="0"/>
                <a:cs typeface="Arial" panose="020B0604020202020204" pitchFamily="34" charset="0"/>
              </a:rPr>
              <a:t>Advantages </a:t>
            </a:r>
            <a:r>
              <a:rPr lang="de-DE" dirty="0" err="1">
                <a:solidFill>
                  <a:schemeClr val="tx1">
                    <a:lumMod val="85000"/>
                    <a:lumOff val="15000"/>
                  </a:schemeClr>
                </a:solidFill>
                <a:latin typeface="Arial" panose="020B0604020202020204" pitchFamily="34" charset="0"/>
                <a:cs typeface="Arial" panose="020B0604020202020204" pitchFamily="34" charset="0"/>
              </a:rPr>
              <a:t>of</a:t>
            </a:r>
            <a:r>
              <a:rPr lang="de-DE" dirty="0">
                <a:solidFill>
                  <a:schemeClr val="tx1">
                    <a:lumMod val="85000"/>
                    <a:lumOff val="15000"/>
                  </a:schemeClr>
                </a:solidFill>
                <a:latin typeface="Arial" panose="020B0604020202020204" pitchFamily="34" charset="0"/>
                <a:cs typeface="Arial" panose="020B0604020202020204" pitchFamily="34" charset="0"/>
              </a:rPr>
              <a:t> an </a:t>
            </a:r>
            <a:r>
              <a:rPr lang="de-DE" dirty="0" err="1">
                <a:solidFill>
                  <a:schemeClr val="tx1">
                    <a:lumMod val="85000"/>
                    <a:lumOff val="15000"/>
                  </a:schemeClr>
                </a:solidFill>
                <a:latin typeface="Arial" panose="020B0604020202020204" pitchFamily="34" charset="0"/>
                <a:cs typeface="Arial" panose="020B0604020202020204" pitchFamily="34" charset="0"/>
              </a:rPr>
              <a:t>energy</a:t>
            </a:r>
            <a:r>
              <a:rPr lang="de-DE" dirty="0">
                <a:solidFill>
                  <a:schemeClr val="tx1">
                    <a:lumMod val="85000"/>
                    <a:lumOff val="15000"/>
                  </a:schemeClr>
                </a:solidFill>
                <a:latin typeface="Arial" panose="020B0604020202020204" pitchFamily="34" charset="0"/>
                <a:cs typeface="Arial" panose="020B0604020202020204" pitchFamily="34" charset="0"/>
              </a:rPr>
              <a:t> </a:t>
            </a:r>
            <a:r>
              <a:rPr lang="de-DE" dirty="0" err="1">
                <a:solidFill>
                  <a:schemeClr val="tx1">
                    <a:lumMod val="85000"/>
                    <a:lumOff val="15000"/>
                  </a:schemeClr>
                </a:solidFill>
                <a:latin typeface="Arial" panose="020B0604020202020204" pitchFamily="34" charset="0"/>
                <a:cs typeface="Arial" panose="020B0604020202020204" pitchFamily="34" charset="0"/>
              </a:rPr>
              <a:t>turnaround</a:t>
            </a:r>
            <a:endParaRPr lang="de-DE"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8"/>
          <a:stretch>
            <a:fillRect/>
          </a:stretch>
        </p:blipFill>
        <p:spPr>
          <a:xfrm>
            <a:off x="5971387" y="14530"/>
            <a:ext cx="3191000" cy="2585209"/>
          </a:xfrm>
          <a:prstGeom prst="rect">
            <a:avLst/>
          </a:prstGeom>
        </p:spPr>
      </p:pic>
      <p:sp>
        <p:nvSpPr>
          <p:cNvPr id="6" name="Textfeld 5"/>
          <p:cNvSpPr txBox="1"/>
          <p:nvPr/>
        </p:nvSpPr>
        <p:spPr>
          <a:xfrm>
            <a:off x="7308304" y="2715766"/>
            <a:ext cx="1080120" cy="261610"/>
          </a:xfrm>
          <a:prstGeom prst="rect">
            <a:avLst/>
          </a:prstGeom>
          <a:noFill/>
        </p:spPr>
        <p:txBody>
          <a:bodyPr wrap="square" rtlCol="0">
            <a:spAutoFit/>
          </a:bodyPr>
          <a:lstStyle/>
          <a:p>
            <a:r>
              <a:rPr lang="de-DE" sz="1050" dirty="0" smtClean="0"/>
              <a:t>Pixabay.de</a:t>
            </a:r>
            <a:endParaRPr lang="de-DE" sz="1050" dirty="0"/>
          </a:p>
        </p:txBody>
      </p:sp>
    </p:spTree>
    <p:extLst>
      <p:ext uri="{BB962C8B-B14F-4D97-AF65-F5344CB8AC3E}">
        <p14:creationId xmlns:p14="http://schemas.microsoft.com/office/powerpoint/2010/main" val="14015514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457200" y="681540"/>
            <a:ext cx="8421046" cy="4482498"/>
          </a:xfrm>
        </p:spPr>
        <p:txBody>
          <a:bodyPr>
            <a:noAutofit/>
          </a:bodyPr>
          <a:lstStyle/>
          <a:p>
            <a:pPr marL="0" indent="0">
              <a:buNone/>
            </a:pPr>
            <a:r>
              <a:rPr lang="de-DE" sz="1050" b="1" dirty="0" smtClean="0"/>
              <a:t>In der Präsentation verwendete Literatur:</a:t>
            </a:r>
          </a:p>
          <a:p>
            <a:endParaRPr lang="de-DE" sz="700" dirty="0" smtClean="0"/>
          </a:p>
          <a:p>
            <a:r>
              <a:rPr lang="de-DE" sz="700" dirty="0" err="1" smtClean="0"/>
              <a:t>Heintz</a:t>
            </a:r>
            <a:r>
              <a:rPr lang="de-DE" sz="700" dirty="0"/>
              <a:t>, A., Reinhardt, G.A. (1996): Chemie und Umwelt. 4., aktualisierte und erweiterte Auflage. Braunschweig/Wiesbaden. </a:t>
            </a:r>
            <a:endParaRPr lang="de-DE" sz="700" dirty="0" smtClean="0"/>
          </a:p>
          <a:p>
            <a:r>
              <a:rPr lang="de-DE" sz="700" dirty="0" smtClean="0"/>
              <a:t>Deutscher Wetterdienst: </a:t>
            </a:r>
            <a:r>
              <a:rPr lang="de-DE" sz="700" dirty="0" smtClean="0">
                <a:hlinkClick r:id="rId3"/>
              </a:rPr>
              <a:t>www.dwd.de</a:t>
            </a:r>
            <a:endParaRPr lang="de-DE" sz="700" dirty="0" smtClean="0"/>
          </a:p>
          <a:p>
            <a:r>
              <a:rPr lang="de-DE" sz="700" dirty="0" smtClean="0"/>
              <a:t>Deutsches Klimaportal: </a:t>
            </a:r>
            <a:r>
              <a:rPr lang="de-DE" sz="700" dirty="0" smtClean="0">
                <a:hlinkClick r:id="rId4"/>
              </a:rPr>
              <a:t>http</a:t>
            </a:r>
            <a:r>
              <a:rPr lang="de-DE" sz="700" dirty="0">
                <a:hlinkClick r:id="rId4"/>
              </a:rPr>
              <a:t>://</a:t>
            </a:r>
            <a:r>
              <a:rPr lang="de-DE" sz="700" dirty="0" smtClean="0">
                <a:hlinkClick r:id="rId4"/>
              </a:rPr>
              <a:t>www.deutschesklimaportal.de/DE/Home/home_node.html</a:t>
            </a:r>
            <a:r>
              <a:rPr lang="de-DE" sz="700" dirty="0" smtClean="0"/>
              <a:t> </a:t>
            </a:r>
          </a:p>
          <a:p>
            <a:r>
              <a:rPr lang="de-DE" sz="700" dirty="0" smtClean="0"/>
              <a:t>Umweltbundesamt: </a:t>
            </a:r>
            <a:r>
              <a:rPr lang="de-DE" sz="700" dirty="0" smtClean="0">
                <a:hlinkClick r:id="rId5"/>
              </a:rPr>
              <a:t>www.umweltbundesamt.de</a:t>
            </a:r>
            <a:endParaRPr lang="de-DE" sz="700" dirty="0" smtClean="0"/>
          </a:p>
          <a:p>
            <a:r>
              <a:rPr lang="de-DE" sz="700" dirty="0" err="1" smtClean="0"/>
              <a:t>Intergovernmenal</a:t>
            </a:r>
            <a:r>
              <a:rPr lang="de-DE" sz="700" dirty="0" smtClean="0"/>
              <a:t> Panel on </a:t>
            </a:r>
            <a:r>
              <a:rPr lang="de-DE" sz="700" dirty="0" err="1" smtClean="0"/>
              <a:t>Climate</a:t>
            </a:r>
            <a:r>
              <a:rPr lang="de-DE" sz="700" dirty="0" smtClean="0"/>
              <a:t> Change: </a:t>
            </a:r>
            <a:r>
              <a:rPr lang="de-DE" sz="700" dirty="0" smtClean="0">
                <a:hlinkClick r:id="rId6"/>
              </a:rPr>
              <a:t>www.ipcc.ch</a:t>
            </a:r>
            <a:endParaRPr lang="de-DE" sz="700" dirty="0" smtClean="0"/>
          </a:p>
          <a:p>
            <a:r>
              <a:rPr lang="de-DE" sz="700" dirty="0" smtClean="0"/>
              <a:t>Europäische Umweltagentur: </a:t>
            </a:r>
            <a:r>
              <a:rPr lang="de-DE" sz="700" dirty="0" smtClean="0">
                <a:hlinkClick r:id="rId7"/>
              </a:rPr>
              <a:t>www.eea.europa.eu/de</a:t>
            </a:r>
            <a:endParaRPr lang="de-DE" sz="700" dirty="0" smtClean="0"/>
          </a:p>
          <a:p>
            <a:r>
              <a:rPr lang="de-DE" sz="700" dirty="0"/>
              <a:t>Klimaforschung Helmholtz-Zentrum für Umweltforschung UFZ: </a:t>
            </a:r>
            <a:r>
              <a:rPr lang="de-DE" sz="700" dirty="0">
                <a:hlinkClick r:id="rId8"/>
              </a:rPr>
              <a:t>http://</a:t>
            </a:r>
            <a:r>
              <a:rPr lang="de-DE" sz="700" dirty="0" smtClean="0">
                <a:hlinkClick r:id="rId8"/>
              </a:rPr>
              <a:t>www.ufz.de/index.php?de=37935</a:t>
            </a:r>
            <a:endParaRPr lang="de-DE" sz="700" dirty="0" smtClean="0"/>
          </a:p>
          <a:p>
            <a:r>
              <a:rPr lang="de-DE" sz="700" dirty="0" smtClean="0"/>
              <a:t>Bundeszentrale für politische Bildung: </a:t>
            </a:r>
            <a:r>
              <a:rPr lang="de-DE" sz="700" dirty="0" smtClean="0">
                <a:hlinkClick r:id="rId9"/>
              </a:rPr>
              <a:t>https</a:t>
            </a:r>
            <a:r>
              <a:rPr lang="de-DE" sz="700" dirty="0">
                <a:hlinkClick r:id="rId9"/>
              </a:rPr>
              <a:t>://www.bpb.de/gesellschaft/umwelt/klimawandel</a:t>
            </a:r>
            <a:r>
              <a:rPr lang="de-DE" sz="700" dirty="0" smtClean="0">
                <a:hlinkClick r:id="rId9"/>
              </a:rPr>
              <a:t>/</a:t>
            </a:r>
            <a:endParaRPr lang="de-DE" sz="700" dirty="0" smtClean="0"/>
          </a:p>
          <a:p>
            <a:r>
              <a:rPr lang="de-DE" sz="700" dirty="0"/>
              <a:t>Greenpeace: </a:t>
            </a:r>
            <a:r>
              <a:rPr lang="de-DE" sz="700" dirty="0">
                <a:hlinkClick r:id="rId10"/>
              </a:rPr>
              <a:t>https://</a:t>
            </a:r>
            <a:r>
              <a:rPr lang="de-DE" sz="700" dirty="0" smtClean="0">
                <a:hlinkClick r:id="rId10"/>
              </a:rPr>
              <a:t>www.greenpeace.de/themen/klimawandel</a:t>
            </a:r>
            <a:endParaRPr lang="de-DE" sz="700" dirty="0" smtClean="0"/>
          </a:p>
          <a:p>
            <a:r>
              <a:rPr lang="de-DE" sz="700" dirty="0" smtClean="0"/>
              <a:t>WDR: </a:t>
            </a:r>
            <a:r>
              <a:rPr lang="de-DE" sz="700" dirty="0" smtClean="0">
                <a:hlinkClick r:id="rId11"/>
              </a:rPr>
              <a:t>http</a:t>
            </a:r>
            <a:r>
              <a:rPr lang="de-DE" sz="700" dirty="0">
                <a:hlinkClick r:id="rId11"/>
              </a:rPr>
              <a:t>://www1.wdr.de/mediathek/video/sendungen/eins-zu-eins/video-eins-zu-eins---</a:t>
            </a:r>
            <a:r>
              <a:rPr lang="de-DE" sz="700" dirty="0" smtClean="0">
                <a:hlinkClick r:id="rId11"/>
              </a:rPr>
              <a:t>klimaschutz-und-energiepolitik-welche-kosten-kommen-auf-den-buerger-zu-100.html</a:t>
            </a:r>
            <a:endParaRPr lang="de-DE" sz="700" dirty="0" smtClean="0">
              <a:hlinkClick r:id="rId12"/>
            </a:endParaRPr>
          </a:p>
          <a:p>
            <a:r>
              <a:rPr lang="de-DE" sz="700" dirty="0" smtClean="0"/>
              <a:t>Klimafakten: </a:t>
            </a:r>
            <a:r>
              <a:rPr lang="de-DE" sz="700" dirty="0" smtClean="0">
                <a:hlinkClick r:id="rId12"/>
              </a:rPr>
              <a:t>www.klimafakten.de</a:t>
            </a:r>
            <a:r>
              <a:rPr lang="de-DE" sz="700" dirty="0" smtClean="0"/>
              <a:t> </a:t>
            </a:r>
          </a:p>
          <a:p>
            <a:r>
              <a:rPr lang="de-DE" altLang="de-DE" sz="700" dirty="0"/>
              <a:t>Witterung und Klima: Eine allgemeine Klimatologie, Ernst Heyer, 9. Auflage, Leipzig 1993) </a:t>
            </a:r>
            <a:endParaRPr lang="de-DE" sz="700" dirty="0" smtClean="0"/>
          </a:p>
          <a:p>
            <a:r>
              <a:rPr lang="de-DE" sz="700" dirty="0" smtClean="0"/>
              <a:t>Klett Verlag: </a:t>
            </a:r>
            <a:r>
              <a:rPr lang="de-DE" sz="700" dirty="0"/>
              <a:t>http://</a:t>
            </a:r>
            <a:r>
              <a:rPr lang="de-DE" sz="700" dirty="0" err="1"/>
              <a:t>www.klett.de</a:t>
            </a:r>
            <a:r>
              <a:rPr lang="de-DE" sz="700" dirty="0"/>
              <a:t>/alias/1016053 </a:t>
            </a:r>
          </a:p>
          <a:p>
            <a:r>
              <a:rPr lang="de-DE" sz="700" dirty="0"/>
              <a:t>Wiki Bildungsserver: </a:t>
            </a:r>
            <a:r>
              <a:rPr lang="de-DE" sz="700" dirty="0">
                <a:hlinkClick r:id="rId13"/>
              </a:rPr>
              <a:t>http://</a:t>
            </a:r>
            <a:r>
              <a:rPr lang="de-DE" sz="700" dirty="0" smtClean="0">
                <a:hlinkClick r:id="rId13"/>
              </a:rPr>
              <a:t>wiki.bildungsserver.de/index.php/Hauptseite</a:t>
            </a:r>
            <a:r>
              <a:rPr lang="de-DE" sz="700" dirty="0" smtClean="0"/>
              <a:t> </a:t>
            </a:r>
          </a:p>
          <a:p>
            <a:r>
              <a:rPr lang="de-DE" sz="700" dirty="0" smtClean="0"/>
              <a:t>BMUB: </a:t>
            </a:r>
            <a:r>
              <a:rPr lang="de-DE" sz="700" dirty="0" smtClean="0">
                <a:hlinkClick r:id="rId14"/>
              </a:rPr>
              <a:t>http://www.bmub.bund.de/themen/klima-energie</a:t>
            </a:r>
            <a:endParaRPr lang="de-DE" sz="700" dirty="0" smtClean="0"/>
          </a:p>
          <a:p>
            <a:r>
              <a:rPr lang="de-DE" sz="700" dirty="0" err="1" smtClean="0"/>
              <a:t>Ökoystem</a:t>
            </a:r>
            <a:r>
              <a:rPr lang="de-DE" sz="700" dirty="0" smtClean="0"/>
              <a:t>-Erde: </a:t>
            </a:r>
            <a:r>
              <a:rPr lang="de-DE" sz="700" dirty="0" smtClean="0">
                <a:hlinkClick r:id="rId15"/>
              </a:rPr>
              <a:t>www.oekosystem-erde.de/html/klimawandel-02.html</a:t>
            </a:r>
            <a:endParaRPr lang="de-DE" sz="700" dirty="0" smtClean="0"/>
          </a:p>
          <a:p>
            <a:r>
              <a:rPr lang="de-DE" sz="700" dirty="0" smtClean="0"/>
              <a:t>WBGU: </a:t>
            </a:r>
            <a:r>
              <a:rPr lang="de-DE" sz="700" dirty="0" smtClean="0">
                <a:hlinkClick r:id="rId16"/>
              </a:rPr>
              <a:t>http</a:t>
            </a:r>
            <a:r>
              <a:rPr lang="de-DE" sz="700" dirty="0">
                <a:hlinkClick r:id="rId16"/>
              </a:rPr>
              <a:t>://</a:t>
            </a:r>
            <a:r>
              <a:rPr lang="de-DE" sz="700" dirty="0" smtClean="0">
                <a:hlinkClick r:id="rId16"/>
              </a:rPr>
              <a:t>www.wbgu.de/fileadmin/templates/dateien/veroeffentlichungen/sondergutachten/sn2009/wbgu_sn2009.pdf</a:t>
            </a:r>
            <a:endParaRPr lang="de-DE" sz="700" dirty="0" smtClean="0"/>
          </a:p>
          <a:p>
            <a:r>
              <a:rPr lang="de-DE" sz="700" dirty="0" smtClean="0"/>
              <a:t>NASA: </a:t>
            </a:r>
            <a:r>
              <a:rPr lang="de-DE" sz="700" dirty="0">
                <a:hlinkClick r:id="rId17"/>
              </a:rPr>
              <a:t>http://</a:t>
            </a:r>
            <a:r>
              <a:rPr lang="de-DE" sz="700" dirty="0" smtClean="0">
                <a:hlinkClick r:id="rId17"/>
              </a:rPr>
              <a:t>svs.gsfc.nasa.gov/cgi-bin/details.cgi?aid=3998</a:t>
            </a:r>
            <a:endParaRPr lang="de-DE" sz="700" dirty="0" smtClean="0"/>
          </a:p>
          <a:p>
            <a:r>
              <a:rPr lang="de-DE" sz="700" dirty="0" smtClean="0"/>
              <a:t>Welt: </a:t>
            </a:r>
            <a:r>
              <a:rPr lang="de-DE" sz="700" dirty="0" smtClean="0">
                <a:hlinkClick r:id="rId18"/>
              </a:rPr>
              <a:t>www.welt.de/wissenschaft/article737613/Mit-dem-Klimawandel-kommen-neue-Krankheiten.html</a:t>
            </a:r>
            <a:endParaRPr lang="de-DE" sz="700" dirty="0" smtClean="0"/>
          </a:p>
          <a:p>
            <a:r>
              <a:rPr lang="de-DE" sz="700" dirty="0" smtClean="0"/>
              <a:t>Zeit: </a:t>
            </a:r>
            <a:r>
              <a:rPr lang="de-DE" sz="700" dirty="0" smtClean="0">
                <a:hlinkClick r:id="rId19"/>
              </a:rPr>
              <a:t>http</a:t>
            </a:r>
            <a:r>
              <a:rPr lang="de-DE" sz="700" dirty="0">
                <a:hlinkClick r:id="rId19"/>
              </a:rPr>
              <a:t>://</a:t>
            </a:r>
            <a:r>
              <a:rPr lang="de-DE" sz="700" dirty="0" smtClean="0">
                <a:hlinkClick r:id="rId19"/>
              </a:rPr>
              <a:t>www.zeit.de/wirtschaft/2015-12/klimawandel-ressourcen-konflikt-migration-konsequenzen</a:t>
            </a:r>
            <a:endParaRPr lang="de-DE" sz="700" dirty="0" smtClean="0"/>
          </a:p>
          <a:p>
            <a:r>
              <a:rPr lang="de-DE" sz="700" dirty="0" err="1" smtClean="0"/>
              <a:t>Clisap</a:t>
            </a:r>
            <a:r>
              <a:rPr lang="de-DE" sz="700" dirty="0" smtClean="0"/>
              <a:t>: </a:t>
            </a:r>
            <a:r>
              <a:rPr lang="de-DE" sz="700" dirty="0" smtClean="0">
                <a:hlinkClick r:id="rId20"/>
              </a:rPr>
              <a:t>https</a:t>
            </a:r>
            <a:r>
              <a:rPr lang="de-DE" sz="700" dirty="0">
                <a:hlinkClick r:id="rId20"/>
              </a:rPr>
              <a:t>://www.clisap.de/de/forschung/c:-</a:t>
            </a:r>
            <a:r>
              <a:rPr lang="de-DE" sz="700" dirty="0" smtClean="0">
                <a:hlinkClick r:id="rId20"/>
              </a:rPr>
              <a:t>klimawandel-und-soziale-dynamiken/crg-klimawandel-und-sicherheit/zusammenhang-zwischen-klimawandel-und-konflikten/</a:t>
            </a:r>
            <a:endParaRPr lang="de-DE" sz="700" dirty="0" smtClean="0"/>
          </a:p>
          <a:p>
            <a:r>
              <a:rPr lang="de-DE" sz="700" dirty="0" smtClean="0"/>
              <a:t>BAMF: </a:t>
            </a:r>
            <a:r>
              <a:rPr lang="de-DE" sz="700" dirty="0" smtClean="0">
                <a:hlinkClick r:id="rId21"/>
              </a:rPr>
              <a:t>https://www.bamf.de/SharedDocs/Anlagen/DE/Publikationen/WorkingPapers/wp45-klimamigration.pdf</a:t>
            </a:r>
            <a:r>
              <a:rPr lang="de-DE" sz="700" dirty="0">
                <a:hlinkClick r:id="rId21"/>
              </a:rPr>
              <a:t>?__</a:t>
            </a:r>
            <a:r>
              <a:rPr lang="de-DE" sz="700" dirty="0" smtClean="0">
                <a:hlinkClick r:id="rId21"/>
              </a:rPr>
              <a:t>blob=publicationFile</a:t>
            </a:r>
            <a:r>
              <a:rPr lang="de-DE" sz="700" dirty="0" smtClean="0"/>
              <a:t> </a:t>
            </a:r>
            <a:endParaRPr lang="de-DE" sz="700" dirty="0"/>
          </a:p>
          <a:p>
            <a:r>
              <a:rPr lang="de-DE" sz="700" dirty="0" smtClean="0"/>
              <a:t>Umwelt-im-Unterricht: </a:t>
            </a:r>
            <a:r>
              <a:rPr lang="de-DE" sz="700" dirty="0" smtClean="0">
                <a:hlinkClick r:id="rId22"/>
              </a:rPr>
              <a:t>www.umwelt-im-unterricht.de/hintergrund/klimawandel-und-migration</a:t>
            </a:r>
            <a:endParaRPr lang="de-DE" sz="700" dirty="0" smtClean="0"/>
          </a:p>
          <a:p>
            <a:r>
              <a:rPr lang="de-DE" sz="700" dirty="0" smtClean="0"/>
              <a:t>BMWI: </a:t>
            </a:r>
            <a:r>
              <a:rPr lang="de-DE" sz="700" dirty="0" smtClean="0">
                <a:hlinkClick r:id="rId23"/>
              </a:rPr>
              <a:t>www.bmwi.de/DE/Themen/Energie/Energiewende/koordinierung-energiewende.html</a:t>
            </a:r>
            <a:endParaRPr lang="de-DE" sz="700" dirty="0" smtClean="0"/>
          </a:p>
          <a:p>
            <a:r>
              <a:rPr lang="de-DE" sz="700" dirty="0" smtClean="0"/>
              <a:t>Klimaschutz: </a:t>
            </a:r>
            <a:r>
              <a:rPr lang="de-DE" sz="700" dirty="0" smtClean="0">
                <a:hlinkClick r:id="rId24"/>
              </a:rPr>
              <a:t>www.klimaschutz.de/de/programme</a:t>
            </a:r>
            <a:endParaRPr lang="de-DE" sz="700" dirty="0" smtClean="0"/>
          </a:p>
          <a:p>
            <a:r>
              <a:rPr lang="de-DE" sz="700" dirty="0" err="1" smtClean="0"/>
              <a:t>Ipb-bw</a:t>
            </a:r>
            <a:r>
              <a:rPr lang="de-DE" sz="700" dirty="0" smtClean="0"/>
              <a:t>: </a:t>
            </a:r>
            <a:r>
              <a:rPr lang="de-DE" sz="700" dirty="0" smtClean="0">
                <a:hlinkClick r:id="rId25"/>
              </a:rPr>
              <a:t>www.lpb-bw.de/klimaschutz_deutschland.html</a:t>
            </a:r>
            <a:endParaRPr lang="de-DE" sz="700" dirty="0" smtClean="0"/>
          </a:p>
          <a:p>
            <a:r>
              <a:rPr lang="de-DE" sz="700" dirty="0" err="1" smtClean="0"/>
              <a:t>Öko</a:t>
            </a:r>
            <a:r>
              <a:rPr lang="de-DE" sz="700" dirty="0" smtClean="0"/>
              <a:t>: </a:t>
            </a:r>
            <a:r>
              <a:rPr lang="de-DE" sz="700" dirty="0" smtClean="0">
                <a:hlinkClick r:id="rId26"/>
              </a:rPr>
              <a:t>www.oeko.de/oekodoc/2441/2015-598-de.pdf</a:t>
            </a:r>
            <a:endParaRPr lang="de-DE" sz="700" dirty="0" smtClean="0"/>
          </a:p>
          <a:p>
            <a:r>
              <a:rPr lang="de-DE" sz="700" dirty="0" smtClean="0"/>
              <a:t>Technische Universität Dortmund: </a:t>
            </a:r>
            <a:r>
              <a:rPr lang="de-DE" sz="700" dirty="0" err="1" smtClean="0"/>
              <a:t>wupperinst.org</a:t>
            </a:r>
            <a:r>
              <a:rPr lang="de-DE" sz="700" dirty="0" smtClean="0"/>
              <a:t>/</a:t>
            </a:r>
            <a:r>
              <a:rPr lang="de-DE" sz="700" dirty="0" err="1" smtClean="0"/>
              <a:t>uploads</a:t>
            </a:r>
            <a:r>
              <a:rPr lang="de-DE" sz="700" dirty="0" smtClean="0"/>
              <a:t>/</a:t>
            </a:r>
            <a:r>
              <a:rPr lang="de-DE" sz="700" dirty="0" err="1" smtClean="0"/>
              <a:t>tx_wupperinst</a:t>
            </a:r>
            <a:r>
              <a:rPr lang="de-DE" sz="700" dirty="0" smtClean="0"/>
              <a:t>/AF_AG2-2_Greiving.pdf </a:t>
            </a:r>
          </a:p>
          <a:p>
            <a:r>
              <a:rPr lang="de-DE" sz="700" dirty="0" smtClean="0"/>
              <a:t>Bundesregierung: </a:t>
            </a:r>
            <a:r>
              <a:rPr lang="de-DE" sz="700" dirty="0" smtClean="0">
                <a:hlinkClick r:id="rId27"/>
              </a:rPr>
              <a:t>www.bundesregierung.de/Content/DE/StatischeSeiten/Breg/FAQ/faq-zum-klimaschutz.html</a:t>
            </a:r>
            <a:r>
              <a:rPr lang="de-DE" sz="700" dirty="0" smtClean="0"/>
              <a:t> </a:t>
            </a:r>
            <a:endParaRPr lang="de-DE" sz="700" dirty="0"/>
          </a:p>
          <a:p>
            <a:endParaRPr lang="de-DE" sz="700" dirty="0"/>
          </a:p>
          <a:p>
            <a:pPr marL="0" indent="0">
              <a:buNone/>
            </a:pPr>
            <a:endParaRPr lang="de-DE" sz="700" dirty="0"/>
          </a:p>
          <a:p>
            <a:endParaRPr lang="de-DE" sz="700" dirty="0" smtClean="0"/>
          </a:p>
          <a:p>
            <a:pPr marL="0" indent="0">
              <a:buNone/>
            </a:pPr>
            <a:endParaRPr lang="de-DE" sz="700" dirty="0" smtClean="0"/>
          </a:p>
        </p:txBody>
      </p:sp>
      <p:sp>
        <p:nvSpPr>
          <p:cNvPr id="5" name="Titel 3"/>
          <p:cNvSpPr txBox="1">
            <a:spLocks/>
          </p:cNvSpPr>
          <p:nvPr/>
        </p:nvSpPr>
        <p:spPr>
          <a:xfrm>
            <a:off x="179512" y="6936"/>
            <a:ext cx="86987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de-DE" dirty="0" smtClean="0"/>
              <a:t>Literatur</a:t>
            </a:r>
            <a:endParaRPr lang="de-DE" dirty="0"/>
          </a:p>
        </p:txBody>
      </p:sp>
      <p:sp>
        <p:nvSpPr>
          <p:cNvPr id="2" name="Foliennummernplatzhalter 1"/>
          <p:cNvSpPr>
            <a:spLocks noGrp="1"/>
          </p:cNvSpPr>
          <p:nvPr>
            <p:ph type="sldNum" sz="quarter" idx="12"/>
          </p:nvPr>
        </p:nvSpPr>
        <p:spPr/>
        <p:txBody>
          <a:bodyPr/>
          <a:lstStyle/>
          <a:p>
            <a:fld id="{508A11F4-F0F8-4B5B-B075-753C58DBD519}" type="slidenum">
              <a:rPr lang="de-DE" smtClean="0"/>
              <a:t>42</a:t>
            </a:fld>
            <a:endParaRPr lang="de-DE" dirty="0"/>
          </a:p>
        </p:txBody>
      </p:sp>
    </p:spTree>
    <p:extLst>
      <p:ext uri="{BB962C8B-B14F-4D97-AF65-F5344CB8AC3E}">
        <p14:creationId xmlns:p14="http://schemas.microsoft.com/office/powerpoint/2010/main" val="1951139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1470"/>
            <a:ext cx="8950254" cy="4852715"/>
          </a:xfrm>
        </p:spPr>
        <p:txBody>
          <a:bodyPr/>
          <a:lstStyle/>
          <a:p>
            <a:r>
              <a:rPr lang="en-US" sz="2800" noProof="0" dirty="0" smtClean="0"/>
              <a:t>Twofold energy turnaround in Germany: </a:t>
            </a:r>
            <a:br>
              <a:rPr lang="en-US" sz="2800" noProof="0" dirty="0" smtClean="0"/>
            </a:br>
            <a:r>
              <a:rPr lang="en-US" sz="2800" noProof="0" dirty="0" smtClean="0"/>
              <a:t>Withdrawal from nuclear energy after the disaster of Fukushima in Japan in 2011</a:t>
            </a:r>
            <a:br>
              <a:rPr lang="en-US" sz="2800" noProof="0" dirty="0" smtClean="0"/>
            </a:br>
            <a:r>
              <a:rPr lang="en-US" sz="2800" noProof="0" dirty="0" smtClean="0"/>
              <a:t>AND</a:t>
            </a:r>
            <a:br>
              <a:rPr lang="en-US" sz="2800" noProof="0" dirty="0" smtClean="0"/>
            </a:br>
            <a:r>
              <a:rPr lang="en-US" sz="2800" noProof="0" dirty="0" smtClean="0"/>
              <a:t>covering the demand by renewables. </a:t>
            </a:r>
            <a:br>
              <a:rPr lang="en-US" sz="2800" noProof="0" dirty="0" smtClean="0"/>
            </a:br>
            <a:r>
              <a:rPr lang="en-US" sz="2800" noProof="0" dirty="0" smtClean="0"/>
              <a:t/>
            </a:r>
            <a:br>
              <a:rPr lang="en-US" sz="2800" noProof="0" dirty="0" smtClean="0"/>
            </a:br>
            <a:r>
              <a:rPr lang="en-US" sz="2800" noProof="0" dirty="0" smtClean="0"/>
              <a:t>Need to involve </a:t>
            </a:r>
            <a:br>
              <a:rPr lang="en-US" sz="2800" noProof="0" dirty="0" smtClean="0"/>
            </a:br>
            <a:r>
              <a:rPr lang="en-US" sz="2800" noProof="0" dirty="0" smtClean="0"/>
              <a:t>the supply-side (renewable energy generation) </a:t>
            </a:r>
            <a:br>
              <a:rPr lang="en-US" sz="2800" noProof="0" dirty="0" smtClean="0"/>
            </a:br>
            <a:r>
              <a:rPr lang="en-US" sz="2800" noProof="0" dirty="0" smtClean="0"/>
              <a:t>AND</a:t>
            </a:r>
            <a:br>
              <a:rPr lang="en-US" sz="2800" noProof="0" dirty="0" smtClean="0"/>
            </a:br>
            <a:r>
              <a:rPr lang="en-US" sz="2800" noProof="0" dirty="0" err="1" smtClean="0"/>
              <a:t>and</a:t>
            </a:r>
            <a:r>
              <a:rPr lang="en-US" sz="2800" noProof="0" dirty="0" smtClean="0"/>
              <a:t> the demand-side (improve energy </a:t>
            </a:r>
            <a:r>
              <a:rPr lang="en-US" sz="2800" noProof="0" dirty="0" err="1" smtClean="0"/>
              <a:t>efficency</a:t>
            </a:r>
            <a:r>
              <a:rPr lang="en-US" sz="2800" noProof="0" dirty="0" smtClean="0"/>
              <a:t> and reduce demand) </a:t>
            </a:r>
            <a:endParaRPr lang="en-US" sz="2800" noProof="0" dirty="0"/>
          </a:p>
        </p:txBody>
      </p:sp>
      <p:sp>
        <p:nvSpPr>
          <p:cNvPr id="3" name="Foliennummernplatzhalter 2"/>
          <p:cNvSpPr>
            <a:spLocks noGrp="1"/>
          </p:cNvSpPr>
          <p:nvPr>
            <p:ph type="sldNum" sz="quarter" idx="12"/>
          </p:nvPr>
        </p:nvSpPr>
        <p:spPr/>
        <p:txBody>
          <a:bodyPr/>
          <a:lstStyle/>
          <a:p>
            <a:fld id="{508A11F4-F0F8-4B5B-B075-753C58DBD519}" type="slidenum">
              <a:rPr lang="de-DE" smtClean="0"/>
              <a:t>5</a:t>
            </a:fld>
            <a:endParaRPr lang="de-DE"/>
          </a:p>
        </p:txBody>
      </p:sp>
    </p:spTree>
    <p:extLst>
      <p:ext uri="{BB962C8B-B14F-4D97-AF65-F5344CB8AC3E}">
        <p14:creationId xmlns:p14="http://schemas.microsoft.com/office/powerpoint/2010/main" val="3066684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a:graphicFrameLocks/>
          </p:cNvGraphicFramePr>
          <p:nvPr>
            <p:extLst>
              <p:ext uri="{D42A27DB-BD31-4B8C-83A1-F6EECF244321}">
                <p14:modId xmlns:p14="http://schemas.microsoft.com/office/powerpoint/2010/main" val="1234668335"/>
              </p:ext>
            </p:extLst>
          </p:nvPr>
        </p:nvGraphicFramePr>
        <p:xfrm>
          <a:off x="25333" y="548619"/>
          <a:ext cx="8856983" cy="365663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hteck 7"/>
          <p:cNvSpPr/>
          <p:nvPr/>
        </p:nvSpPr>
        <p:spPr>
          <a:xfrm>
            <a:off x="0" y="4866501"/>
            <a:ext cx="8925826" cy="276999"/>
          </a:xfrm>
          <a:prstGeom prst="rect">
            <a:avLst/>
          </a:prstGeom>
        </p:spPr>
        <p:txBody>
          <a:bodyPr wrap="square">
            <a:spAutoFit/>
          </a:bodyPr>
          <a:lstStyle/>
          <a:p>
            <a:r>
              <a:rPr lang="de-DE" sz="1200" dirty="0" smtClean="0"/>
              <a:t>Source: </a:t>
            </a:r>
            <a:r>
              <a:rPr lang="de-DE" sz="1200" dirty="0"/>
              <a:t>Deutscher Projektionsbericht 2015 zur Entwicklung der Treibhausgasemissionen in Deutschland  gemäß Verordnung 525/2013/EU</a:t>
            </a:r>
          </a:p>
        </p:txBody>
      </p:sp>
      <p:sp>
        <p:nvSpPr>
          <p:cNvPr id="2" name="Textfeld 1"/>
          <p:cNvSpPr txBox="1"/>
          <p:nvPr/>
        </p:nvSpPr>
        <p:spPr>
          <a:xfrm>
            <a:off x="-60944" y="3707389"/>
            <a:ext cx="1224136" cy="738664"/>
          </a:xfrm>
          <a:prstGeom prst="rect">
            <a:avLst/>
          </a:prstGeom>
          <a:noFill/>
        </p:spPr>
        <p:txBody>
          <a:bodyPr wrap="square" rtlCol="0">
            <a:spAutoFit/>
          </a:bodyPr>
          <a:lstStyle/>
          <a:p>
            <a:r>
              <a:rPr lang="de-DE" sz="1400" dirty="0" smtClean="0"/>
              <a:t>Millionen </a:t>
            </a:r>
            <a:r>
              <a:rPr lang="de-DE" sz="1400" dirty="0" err="1" smtClean="0"/>
              <a:t>tons</a:t>
            </a:r>
            <a:r>
              <a:rPr lang="de-DE" sz="1400" dirty="0" smtClean="0"/>
              <a:t> CO</a:t>
            </a:r>
            <a:r>
              <a:rPr lang="de-DE" sz="1400" baseline="-25000" dirty="0" smtClean="0"/>
              <a:t>2</a:t>
            </a:r>
            <a:r>
              <a:rPr lang="de-DE" sz="1400" dirty="0" smtClean="0"/>
              <a:t>-equivalent</a:t>
            </a:r>
            <a:endParaRPr lang="de-DE" sz="1400" dirty="0"/>
          </a:p>
        </p:txBody>
      </p:sp>
      <p:sp>
        <p:nvSpPr>
          <p:cNvPr id="4" name="Textfeld 3"/>
          <p:cNvSpPr txBox="1"/>
          <p:nvPr/>
        </p:nvSpPr>
        <p:spPr>
          <a:xfrm>
            <a:off x="1105453" y="3673194"/>
            <a:ext cx="7560840" cy="338554"/>
          </a:xfrm>
          <a:prstGeom prst="rect">
            <a:avLst/>
          </a:prstGeom>
          <a:noFill/>
        </p:spPr>
        <p:txBody>
          <a:bodyPr wrap="square" rtlCol="0">
            <a:spAutoFit/>
          </a:bodyPr>
          <a:lstStyle/>
          <a:p>
            <a:r>
              <a:rPr lang="de-DE" sz="1050" dirty="0" smtClean="0"/>
              <a:t> </a:t>
            </a:r>
            <a:r>
              <a:rPr lang="de-DE" sz="1600" dirty="0" smtClean="0"/>
              <a:t>2005               2012                2015               2020               2025                2030                2035  </a:t>
            </a:r>
            <a:endParaRPr lang="de-DE" dirty="0"/>
          </a:p>
        </p:txBody>
      </p:sp>
      <p:sp>
        <p:nvSpPr>
          <p:cNvPr id="5" name="Foliennummernplatzhalter 4"/>
          <p:cNvSpPr>
            <a:spLocks noGrp="1"/>
          </p:cNvSpPr>
          <p:nvPr>
            <p:ph type="sldNum" sz="quarter" idx="12"/>
          </p:nvPr>
        </p:nvSpPr>
        <p:spPr>
          <a:xfrm>
            <a:off x="6536249" y="4670575"/>
            <a:ext cx="2133600" cy="273844"/>
          </a:xfrm>
        </p:spPr>
        <p:txBody>
          <a:bodyPr/>
          <a:lstStyle/>
          <a:p>
            <a:fld id="{508A11F4-F0F8-4B5B-B075-753C58DBD519}" type="slidenum">
              <a:rPr lang="de-DE" smtClean="0"/>
              <a:t>6</a:t>
            </a:fld>
            <a:endParaRPr lang="de-DE" dirty="0"/>
          </a:p>
        </p:txBody>
      </p:sp>
      <p:sp>
        <p:nvSpPr>
          <p:cNvPr id="6" name="Textfeld 5"/>
          <p:cNvSpPr txBox="1"/>
          <p:nvPr/>
        </p:nvSpPr>
        <p:spPr>
          <a:xfrm>
            <a:off x="899591" y="123478"/>
            <a:ext cx="7560839" cy="523220"/>
          </a:xfrm>
          <a:prstGeom prst="rect">
            <a:avLst/>
          </a:prstGeom>
          <a:noFill/>
        </p:spPr>
        <p:txBody>
          <a:bodyPr wrap="square" rtlCol="0">
            <a:spAutoFit/>
          </a:bodyPr>
          <a:lstStyle/>
          <a:p>
            <a:pPr algn="ctr"/>
            <a:r>
              <a:rPr lang="de-DE" sz="2800" dirty="0" err="1" smtClean="0"/>
              <a:t>Reducing</a:t>
            </a:r>
            <a:r>
              <a:rPr lang="de-DE" sz="2800" dirty="0" smtClean="0"/>
              <a:t> GHGs in Germany – </a:t>
            </a:r>
            <a:r>
              <a:rPr lang="de-DE" sz="2800" dirty="0" err="1" smtClean="0"/>
              <a:t>past</a:t>
            </a:r>
            <a:r>
              <a:rPr lang="de-DE" sz="2800" dirty="0" smtClean="0"/>
              <a:t> </a:t>
            </a:r>
            <a:r>
              <a:rPr lang="de-DE" sz="2800" dirty="0" err="1" smtClean="0"/>
              <a:t>and</a:t>
            </a:r>
            <a:r>
              <a:rPr lang="de-DE" sz="2800" dirty="0" smtClean="0"/>
              <a:t> </a:t>
            </a:r>
            <a:r>
              <a:rPr lang="de-DE" sz="2800" dirty="0" err="1" smtClean="0"/>
              <a:t>projections</a:t>
            </a:r>
            <a:endParaRPr lang="de-DE" sz="2800" dirty="0"/>
          </a:p>
        </p:txBody>
      </p:sp>
      <p:sp>
        <p:nvSpPr>
          <p:cNvPr id="3" name="Rechteck 2"/>
          <p:cNvSpPr/>
          <p:nvPr/>
        </p:nvSpPr>
        <p:spPr>
          <a:xfrm>
            <a:off x="1259632" y="3939740"/>
            <a:ext cx="1368152" cy="257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rot="1200000">
            <a:off x="1203345" y="4121251"/>
            <a:ext cx="1224136" cy="307777"/>
          </a:xfrm>
          <a:prstGeom prst="rect">
            <a:avLst/>
          </a:prstGeom>
          <a:noFill/>
        </p:spPr>
        <p:txBody>
          <a:bodyPr wrap="square" rtlCol="0">
            <a:spAutoFit/>
          </a:bodyPr>
          <a:lstStyle/>
          <a:p>
            <a:r>
              <a:rPr lang="de-DE" sz="1400" dirty="0" err="1" smtClean="0"/>
              <a:t>Energy</a:t>
            </a:r>
            <a:r>
              <a:rPr lang="de-DE" sz="1400" dirty="0" smtClean="0"/>
              <a:t> </a:t>
            </a:r>
            <a:r>
              <a:rPr lang="de-DE" sz="1400" dirty="0" err="1" smtClean="0"/>
              <a:t>sector</a:t>
            </a:r>
            <a:endParaRPr lang="de-DE" sz="1400" dirty="0"/>
          </a:p>
        </p:txBody>
      </p:sp>
      <p:sp>
        <p:nvSpPr>
          <p:cNvPr id="16" name="Rechteck 15"/>
          <p:cNvSpPr/>
          <p:nvPr/>
        </p:nvSpPr>
        <p:spPr>
          <a:xfrm>
            <a:off x="2843808" y="4011748"/>
            <a:ext cx="720080" cy="171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3770344" y="3950954"/>
            <a:ext cx="720080" cy="171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4680011" y="4011748"/>
            <a:ext cx="720080" cy="171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5724128" y="4009692"/>
            <a:ext cx="360040" cy="171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6300192" y="3994687"/>
            <a:ext cx="1152128" cy="202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7740352" y="3981015"/>
            <a:ext cx="720080" cy="171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rot="1200000">
            <a:off x="2774253" y="4029643"/>
            <a:ext cx="787908" cy="307777"/>
          </a:xfrm>
          <a:prstGeom prst="rect">
            <a:avLst/>
          </a:prstGeom>
          <a:noFill/>
        </p:spPr>
        <p:txBody>
          <a:bodyPr wrap="none" rtlCol="0">
            <a:spAutoFit/>
          </a:bodyPr>
          <a:lstStyle/>
          <a:p>
            <a:r>
              <a:rPr lang="de-DE" sz="1400" dirty="0" err="1"/>
              <a:t>I</a:t>
            </a:r>
            <a:r>
              <a:rPr lang="de-DE" sz="1400" dirty="0" err="1" smtClean="0"/>
              <a:t>ndustry</a:t>
            </a:r>
            <a:endParaRPr lang="de-DE" sz="1400" dirty="0"/>
          </a:p>
        </p:txBody>
      </p:sp>
      <p:sp>
        <p:nvSpPr>
          <p:cNvPr id="11" name="Textfeld 10"/>
          <p:cNvSpPr txBox="1"/>
          <p:nvPr/>
        </p:nvSpPr>
        <p:spPr>
          <a:xfrm rot="1200000">
            <a:off x="3770344" y="4082026"/>
            <a:ext cx="961945" cy="307777"/>
          </a:xfrm>
          <a:prstGeom prst="rect">
            <a:avLst/>
          </a:prstGeom>
          <a:noFill/>
        </p:spPr>
        <p:txBody>
          <a:bodyPr wrap="square" rtlCol="0">
            <a:spAutoFit/>
          </a:bodyPr>
          <a:lstStyle/>
          <a:p>
            <a:r>
              <a:rPr lang="de-DE" sz="1400" dirty="0" smtClean="0"/>
              <a:t>Traffic</a:t>
            </a:r>
            <a:endParaRPr lang="de-DE" sz="1400" dirty="0"/>
          </a:p>
        </p:txBody>
      </p:sp>
      <p:sp>
        <p:nvSpPr>
          <p:cNvPr id="12" name="Textfeld 11"/>
          <p:cNvSpPr txBox="1"/>
          <p:nvPr/>
        </p:nvSpPr>
        <p:spPr>
          <a:xfrm rot="1200000">
            <a:off x="4626115" y="4096752"/>
            <a:ext cx="1152128" cy="307777"/>
          </a:xfrm>
          <a:prstGeom prst="rect">
            <a:avLst/>
          </a:prstGeom>
          <a:noFill/>
        </p:spPr>
        <p:txBody>
          <a:bodyPr wrap="square" rtlCol="0">
            <a:spAutoFit/>
          </a:bodyPr>
          <a:lstStyle/>
          <a:p>
            <a:r>
              <a:rPr lang="en-US" sz="1400" dirty="0" smtClean="0"/>
              <a:t>Households</a:t>
            </a:r>
            <a:endParaRPr lang="en-US" sz="1400" dirty="0"/>
          </a:p>
        </p:txBody>
      </p:sp>
      <p:sp>
        <p:nvSpPr>
          <p:cNvPr id="14" name="Textfeld 13"/>
          <p:cNvSpPr txBox="1"/>
          <p:nvPr/>
        </p:nvSpPr>
        <p:spPr>
          <a:xfrm rot="1200000">
            <a:off x="6448919" y="4112156"/>
            <a:ext cx="1277315" cy="307777"/>
          </a:xfrm>
          <a:prstGeom prst="rect">
            <a:avLst/>
          </a:prstGeom>
          <a:noFill/>
        </p:spPr>
        <p:txBody>
          <a:bodyPr wrap="square" rtlCol="0">
            <a:spAutoFit/>
          </a:bodyPr>
          <a:lstStyle/>
          <a:p>
            <a:r>
              <a:rPr lang="en-US" sz="1400" dirty="0" smtClean="0"/>
              <a:t>Agriculture</a:t>
            </a:r>
            <a:endParaRPr lang="en-US" sz="1400" dirty="0"/>
          </a:p>
        </p:txBody>
      </p:sp>
      <p:sp>
        <p:nvSpPr>
          <p:cNvPr id="15" name="Textfeld 14"/>
          <p:cNvSpPr txBox="1"/>
          <p:nvPr/>
        </p:nvSpPr>
        <p:spPr>
          <a:xfrm rot="1200000">
            <a:off x="7694922" y="4038805"/>
            <a:ext cx="864095" cy="307777"/>
          </a:xfrm>
          <a:prstGeom prst="rect">
            <a:avLst/>
          </a:prstGeom>
          <a:noFill/>
        </p:spPr>
        <p:txBody>
          <a:bodyPr wrap="square" rtlCol="0">
            <a:spAutoFit/>
          </a:bodyPr>
          <a:lstStyle/>
          <a:p>
            <a:r>
              <a:rPr lang="de-DE" sz="1400" dirty="0" smtClean="0"/>
              <a:t>Other</a:t>
            </a:r>
            <a:endParaRPr lang="de-DE" sz="1400" dirty="0"/>
          </a:p>
        </p:txBody>
      </p:sp>
      <p:sp>
        <p:nvSpPr>
          <p:cNvPr id="13" name="Textfeld 12"/>
          <p:cNvSpPr txBox="1"/>
          <p:nvPr/>
        </p:nvSpPr>
        <p:spPr>
          <a:xfrm rot="1176432">
            <a:off x="5567035" y="4274622"/>
            <a:ext cx="2232248" cy="307777"/>
          </a:xfrm>
          <a:prstGeom prst="rect">
            <a:avLst/>
          </a:prstGeom>
          <a:noFill/>
        </p:spPr>
        <p:txBody>
          <a:bodyPr wrap="square" rtlCol="0">
            <a:spAutoFit/>
          </a:bodyPr>
          <a:lstStyle/>
          <a:p>
            <a:r>
              <a:rPr lang="de-DE" sz="1400" dirty="0"/>
              <a:t>Commerce, </a:t>
            </a:r>
            <a:r>
              <a:rPr lang="de-DE" sz="1400" dirty="0" err="1"/>
              <a:t>trade</a:t>
            </a:r>
            <a:r>
              <a:rPr lang="de-DE" sz="1400" dirty="0"/>
              <a:t>, </a:t>
            </a:r>
            <a:r>
              <a:rPr lang="de-DE" sz="1400" dirty="0" err="1"/>
              <a:t>services</a:t>
            </a:r>
            <a:endParaRPr lang="de-DE" sz="1400" dirty="0"/>
          </a:p>
        </p:txBody>
      </p:sp>
    </p:spTree>
    <p:extLst>
      <p:ext uri="{BB962C8B-B14F-4D97-AF65-F5344CB8AC3E}">
        <p14:creationId xmlns:p14="http://schemas.microsoft.com/office/powerpoint/2010/main" val="2076986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65516"/>
            <a:ext cx="8698734" cy="4374486"/>
          </a:xfrm>
        </p:spPr>
        <p:txBody>
          <a:bodyPr/>
          <a:lstStyle/>
          <a:p>
            <a:r>
              <a:rPr lang="en-US" sz="2800" noProof="0" dirty="0" smtClean="0"/>
              <a:t>Energy transition as turnaround of electrical energy?</a:t>
            </a:r>
            <a:br>
              <a:rPr lang="en-US" sz="2800" noProof="0" dirty="0" smtClean="0"/>
            </a:br>
            <a:r>
              <a:rPr lang="en-US" sz="2800" noProof="0" dirty="0" smtClean="0"/>
              <a:t/>
            </a:r>
            <a:br>
              <a:rPr lang="en-US" sz="2800" noProof="0" dirty="0" smtClean="0"/>
            </a:br>
            <a:r>
              <a:rPr lang="en-US" sz="2800" noProof="0" dirty="0" smtClean="0"/>
              <a:t>2017 one third of the electrical energy in Germany came from renewables, but only 13 percent of primary energy demand (see following charts). </a:t>
            </a:r>
            <a:br>
              <a:rPr lang="en-US" sz="2800" noProof="0" dirty="0" smtClean="0"/>
            </a:br>
            <a:r>
              <a:rPr lang="en-US" sz="2800" noProof="0" dirty="0" smtClean="0"/>
              <a:t/>
            </a:r>
            <a:br>
              <a:rPr lang="en-US" sz="2800" noProof="0" dirty="0" smtClean="0"/>
            </a:br>
            <a:r>
              <a:rPr lang="en-US" sz="2800" noProof="0" dirty="0" smtClean="0"/>
              <a:t>Primary energy demand/ consumption means the supply of every original energy source (oil, gas, coal, wind, solar, water etc.). Through transformation generation of secondary energy (power, heat, fuel …)</a:t>
            </a:r>
            <a:br>
              <a:rPr lang="en-US" sz="2800" noProof="0" dirty="0" smtClean="0"/>
            </a:br>
            <a:endParaRPr lang="en-US" sz="2800" noProof="0" dirty="0"/>
          </a:p>
        </p:txBody>
      </p:sp>
      <p:sp>
        <p:nvSpPr>
          <p:cNvPr id="3" name="Foliennummernplatzhalter 2"/>
          <p:cNvSpPr>
            <a:spLocks noGrp="1"/>
          </p:cNvSpPr>
          <p:nvPr>
            <p:ph type="sldNum" sz="quarter" idx="12"/>
          </p:nvPr>
        </p:nvSpPr>
        <p:spPr/>
        <p:txBody>
          <a:bodyPr/>
          <a:lstStyle/>
          <a:p>
            <a:fld id="{508A11F4-F0F8-4B5B-B075-753C58DBD519}" type="slidenum">
              <a:rPr lang="de-DE" smtClean="0"/>
              <a:t>7</a:t>
            </a:fld>
            <a:endParaRPr lang="de-DE"/>
          </a:p>
        </p:txBody>
      </p:sp>
    </p:spTree>
    <p:extLst>
      <p:ext uri="{BB962C8B-B14F-4D97-AF65-F5344CB8AC3E}">
        <p14:creationId xmlns:p14="http://schemas.microsoft.com/office/powerpoint/2010/main" val="1097675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0"/>
            <a:ext cx="8698734" cy="756396"/>
          </a:xfrm>
        </p:spPr>
        <p:txBody>
          <a:bodyPr/>
          <a:lstStyle/>
          <a:p>
            <a:r>
              <a:rPr lang="en-US" noProof="0" dirty="0" smtClean="0"/>
              <a:t>Part of green electrical energy (power) </a:t>
            </a:r>
            <a:endParaRPr lang="en-US" noProof="0" dirty="0"/>
          </a:p>
        </p:txBody>
      </p:sp>
      <p:sp>
        <p:nvSpPr>
          <p:cNvPr id="3" name="Foliennummernplatzhalter 2"/>
          <p:cNvSpPr>
            <a:spLocks noGrp="1"/>
          </p:cNvSpPr>
          <p:nvPr>
            <p:ph type="sldNum" sz="quarter" idx="12"/>
          </p:nvPr>
        </p:nvSpPr>
        <p:spPr/>
        <p:txBody>
          <a:bodyPr/>
          <a:lstStyle/>
          <a:p>
            <a:fld id="{508A11F4-F0F8-4B5B-B075-753C58DBD519}" type="slidenum">
              <a:rPr lang="de-DE" smtClean="0"/>
              <a:t>8</a:t>
            </a:fld>
            <a:endParaRPr lang="de-DE"/>
          </a:p>
        </p:txBody>
      </p:sp>
      <p:pic>
        <p:nvPicPr>
          <p:cNvPr id="4" name="Grafik 3"/>
          <p:cNvPicPr>
            <a:picLocks noChangeAspect="1"/>
          </p:cNvPicPr>
          <p:nvPr/>
        </p:nvPicPr>
        <p:blipFill>
          <a:blip r:embed="rId2"/>
          <a:stretch>
            <a:fillRect/>
          </a:stretch>
        </p:blipFill>
        <p:spPr>
          <a:xfrm>
            <a:off x="-330018" y="798053"/>
            <a:ext cx="10026350" cy="3759882"/>
          </a:xfrm>
          <a:prstGeom prst="rect">
            <a:avLst/>
          </a:prstGeom>
        </p:spPr>
      </p:pic>
      <p:sp>
        <p:nvSpPr>
          <p:cNvPr id="5" name="Rechteck 4"/>
          <p:cNvSpPr/>
          <p:nvPr/>
        </p:nvSpPr>
        <p:spPr>
          <a:xfrm>
            <a:off x="2397157" y="4557936"/>
            <a:ext cx="4572000" cy="461665"/>
          </a:xfrm>
          <a:prstGeom prst="rect">
            <a:avLst/>
          </a:prstGeom>
        </p:spPr>
        <p:txBody>
          <a:bodyPr>
            <a:spAutoFit/>
          </a:bodyPr>
          <a:lstStyle/>
          <a:p>
            <a:pPr algn="ctr"/>
            <a:r>
              <a:rPr lang="de-DE" sz="1200" dirty="0">
                <a:hlinkClick r:id="rId3"/>
              </a:rPr>
              <a:t>https://</a:t>
            </a:r>
            <a:r>
              <a:rPr lang="de-DE" sz="1200" dirty="0" smtClean="0">
                <a:hlinkClick r:id="rId3"/>
              </a:rPr>
              <a:t>www.umweltbundesamt.de/daten/energie/stromerzeugung-erneuerbar-konventionell#textpart-3</a:t>
            </a:r>
            <a:r>
              <a:rPr lang="de-DE" sz="1200" dirty="0" smtClean="0"/>
              <a:t>, Abruf 12.1.18</a:t>
            </a:r>
            <a:endParaRPr lang="de-DE" sz="1200" dirty="0"/>
          </a:p>
        </p:txBody>
      </p:sp>
    </p:spTree>
    <p:extLst>
      <p:ext uri="{BB962C8B-B14F-4D97-AF65-F5344CB8AC3E}">
        <p14:creationId xmlns:p14="http://schemas.microsoft.com/office/powerpoint/2010/main" val="3225729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08A11F4-F0F8-4B5B-B075-753C58DBD519}" type="slidenum">
              <a:rPr lang="de-DE" smtClean="0"/>
              <a:t>9</a:t>
            </a:fld>
            <a:endParaRPr lang="de-DE"/>
          </a:p>
        </p:txBody>
      </p:sp>
      <p:pic>
        <p:nvPicPr>
          <p:cNvPr id="4" name="Grafik 3"/>
          <p:cNvPicPr>
            <a:picLocks noChangeAspect="1"/>
          </p:cNvPicPr>
          <p:nvPr/>
        </p:nvPicPr>
        <p:blipFill>
          <a:blip r:embed="rId2"/>
          <a:stretch>
            <a:fillRect/>
          </a:stretch>
        </p:blipFill>
        <p:spPr>
          <a:xfrm>
            <a:off x="-468560" y="722962"/>
            <a:ext cx="10369152" cy="3901016"/>
          </a:xfrm>
          <a:prstGeom prst="rect">
            <a:avLst/>
          </a:prstGeom>
        </p:spPr>
      </p:pic>
      <p:sp>
        <p:nvSpPr>
          <p:cNvPr id="5" name="Rechteck 4"/>
          <p:cNvSpPr/>
          <p:nvPr/>
        </p:nvSpPr>
        <p:spPr>
          <a:xfrm>
            <a:off x="2555776" y="4655772"/>
            <a:ext cx="4464496" cy="461665"/>
          </a:xfrm>
          <a:prstGeom prst="rect">
            <a:avLst/>
          </a:prstGeom>
        </p:spPr>
        <p:txBody>
          <a:bodyPr wrap="square">
            <a:spAutoFit/>
          </a:bodyPr>
          <a:lstStyle/>
          <a:p>
            <a:r>
              <a:rPr lang="de-DE" sz="1200" dirty="0">
                <a:hlinkClick r:id="rId3"/>
              </a:rPr>
              <a:t>https://</a:t>
            </a:r>
            <a:r>
              <a:rPr lang="de-DE" sz="1200" dirty="0" smtClean="0">
                <a:hlinkClick r:id="rId3"/>
              </a:rPr>
              <a:t>www.umweltbundesamt.de/daten/energie/primaerenergieverbrauch#textpart-2</a:t>
            </a:r>
            <a:r>
              <a:rPr lang="de-DE" sz="1200" dirty="0" smtClean="0"/>
              <a:t>, Abruf 12.1.18</a:t>
            </a:r>
            <a:endParaRPr lang="de-DE" sz="1200" dirty="0"/>
          </a:p>
        </p:txBody>
      </p:sp>
      <p:sp>
        <p:nvSpPr>
          <p:cNvPr id="6" name="Textfeld 5"/>
          <p:cNvSpPr txBox="1"/>
          <p:nvPr/>
        </p:nvSpPr>
        <p:spPr>
          <a:xfrm>
            <a:off x="2411760" y="199742"/>
            <a:ext cx="4392488" cy="523220"/>
          </a:xfrm>
          <a:prstGeom prst="rect">
            <a:avLst/>
          </a:prstGeom>
          <a:noFill/>
        </p:spPr>
        <p:txBody>
          <a:bodyPr wrap="square" rtlCol="0">
            <a:spAutoFit/>
          </a:bodyPr>
          <a:lstStyle/>
          <a:p>
            <a:r>
              <a:rPr lang="en-US" sz="2800" dirty="0" smtClean="0"/>
              <a:t>Part of green primary energy</a:t>
            </a:r>
          </a:p>
        </p:txBody>
      </p:sp>
    </p:spTree>
    <p:extLst>
      <p:ext uri="{BB962C8B-B14F-4D97-AF65-F5344CB8AC3E}">
        <p14:creationId xmlns:p14="http://schemas.microsoft.com/office/powerpoint/2010/main" val="233516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77C8044-AE00-45AE-8F77-6EB13712F159}">
  <ds:schemaRefs>
    <ds:schemaRef ds:uri="ESRI.ArcGIS.Mapping.OfficeIntegration.PowerPointInfo"/>
  </ds:schemaRefs>
</ds:datastoreItem>
</file>

<file path=customXml/itemProps10.xml><?xml version="1.0" encoding="utf-8"?>
<ds:datastoreItem xmlns:ds="http://schemas.openxmlformats.org/officeDocument/2006/customXml" ds:itemID="{C698D69C-4CF8-43CE-B8AA-6C70CE81B80A}">
  <ds:schemaRefs>
    <ds:schemaRef ds:uri="ESRI.ArcGIS.Mapping.OfficeIntegration.PowerPointInfo"/>
  </ds:schemaRefs>
</ds:datastoreItem>
</file>

<file path=customXml/itemProps11.xml><?xml version="1.0" encoding="utf-8"?>
<ds:datastoreItem xmlns:ds="http://schemas.openxmlformats.org/officeDocument/2006/customXml" ds:itemID="{46246CB6-647D-4B30-AE8B-D973959ACE18}">
  <ds:schemaRefs>
    <ds:schemaRef ds:uri="ESRI.ArcGIS.Mapping.OfficeIntegration.PowerPointInfo"/>
  </ds:schemaRefs>
</ds:datastoreItem>
</file>

<file path=customXml/itemProps12.xml><?xml version="1.0" encoding="utf-8"?>
<ds:datastoreItem xmlns:ds="http://schemas.openxmlformats.org/officeDocument/2006/customXml" ds:itemID="{9FF0F6C6-8A7B-4755-8287-B57D712D168F}">
  <ds:schemaRefs>
    <ds:schemaRef ds:uri="ESRI.ArcGIS.Mapping.OfficeIntegration.PowerPointInfo"/>
  </ds:schemaRefs>
</ds:datastoreItem>
</file>

<file path=customXml/itemProps13.xml><?xml version="1.0" encoding="utf-8"?>
<ds:datastoreItem xmlns:ds="http://schemas.openxmlformats.org/officeDocument/2006/customXml" ds:itemID="{7CF163D8-6A4F-4405-A903-FE8763D98171}">
  <ds:schemaRefs>
    <ds:schemaRef ds:uri="ESRI.ArcGIS.Mapping.OfficeIntegration.PowerPointInfo"/>
  </ds:schemaRefs>
</ds:datastoreItem>
</file>

<file path=customXml/itemProps14.xml><?xml version="1.0" encoding="utf-8"?>
<ds:datastoreItem xmlns:ds="http://schemas.openxmlformats.org/officeDocument/2006/customXml" ds:itemID="{3B03995B-E9AD-4D28-B7B7-2583B1C0E00E}">
  <ds:schemaRefs>
    <ds:schemaRef ds:uri="ESRI.ArcGIS.Mapping.OfficeIntegration.PowerPointInfo"/>
  </ds:schemaRefs>
</ds:datastoreItem>
</file>

<file path=customXml/itemProps15.xml><?xml version="1.0" encoding="utf-8"?>
<ds:datastoreItem xmlns:ds="http://schemas.openxmlformats.org/officeDocument/2006/customXml" ds:itemID="{B20499A2-955D-4795-BE30-F8EEA3576804}">
  <ds:schemaRefs>
    <ds:schemaRef ds:uri="ESRI.ArcGIS.Mapping.OfficeIntegration.PowerPointInfo"/>
  </ds:schemaRefs>
</ds:datastoreItem>
</file>

<file path=customXml/itemProps16.xml><?xml version="1.0" encoding="utf-8"?>
<ds:datastoreItem xmlns:ds="http://schemas.openxmlformats.org/officeDocument/2006/customXml" ds:itemID="{2E891F0D-F5EE-479A-9E7A-A3EC62C0770B}">
  <ds:schemaRefs>
    <ds:schemaRef ds:uri="ESRI.ArcGIS.Mapping.OfficeIntegration.PowerPointInfo"/>
  </ds:schemaRefs>
</ds:datastoreItem>
</file>

<file path=customXml/itemProps2.xml><?xml version="1.0" encoding="utf-8"?>
<ds:datastoreItem xmlns:ds="http://schemas.openxmlformats.org/officeDocument/2006/customXml" ds:itemID="{CB5F5E95-6093-437D-B20F-8472F0823D96}">
  <ds:schemaRefs>
    <ds:schemaRef ds:uri="ESRI.ArcGIS.Mapping.OfficeIntegration.PowerPointInfo"/>
  </ds:schemaRefs>
</ds:datastoreItem>
</file>

<file path=customXml/itemProps3.xml><?xml version="1.0" encoding="utf-8"?>
<ds:datastoreItem xmlns:ds="http://schemas.openxmlformats.org/officeDocument/2006/customXml" ds:itemID="{6877D556-2736-4B8D-A292-79D7D0C4A4F3}">
  <ds:schemaRefs>
    <ds:schemaRef ds:uri="ESRI.ArcGIS.Mapping.OfficeIntegration.PowerPointInfo"/>
  </ds:schemaRefs>
</ds:datastoreItem>
</file>

<file path=customXml/itemProps4.xml><?xml version="1.0" encoding="utf-8"?>
<ds:datastoreItem xmlns:ds="http://schemas.openxmlformats.org/officeDocument/2006/customXml" ds:itemID="{6BB08DA8-D29B-4F16-8460-5CCB8E23CA7F}">
  <ds:schemaRefs>
    <ds:schemaRef ds:uri="ESRI.ArcGIS.Mapping.OfficeIntegration.PowerPointInfo"/>
  </ds:schemaRefs>
</ds:datastoreItem>
</file>

<file path=customXml/itemProps5.xml><?xml version="1.0" encoding="utf-8"?>
<ds:datastoreItem xmlns:ds="http://schemas.openxmlformats.org/officeDocument/2006/customXml" ds:itemID="{08B92120-EDC9-44B4-83F1-38C63D8726CD}">
  <ds:schemaRefs>
    <ds:schemaRef ds:uri="ESRI.ArcGIS.Mapping.OfficeIntegration.PowerPointInfo"/>
  </ds:schemaRefs>
</ds:datastoreItem>
</file>

<file path=customXml/itemProps6.xml><?xml version="1.0" encoding="utf-8"?>
<ds:datastoreItem xmlns:ds="http://schemas.openxmlformats.org/officeDocument/2006/customXml" ds:itemID="{1FE0E1CD-903E-4920-8FA0-59A5FB1E9C45}">
  <ds:schemaRefs>
    <ds:schemaRef ds:uri="ESRI.ArcGIS.Mapping.OfficeIntegration.PowerPointInfo"/>
  </ds:schemaRefs>
</ds:datastoreItem>
</file>

<file path=customXml/itemProps7.xml><?xml version="1.0" encoding="utf-8"?>
<ds:datastoreItem xmlns:ds="http://schemas.openxmlformats.org/officeDocument/2006/customXml" ds:itemID="{46C66ADE-2ACC-4046-9F1A-47444C0A5F54}">
  <ds:schemaRefs>
    <ds:schemaRef ds:uri="ESRI.ArcGIS.Mapping.OfficeIntegration.PowerPointInfo"/>
  </ds:schemaRefs>
</ds:datastoreItem>
</file>

<file path=customXml/itemProps8.xml><?xml version="1.0" encoding="utf-8"?>
<ds:datastoreItem xmlns:ds="http://schemas.openxmlformats.org/officeDocument/2006/customXml" ds:itemID="{9EE9ADD7-B1E2-42DA-BBDD-C222F21AA9FE}">
  <ds:schemaRefs>
    <ds:schemaRef ds:uri="ESRI.ArcGIS.Mapping.OfficeIntegration.PowerPointInfo"/>
  </ds:schemaRefs>
</ds:datastoreItem>
</file>

<file path=customXml/itemProps9.xml><?xml version="1.0" encoding="utf-8"?>
<ds:datastoreItem xmlns:ds="http://schemas.openxmlformats.org/officeDocument/2006/customXml" ds:itemID="{A75EBD43-966C-4C2B-98C5-704248B6236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0</TotalTime>
  <Words>2660</Words>
  <Application>Microsoft Office PowerPoint</Application>
  <PresentationFormat>Bildschirmpräsentation (16:9)</PresentationFormat>
  <Paragraphs>439</Paragraphs>
  <Slides>42</Slides>
  <Notes>23</Notes>
  <HiddenSlides>0</HiddenSlides>
  <MMClips>0</MMClips>
  <ScaleCrop>false</ScaleCrop>
  <HeadingPairs>
    <vt:vector size="4" baseType="variant">
      <vt:variant>
        <vt:lpstr>Design</vt:lpstr>
      </vt:variant>
      <vt:variant>
        <vt:i4>1</vt:i4>
      </vt:variant>
      <vt:variant>
        <vt:lpstr>Folientitel</vt:lpstr>
      </vt:variant>
      <vt:variant>
        <vt:i4>42</vt:i4>
      </vt:variant>
    </vt:vector>
  </HeadingPairs>
  <TitlesOfParts>
    <vt:vector size="43" baseType="lpstr">
      <vt:lpstr>Larissa</vt:lpstr>
      <vt:lpstr>Energy Oriented Business Administration Prof. Dr. Johannes Kals   2.2 Energy Transition</vt:lpstr>
      <vt:lpstr>Global climate policy COP – „Conference of the Parties“ Success of Kyoto-Protocol organized by United Nations, important outcomes of the COP in Paris 2015:  2-degree goal Alliance for coal exit Climate insurance for developing countries</vt:lpstr>
      <vt:lpstr>PowerPoint-Präsentation</vt:lpstr>
      <vt:lpstr>PowerPoint-Präsentation</vt:lpstr>
      <vt:lpstr>Twofold energy turnaround in Germany:  Withdrawal from nuclear energy after the disaster of Fukushima in Japan in 2011 AND covering the demand by renewables.   Need to involve  the supply-side (renewable energy generation)  AND and the demand-side (improve energy efficency and reduce demand) </vt:lpstr>
      <vt:lpstr>PowerPoint-Präsentation</vt:lpstr>
      <vt:lpstr>Energy transition as turnaround of electrical energy?  2017 one third of the electrical energy in Germany came from renewables, but only 13 percent of primary energy demand (see following charts).   Primary energy demand/ consumption means the supply of every original energy source (oil, gas, coal, wind, solar, water etc.). Through transformation generation of secondary energy (power, heat, fuel …) </vt:lpstr>
      <vt:lpstr>Part of green electrical energy (power) </vt:lpstr>
      <vt:lpstr>PowerPoint-Präsentation</vt:lpstr>
      <vt:lpstr>PowerPoint-Präsentation</vt:lpstr>
      <vt:lpstr>PowerPoint-Präsentation</vt:lpstr>
      <vt:lpstr>PowerPoint-Präsentation</vt:lpstr>
      <vt:lpstr>PowerPoint-Präsentation</vt:lpstr>
      <vt:lpstr>PowerPoint-Präsentation</vt:lpstr>
      <vt:lpstr>2 Potenziale regenerativer Energien</vt:lpstr>
      <vt:lpstr>PowerPoint-Präsentation</vt:lpstr>
      <vt:lpstr>PowerPoint-Präsentation</vt:lpstr>
      <vt:lpstr>PowerPoint-Präsentation</vt:lpstr>
      <vt:lpstr>PowerPoint-Präsentation</vt:lpstr>
      <vt:lpstr>Summing up demand-side opportunities  boosting energy-efficiency:</vt:lpstr>
      <vt:lpstr>PowerPoint-Präsentation</vt:lpstr>
      <vt:lpstr>PowerPoint-Präsentation</vt:lpstr>
      <vt:lpstr>PowerPoint-Präsentation</vt:lpstr>
      <vt:lpstr>PowerPoint-Präsentation</vt:lpstr>
      <vt:lpstr>But looking at Germany …</vt:lpstr>
      <vt:lpstr>How do these three figures relate regarding to climate protection?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Kunzendorff, Johanna</dc:creator>
  <cp:lastModifiedBy>Kunzendorff, Johanna</cp:lastModifiedBy>
  <cp:revision>2026</cp:revision>
  <cp:lastPrinted>2016-07-21T07:14:34Z</cp:lastPrinted>
  <dcterms:created xsi:type="dcterms:W3CDTF">2016-04-06T11:27:51Z</dcterms:created>
  <dcterms:modified xsi:type="dcterms:W3CDTF">2018-08-21T07:05:14Z</dcterms:modified>
</cp:coreProperties>
</file>