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5.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22"/>
  </p:sldMasterIdLst>
  <p:notesMasterIdLst>
    <p:notesMasterId r:id="rId57"/>
  </p:notesMasterIdLst>
  <p:sldIdLst>
    <p:sldId id="571" r:id="rId23"/>
    <p:sldId id="737" r:id="rId24"/>
    <p:sldId id="718" r:id="rId25"/>
    <p:sldId id="738" r:id="rId26"/>
    <p:sldId id="723" r:id="rId27"/>
    <p:sldId id="717" r:id="rId28"/>
    <p:sldId id="713" r:id="rId29"/>
    <p:sldId id="714" r:id="rId30"/>
    <p:sldId id="293" r:id="rId31"/>
    <p:sldId id="705" r:id="rId32"/>
    <p:sldId id="690" r:id="rId33"/>
    <p:sldId id="753" r:id="rId34"/>
    <p:sldId id="754" r:id="rId35"/>
    <p:sldId id="755" r:id="rId36"/>
    <p:sldId id="724" r:id="rId37"/>
    <p:sldId id="750" r:id="rId38"/>
    <p:sldId id="749" r:id="rId39"/>
    <p:sldId id="747" r:id="rId40"/>
    <p:sldId id="697" r:id="rId41"/>
    <p:sldId id="683" r:id="rId42"/>
    <p:sldId id="535" r:id="rId43"/>
    <p:sldId id="458" r:id="rId44"/>
    <p:sldId id="746" r:id="rId45"/>
    <p:sldId id="751" r:id="rId46"/>
    <p:sldId id="637" r:id="rId47"/>
    <p:sldId id="685" r:id="rId48"/>
    <p:sldId id="728" r:id="rId49"/>
    <p:sldId id="721" r:id="rId50"/>
    <p:sldId id="744" r:id="rId51"/>
    <p:sldId id="752" r:id="rId52"/>
    <p:sldId id="727" r:id="rId53"/>
    <p:sldId id="742" r:id="rId54"/>
    <p:sldId id="729" r:id="rId55"/>
    <p:sldId id="688" r:id="rId56"/>
  </p:sldIdLst>
  <p:sldSz cx="9144000" cy="5143500" type="screen16x9"/>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EF3100"/>
    <a:srgbClr val="0EA800"/>
    <a:srgbClr val="33CC33"/>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615" autoAdjust="0"/>
    <p:restoredTop sz="70330" autoAdjust="0"/>
  </p:normalViewPr>
  <p:slideViewPr>
    <p:cSldViewPr>
      <p:cViewPr varScale="1">
        <p:scale>
          <a:sx n="82" d="100"/>
          <a:sy n="82" d="100"/>
        </p:scale>
        <p:origin x="917" y="67"/>
      </p:cViewPr>
      <p:guideLst>
        <p:guide orient="horz" pos="2160"/>
        <p:guide pos="2880"/>
        <p:guide orient="horz" pos="1620"/>
      </p:guideLst>
    </p:cSldViewPr>
  </p:slideViewPr>
  <p:outlineViewPr>
    <p:cViewPr>
      <p:scale>
        <a:sx n="33" d="100"/>
        <a:sy n="33" d="100"/>
      </p:scale>
      <p:origin x="0" y="1764"/>
    </p:cViewPr>
  </p:outlineViewPr>
  <p:notesTextViewPr>
    <p:cViewPr>
      <p:scale>
        <a:sx n="110" d="100"/>
        <a:sy n="11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slide" Target="slides/slide4.xml"/><Relationship Id="rId39" Type="http://schemas.openxmlformats.org/officeDocument/2006/relationships/slide" Target="slides/slide17.xml"/><Relationship Id="rId21" Type="http://schemas.openxmlformats.org/officeDocument/2006/relationships/customXml" Target="../customXml/item21.xml"/><Relationship Id="rId34" Type="http://schemas.openxmlformats.org/officeDocument/2006/relationships/slide" Target="slides/slide12.xml"/><Relationship Id="rId42" Type="http://schemas.openxmlformats.org/officeDocument/2006/relationships/slide" Target="slides/slide20.xml"/><Relationship Id="rId47" Type="http://schemas.openxmlformats.org/officeDocument/2006/relationships/slide" Target="slides/slide25.xml"/><Relationship Id="rId50" Type="http://schemas.openxmlformats.org/officeDocument/2006/relationships/slide" Target="slides/slide28.xml"/><Relationship Id="rId55" Type="http://schemas.openxmlformats.org/officeDocument/2006/relationships/slide" Target="slides/slide33.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customXml" Target="../customXml/item16.xml"/><Relationship Id="rId20" Type="http://schemas.openxmlformats.org/officeDocument/2006/relationships/customXml" Target="../customXml/item20.xml"/><Relationship Id="rId29" Type="http://schemas.openxmlformats.org/officeDocument/2006/relationships/slide" Target="slides/slide7.xml"/><Relationship Id="rId41" Type="http://schemas.openxmlformats.org/officeDocument/2006/relationships/slide" Target="slides/slide19.xml"/><Relationship Id="rId54" Type="http://schemas.openxmlformats.org/officeDocument/2006/relationships/slide" Target="slides/slide32.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 Target="slides/slide2.xml"/><Relationship Id="rId32" Type="http://schemas.openxmlformats.org/officeDocument/2006/relationships/slide" Target="slides/slide10.xml"/><Relationship Id="rId37" Type="http://schemas.openxmlformats.org/officeDocument/2006/relationships/slide" Target="slides/slide15.xml"/><Relationship Id="rId40" Type="http://schemas.openxmlformats.org/officeDocument/2006/relationships/slide" Target="slides/slide18.xml"/><Relationship Id="rId45" Type="http://schemas.openxmlformats.org/officeDocument/2006/relationships/slide" Target="slides/slide23.xml"/><Relationship Id="rId53" Type="http://schemas.openxmlformats.org/officeDocument/2006/relationships/slide" Target="slides/slide31.xml"/><Relationship Id="rId58"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slide" Target="slides/slide1.xml"/><Relationship Id="rId28" Type="http://schemas.openxmlformats.org/officeDocument/2006/relationships/slide" Target="slides/slide6.xml"/><Relationship Id="rId36" Type="http://schemas.openxmlformats.org/officeDocument/2006/relationships/slide" Target="slides/slide14.xml"/><Relationship Id="rId49" Type="http://schemas.openxmlformats.org/officeDocument/2006/relationships/slide" Target="slides/slide27.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slide" Target="slides/slide9.xml"/><Relationship Id="rId44" Type="http://schemas.openxmlformats.org/officeDocument/2006/relationships/slide" Target="slides/slide22.xml"/><Relationship Id="rId52" Type="http://schemas.openxmlformats.org/officeDocument/2006/relationships/slide" Target="slides/slide30.xml"/><Relationship Id="rId60"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slideMaster" Target="slideMasters/slideMaster1.xml"/><Relationship Id="rId27" Type="http://schemas.openxmlformats.org/officeDocument/2006/relationships/slide" Target="slides/slide5.xml"/><Relationship Id="rId30" Type="http://schemas.openxmlformats.org/officeDocument/2006/relationships/slide" Target="slides/slide8.xml"/><Relationship Id="rId35" Type="http://schemas.openxmlformats.org/officeDocument/2006/relationships/slide" Target="slides/slide13.xml"/><Relationship Id="rId43" Type="http://schemas.openxmlformats.org/officeDocument/2006/relationships/slide" Target="slides/slide21.xml"/><Relationship Id="rId48" Type="http://schemas.openxmlformats.org/officeDocument/2006/relationships/slide" Target="slides/slide26.xml"/><Relationship Id="rId56" Type="http://schemas.openxmlformats.org/officeDocument/2006/relationships/slide" Target="slides/slide34.xml"/><Relationship Id="rId8" Type="http://schemas.openxmlformats.org/officeDocument/2006/relationships/customXml" Target="../customXml/item8.xml"/><Relationship Id="rId51" Type="http://schemas.openxmlformats.org/officeDocument/2006/relationships/slide" Target="slides/slide29.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slide" Target="slides/slide3.xml"/><Relationship Id="rId33" Type="http://schemas.openxmlformats.org/officeDocument/2006/relationships/slide" Target="slides/slide11.xml"/><Relationship Id="rId38" Type="http://schemas.openxmlformats.org/officeDocument/2006/relationships/slide" Target="slides/slide16.xml"/><Relationship Id="rId46" Type="http://schemas.openxmlformats.org/officeDocument/2006/relationships/slide" Target="slides/slide24.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Diagramm%20in%20Microsoft%20Office%20PowerPoint"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'[Diagramm in Microsoft Office PowerPoint]Tabelle1'!$B$1</c:f>
              <c:strCache>
                <c:ptCount val="1"/>
                <c:pt idx="0">
                  <c:v>Zusammensetzung der Atmosphäre</c:v>
                </c:pt>
              </c:strCache>
            </c:strRef>
          </c:tx>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de-DE"/>
              </a:p>
            </c:txPr>
            <c:dLblPos val="inEnd"/>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'[Diagramm in Microsoft Office PowerPoint]Tabelle1'!$A$2:$A$4</c:f>
              <c:strCache>
                <c:ptCount val="3"/>
                <c:pt idx="0">
                  <c:v>Stickstoff (N2)</c:v>
                </c:pt>
                <c:pt idx="1">
                  <c:v>Sauerstoff (O2)</c:v>
                </c:pt>
                <c:pt idx="2">
                  <c:v>Edelgase und Spurengase</c:v>
                </c:pt>
              </c:strCache>
            </c:strRef>
          </c:cat>
          <c:val>
            <c:numRef>
              <c:f>'[Diagramm in Microsoft Office PowerPoint]Tabelle1'!$B$2:$B$4</c:f>
              <c:numCache>
                <c:formatCode>0%</c:formatCode>
                <c:ptCount val="3"/>
                <c:pt idx="0">
                  <c:v>0.78</c:v>
                </c:pt>
                <c:pt idx="1">
                  <c:v>0.21</c:v>
                </c:pt>
                <c:pt idx="2">
                  <c:v>0.01</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55959783164588695"/>
          <c:y val="0.41294218726599802"/>
          <c:w val="0.43847584282547197"/>
          <c:h val="0.29633257573076399"/>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de-DE"/>
        </a:p>
      </c:txPr>
    </c:legend>
    <c:plotVisOnly val="1"/>
    <c:dispBlanksAs val="gap"/>
    <c:showDLblsOverMax val="0"/>
  </c:chart>
  <c:spPr>
    <a:noFill/>
    <a:ln w="9525" cap="flat" cmpd="sng" algn="ctr">
      <a:noFill/>
      <a:round/>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_rels/data10.xml.rels><?xml version="1.0" encoding="UTF-8" standalone="yes"?>
<Relationships xmlns="http://schemas.openxmlformats.org/package/2006/relationships"><Relationship Id="rId3" Type="http://schemas.openxmlformats.org/officeDocument/2006/relationships/hyperlink" Target="http://www.klimanavigator.de/dossier/artikel/037741/index.php" TargetMode="External"/><Relationship Id="rId2" Type="http://schemas.openxmlformats.org/officeDocument/2006/relationships/hyperlink" Target="http://www.nordwest2050.de/index_nw2050.php?obj=page&amp;id=179&amp;unid=adc8e1745e687736c1afec80f07f399d" TargetMode="External"/><Relationship Id="rId1" Type="http://schemas.openxmlformats.org/officeDocument/2006/relationships/hyperlink" Target="http://dynaklim.de/dynaklim2pub/index/2000_dynaklim/2300_pilotprojekte/2360_adaptus.html" TargetMode="External"/></Relationships>
</file>

<file path=ppt/diagrams/_rels/drawing10.xml.rels><?xml version="1.0" encoding="UTF-8" standalone="yes"?>
<Relationships xmlns="http://schemas.openxmlformats.org/package/2006/relationships"><Relationship Id="rId3" Type="http://schemas.openxmlformats.org/officeDocument/2006/relationships/hyperlink" Target="http://www.klimanavigator.de/dossier/artikel/037741/index.php" TargetMode="External"/><Relationship Id="rId2" Type="http://schemas.openxmlformats.org/officeDocument/2006/relationships/hyperlink" Target="http://www.nordwest2050.de/index_nw2050.php?obj=page&amp;id=179&amp;unid=adc8e1745e687736c1afec80f07f399d" TargetMode="External"/><Relationship Id="rId1" Type="http://schemas.openxmlformats.org/officeDocument/2006/relationships/hyperlink" Target="http://dynaklim.de/dynaklim2pub/index/2000_dynaklim/2300_pilotprojekte/2360_adaptus.html"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0F3888-0D6E-4B0A-B7FC-11DEDDD640C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de-DE"/>
        </a:p>
      </dgm:t>
    </dgm:pt>
    <dgm:pt modelId="{F5A71AA1-894A-471A-AF62-FFD4FE45227B}">
      <dgm:prSet phldrT="[Text]" custT="1"/>
      <dgm:spPr/>
      <dgm:t>
        <a:bodyPr/>
        <a:lstStyle/>
        <a:p>
          <a:r>
            <a:rPr lang="en-US" sz="3200" b="0" noProof="0" dirty="0" smtClean="0"/>
            <a:t>Weather</a:t>
          </a:r>
          <a:endParaRPr lang="en-US" sz="3200" b="0" noProof="0" dirty="0"/>
        </a:p>
      </dgm:t>
    </dgm:pt>
    <dgm:pt modelId="{FFB8AA86-1A65-4DCC-BED2-41FF4D779CA7}" type="parTrans" cxnId="{501889B2-3067-417F-A7EF-6F555057AC29}">
      <dgm:prSet/>
      <dgm:spPr/>
      <dgm:t>
        <a:bodyPr/>
        <a:lstStyle/>
        <a:p>
          <a:endParaRPr lang="de-DE" sz="1600"/>
        </a:p>
      </dgm:t>
    </dgm:pt>
    <dgm:pt modelId="{AEE1913C-D00E-4A85-82C1-1A90BDED0E00}" type="sibTrans" cxnId="{501889B2-3067-417F-A7EF-6F555057AC29}">
      <dgm:prSet/>
      <dgm:spPr/>
      <dgm:t>
        <a:bodyPr/>
        <a:lstStyle/>
        <a:p>
          <a:endParaRPr lang="de-DE" sz="1600"/>
        </a:p>
      </dgm:t>
    </dgm:pt>
    <dgm:pt modelId="{9E3BE6DE-8F03-4621-9CD0-FB3E9ECD6301}">
      <dgm:prSet phldrT="[Text]" custT="1"/>
      <dgm:spPr/>
      <dgm:t>
        <a:bodyPr/>
        <a:lstStyle/>
        <a:p>
          <a:r>
            <a:rPr lang="en-US" sz="2400" noProof="0" dirty="0" smtClean="0"/>
            <a:t>Current state of the atmosphere </a:t>
          </a:r>
          <a:endParaRPr lang="en-US" sz="2400" noProof="0" dirty="0"/>
        </a:p>
      </dgm:t>
    </dgm:pt>
    <dgm:pt modelId="{5DCF4027-3070-4F08-A42A-46898420BFFA}" type="parTrans" cxnId="{939152EF-0E53-4834-A247-6ECD7676D264}">
      <dgm:prSet/>
      <dgm:spPr/>
      <dgm:t>
        <a:bodyPr/>
        <a:lstStyle/>
        <a:p>
          <a:endParaRPr lang="de-DE" sz="1600"/>
        </a:p>
      </dgm:t>
    </dgm:pt>
    <dgm:pt modelId="{B760DE8F-ADA7-48AA-855E-FDC59A036BEE}" type="sibTrans" cxnId="{939152EF-0E53-4834-A247-6ECD7676D264}">
      <dgm:prSet/>
      <dgm:spPr/>
      <dgm:t>
        <a:bodyPr/>
        <a:lstStyle/>
        <a:p>
          <a:endParaRPr lang="de-DE" sz="1600"/>
        </a:p>
      </dgm:t>
    </dgm:pt>
    <dgm:pt modelId="{4205D806-1D84-483F-BD47-5C3E754C707F}">
      <dgm:prSet phldrT="[Text]" custT="1"/>
      <dgm:spPr/>
      <dgm:t>
        <a:bodyPr/>
        <a:lstStyle/>
        <a:p>
          <a:r>
            <a:rPr lang="en-US" sz="3200" b="0" noProof="0" dirty="0" smtClean="0"/>
            <a:t>Climate</a:t>
          </a:r>
          <a:endParaRPr lang="en-US" sz="3200" b="0" noProof="0" dirty="0"/>
        </a:p>
      </dgm:t>
    </dgm:pt>
    <dgm:pt modelId="{ABDDE4AB-0381-41CB-B77C-84AC2D953AB7}" type="parTrans" cxnId="{5459B361-89FF-4A35-A43A-B0182E1E93BD}">
      <dgm:prSet/>
      <dgm:spPr/>
      <dgm:t>
        <a:bodyPr/>
        <a:lstStyle/>
        <a:p>
          <a:endParaRPr lang="de-DE" sz="1600"/>
        </a:p>
      </dgm:t>
    </dgm:pt>
    <dgm:pt modelId="{57D0501D-6FDB-427C-9ABA-6BB4D56EE69F}" type="sibTrans" cxnId="{5459B361-89FF-4A35-A43A-B0182E1E93BD}">
      <dgm:prSet/>
      <dgm:spPr/>
      <dgm:t>
        <a:bodyPr/>
        <a:lstStyle/>
        <a:p>
          <a:endParaRPr lang="de-DE" sz="1600"/>
        </a:p>
      </dgm:t>
    </dgm:pt>
    <dgm:pt modelId="{E692544A-6D13-4A08-ABB5-CFDA80204487}">
      <dgm:prSet phldrT="[Text]" custT="1"/>
      <dgm:spPr/>
      <dgm:t>
        <a:bodyPr/>
        <a:lstStyle/>
        <a:p>
          <a:r>
            <a:rPr lang="en-US" sz="2400" noProof="0" dirty="0" smtClean="0"/>
            <a:t>Average state of the atmosphere</a:t>
          </a:r>
          <a:endParaRPr lang="en-US" sz="2400" noProof="0" dirty="0"/>
        </a:p>
      </dgm:t>
    </dgm:pt>
    <dgm:pt modelId="{73D76A32-1CE5-4749-8436-ED1496C8753C}" type="parTrans" cxnId="{DB6A171B-7036-4276-9462-A8BA23E39DA7}">
      <dgm:prSet/>
      <dgm:spPr/>
      <dgm:t>
        <a:bodyPr/>
        <a:lstStyle/>
        <a:p>
          <a:endParaRPr lang="de-DE" sz="1600"/>
        </a:p>
      </dgm:t>
    </dgm:pt>
    <dgm:pt modelId="{325FEE9D-1FF1-469F-AA0B-5663665849E7}" type="sibTrans" cxnId="{DB6A171B-7036-4276-9462-A8BA23E39DA7}">
      <dgm:prSet/>
      <dgm:spPr/>
      <dgm:t>
        <a:bodyPr/>
        <a:lstStyle/>
        <a:p>
          <a:endParaRPr lang="de-DE" sz="1600"/>
        </a:p>
      </dgm:t>
    </dgm:pt>
    <dgm:pt modelId="{2CD4CBC1-C827-4C8F-8560-77D1B4430F81}">
      <dgm:prSet custT="1"/>
      <dgm:spPr/>
      <dgm:t>
        <a:bodyPr/>
        <a:lstStyle/>
        <a:p>
          <a:r>
            <a:rPr lang="en-US" sz="2400" noProof="0" dirty="0" smtClean="0"/>
            <a:t>Measured statistically over several years</a:t>
          </a:r>
          <a:endParaRPr lang="en-US" sz="2400" noProof="0" dirty="0"/>
        </a:p>
      </dgm:t>
    </dgm:pt>
    <dgm:pt modelId="{ADC5A6BA-BD67-47EF-A942-62AD3201AAF8}" type="parTrans" cxnId="{4CAF1A12-F174-43CD-9242-76C6F99DDB3C}">
      <dgm:prSet/>
      <dgm:spPr/>
      <dgm:t>
        <a:bodyPr/>
        <a:lstStyle/>
        <a:p>
          <a:endParaRPr lang="de-DE" sz="1600"/>
        </a:p>
      </dgm:t>
    </dgm:pt>
    <dgm:pt modelId="{5934215D-F6ED-4BC5-B018-2E77738857AD}" type="sibTrans" cxnId="{4CAF1A12-F174-43CD-9242-76C6F99DDB3C}">
      <dgm:prSet/>
      <dgm:spPr/>
      <dgm:t>
        <a:bodyPr/>
        <a:lstStyle/>
        <a:p>
          <a:endParaRPr lang="de-DE" sz="1600"/>
        </a:p>
      </dgm:t>
    </dgm:pt>
    <dgm:pt modelId="{92680473-6412-4709-9FF5-A0F6C81100A7}" type="pres">
      <dgm:prSet presAssocID="{660F3888-0D6E-4B0A-B7FC-11DEDDD640C0}" presName="Name0" presStyleCnt="0">
        <dgm:presLayoutVars>
          <dgm:dir/>
          <dgm:animLvl val="lvl"/>
          <dgm:resizeHandles val="exact"/>
        </dgm:presLayoutVars>
      </dgm:prSet>
      <dgm:spPr/>
      <dgm:t>
        <a:bodyPr/>
        <a:lstStyle/>
        <a:p>
          <a:endParaRPr lang="de-DE"/>
        </a:p>
      </dgm:t>
    </dgm:pt>
    <dgm:pt modelId="{A49DCB5C-5576-4A8D-A30A-8C065CD67863}" type="pres">
      <dgm:prSet presAssocID="{F5A71AA1-894A-471A-AF62-FFD4FE45227B}" presName="composite" presStyleCnt="0"/>
      <dgm:spPr/>
    </dgm:pt>
    <dgm:pt modelId="{37D7ADFC-6327-41D3-A1EB-F0F8766C556A}" type="pres">
      <dgm:prSet presAssocID="{F5A71AA1-894A-471A-AF62-FFD4FE45227B}" presName="parTx" presStyleLbl="alignNode1" presStyleIdx="0" presStyleCnt="2">
        <dgm:presLayoutVars>
          <dgm:chMax val="0"/>
          <dgm:chPref val="0"/>
          <dgm:bulletEnabled val="1"/>
        </dgm:presLayoutVars>
      </dgm:prSet>
      <dgm:spPr/>
      <dgm:t>
        <a:bodyPr/>
        <a:lstStyle/>
        <a:p>
          <a:endParaRPr lang="de-DE"/>
        </a:p>
      </dgm:t>
    </dgm:pt>
    <dgm:pt modelId="{720EEA2A-2DB0-4ABB-90D0-895E272F7865}" type="pres">
      <dgm:prSet presAssocID="{F5A71AA1-894A-471A-AF62-FFD4FE45227B}" presName="desTx" presStyleLbl="alignAccFollowNode1" presStyleIdx="0" presStyleCnt="2">
        <dgm:presLayoutVars>
          <dgm:bulletEnabled val="1"/>
        </dgm:presLayoutVars>
      </dgm:prSet>
      <dgm:spPr/>
      <dgm:t>
        <a:bodyPr/>
        <a:lstStyle/>
        <a:p>
          <a:endParaRPr lang="de-DE"/>
        </a:p>
      </dgm:t>
    </dgm:pt>
    <dgm:pt modelId="{B773A808-0FF1-4FDA-B603-891EEF3E27A7}" type="pres">
      <dgm:prSet presAssocID="{AEE1913C-D00E-4A85-82C1-1A90BDED0E00}" presName="space" presStyleCnt="0"/>
      <dgm:spPr/>
    </dgm:pt>
    <dgm:pt modelId="{BF4CD7C2-3F75-4313-94D6-CAC42CD5319E}" type="pres">
      <dgm:prSet presAssocID="{4205D806-1D84-483F-BD47-5C3E754C707F}" presName="composite" presStyleCnt="0"/>
      <dgm:spPr/>
    </dgm:pt>
    <dgm:pt modelId="{88065BD3-089D-4ED1-A8C9-32DF239D37EA}" type="pres">
      <dgm:prSet presAssocID="{4205D806-1D84-483F-BD47-5C3E754C707F}" presName="parTx" presStyleLbl="alignNode1" presStyleIdx="1" presStyleCnt="2">
        <dgm:presLayoutVars>
          <dgm:chMax val="0"/>
          <dgm:chPref val="0"/>
          <dgm:bulletEnabled val="1"/>
        </dgm:presLayoutVars>
      </dgm:prSet>
      <dgm:spPr/>
      <dgm:t>
        <a:bodyPr/>
        <a:lstStyle/>
        <a:p>
          <a:endParaRPr lang="de-DE"/>
        </a:p>
      </dgm:t>
    </dgm:pt>
    <dgm:pt modelId="{77B8ADB8-2206-4072-9EC6-D92648515E72}" type="pres">
      <dgm:prSet presAssocID="{4205D806-1D84-483F-BD47-5C3E754C707F}" presName="desTx" presStyleLbl="alignAccFollowNode1" presStyleIdx="1" presStyleCnt="2">
        <dgm:presLayoutVars>
          <dgm:bulletEnabled val="1"/>
        </dgm:presLayoutVars>
      </dgm:prSet>
      <dgm:spPr/>
      <dgm:t>
        <a:bodyPr/>
        <a:lstStyle/>
        <a:p>
          <a:endParaRPr lang="de-DE"/>
        </a:p>
      </dgm:t>
    </dgm:pt>
  </dgm:ptLst>
  <dgm:cxnLst>
    <dgm:cxn modelId="{4CAF1A12-F174-43CD-9242-76C6F99DDB3C}" srcId="{4205D806-1D84-483F-BD47-5C3E754C707F}" destId="{2CD4CBC1-C827-4C8F-8560-77D1B4430F81}" srcOrd="1" destOrd="0" parTransId="{ADC5A6BA-BD67-47EF-A942-62AD3201AAF8}" sibTransId="{5934215D-F6ED-4BC5-B018-2E77738857AD}"/>
    <dgm:cxn modelId="{5459B361-89FF-4A35-A43A-B0182E1E93BD}" srcId="{660F3888-0D6E-4B0A-B7FC-11DEDDD640C0}" destId="{4205D806-1D84-483F-BD47-5C3E754C707F}" srcOrd="1" destOrd="0" parTransId="{ABDDE4AB-0381-41CB-B77C-84AC2D953AB7}" sibTransId="{57D0501D-6FDB-427C-9ABA-6BB4D56EE69F}"/>
    <dgm:cxn modelId="{3BA272B8-7871-4F90-844A-7B4D94D228DA}" type="presOf" srcId="{2CD4CBC1-C827-4C8F-8560-77D1B4430F81}" destId="{77B8ADB8-2206-4072-9EC6-D92648515E72}" srcOrd="0" destOrd="1" presId="urn:microsoft.com/office/officeart/2005/8/layout/hList1"/>
    <dgm:cxn modelId="{939152EF-0E53-4834-A247-6ECD7676D264}" srcId="{F5A71AA1-894A-471A-AF62-FFD4FE45227B}" destId="{9E3BE6DE-8F03-4621-9CD0-FB3E9ECD6301}" srcOrd="0" destOrd="0" parTransId="{5DCF4027-3070-4F08-A42A-46898420BFFA}" sibTransId="{B760DE8F-ADA7-48AA-855E-FDC59A036BEE}"/>
    <dgm:cxn modelId="{14211ED5-88C8-4A35-A6EE-7FA7C69085F4}" type="presOf" srcId="{E692544A-6D13-4A08-ABB5-CFDA80204487}" destId="{77B8ADB8-2206-4072-9EC6-D92648515E72}" srcOrd="0" destOrd="0" presId="urn:microsoft.com/office/officeart/2005/8/layout/hList1"/>
    <dgm:cxn modelId="{DB6A171B-7036-4276-9462-A8BA23E39DA7}" srcId="{4205D806-1D84-483F-BD47-5C3E754C707F}" destId="{E692544A-6D13-4A08-ABB5-CFDA80204487}" srcOrd="0" destOrd="0" parTransId="{73D76A32-1CE5-4749-8436-ED1496C8753C}" sibTransId="{325FEE9D-1FF1-469F-AA0B-5663665849E7}"/>
    <dgm:cxn modelId="{A5CE551A-B55C-461B-AA6C-56108ED49DAD}" type="presOf" srcId="{F5A71AA1-894A-471A-AF62-FFD4FE45227B}" destId="{37D7ADFC-6327-41D3-A1EB-F0F8766C556A}" srcOrd="0" destOrd="0" presId="urn:microsoft.com/office/officeart/2005/8/layout/hList1"/>
    <dgm:cxn modelId="{501889B2-3067-417F-A7EF-6F555057AC29}" srcId="{660F3888-0D6E-4B0A-B7FC-11DEDDD640C0}" destId="{F5A71AA1-894A-471A-AF62-FFD4FE45227B}" srcOrd="0" destOrd="0" parTransId="{FFB8AA86-1A65-4DCC-BED2-41FF4D779CA7}" sibTransId="{AEE1913C-D00E-4A85-82C1-1A90BDED0E00}"/>
    <dgm:cxn modelId="{DC95A315-D315-4561-88F5-40A9CB2D3CCB}" type="presOf" srcId="{9E3BE6DE-8F03-4621-9CD0-FB3E9ECD6301}" destId="{720EEA2A-2DB0-4ABB-90D0-895E272F7865}" srcOrd="0" destOrd="0" presId="urn:microsoft.com/office/officeart/2005/8/layout/hList1"/>
    <dgm:cxn modelId="{282F6E57-8A6F-4AB5-9C6E-4057597AD03C}" type="presOf" srcId="{4205D806-1D84-483F-BD47-5C3E754C707F}" destId="{88065BD3-089D-4ED1-A8C9-32DF239D37EA}" srcOrd="0" destOrd="0" presId="urn:microsoft.com/office/officeart/2005/8/layout/hList1"/>
    <dgm:cxn modelId="{D97C3F8B-0681-4D68-B2AB-7584F6AB7AAD}" type="presOf" srcId="{660F3888-0D6E-4B0A-B7FC-11DEDDD640C0}" destId="{92680473-6412-4709-9FF5-A0F6C81100A7}" srcOrd="0" destOrd="0" presId="urn:microsoft.com/office/officeart/2005/8/layout/hList1"/>
    <dgm:cxn modelId="{150232B6-4E4F-4A3F-A181-987B50A371E9}" type="presParOf" srcId="{92680473-6412-4709-9FF5-A0F6C81100A7}" destId="{A49DCB5C-5576-4A8D-A30A-8C065CD67863}" srcOrd="0" destOrd="0" presId="urn:microsoft.com/office/officeart/2005/8/layout/hList1"/>
    <dgm:cxn modelId="{2B524492-4586-4FFC-B8F2-E75476BF68B0}" type="presParOf" srcId="{A49DCB5C-5576-4A8D-A30A-8C065CD67863}" destId="{37D7ADFC-6327-41D3-A1EB-F0F8766C556A}" srcOrd="0" destOrd="0" presId="urn:microsoft.com/office/officeart/2005/8/layout/hList1"/>
    <dgm:cxn modelId="{6243DC46-7533-40EF-9F95-C3D8D711D8A8}" type="presParOf" srcId="{A49DCB5C-5576-4A8D-A30A-8C065CD67863}" destId="{720EEA2A-2DB0-4ABB-90D0-895E272F7865}" srcOrd="1" destOrd="0" presId="urn:microsoft.com/office/officeart/2005/8/layout/hList1"/>
    <dgm:cxn modelId="{34EA119F-2BFE-4EF8-AC91-86E929397F4C}" type="presParOf" srcId="{92680473-6412-4709-9FF5-A0F6C81100A7}" destId="{B773A808-0FF1-4FDA-B603-891EEF3E27A7}" srcOrd="1" destOrd="0" presId="urn:microsoft.com/office/officeart/2005/8/layout/hList1"/>
    <dgm:cxn modelId="{396D6FB5-7B79-49B8-8722-43E3C1D7BD23}" type="presParOf" srcId="{92680473-6412-4709-9FF5-A0F6C81100A7}" destId="{BF4CD7C2-3F75-4313-94D6-CAC42CD5319E}" srcOrd="2" destOrd="0" presId="urn:microsoft.com/office/officeart/2005/8/layout/hList1"/>
    <dgm:cxn modelId="{AD1B025B-CA37-49AD-BBE5-8C143414EF43}" type="presParOf" srcId="{BF4CD7C2-3F75-4313-94D6-CAC42CD5319E}" destId="{88065BD3-089D-4ED1-A8C9-32DF239D37EA}" srcOrd="0" destOrd="0" presId="urn:microsoft.com/office/officeart/2005/8/layout/hList1"/>
    <dgm:cxn modelId="{430F0B54-2A53-4AA1-AAE8-81AB6A3B318A}" type="presParOf" srcId="{BF4CD7C2-3F75-4313-94D6-CAC42CD5319E}" destId="{77B8ADB8-2206-4072-9EC6-D92648515E7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556F245-C369-2548-B821-A3A8A0FC7AB6}" type="doc">
      <dgm:prSet loTypeId="urn:microsoft.com/office/officeart/2005/8/layout/hList1" loCatId="" qsTypeId="urn:microsoft.com/office/officeart/2005/8/quickstyle/simple4" qsCatId="simple" csTypeId="urn:microsoft.com/office/officeart/2005/8/colors/accent1_2" csCatId="accent1" phldr="1"/>
      <dgm:spPr/>
      <dgm:t>
        <a:bodyPr/>
        <a:lstStyle/>
        <a:p>
          <a:endParaRPr lang="de-DE"/>
        </a:p>
      </dgm:t>
    </dgm:pt>
    <dgm:pt modelId="{811882D3-240C-854D-9A4F-A7DEEB2481B3}">
      <dgm:prSet phldrT="[Text]" custT="1"/>
      <dgm:spPr/>
      <dgm:t>
        <a:bodyPr/>
        <a:lstStyle/>
        <a:p>
          <a:r>
            <a:rPr lang="en-US" sz="3600" noProof="0" dirty="0" smtClean="0"/>
            <a:t>Vulnerability and adaption – support by freeware</a:t>
          </a:r>
        </a:p>
      </dgm:t>
    </dgm:pt>
    <dgm:pt modelId="{90343BB3-5D69-6146-8F47-3E0AB957D004}" type="parTrans" cxnId="{D7BB1130-B06F-094B-BBD1-23CAB57DB7B1}">
      <dgm:prSet/>
      <dgm:spPr/>
      <dgm:t>
        <a:bodyPr/>
        <a:lstStyle/>
        <a:p>
          <a:endParaRPr lang="de-DE"/>
        </a:p>
      </dgm:t>
    </dgm:pt>
    <dgm:pt modelId="{EF674531-4B95-E340-B763-BB2D2B1572FE}" type="sibTrans" cxnId="{D7BB1130-B06F-094B-BBD1-23CAB57DB7B1}">
      <dgm:prSet/>
      <dgm:spPr/>
      <dgm:t>
        <a:bodyPr/>
        <a:lstStyle/>
        <a:p>
          <a:endParaRPr lang="de-DE"/>
        </a:p>
      </dgm:t>
    </dgm:pt>
    <dgm:pt modelId="{E9AE626D-A009-2F44-9B84-C5A4038D498C}">
      <dgm:prSet custT="1"/>
      <dgm:spPr/>
      <dgm:t>
        <a:bodyPr lIns="324000"/>
        <a:lstStyle/>
        <a:p>
          <a:pPr marL="228600" marR="0" lvl="1" indent="-228600" algn="l" defTabSz="1066800" rtl="0" eaLnBrk="1" fontAlgn="auto" latinLnBrk="0" hangingPunct="1">
            <a:lnSpc>
              <a:spcPct val="90000"/>
            </a:lnSpc>
            <a:spcBef>
              <a:spcPct val="0"/>
            </a:spcBef>
            <a:spcAft>
              <a:spcPct val="15000"/>
            </a:spcAft>
            <a:buClrTx/>
            <a:buSzTx/>
            <a:buFontTx/>
            <a:buNone/>
            <a:tabLst/>
            <a:defRPr/>
          </a:pPr>
          <a:r>
            <a:rPr lang="en-US" sz="2400" b="0" noProof="0" dirty="0" smtClean="0">
              <a:solidFill>
                <a:schemeClr val="tx1"/>
              </a:solidFill>
              <a:effectLst/>
              <a:latin typeface="+mn-lt"/>
              <a:ea typeface="+mn-ea"/>
              <a:cs typeface="+mn-cs"/>
            </a:rPr>
            <a:t>ADAPTUS – self check for companies:</a:t>
          </a:r>
          <a:r>
            <a:rPr lang="en-US" sz="2400" b="0" baseline="0" noProof="0" dirty="0" smtClean="0">
              <a:solidFill>
                <a:schemeClr val="tx1"/>
              </a:solidFill>
              <a:effectLst/>
              <a:latin typeface="+mn-lt"/>
              <a:ea typeface="+mn-ea"/>
              <a:cs typeface="+mn-cs"/>
            </a:rPr>
            <a:t> </a:t>
          </a:r>
          <a:r>
            <a:rPr lang="en-US" sz="2000" b="0" noProof="0" dirty="0" smtClean="0">
              <a:solidFill>
                <a:schemeClr val="tx1"/>
              </a:solidFill>
              <a:effectLst/>
              <a:latin typeface="+mn-lt"/>
              <a:ea typeface="+mn-ea"/>
              <a:cs typeface="+mn-cs"/>
              <a:hlinkClick xmlns:r="http://schemas.openxmlformats.org/officeDocument/2006/relationships" r:id="rId1"/>
            </a:rPr>
            <a:t>http://dynaklim.de/dynaklim2pub/index/2000_dynaklim/2300_pilotprojekte/2360_adaptus.html</a:t>
          </a:r>
          <a:r>
            <a:rPr lang="en-US" sz="2000" b="0" noProof="0" dirty="0" smtClean="0">
              <a:solidFill>
                <a:schemeClr val="tx1"/>
              </a:solidFill>
              <a:effectLst/>
              <a:latin typeface="+mn-lt"/>
              <a:ea typeface="+mn-ea"/>
              <a:cs typeface="+mn-cs"/>
            </a:rPr>
            <a:t> </a:t>
          </a:r>
        </a:p>
      </dgm:t>
    </dgm:pt>
    <dgm:pt modelId="{7F27501E-68CF-7E41-A7A2-96BC83168CE0}" type="parTrans" cxnId="{FF746F88-471B-A349-B835-E9281474632C}">
      <dgm:prSet/>
      <dgm:spPr/>
      <dgm:t>
        <a:bodyPr/>
        <a:lstStyle/>
        <a:p>
          <a:endParaRPr lang="de-DE"/>
        </a:p>
      </dgm:t>
    </dgm:pt>
    <dgm:pt modelId="{A69C3D1B-FDF8-C145-AEAB-153FA3BC0891}" type="sibTrans" cxnId="{FF746F88-471B-A349-B835-E9281474632C}">
      <dgm:prSet/>
      <dgm:spPr/>
      <dgm:t>
        <a:bodyPr/>
        <a:lstStyle/>
        <a:p>
          <a:endParaRPr lang="de-DE"/>
        </a:p>
      </dgm:t>
    </dgm:pt>
    <dgm:pt modelId="{521EB1E8-7BCE-3646-A18A-5F8EEAB6F9E7}">
      <dgm:prSet custT="1"/>
      <dgm:spPr/>
      <dgm:t>
        <a:bodyPr lIns="324000"/>
        <a:lstStyle/>
        <a:p>
          <a:pPr marL="228600" marR="0" lvl="1" indent="-228600" algn="l" defTabSz="1066800" rtl="0" eaLnBrk="1" fontAlgn="auto" latinLnBrk="0" hangingPunct="1">
            <a:lnSpc>
              <a:spcPct val="90000"/>
            </a:lnSpc>
            <a:spcBef>
              <a:spcPct val="0"/>
            </a:spcBef>
            <a:spcAft>
              <a:spcPct val="15000"/>
            </a:spcAft>
            <a:buClrTx/>
            <a:buSzTx/>
            <a:buFontTx/>
            <a:buNone/>
            <a:tabLst/>
            <a:defRPr/>
          </a:pPr>
          <a:r>
            <a:rPr lang="en-US" sz="2400" b="0" noProof="0" dirty="0" err="1" smtClean="0">
              <a:solidFill>
                <a:schemeClr val="tx1"/>
              </a:solidFill>
              <a:effectLst/>
              <a:latin typeface="+mn-lt"/>
              <a:ea typeface="+mn-ea"/>
              <a:cs typeface="+mn-cs"/>
            </a:rPr>
            <a:t>QuickCheck</a:t>
          </a:r>
          <a:r>
            <a:rPr lang="en-US" sz="2400" b="0" noProof="0" dirty="0" smtClean="0">
              <a:solidFill>
                <a:schemeClr val="tx1"/>
              </a:solidFill>
              <a:effectLst/>
              <a:latin typeface="+mn-lt"/>
              <a:ea typeface="+mn-ea"/>
              <a:cs typeface="+mn-cs"/>
            </a:rPr>
            <a:t> – is your company affected by climate change? </a:t>
          </a:r>
          <a:r>
            <a:rPr lang="en-US" sz="2000" b="0" noProof="0" dirty="0" smtClean="0">
              <a:solidFill>
                <a:schemeClr val="tx1"/>
              </a:solidFill>
              <a:effectLst/>
              <a:latin typeface="+mn-lt"/>
              <a:ea typeface="+mn-ea"/>
              <a:cs typeface="+mn-cs"/>
              <a:hlinkClick xmlns:r="http://schemas.openxmlformats.org/officeDocument/2006/relationships" r:id="rId2"/>
            </a:rPr>
            <a:t>http://www.nordwest2050.de/index_nw2050.php?obj=page&amp;id=179&amp;unid=adc8e1745e687736c1afec80f07f399d</a:t>
          </a:r>
          <a:r>
            <a:rPr lang="en-US" sz="2000" b="0" noProof="0" dirty="0" smtClean="0">
              <a:solidFill>
                <a:schemeClr val="tx1"/>
              </a:solidFill>
              <a:effectLst/>
              <a:latin typeface="+mn-lt"/>
              <a:ea typeface="+mn-ea"/>
              <a:cs typeface="+mn-cs"/>
            </a:rPr>
            <a:t> </a:t>
          </a:r>
        </a:p>
      </dgm:t>
    </dgm:pt>
    <dgm:pt modelId="{C994A146-1C3B-D740-B73B-08F5BB82F71C}" type="sibTrans" cxnId="{D4782E93-5B66-6A46-904E-7C271E69571B}">
      <dgm:prSet/>
      <dgm:spPr/>
      <dgm:t>
        <a:bodyPr/>
        <a:lstStyle/>
        <a:p>
          <a:endParaRPr lang="de-DE"/>
        </a:p>
      </dgm:t>
    </dgm:pt>
    <dgm:pt modelId="{650893D0-945D-664D-A4EF-7B362F3C5840}" type="parTrans" cxnId="{D4782E93-5B66-6A46-904E-7C271E69571B}">
      <dgm:prSet/>
      <dgm:spPr/>
      <dgm:t>
        <a:bodyPr/>
        <a:lstStyle/>
        <a:p>
          <a:endParaRPr lang="de-DE"/>
        </a:p>
      </dgm:t>
    </dgm:pt>
    <dgm:pt modelId="{70B0950D-6793-E146-AD60-C46BEDD752F4}">
      <dgm:prSet custT="1"/>
      <dgm:spPr/>
      <dgm:t>
        <a:bodyPr lIns="324000"/>
        <a:lstStyle/>
        <a:p>
          <a:pPr marL="228600" marR="0" lvl="1" indent="-228600" algn="l" defTabSz="1066800" rtl="0" eaLnBrk="1" fontAlgn="auto" latinLnBrk="0" hangingPunct="1">
            <a:lnSpc>
              <a:spcPct val="90000"/>
            </a:lnSpc>
            <a:spcBef>
              <a:spcPct val="0"/>
            </a:spcBef>
            <a:spcAft>
              <a:spcPct val="15000"/>
            </a:spcAft>
            <a:buClrTx/>
            <a:buSzTx/>
            <a:buFontTx/>
            <a:buNone/>
            <a:tabLst/>
            <a:defRPr/>
          </a:pPr>
          <a:r>
            <a:rPr lang="en-US" sz="2400" b="0" noProof="0" dirty="0" smtClean="0">
              <a:solidFill>
                <a:schemeClr val="tx1"/>
              </a:solidFill>
              <a:effectLst/>
              <a:latin typeface="+mn-lt"/>
              <a:ea typeface="+mn-ea"/>
              <a:cs typeface="+mn-cs"/>
            </a:rPr>
            <a:t>Project </a:t>
          </a:r>
          <a:r>
            <a:rPr lang="en-US" sz="2400" b="0" noProof="0" dirty="0" err="1" smtClean="0">
              <a:solidFill>
                <a:schemeClr val="tx1"/>
              </a:solidFill>
              <a:effectLst/>
              <a:latin typeface="+mn-lt"/>
              <a:ea typeface="+mn-ea"/>
              <a:cs typeface="+mn-cs"/>
            </a:rPr>
            <a:t>eukas</a:t>
          </a:r>
          <a:r>
            <a:rPr lang="en-US" sz="2400" b="0" noProof="0" dirty="0" smtClean="0">
              <a:solidFill>
                <a:schemeClr val="tx1"/>
              </a:solidFill>
              <a:effectLst/>
              <a:latin typeface="+mn-lt"/>
              <a:ea typeface="+mn-ea"/>
              <a:cs typeface="+mn-cs"/>
            </a:rPr>
            <a:t> – development of adaption strategies: </a:t>
          </a:r>
          <a:r>
            <a:rPr lang="en-US" sz="2000" b="0" noProof="0" dirty="0" smtClean="0">
              <a:solidFill>
                <a:schemeClr val="tx1"/>
              </a:solidFill>
              <a:effectLst/>
              <a:latin typeface="+mn-lt"/>
              <a:ea typeface="+mn-ea"/>
              <a:cs typeface="+mn-cs"/>
              <a:hlinkClick xmlns:r="http://schemas.openxmlformats.org/officeDocument/2006/relationships" r:id="rId3"/>
            </a:rPr>
            <a:t>http://www.klimanavigator.de/dossier/artikel/037741/index.php</a:t>
          </a:r>
          <a:r>
            <a:rPr lang="en-US" sz="2000" b="0" noProof="0" dirty="0" smtClean="0">
              <a:solidFill>
                <a:schemeClr val="tx1"/>
              </a:solidFill>
              <a:effectLst/>
              <a:latin typeface="+mn-lt"/>
              <a:ea typeface="+mn-ea"/>
              <a:cs typeface="+mn-cs"/>
            </a:rPr>
            <a:t>  </a:t>
          </a:r>
        </a:p>
      </dgm:t>
    </dgm:pt>
    <dgm:pt modelId="{C3B7F0AF-F305-2E49-A33C-DBE413BADDA1}" type="parTrans" cxnId="{F970E510-465C-6640-8086-45F21553E186}">
      <dgm:prSet/>
      <dgm:spPr/>
      <dgm:t>
        <a:bodyPr/>
        <a:lstStyle/>
        <a:p>
          <a:endParaRPr lang="de-DE"/>
        </a:p>
      </dgm:t>
    </dgm:pt>
    <dgm:pt modelId="{410764FC-4255-504A-89FF-95E184455188}" type="sibTrans" cxnId="{F970E510-465C-6640-8086-45F21553E186}">
      <dgm:prSet/>
      <dgm:spPr/>
      <dgm:t>
        <a:bodyPr/>
        <a:lstStyle/>
        <a:p>
          <a:endParaRPr lang="de-DE"/>
        </a:p>
      </dgm:t>
    </dgm:pt>
    <dgm:pt modelId="{3F13CDFC-EC66-0044-9C80-26681B0E6A9D}" type="pres">
      <dgm:prSet presAssocID="{8556F245-C369-2548-B821-A3A8A0FC7AB6}" presName="Name0" presStyleCnt="0">
        <dgm:presLayoutVars>
          <dgm:dir/>
          <dgm:animLvl val="lvl"/>
          <dgm:resizeHandles val="exact"/>
        </dgm:presLayoutVars>
      </dgm:prSet>
      <dgm:spPr/>
      <dgm:t>
        <a:bodyPr/>
        <a:lstStyle/>
        <a:p>
          <a:endParaRPr lang="de-DE"/>
        </a:p>
      </dgm:t>
    </dgm:pt>
    <dgm:pt modelId="{768D64CC-4B9A-964A-B297-DE8D7C6560BB}" type="pres">
      <dgm:prSet presAssocID="{811882D3-240C-854D-9A4F-A7DEEB2481B3}" presName="composite" presStyleCnt="0"/>
      <dgm:spPr/>
    </dgm:pt>
    <dgm:pt modelId="{18931775-DCC5-484A-832B-3A28405C0520}" type="pres">
      <dgm:prSet presAssocID="{811882D3-240C-854D-9A4F-A7DEEB2481B3}" presName="parTx" presStyleLbl="alignNode1" presStyleIdx="0" presStyleCnt="1" custScaleY="100000" custLinFactNeighborX="49" custLinFactNeighborY="-1743">
        <dgm:presLayoutVars>
          <dgm:chMax val="0"/>
          <dgm:chPref val="0"/>
          <dgm:bulletEnabled val="1"/>
        </dgm:presLayoutVars>
      </dgm:prSet>
      <dgm:spPr/>
      <dgm:t>
        <a:bodyPr/>
        <a:lstStyle/>
        <a:p>
          <a:endParaRPr lang="de-DE"/>
        </a:p>
      </dgm:t>
    </dgm:pt>
    <dgm:pt modelId="{7DB60188-23BA-FD4F-94EC-937389981BD4}" type="pres">
      <dgm:prSet presAssocID="{811882D3-240C-854D-9A4F-A7DEEB2481B3}" presName="desTx" presStyleLbl="alignAccFollowNode1" presStyleIdx="0" presStyleCnt="1" custLinFactNeighborX="667" custLinFactNeighborY="-640">
        <dgm:presLayoutVars>
          <dgm:bulletEnabled val="1"/>
        </dgm:presLayoutVars>
      </dgm:prSet>
      <dgm:spPr/>
      <dgm:t>
        <a:bodyPr/>
        <a:lstStyle/>
        <a:p>
          <a:endParaRPr lang="de-DE"/>
        </a:p>
      </dgm:t>
    </dgm:pt>
  </dgm:ptLst>
  <dgm:cxnLst>
    <dgm:cxn modelId="{7B6D77C4-AFF5-45EC-B633-EA3580D69054}" type="presOf" srcId="{70B0950D-6793-E146-AD60-C46BEDD752F4}" destId="{7DB60188-23BA-FD4F-94EC-937389981BD4}" srcOrd="0" destOrd="2" presId="urn:microsoft.com/office/officeart/2005/8/layout/hList1"/>
    <dgm:cxn modelId="{D7BB1130-B06F-094B-BBD1-23CAB57DB7B1}" srcId="{8556F245-C369-2548-B821-A3A8A0FC7AB6}" destId="{811882D3-240C-854D-9A4F-A7DEEB2481B3}" srcOrd="0" destOrd="0" parTransId="{90343BB3-5D69-6146-8F47-3E0AB957D004}" sibTransId="{EF674531-4B95-E340-B763-BB2D2B1572FE}"/>
    <dgm:cxn modelId="{F970E510-465C-6640-8086-45F21553E186}" srcId="{811882D3-240C-854D-9A4F-A7DEEB2481B3}" destId="{70B0950D-6793-E146-AD60-C46BEDD752F4}" srcOrd="2" destOrd="0" parTransId="{C3B7F0AF-F305-2E49-A33C-DBE413BADDA1}" sibTransId="{410764FC-4255-504A-89FF-95E184455188}"/>
    <dgm:cxn modelId="{FF746F88-471B-A349-B835-E9281474632C}" srcId="{811882D3-240C-854D-9A4F-A7DEEB2481B3}" destId="{E9AE626D-A009-2F44-9B84-C5A4038D498C}" srcOrd="0" destOrd="0" parTransId="{7F27501E-68CF-7E41-A7A2-96BC83168CE0}" sibTransId="{A69C3D1B-FDF8-C145-AEAB-153FA3BC0891}"/>
    <dgm:cxn modelId="{3B381F75-49F0-4999-8075-5C0426715E4A}" type="presOf" srcId="{E9AE626D-A009-2F44-9B84-C5A4038D498C}" destId="{7DB60188-23BA-FD4F-94EC-937389981BD4}" srcOrd="0" destOrd="0" presId="urn:microsoft.com/office/officeart/2005/8/layout/hList1"/>
    <dgm:cxn modelId="{DAEF8A94-930B-4CE8-BF09-1E2328F1E92A}" type="presOf" srcId="{8556F245-C369-2548-B821-A3A8A0FC7AB6}" destId="{3F13CDFC-EC66-0044-9C80-26681B0E6A9D}" srcOrd="0" destOrd="0" presId="urn:microsoft.com/office/officeart/2005/8/layout/hList1"/>
    <dgm:cxn modelId="{A98E3A89-9E1E-46F7-BE78-3F3916802493}" type="presOf" srcId="{521EB1E8-7BCE-3646-A18A-5F8EEAB6F9E7}" destId="{7DB60188-23BA-FD4F-94EC-937389981BD4}" srcOrd="0" destOrd="1" presId="urn:microsoft.com/office/officeart/2005/8/layout/hList1"/>
    <dgm:cxn modelId="{8980CC3C-3A07-453C-99E6-9C753490E6ED}" type="presOf" srcId="{811882D3-240C-854D-9A4F-A7DEEB2481B3}" destId="{18931775-DCC5-484A-832B-3A28405C0520}" srcOrd="0" destOrd="0" presId="urn:microsoft.com/office/officeart/2005/8/layout/hList1"/>
    <dgm:cxn modelId="{D4782E93-5B66-6A46-904E-7C271E69571B}" srcId="{811882D3-240C-854D-9A4F-A7DEEB2481B3}" destId="{521EB1E8-7BCE-3646-A18A-5F8EEAB6F9E7}" srcOrd="1" destOrd="0" parTransId="{650893D0-945D-664D-A4EF-7B362F3C5840}" sibTransId="{C994A146-1C3B-D740-B73B-08F5BB82F71C}"/>
    <dgm:cxn modelId="{A2CA8AC2-FE8B-4877-8906-35F85ADC5FC1}" type="presParOf" srcId="{3F13CDFC-EC66-0044-9C80-26681B0E6A9D}" destId="{768D64CC-4B9A-964A-B297-DE8D7C6560BB}" srcOrd="0" destOrd="0" presId="urn:microsoft.com/office/officeart/2005/8/layout/hList1"/>
    <dgm:cxn modelId="{756034C8-A951-45F3-966F-9572D8730893}" type="presParOf" srcId="{768D64CC-4B9A-964A-B297-DE8D7C6560BB}" destId="{18931775-DCC5-484A-832B-3A28405C0520}" srcOrd="0" destOrd="0" presId="urn:microsoft.com/office/officeart/2005/8/layout/hList1"/>
    <dgm:cxn modelId="{ABC02594-D0A9-4A6E-A261-9E4B7D40EDCE}" type="presParOf" srcId="{768D64CC-4B9A-964A-B297-DE8D7C6560BB}" destId="{7DB60188-23BA-FD4F-94EC-937389981BD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1026802-355D-4B89-BF96-544DA1B59A8A}"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de-DE"/>
        </a:p>
      </dgm:t>
    </dgm:pt>
    <dgm:pt modelId="{2DF29422-E6A1-490A-AE5C-124752837E24}">
      <dgm:prSet phldrT="[Text]"/>
      <dgm:spPr/>
      <dgm:t>
        <a:bodyPr/>
        <a:lstStyle/>
        <a:p>
          <a:r>
            <a:rPr lang="de-DE" dirty="0" err="1" smtClean="0"/>
            <a:t>Consequences</a:t>
          </a:r>
          <a:r>
            <a:rPr lang="de-DE" dirty="0" smtClean="0"/>
            <a:t> </a:t>
          </a:r>
          <a:r>
            <a:rPr lang="de-DE" dirty="0" err="1" smtClean="0"/>
            <a:t>and</a:t>
          </a:r>
          <a:r>
            <a:rPr lang="de-DE" dirty="0" smtClean="0"/>
            <a:t> </a:t>
          </a:r>
          <a:r>
            <a:rPr lang="de-DE" dirty="0" err="1" smtClean="0"/>
            <a:t>impact</a:t>
          </a:r>
          <a:endParaRPr lang="de-DE" dirty="0"/>
        </a:p>
      </dgm:t>
    </dgm:pt>
    <dgm:pt modelId="{6D9FAF37-882E-4FFA-BD7F-3930E94B0CB8}" type="parTrans" cxnId="{E75CF56D-5CFB-4981-89FE-726A2BBC1113}">
      <dgm:prSet/>
      <dgm:spPr/>
      <dgm:t>
        <a:bodyPr/>
        <a:lstStyle/>
        <a:p>
          <a:endParaRPr lang="de-DE"/>
        </a:p>
      </dgm:t>
    </dgm:pt>
    <dgm:pt modelId="{C3336CDA-6FA0-4FA4-83CA-3383FD4E0F84}" type="sibTrans" cxnId="{E75CF56D-5CFB-4981-89FE-726A2BBC1113}">
      <dgm:prSet/>
      <dgm:spPr/>
      <dgm:t>
        <a:bodyPr/>
        <a:lstStyle/>
        <a:p>
          <a:endParaRPr lang="de-DE"/>
        </a:p>
      </dgm:t>
    </dgm:pt>
    <dgm:pt modelId="{065F99EE-DC40-46CE-AE0F-3BBE21C08D15}">
      <dgm:prSet phldrT="[Text]"/>
      <dgm:spPr/>
      <dgm:t>
        <a:bodyPr/>
        <a:lstStyle/>
        <a:p>
          <a:r>
            <a:rPr lang="de-DE" dirty="0" err="1" smtClean="0"/>
            <a:t>Weather</a:t>
          </a:r>
          <a:r>
            <a:rPr lang="de-DE" dirty="0" smtClean="0"/>
            <a:t>, </a:t>
          </a:r>
          <a:r>
            <a:rPr lang="de-DE" dirty="0" err="1" smtClean="0"/>
            <a:t>migration</a:t>
          </a:r>
          <a:r>
            <a:rPr lang="de-DE" dirty="0" smtClean="0"/>
            <a:t>, </a:t>
          </a:r>
          <a:r>
            <a:rPr lang="de-DE" dirty="0" err="1" smtClean="0"/>
            <a:t>and</a:t>
          </a:r>
          <a:r>
            <a:rPr lang="de-DE" dirty="0" smtClean="0"/>
            <a:t> </a:t>
          </a:r>
          <a:r>
            <a:rPr lang="de-DE" dirty="0" err="1" smtClean="0"/>
            <a:t>economy</a:t>
          </a:r>
          <a:endParaRPr lang="de-DE" dirty="0"/>
        </a:p>
      </dgm:t>
    </dgm:pt>
    <dgm:pt modelId="{5FBA84AB-C515-4444-8D39-09B660F2F280}" type="parTrans" cxnId="{19556DE6-BD4E-4EB4-A3F1-9377A5603DF0}">
      <dgm:prSet/>
      <dgm:spPr/>
      <dgm:t>
        <a:bodyPr/>
        <a:lstStyle/>
        <a:p>
          <a:endParaRPr lang="de-DE"/>
        </a:p>
      </dgm:t>
    </dgm:pt>
    <dgm:pt modelId="{8C94A212-0E26-4816-BF53-2D6CECB22DBD}" type="sibTrans" cxnId="{19556DE6-BD4E-4EB4-A3F1-9377A5603DF0}">
      <dgm:prSet/>
      <dgm:spPr/>
      <dgm:t>
        <a:bodyPr/>
        <a:lstStyle/>
        <a:p>
          <a:endParaRPr lang="de-DE"/>
        </a:p>
      </dgm:t>
    </dgm:pt>
    <dgm:pt modelId="{4B42EAAD-76E3-40B7-BFDE-81E52F911AB1}">
      <dgm:prSet phldrT="[Text]"/>
      <dgm:spPr/>
      <dgm:t>
        <a:bodyPr/>
        <a:lstStyle/>
        <a:p>
          <a:r>
            <a:rPr lang="de-DE" dirty="0" smtClean="0"/>
            <a:t>Companies </a:t>
          </a:r>
          <a:r>
            <a:rPr lang="de-DE" dirty="0" err="1" smtClean="0"/>
            <a:t>and</a:t>
          </a:r>
          <a:r>
            <a:rPr lang="de-DE" dirty="0" smtClean="0"/>
            <a:t> </a:t>
          </a:r>
          <a:r>
            <a:rPr lang="de-DE" dirty="0" err="1" smtClean="0"/>
            <a:t>sectors</a:t>
          </a:r>
          <a:endParaRPr lang="de-DE" dirty="0"/>
        </a:p>
      </dgm:t>
    </dgm:pt>
    <dgm:pt modelId="{B24536DF-7D67-4153-89AC-21D171325DAD}" type="parTrans" cxnId="{15DA9EA0-A001-4EE6-A7C5-5B2F8C7006DF}">
      <dgm:prSet/>
      <dgm:spPr/>
      <dgm:t>
        <a:bodyPr/>
        <a:lstStyle/>
        <a:p>
          <a:endParaRPr lang="de-DE"/>
        </a:p>
      </dgm:t>
    </dgm:pt>
    <dgm:pt modelId="{87886F52-0C02-4B38-8E49-0625B0C991B9}" type="sibTrans" cxnId="{15DA9EA0-A001-4EE6-A7C5-5B2F8C7006DF}">
      <dgm:prSet/>
      <dgm:spPr/>
      <dgm:t>
        <a:bodyPr/>
        <a:lstStyle/>
        <a:p>
          <a:endParaRPr lang="de-DE"/>
        </a:p>
      </dgm:t>
    </dgm:pt>
    <dgm:pt modelId="{98475047-AED6-459A-93B1-F2EC276F189D}">
      <dgm:prSet phldrT="[Text]"/>
      <dgm:spPr/>
      <dgm:t>
        <a:bodyPr/>
        <a:lstStyle/>
        <a:p>
          <a:r>
            <a:rPr lang="de-DE" dirty="0" smtClean="0"/>
            <a:t>Global </a:t>
          </a:r>
          <a:r>
            <a:rPr lang="de-DE" dirty="0" err="1" smtClean="0"/>
            <a:t>disruption</a:t>
          </a:r>
          <a:r>
            <a:rPr lang="de-DE" dirty="0" smtClean="0"/>
            <a:t> </a:t>
          </a:r>
          <a:r>
            <a:rPr lang="de-DE" dirty="0" err="1" smtClean="0"/>
            <a:t>and</a:t>
          </a:r>
          <a:r>
            <a:rPr lang="de-DE" dirty="0" smtClean="0"/>
            <a:t> </a:t>
          </a:r>
          <a:r>
            <a:rPr lang="de-DE" dirty="0" err="1" smtClean="0"/>
            <a:t>further</a:t>
          </a:r>
          <a:r>
            <a:rPr lang="de-DE" dirty="0" smtClean="0"/>
            <a:t> </a:t>
          </a:r>
          <a:r>
            <a:rPr lang="de-DE" dirty="0" err="1" smtClean="0"/>
            <a:t>conclusions</a:t>
          </a:r>
          <a:endParaRPr lang="de-DE" dirty="0"/>
        </a:p>
      </dgm:t>
    </dgm:pt>
    <dgm:pt modelId="{9FC38684-98F8-4281-9273-F9DA155616EF}" type="parTrans" cxnId="{B0A94BDF-94BC-4346-B11B-49D63D422FFB}">
      <dgm:prSet/>
      <dgm:spPr/>
      <dgm:t>
        <a:bodyPr/>
        <a:lstStyle/>
        <a:p>
          <a:endParaRPr lang="de-DE"/>
        </a:p>
      </dgm:t>
    </dgm:pt>
    <dgm:pt modelId="{016196E0-A3BD-4C64-9B3E-2CC46E0B8F21}" type="sibTrans" cxnId="{B0A94BDF-94BC-4346-B11B-49D63D422FFB}">
      <dgm:prSet/>
      <dgm:spPr/>
      <dgm:t>
        <a:bodyPr/>
        <a:lstStyle/>
        <a:p>
          <a:endParaRPr lang="de-DE"/>
        </a:p>
      </dgm:t>
    </dgm:pt>
    <dgm:pt modelId="{C9E3B6D1-1193-44FC-ABB9-F5AAD6B0624E}" type="pres">
      <dgm:prSet presAssocID="{31026802-355D-4B89-BF96-544DA1B59A8A}" presName="hierChild1" presStyleCnt="0">
        <dgm:presLayoutVars>
          <dgm:orgChart val="1"/>
          <dgm:chPref val="1"/>
          <dgm:dir/>
          <dgm:animOne val="branch"/>
          <dgm:animLvl val="lvl"/>
          <dgm:resizeHandles/>
        </dgm:presLayoutVars>
      </dgm:prSet>
      <dgm:spPr/>
      <dgm:t>
        <a:bodyPr/>
        <a:lstStyle/>
        <a:p>
          <a:endParaRPr lang="de-DE"/>
        </a:p>
      </dgm:t>
    </dgm:pt>
    <dgm:pt modelId="{3085CCEB-FE25-41A2-8128-861A55A0C1A2}" type="pres">
      <dgm:prSet presAssocID="{2DF29422-E6A1-490A-AE5C-124752837E24}" presName="hierRoot1" presStyleCnt="0">
        <dgm:presLayoutVars>
          <dgm:hierBranch val="init"/>
        </dgm:presLayoutVars>
      </dgm:prSet>
      <dgm:spPr/>
    </dgm:pt>
    <dgm:pt modelId="{30FC5187-5DBB-4A6C-AC6A-4FBAEC301ED9}" type="pres">
      <dgm:prSet presAssocID="{2DF29422-E6A1-490A-AE5C-124752837E24}" presName="rootComposite1" presStyleCnt="0"/>
      <dgm:spPr/>
    </dgm:pt>
    <dgm:pt modelId="{0E096F00-B3BC-45E4-A38B-EAFE7BD64071}" type="pres">
      <dgm:prSet presAssocID="{2DF29422-E6A1-490A-AE5C-124752837E24}" presName="rootText1" presStyleLbl="node0" presStyleIdx="0" presStyleCnt="1">
        <dgm:presLayoutVars>
          <dgm:chPref val="3"/>
        </dgm:presLayoutVars>
      </dgm:prSet>
      <dgm:spPr/>
      <dgm:t>
        <a:bodyPr/>
        <a:lstStyle/>
        <a:p>
          <a:endParaRPr lang="de-DE"/>
        </a:p>
      </dgm:t>
    </dgm:pt>
    <dgm:pt modelId="{302496D3-4554-45AB-A580-86716478BBCD}" type="pres">
      <dgm:prSet presAssocID="{2DF29422-E6A1-490A-AE5C-124752837E24}" presName="rootConnector1" presStyleLbl="node1" presStyleIdx="0" presStyleCnt="0"/>
      <dgm:spPr/>
      <dgm:t>
        <a:bodyPr/>
        <a:lstStyle/>
        <a:p>
          <a:endParaRPr lang="de-DE"/>
        </a:p>
      </dgm:t>
    </dgm:pt>
    <dgm:pt modelId="{34B3C427-FEF2-4139-B614-5DAFD88F6E84}" type="pres">
      <dgm:prSet presAssocID="{2DF29422-E6A1-490A-AE5C-124752837E24}" presName="hierChild2" presStyleCnt="0"/>
      <dgm:spPr/>
    </dgm:pt>
    <dgm:pt modelId="{5B1ACC85-7FD9-4DC0-A576-75C63B294021}" type="pres">
      <dgm:prSet presAssocID="{5FBA84AB-C515-4444-8D39-09B660F2F280}" presName="Name37" presStyleLbl="parChTrans1D2" presStyleIdx="0" presStyleCnt="3"/>
      <dgm:spPr/>
      <dgm:t>
        <a:bodyPr/>
        <a:lstStyle/>
        <a:p>
          <a:endParaRPr lang="de-DE"/>
        </a:p>
      </dgm:t>
    </dgm:pt>
    <dgm:pt modelId="{264AE041-CE42-4CA6-AD5E-931BEA72CD7B}" type="pres">
      <dgm:prSet presAssocID="{065F99EE-DC40-46CE-AE0F-3BBE21C08D15}" presName="hierRoot2" presStyleCnt="0">
        <dgm:presLayoutVars>
          <dgm:hierBranch val="init"/>
        </dgm:presLayoutVars>
      </dgm:prSet>
      <dgm:spPr/>
    </dgm:pt>
    <dgm:pt modelId="{960661E5-8D60-4663-BC90-E77750F361DC}" type="pres">
      <dgm:prSet presAssocID="{065F99EE-DC40-46CE-AE0F-3BBE21C08D15}" presName="rootComposite" presStyleCnt="0"/>
      <dgm:spPr/>
    </dgm:pt>
    <dgm:pt modelId="{7C745C7F-2C71-4E7E-B240-B6D2368024F7}" type="pres">
      <dgm:prSet presAssocID="{065F99EE-DC40-46CE-AE0F-3BBE21C08D15}" presName="rootText" presStyleLbl="node2" presStyleIdx="0" presStyleCnt="3" custScaleX="96442" custScaleY="98257">
        <dgm:presLayoutVars>
          <dgm:chPref val="3"/>
        </dgm:presLayoutVars>
      </dgm:prSet>
      <dgm:spPr/>
      <dgm:t>
        <a:bodyPr/>
        <a:lstStyle/>
        <a:p>
          <a:endParaRPr lang="de-DE"/>
        </a:p>
      </dgm:t>
    </dgm:pt>
    <dgm:pt modelId="{CA969693-AA08-4F8B-9875-882E377C1BCA}" type="pres">
      <dgm:prSet presAssocID="{065F99EE-DC40-46CE-AE0F-3BBE21C08D15}" presName="rootConnector" presStyleLbl="node2" presStyleIdx="0" presStyleCnt="3"/>
      <dgm:spPr/>
      <dgm:t>
        <a:bodyPr/>
        <a:lstStyle/>
        <a:p>
          <a:endParaRPr lang="de-DE"/>
        </a:p>
      </dgm:t>
    </dgm:pt>
    <dgm:pt modelId="{0502F45E-B897-4E1A-9D8E-7C437506F070}" type="pres">
      <dgm:prSet presAssocID="{065F99EE-DC40-46CE-AE0F-3BBE21C08D15}" presName="hierChild4" presStyleCnt="0"/>
      <dgm:spPr/>
    </dgm:pt>
    <dgm:pt modelId="{D73641E1-9AB4-40F0-B349-FD834F69D337}" type="pres">
      <dgm:prSet presAssocID="{065F99EE-DC40-46CE-AE0F-3BBE21C08D15}" presName="hierChild5" presStyleCnt="0"/>
      <dgm:spPr/>
    </dgm:pt>
    <dgm:pt modelId="{EC36AC6C-77A8-45E9-9DE9-954F19D1F7EF}" type="pres">
      <dgm:prSet presAssocID="{B24536DF-7D67-4153-89AC-21D171325DAD}" presName="Name37" presStyleLbl="parChTrans1D2" presStyleIdx="1" presStyleCnt="3"/>
      <dgm:spPr/>
      <dgm:t>
        <a:bodyPr/>
        <a:lstStyle/>
        <a:p>
          <a:endParaRPr lang="de-DE"/>
        </a:p>
      </dgm:t>
    </dgm:pt>
    <dgm:pt modelId="{BF73F76E-1502-41A6-BA4B-C5CBD8B5AE85}" type="pres">
      <dgm:prSet presAssocID="{4B42EAAD-76E3-40B7-BFDE-81E52F911AB1}" presName="hierRoot2" presStyleCnt="0">
        <dgm:presLayoutVars>
          <dgm:hierBranch val="init"/>
        </dgm:presLayoutVars>
      </dgm:prSet>
      <dgm:spPr/>
    </dgm:pt>
    <dgm:pt modelId="{A99A2ACC-E3A9-4549-9507-CBDA2B1E8FDD}" type="pres">
      <dgm:prSet presAssocID="{4B42EAAD-76E3-40B7-BFDE-81E52F911AB1}" presName="rootComposite" presStyleCnt="0"/>
      <dgm:spPr/>
    </dgm:pt>
    <dgm:pt modelId="{BC3C6AD5-50E3-4E53-893B-FAB792C12D7B}" type="pres">
      <dgm:prSet presAssocID="{4B42EAAD-76E3-40B7-BFDE-81E52F911AB1}" presName="rootText" presStyleLbl="node2" presStyleIdx="1" presStyleCnt="3">
        <dgm:presLayoutVars>
          <dgm:chPref val="3"/>
        </dgm:presLayoutVars>
      </dgm:prSet>
      <dgm:spPr/>
      <dgm:t>
        <a:bodyPr/>
        <a:lstStyle/>
        <a:p>
          <a:endParaRPr lang="de-DE"/>
        </a:p>
      </dgm:t>
    </dgm:pt>
    <dgm:pt modelId="{74FD9B52-A36A-47DB-88B6-155214527B6C}" type="pres">
      <dgm:prSet presAssocID="{4B42EAAD-76E3-40B7-BFDE-81E52F911AB1}" presName="rootConnector" presStyleLbl="node2" presStyleIdx="1" presStyleCnt="3"/>
      <dgm:spPr/>
      <dgm:t>
        <a:bodyPr/>
        <a:lstStyle/>
        <a:p>
          <a:endParaRPr lang="de-DE"/>
        </a:p>
      </dgm:t>
    </dgm:pt>
    <dgm:pt modelId="{914FB48D-C45A-4B2A-95E3-92B6A9EDCDB8}" type="pres">
      <dgm:prSet presAssocID="{4B42EAAD-76E3-40B7-BFDE-81E52F911AB1}" presName="hierChild4" presStyleCnt="0"/>
      <dgm:spPr/>
    </dgm:pt>
    <dgm:pt modelId="{E3CC8E9E-0325-4C35-902D-F0C458D90E65}" type="pres">
      <dgm:prSet presAssocID="{4B42EAAD-76E3-40B7-BFDE-81E52F911AB1}" presName="hierChild5" presStyleCnt="0"/>
      <dgm:spPr/>
    </dgm:pt>
    <dgm:pt modelId="{699817A1-860B-4B5C-BF89-804AC62BBC39}" type="pres">
      <dgm:prSet presAssocID="{9FC38684-98F8-4281-9273-F9DA155616EF}" presName="Name37" presStyleLbl="parChTrans1D2" presStyleIdx="2" presStyleCnt="3"/>
      <dgm:spPr/>
      <dgm:t>
        <a:bodyPr/>
        <a:lstStyle/>
        <a:p>
          <a:endParaRPr lang="de-DE"/>
        </a:p>
      </dgm:t>
    </dgm:pt>
    <dgm:pt modelId="{43725D0A-B40A-4177-B072-9593089685CB}" type="pres">
      <dgm:prSet presAssocID="{98475047-AED6-459A-93B1-F2EC276F189D}" presName="hierRoot2" presStyleCnt="0">
        <dgm:presLayoutVars>
          <dgm:hierBranch val="init"/>
        </dgm:presLayoutVars>
      </dgm:prSet>
      <dgm:spPr/>
    </dgm:pt>
    <dgm:pt modelId="{B8305C69-5480-43EA-A333-E5B7486B9A3A}" type="pres">
      <dgm:prSet presAssocID="{98475047-AED6-459A-93B1-F2EC276F189D}" presName="rootComposite" presStyleCnt="0"/>
      <dgm:spPr/>
    </dgm:pt>
    <dgm:pt modelId="{513931C4-7FF4-4546-95B9-92BA82E28200}" type="pres">
      <dgm:prSet presAssocID="{98475047-AED6-459A-93B1-F2EC276F189D}" presName="rootText" presStyleLbl="node2" presStyleIdx="2" presStyleCnt="3" custScaleX="135360" custScaleY="212525">
        <dgm:presLayoutVars>
          <dgm:chPref val="3"/>
        </dgm:presLayoutVars>
      </dgm:prSet>
      <dgm:spPr/>
      <dgm:t>
        <a:bodyPr/>
        <a:lstStyle/>
        <a:p>
          <a:endParaRPr lang="de-DE"/>
        </a:p>
      </dgm:t>
    </dgm:pt>
    <dgm:pt modelId="{02177A49-CA70-4080-B28D-20D5E509083C}" type="pres">
      <dgm:prSet presAssocID="{98475047-AED6-459A-93B1-F2EC276F189D}" presName="rootConnector" presStyleLbl="node2" presStyleIdx="2" presStyleCnt="3"/>
      <dgm:spPr/>
      <dgm:t>
        <a:bodyPr/>
        <a:lstStyle/>
        <a:p>
          <a:endParaRPr lang="de-DE"/>
        </a:p>
      </dgm:t>
    </dgm:pt>
    <dgm:pt modelId="{9B96E6B2-D3DB-43E6-8E5A-2B6187466F63}" type="pres">
      <dgm:prSet presAssocID="{98475047-AED6-459A-93B1-F2EC276F189D}" presName="hierChild4" presStyleCnt="0"/>
      <dgm:spPr/>
    </dgm:pt>
    <dgm:pt modelId="{0FEA90D7-7ECC-44AB-BD4C-1DB789118195}" type="pres">
      <dgm:prSet presAssocID="{98475047-AED6-459A-93B1-F2EC276F189D}" presName="hierChild5" presStyleCnt="0"/>
      <dgm:spPr/>
    </dgm:pt>
    <dgm:pt modelId="{D752A6EE-9197-4B64-BF3B-DAAEFE45EA19}" type="pres">
      <dgm:prSet presAssocID="{2DF29422-E6A1-490A-AE5C-124752837E24}" presName="hierChild3" presStyleCnt="0"/>
      <dgm:spPr/>
    </dgm:pt>
  </dgm:ptLst>
  <dgm:cxnLst>
    <dgm:cxn modelId="{043185DD-5EA7-4992-A391-B373BCE21A03}" type="presOf" srcId="{B24536DF-7D67-4153-89AC-21D171325DAD}" destId="{EC36AC6C-77A8-45E9-9DE9-954F19D1F7EF}" srcOrd="0" destOrd="0" presId="urn:microsoft.com/office/officeart/2005/8/layout/orgChart1"/>
    <dgm:cxn modelId="{CEAB301F-8523-42FD-9550-957920C682A1}" type="presOf" srcId="{9FC38684-98F8-4281-9273-F9DA155616EF}" destId="{699817A1-860B-4B5C-BF89-804AC62BBC39}" srcOrd="0" destOrd="0" presId="urn:microsoft.com/office/officeart/2005/8/layout/orgChart1"/>
    <dgm:cxn modelId="{C6D1A5FC-7362-47D1-BD65-A9B6A6D30F64}" type="presOf" srcId="{2DF29422-E6A1-490A-AE5C-124752837E24}" destId="{302496D3-4554-45AB-A580-86716478BBCD}" srcOrd="1" destOrd="0" presId="urn:microsoft.com/office/officeart/2005/8/layout/orgChart1"/>
    <dgm:cxn modelId="{5E75BA79-0324-4743-B5F9-A751D126B6F5}" type="presOf" srcId="{31026802-355D-4B89-BF96-544DA1B59A8A}" destId="{C9E3B6D1-1193-44FC-ABB9-F5AAD6B0624E}" srcOrd="0" destOrd="0" presId="urn:microsoft.com/office/officeart/2005/8/layout/orgChart1"/>
    <dgm:cxn modelId="{F9F309DE-6C05-46A8-A4E5-54243642ACA0}" type="presOf" srcId="{5FBA84AB-C515-4444-8D39-09B660F2F280}" destId="{5B1ACC85-7FD9-4DC0-A576-75C63B294021}" srcOrd="0" destOrd="0" presId="urn:microsoft.com/office/officeart/2005/8/layout/orgChart1"/>
    <dgm:cxn modelId="{13F056F9-E99C-4F6F-ADFB-0B3996AAD48A}" type="presOf" srcId="{065F99EE-DC40-46CE-AE0F-3BBE21C08D15}" destId="{7C745C7F-2C71-4E7E-B240-B6D2368024F7}" srcOrd="0" destOrd="0" presId="urn:microsoft.com/office/officeart/2005/8/layout/orgChart1"/>
    <dgm:cxn modelId="{19556DE6-BD4E-4EB4-A3F1-9377A5603DF0}" srcId="{2DF29422-E6A1-490A-AE5C-124752837E24}" destId="{065F99EE-DC40-46CE-AE0F-3BBE21C08D15}" srcOrd="0" destOrd="0" parTransId="{5FBA84AB-C515-4444-8D39-09B660F2F280}" sibTransId="{8C94A212-0E26-4816-BF53-2D6CECB22DBD}"/>
    <dgm:cxn modelId="{3999A7DC-2B38-4AF8-B7C5-7A1726107583}" type="presOf" srcId="{98475047-AED6-459A-93B1-F2EC276F189D}" destId="{513931C4-7FF4-4546-95B9-92BA82E28200}" srcOrd="0" destOrd="0" presId="urn:microsoft.com/office/officeart/2005/8/layout/orgChart1"/>
    <dgm:cxn modelId="{C0B093D4-3DDC-4DA2-B1BC-63E4B07B4DB0}" type="presOf" srcId="{98475047-AED6-459A-93B1-F2EC276F189D}" destId="{02177A49-CA70-4080-B28D-20D5E509083C}" srcOrd="1" destOrd="0" presId="urn:microsoft.com/office/officeart/2005/8/layout/orgChart1"/>
    <dgm:cxn modelId="{15DA9EA0-A001-4EE6-A7C5-5B2F8C7006DF}" srcId="{2DF29422-E6A1-490A-AE5C-124752837E24}" destId="{4B42EAAD-76E3-40B7-BFDE-81E52F911AB1}" srcOrd="1" destOrd="0" parTransId="{B24536DF-7D67-4153-89AC-21D171325DAD}" sibTransId="{87886F52-0C02-4B38-8E49-0625B0C991B9}"/>
    <dgm:cxn modelId="{F176E039-6C1E-42E5-A871-ADCB53163BB0}" type="presOf" srcId="{4B42EAAD-76E3-40B7-BFDE-81E52F911AB1}" destId="{74FD9B52-A36A-47DB-88B6-155214527B6C}" srcOrd="1" destOrd="0" presId="urn:microsoft.com/office/officeart/2005/8/layout/orgChart1"/>
    <dgm:cxn modelId="{B0A94BDF-94BC-4346-B11B-49D63D422FFB}" srcId="{2DF29422-E6A1-490A-AE5C-124752837E24}" destId="{98475047-AED6-459A-93B1-F2EC276F189D}" srcOrd="2" destOrd="0" parTransId="{9FC38684-98F8-4281-9273-F9DA155616EF}" sibTransId="{016196E0-A3BD-4C64-9B3E-2CC46E0B8F21}"/>
    <dgm:cxn modelId="{E75CF56D-5CFB-4981-89FE-726A2BBC1113}" srcId="{31026802-355D-4B89-BF96-544DA1B59A8A}" destId="{2DF29422-E6A1-490A-AE5C-124752837E24}" srcOrd="0" destOrd="0" parTransId="{6D9FAF37-882E-4FFA-BD7F-3930E94B0CB8}" sibTransId="{C3336CDA-6FA0-4FA4-83CA-3383FD4E0F84}"/>
    <dgm:cxn modelId="{C3B06C34-D605-4457-A8EF-798D39E1B6FB}" type="presOf" srcId="{4B42EAAD-76E3-40B7-BFDE-81E52F911AB1}" destId="{BC3C6AD5-50E3-4E53-893B-FAB792C12D7B}" srcOrd="0" destOrd="0" presId="urn:microsoft.com/office/officeart/2005/8/layout/orgChart1"/>
    <dgm:cxn modelId="{9AADEC87-894A-4EF6-949C-6B11B6A06451}" type="presOf" srcId="{2DF29422-E6A1-490A-AE5C-124752837E24}" destId="{0E096F00-B3BC-45E4-A38B-EAFE7BD64071}" srcOrd="0" destOrd="0" presId="urn:microsoft.com/office/officeart/2005/8/layout/orgChart1"/>
    <dgm:cxn modelId="{9E3728EE-7CEB-4139-B98B-678EABCA76E9}" type="presOf" srcId="{065F99EE-DC40-46CE-AE0F-3BBE21C08D15}" destId="{CA969693-AA08-4F8B-9875-882E377C1BCA}" srcOrd="1" destOrd="0" presId="urn:microsoft.com/office/officeart/2005/8/layout/orgChart1"/>
    <dgm:cxn modelId="{A3AE46CF-2F06-40A3-A293-C9A1B9F7C0D2}" type="presParOf" srcId="{C9E3B6D1-1193-44FC-ABB9-F5AAD6B0624E}" destId="{3085CCEB-FE25-41A2-8128-861A55A0C1A2}" srcOrd="0" destOrd="0" presId="urn:microsoft.com/office/officeart/2005/8/layout/orgChart1"/>
    <dgm:cxn modelId="{958C7B02-03B4-4A08-BA0F-F3D145FF99E6}" type="presParOf" srcId="{3085CCEB-FE25-41A2-8128-861A55A0C1A2}" destId="{30FC5187-5DBB-4A6C-AC6A-4FBAEC301ED9}" srcOrd="0" destOrd="0" presId="urn:microsoft.com/office/officeart/2005/8/layout/orgChart1"/>
    <dgm:cxn modelId="{029E1C54-3183-46D0-B026-133174700BDD}" type="presParOf" srcId="{30FC5187-5DBB-4A6C-AC6A-4FBAEC301ED9}" destId="{0E096F00-B3BC-45E4-A38B-EAFE7BD64071}" srcOrd="0" destOrd="0" presId="urn:microsoft.com/office/officeart/2005/8/layout/orgChart1"/>
    <dgm:cxn modelId="{F69B3757-7DCF-4145-9256-D40C8E8F2FDA}" type="presParOf" srcId="{30FC5187-5DBB-4A6C-AC6A-4FBAEC301ED9}" destId="{302496D3-4554-45AB-A580-86716478BBCD}" srcOrd="1" destOrd="0" presId="urn:microsoft.com/office/officeart/2005/8/layout/orgChart1"/>
    <dgm:cxn modelId="{63C0FEE7-93BC-4896-97FE-845B866580D0}" type="presParOf" srcId="{3085CCEB-FE25-41A2-8128-861A55A0C1A2}" destId="{34B3C427-FEF2-4139-B614-5DAFD88F6E84}" srcOrd="1" destOrd="0" presId="urn:microsoft.com/office/officeart/2005/8/layout/orgChart1"/>
    <dgm:cxn modelId="{52E41C35-B291-4927-832E-873B0E689FC1}" type="presParOf" srcId="{34B3C427-FEF2-4139-B614-5DAFD88F6E84}" destId="{5B1ACC85-7FD9-4DC0-A576-75C63B294021}" srcOrd="0" destOrd="0" presId="urn:microsoft.com/office/officeart/2005/8/layout/orgChart1"/>
    <dgm:cxn modelId="{6C1B4ABC-E6BB-457E-850B-9E669C4A785E}" type="presParOf" srcId="{34B3C427-FEF2-4139-B614-5DAFD88F6E84}" destId="{264AE041-CE42-4CA6-AD5E-931BEA72CD7B}" srcOrd="1" destOrd="0" presId="urn:microsoft.com/office/officeart/2005/8/layout/orgChart1"/>
    <dgm:cxn modelId="{3761419E-B464-415E-92B3-BD33D0433E64}" type="presParOf" srcId="{264AE041-CE42-4CA6-AD5E-931BEA72CD7B}" destId="{960661E5-8D60-4663-BC90-E77750F361DC}" srcOrd="0" destOrd="0" presId="urn:microsoft.com/office/officeart/2005/8/layout/orgChart1"/>
    <dgm:cxn modelId="{6AB30C36-F55B-4BB2-AD5B-AF5DFD5C31AB}" type="presParOf" srcId="{960661E5-8D60-4663-BC90-E77750F361DC}" destId="{7C745C7F-2C71-4E7E-B240-B6D2368024F7}" srcOrd="0" destOrd="0" presId="urn:microsoft.com/office/officeart/2005/8/layout/orgChart1"/>
    <dgm:cxn modelId="{E6D7B024-7645-4E6D-BF48-ED313BCDC6BE}" type="presParOf" srcId="{960661E5-8D60-4663-BC90-E77750F361DC}" destId="{CA969693-AA08-4F8B-9875-882E377C1BCA}" srcOrd="1" destOrd="0" presId="urn:microsoft.com/office/officeart/2005/8/layout/orgChart1"/>
    <dgm:cxn modelId="{E5D17C09-CEF1-4B67-A450-2EBAADE668F6}" type="presParOf" srcId="{264AE041-CE42-4CA6-AD5E-931BEA72CD7B}" destId="{0502F45E-B897-4E1A-9D8E-7C437506F070}" srcOrd="1" destOrd="0" presId="urn:microsoft.com/office/officeart/2005/8/layout/orgChart1"/>
    <dgm:cxn modelId="{35476FFF-7366-4736-A093-1B9F1D045281}" type="presParOf" srcId="{264AE041-CE42-4CA6-AD5E-931BEA72CD7B}" destId="{D73641E1-9AB4-40F0-B349-FD834F69D337}" srcOrd="2" destOrd="0" presId="urn:microsoft.com/office/officeart/2005/8/layout/orgChart1"/>
    <dgm:cxn modelId="{39329F12-B27E-4605-8583-42EEAEB45672}" type="presParOf" srcId="{34B3C427-FEF2-4139-B614-5DAFD88F6E84}" destId="{EC36AC6C-77A8-45E9-9DE9-954F19D1F7EF}" srcOrd="2" destOrd="0" presId="urn:microsoft.com/office/officeart/2005/8/layout/orgChart1"/>
    <dgm:cxn modelId="{59004349-2551-45B6-838F-C67B125D4137}" type="presParOf" srcId="{34B3C427-FEF2-4139-B614-5DAFD88F6E84}" destId="{BF73F76E-1502-41A6-BA4B-C5CBD8B5AE85}" srcOrd="3" destOrd="0" presId="urn:microsoft.com/office/officeart/2005/8/layout/orgChart1"/>
    <dgm:cxn modelId="{4C03A417-2072-4E3B-B23D-5E52F0910537}" type="presParOf" srcId="{BF73F76E-1502-41A6-BA4B-C5CBD8B5AE85}" destId="{A99A2ACC-E3A9-4549-9507-CBDA2B1E8FDD}" srcOrd="0" destOrd="0" presId="urn:microsoft.com/office/officeart/2005/8/layout/orgChart1"/>
    <dgm:cxn modelId="{2F2B48B9-5027-46EE-B214-A16DB5B62FF6}" type="presParOf" srcId="{A99A2ACC-E3A9-4549-9507-CBDA2B1E8FDD}" destId="{BC3C6AD5-50E3-4E53-893B-FAB792C12D7B}" srcOrd="0" destOrd="0" presId="urn:microsoft.com/office/officeart/2005/8/layout/orgChart1"/>
    <dgm:cxn modelId="{E5FB0500-27E6-407D-A1DD-F0CD4A8B997F}" type="presParOf" srcId="{A99A2ACC-E3A9-4549-9507-CBDA2B1E8FDD}" destId="{74FD9B52-A36A-47DB-88B6-155214527B6C}" srcOrd="1" destOrd="0" presId="urn:microsoft.com/office/officeart/2005/8/layout/orgChart1"/>
    <dgm:cxn modelId="{96EB1F4E-B2EC-4BD8-A147-5AFFCC42721E}" type="presParOf" srcId="{BF73F76E-1502-41A6-BA4B-C5CBD8B5AE85}" destId="{914FB48D-C45A-4B2A-95E3-92B6A9EDCDB8}" srcOrd="1" destOrd="0" presId="urn:microsoft.com/office/officeart/2005/8/layout/orgChart1"/>
    <dgm:cxn modelId="{022ED9F2-6551-45E3-80B9-36B8061FBF64}" type="presParOf" srcId="{BF73F76E-1502-41A6-BA4B-C5CBD8B5AE85}" destId="{E3CC8E9E-0325-4C35-902D-F0C458D90E65}" srcOrd="2" destOrd="0" presId="urn:microsoft.com/office/officeart/2005/8/layout/orgChart1"/>
    <dgm:cxn modelId="{4C504578-E0B2-4899-8A57-B35A589D30D6}" type="presParOf" srcId="{34B3C427-FEF2-4139-B614-5DAFD88F6E84}" destId="{699817A1-860B-4B5C-BF89-804AC62BBC39}" srcOrd="4" destOrd="0" presId="urn:microsoft.com/office/officeart/2005/8/layout/orgChart1"/>
    <dgm:cxn modelId="{79552B2B-F7D3-4CD1-9A22-E9BECC71FC9D}" type="presParOf" srcId="{34B3C427-FEF2-4139-B614-5DAFD88F6E84}" destId="{43725D0A-B40A-4177-B072-9593089685CB}" srcOrd="5" destOrd="0" presId="urn:microsoft.com/office/officeart/2005/8/layout/orgChart1"/>
    <dgm:cxn modelId="{2A9372BE-8BFA-40F6-AA3E-D778D7B45004}" type="presParOf" srcId="{43725D0A-B40A-4177-B072-9593089685CB}" destId="{B8305C69-5480-43EA-A333-E5B7486B9A3A}" srcOrd="0" destOrd="0" presId="urn:microsoft.com/office/officeart/2005/8/layout/orgChart1"/>
    <dgm:cxn modelId="{8BCCBB91-DA3E-4E85-87C1-047F390BE263}" type="presParOf" srcId="{B8305C69-5480-43EA-A333-E5B7486B9A3A}" destId="{513931C4-7FF4-4546-95B9-92BA82E28200}" srcOrd="0" destOrd="0" presId="urn:microsoft.com/office/officeart/2005/8/layout/orgChart1"/>
    <dgm:cxn modelId="{AAF7AA5E-7BAF-4B0D-BAAF-FE4CEE08E57A}" type="presParOf" srcId="{B8305C69-5480-43EA-A333-E5B7486B9A3A}" destId="{02177A49-CA70-4080-B28D-20D5E509083C}" srcOrd="1" destOrd="0" presId="urn:microsoft.com/office/officeart/2005/8/layout/orgChart1"/>
    <dgm:cxn modelId="{CB45AA68-EA34-43F1-8E48-FC1B9753812B}" type="presParOf" srcId="{43725D0A-B40A-4177-B072-9593089685CB}" destId="{9B96E6B2-D3DB-43E6-8E5A-2B6187466F63}" srcOrd="1" destOrd="0" presId="urn:microsoft.com/office/officeart/2005/8/layout/orgChart1"/>
    <dgm:cxn modelId="{472FF829-A0A8-4317-BB0D-A7AD0CFBBB6F}" type="presParOf" srcId="{43725D0A-B40A-4177-B072-9593089685CB}" destId="{0FEA90D7-7ECC-44AB-BD4C-1DB789118195}" srcOrd="2" destOrd="0" presId="urn:microsoft.com/office/officeart/2005/8/layout/orgChart1"/>
    <dgm:cxn modelId="{5ECDDD18-BC03-4BF1-9AA8-BC733D283D96}" type="presParOf" srcId="{3085CCEB-FE25-41A2-8128-861A55A0C1A2}" destId="{D752A6EE-9197-4B64-BF3B-DAAEFE45EA1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D24A828-841F-4F00-BE60-85959D3E8341}"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de-DE"/>
        </a:p>
      </dgm:t>
    </dgm:pt>
    <dgm:pt modelId="{6EA391DE-BC8A-41F1-A1C5-0C001A4BC831}">
      <dgm:prSet phldrT="[Text]" custT="1"/>
      <dgm:spPr/>
      <dgm:t>
        <a:bodyPr/>
        <a:lstStyle/>
        <a:p>
          <a:r>
            <a:rPr lang="en-US" sz="2000" noProof="0" dirty="0" smtClean="0"/>
            <a:t>Indirect effects, disruptive, „revolutionary“ risks and chances </a:t>
          </a:r>
          <a:endParaRPr lang="en-US" sz="2000" noProof="0" dirty="0"/>
        </a:p>
      </dgm:t>
    </dgm:pt>
    <dgm:pt modelId="{B0401161-03F8-43EA-A790-F43AC35B3CA8}" type="parTrans" cxnId="{08A62D21-B326-48AD-9E42-5E2F3A4A9630}">
      <dgm:prSet/>
      <dgm:spPr/>
      <dgm:t>
        <a:bodyPr/>
        <a:lstStyle/>
        <a:p>
          <a:endParaRPr lang="de-DE"/>
        </a:p>
      </dgm:t>
    </dgm:pt>
    <dgm:pt modelId="{C1B5F358-46F0-45E1-AFF1-2F5AD7A08655}" type="sibTrans" cxnId="{08A62D21-B326-48AD-9E42-5E2F3A4A9630}">
      <dgm:prSet/>
      <dgm:spPr/>
      <dgm:t>
        <a:bodyPr/>
        <a:lstStyle/>
        <a:p>
          <a:endParaRPr lang="de-DE"/>
        </a:p>
      </dgm:t>
    </dgm:pt>
    <dgm:pt modelId="{8363E7E8-A695-4064-9660-9F93EF487D6D}">
      <dgm:prSet phldrT="[Text]" custT="1"/>
      <dgm:spPr/>
      <dgm:t>
        <a:bodyPr/>
        <a:lstStyle/>
        <a:p>
          <a:r>
            <a:rPr lang="en-US" sz="2000" noProof="0" dirty="0" smtClean="0"/>
            <a:t>Failing of global supply chains</a:t>
          </a:r>
          <a:endParaRPr lang="en-US" sz="2000" noProof="0" dirty="0"/>
        </a:p>
      </dgm:t>
    </dgm:pt>
    <dgm:pt modelId="{D24396E0-0EDF-4AD3-8EB5-B96594A333EE}" type="parTrans" cxnId="{0C94C121-479D-4A75-89D1-E122DCEC4A1E}">
      <dgm:prSet/>
      <dgm:spPr/>
      <dgm:t>
        <a:bodyPr/>
        <a:lstStyle/>
        <a:p>
          <a:endParaRPr lang="de-DE"/>
        </a:p>
      </dgm:t>
    </dgm:pt>
    <dgm:pt modelId="{DE286ADF-085A-44CE-A0BA-3BACBBE8D384}" type="sibTrans" cxnId="{0C94C121-479D-4A75-89D1-E122DCEC4A1E}">
      <dgm:prSet/>
      <dgm:spPr/>
      <dgm:t>
        <a:bodyPr/>
        <a:lstStyle/>
        <a:p>
          <a:endParaRPr lang="de-DE"/>
        </a:p>
      </dgm:t>
    </dgm:pt>
    <dgm:pt modelId="{3BF1CB17-900A-4EC7-97F0-7A15C41D3B74}">
      <dgm:prSet phldrT="[Text]" custT="1"/>
      <dgm:spPr/>
      <dgm:t>
        <a:bodyPr/>
        <a:lstStyle/>
        <a:p>
          <a:r>
            <a:rPr lang="en-US" sz="2000" noProof="0" dirty="0" smtClean="0"/>
            <a:t>New legislation</a:t>
          </a:r>
          <a:endParaRPr lang="en-US" sz="2000" noProof="0" dirty="0"/>
        </a:p>
      </dgm:t>
    </dgm:pt>
    <dgm:pt modelId="{9110706D-6167-4D0E-8119-F3482B070468}" type="parTrans" cxnId="{AA7138AC-10E8-42C4-B9C6-DA66662F00F8}">
      <dgm:prSet/>
      <dgm:spPr/>
      <dgm:t>
        <a:bodyPr/>
        <a:lstStyle/>
        <a:p>
          <a:endParaRPr lang="de-DE"/>
        </a:p>
      </dgm:t>
    </dgm:pt>
    <dgm:pt modelId="{10D85BEF-62CD-45C0-848A-085E581EBAC2}" type="sibTrans" cxnId="{AA7138AC-10E8-42C4-B9C6-DA66662F00F8}">
      <dgm:prSet/>
      <dgm:spPr/>
      <dgm:t>
        <a:bodyPr/>
        <a:lstStyle/>
        <a:p>
          <a:endParaRPr lang="de-DE"/>
        </a:p>
      </dgm:t>
    </dgm:pt>
    <dgm:pt modelId="{7E00864A-5386-4892-B8FA-DF661969A148}">
      <dgm:prSet phldrT="[Text]" custT="1"/>
      <dgm:spPr/>
      <dgm:t>
        <a:bodyPr/>
        <a:lstStyle/>
        <a:p>
          <a:r>
            <a:rPr lang="en-US" sz="2000" noProof="0" dirty="0" smtClean="0"/>
            <a:t>Loss of legitimation</a:t>
          </a:r>
          <a:endParaRPr lang="en-US" sz="2000" noProof="0" dirty="0"/>
        </a:p>
      </dgm:t>
    </dgm:pt>
    <dgm:pt modelId="{A9D67008-7548-4593-ABE2-5DC92A16A662}" type="parTrans" cxnId="{062845F6-E181-4F28-B992-0CC40AC3D202}">
      <dgm:prSet/>
      <dgm:spPr/>
      <dgm:t>
        <a:bodyPr/>
        <a:lstStyle/>
        <a:p>
          <a:endParaRPr lang="de-DE"/>
        </a:p>
      </dgm:t>
    </dgm:pt>
    <dgm:pt modelId="{BE760E13-9B47-4F95-B08C-1E127904FD39}" type="sibTrans" cxnId="{062845F6-E181-4F28-B992-0CC40AC3D202}">
      <dgm:prSet/>
      <dgm:spPr/>
      <dgm:t>
        <a:bodyPr/>
        <a:lstStyle/>
        <a:p>
          <a:endParaRPr lang="de-DE"/>
        </a:p>
      </dgm:t>
    </dgm:pt>
    <dgm:pt modelId="{43DE5FCD-AB64-4E64-99A0-2D52299BF19A}">
      <dgm:prSet phldrT="[Text]" custT="1"/>
      <dgm:spPr/>
      <dgm:t>
        <a:bodyPr/>
        <a:lstStyle/>
        <a:p>
          <a:r>
            <a:rPr lang="en-US" sz="2000" noProof="0" dirty="0" smtClean="0"/>
            <a:t>Technological breakthrough and digitalization</a:t>
          </a:r>
          <a:endParaRPr lang="en-US" sz="2000" noProof="0" dirty="0"/>
        </a:p>
      </dgm:t>
    </dgm:pt>
    <dgm:pt modelId="{89D05B70-EFAD-47F3-8EF9-2B4DFCE974BE}" type="parTrans" cxnId="{44FF2179-E5B6-4104-929C-06B6F1ACA2FB}">
      <dgm:prSet/>
      <dgm:spPr/>
      <dgm:t>
        <a:bodyPr/>
        <a:lstStyle/>
        <a:p>
          <a:endParaRPr lang="de-DE"/>
        </a:p>
      </dgm:t>
    </dgm:pt>
    <dgm:pt modelId="{1A6A441E-C280-4DD2-BC59-29D8E4234730}" type="sibTrans" cxnId="{44FF2179-E5B6-4104-929C-06B6F1ACA2FB}">
      <dgm:prSet/>
      <dgm:spPr/>
      <dgm:t>
        <a:bodyPr/>
        <a:lstStyle/>
        <a:p>
          <a:endParaRPr lang="de-DE"/>
        </a:p>
      </dgm:t>
    </dgm:pt>
    <dgm:pt modelId="{4442C72F-C721-422D-BFB5-5D41B2CA059A}">
      <dgm:prSet phldrT="[Text]" custT="1"/>
      <dgm:spPr/>
      <dgm:t>
        <a:bodyPr/>
        <a:lstStyle/>
        <a:p>
          <a:r>
            <a:rPr lang="en-US" sz="2000" noProof="0" dirty="0" smtClean="0"/>
            <a:t>Migration, trade wars, wars</a:t>
          </a:r>
          <a:endParaRPr lang="en-US" sz="2000" noProof="0" dirty="0"/>
        </a:p>
      </dgm:t>
    </dgm:pt>
    <dgm:pt modelId="{20002796-D17A-426C-960E-A67D4841C6DF}" type="parTrans" cxnId="{8874AFCB-FBCA-4438-8749-B28C0E10B529}">
      <dgm:prSet/>
      <dgm:spPr/>
      <dgm:t>
        <a:bodyPr/>
        <a:lstStyle/>
        <a:p>
          <a:endParaRPr lang="de-DE"/>
        </a:p>
      </dgm:t>
    </dgm:pt>
    <dgm:pt modelId="{D2B5EE55-0583-4173-9812-3CFDA4A565D4}" type="sibTrans" cxnId="{8874AFCB-FBCA-4438-8749-B28C0E10B529}">
      <dgm:prSet/>
      <dgm:spPr/>
      <dgm:t>
        <a:bodyPr/>
        <a:lstStyle/>
        <a:p>
          <a:endParaRPr lang="de-DE"/>
        </a:p>
      </dgm:t>
    </dgm:pt>
    <dgm:pt modelId="{5F28BFA0-6DB0-4249-A7C4-D6B89545F94D}">
      <dgm:prSet phldrT="[Text]" custT="1"/>
      <dgm:spPr/>
      <dgm:t>
        <a:bodyPr/>
        <a:lstStyle/>
        <a:p>
          <a:r>
            <a:rPr lang="en-US" sz="2000" noProof="0" dirty="0" smtClean="0"/>
            <a:t>Dissolution of political, economic, and social structures</a:t>
          </a:r>
          <a:endParaRPr lang="en-US" sz="2000" noProof="0" dirty="0"/>
        </a:p>
      </dgm:t>
    </dgm:pt>
    <dgm:pt modelId="{1D220FF0-F03A-4920-991A-1A662EF84C20}" type="parTrans" cxnId="{D983653A-4CD5-4002-B93D-81D4255D7D74}">
      <dgm:prSet/>
      <dgm:spPr/>
      <dgm:t>
        <a:bodyPr/>
        <a:lstStyle/>
        <a:p>
          <a:endParaRPr lang="de-DE"/>
        </a:p>
      </dgm:t>
    </dgm:pt>
    <dgm:pt modelId="{543A866D-C8A1-4E01-AF4D-54CBB378333B}" type="sibTrans" cxnId="{D983653A-4CD5-4002-B93D-81D4255D7D74}">
      <dgm:prSet/>
      <dgm:spPr/>
      <dgm:t>
        <a:bodyPr/>
        <a:lstStyle/>
        <a:p>
          <a:endParaRPr lang="de-DE"/>
        </a:p>
      </dgm:t>
    </dgm:pt>
    <dgm:pt modelId="{133BDFB0-6100-41C6-A374-12A0ED344687}" type="pres">
      <dgm:prSet presAssocID="{3D24A828-841F-4F00-BE60-85959D3E8341}" presName="composite" presStyleCnt="0">
        <dgm:presLayoutVars>
          <dgm:chMax val="1"/>
          <dgm:dir/>
          <dgm:resizeHandles val="exact"/>
        </dgm:presLayoutVars>
      </dgm:prSet>
      <dgm:spPr/>
      <dgm:t>
        <a:bodyPr/>
        <a:lstStyle/>
        <a:p>
          <a:endParaRPr lang="de-DE"/>
        </a:p>
      </dgm:t>
    </dgm:pt>
    <dgm:pt modelId="{06299030-622D-43A7-906E-A8E0961A7CBA}" type="pres">
      <dgm:prSet presAssocID="{3D24A828-841F-4F00-BE60-85959D3E8341}" presName="radial" presStyleCnt="0">
        <dgm:presLayoutVars>
          <dgm:animLvl val="ctr"/>
        </dgm:presLayoutVars>
      </dgm:prSet>
      <dgm:spPr/>
    </dgm:pt>
    <dgm:pt modelId="{99EDB1BA-24F3-42DB-9B83-CF7C440C636D}" type="pres">
      <dgm:prSet presAssocID="{6EA391DE-BC8A-41F1-A1C5-0C001A4BC831}" presName="centerShape" presStyleLbl="vennNode1" presStyleIdx="0" presStyleCnt="7"/>
      <dgm:spPr/>
      <dgm:t>
        <a:bodyPr/>
        <a:lstStyle/>
        <a:p>
          <a:endParaRPr lang="de-DE"/>
        </a:p>
      </dgm:t>
    </dgm:pt>
    <dgm:pt modelId="{DF234B4E-6A1B-4A47-9BA5-9BC512953AF3}" type="pres">
      <dgm:prSet presAssocID="{8363E7E8-A695-4064-9660-9F93EF487D6D}" presName="node" presStyleLbl="vennNode1" presStyleIdx="1" presStyleCnt="7" custScaleX="212335" custScaleY="115623" custRadScaleRad="96923" custRadScaleInc="-1786">
        <dgm:presLayoutVars>
          <dgm:bulletEnabled val="1"/>
        </dgm:presLayoutVars>
      </dgm:prSet>
      <dgm:spPr/>
      <dgm:t>
        <a:bodyPr/>
        <a:lstStyle/>
        <a:p>
          <a:endParaRPr lang="de-DE"/>
        </a:p>
      </dgm:t>
    </dgm:pt>
    <dgm:pt modelId="{C06FD30C-DCE3-450B-B4D9-58E84474CA80}" type="pres">
      <dgm:prSet presAssocID="{3BF1CB17-900A-4EC7-97F0-7A15C41D3B74}" presName="node" presStyleLbl="vennNode1" presStyleIdx="2" presStyleCnt="7" custScaleX="187761" custScaleY="100638" custRadScaleRad="137497" custRadScaleInc="14828">
        <dgm:presLayoutVars>
          <dgm:bulletEnabled val="1"/>
        </dgm:presLayoutVars>
      </dgm:prSet>
      <dgm:spPr/>
      <dgm:t>
        <a:bodyPr/>
        <a:lstStyle/>
        <a:p>
          <a:endParaRPr lang="de-DE"/>
        </a:p>
      </dgm:t>
    </dgm:pt>
    <dgm:pt modelId="{DEA67819-A05F-4122-9A69-A78E41D4573B}" type="pres">
      <dgm:prSet presAssocID="{7E00864A-5386-4892-B8FA-DF661969A148}" presName="node" presStyleLbl="vennNode1" presStyleIdx="3" presStyleCnt="7" custScaleX="187761" custScaleY="100638" custRadScaleRad="131789" custRadScaleInc="-17871">
        <dgm:presLayoutVars>
          <dgm:bulletEnabled val="1"/>
        </dgm:presLayoutVars>
      </dgm:prSet>
      <dgm:spPr/>
      <dgm:t>
        <a:bodyPr/>
        <a:lstStyle/>
        <a:p>
          <a:endParaRPr lang="de-DE"/>
        </a:p>
      </dgm:t>
    </dgm:pt>
    <dgm:pt modelId="{E6CA5A14-159E-4A2C-9F21-A38EC1E2C62D}" type="pres">
      <dgm:prSet presAssocID="{43DE5FCD-AB64-4E64-99A0-2D52299BF19A}" presName="node" presStyleLbl="vennNode1" presStyleIdx="4" presStyleCnt="7" custScaleX="187761" custScaleY="100638" custRadScaleRad="98241" custRadScaleInc="-1222">
        <dgm:presLayoutVars>
          <dgm:bulletEnabled val="1"/>
        </dgm:presLayoutVars>
      </dgm:prSet>
      <dgm:spPr/>
      <dgm:t>
        <a:bodyPr/>
        <a:lstStyle/>
        <a:p>
          <a:endParaRPr lang="de-DE"/>
        </a:p>
      </dgm:t>
    </dgm:pt>
    <dgm:pt modelId="{461F3111-AFCE-4AC8-A3B2-6F3B9C1EBC95}" type="pres">
      <dgm:prSet presAssocID="{4442C72F-C721-422D-BFB5-5D41B2CA059A}" presName="node" presStyleLbl="vennNode1" presStyleIdx="5" presStyleCnt="7" custScaleX="187761" custScaleY="100638" custRadScaleRad="125200" custRadScaleInc="12935">
        <dgm:presLayoutVars>
          <dgm:bulletEnabled val="1"/>
        </dgm:presLayoutVars>
      </dgm:prSet>
      <dgm:spPr/>
      <dgm:t>
        <a:bodyPr/>
        <a:lstStyle/>
        <a:p>
          <a:endParaRPr lang="de-DE"/>
        </a:p>
      </dgm:t>
    </dgm:pt>
    <dgm:pt modelId="{575C4C35-7611-4F60-8EA4-7C7D73A6CDB4}" type="pres">
      <dgm:prSet presAssocID="{5F28BFA0-6DB0-4249-A7C4-D6B89545F94D}" presName="node" presStyleLbl="vennNode1" presStyleIdx="6" presStyleCnt="7" custScaleX="187761" custScaleY="100638" custRadScaleRad="131790" custRadScaleInc="-16238">
        <dgm:presLayoutVars>
          <dgm:bulletEnabled val="1"/>
        </dgm:presLayoutVars>
      </dgm:prSet>
      <dgm:spPr/>
      <dgm:t>
        <a:bodyPr/>
        <a:lstStyle/>
        <a:p>
          <a:endParaRPr lang="de-DE"/>
        </a:p>
      </dgm:t>
    </dgm:pt>
  </dgm:ptLst>
  <dgm:cxnLst>
    <dgm:cxn modelId="{44FF2179-E5B6-4104-929C-06B6F1ACA2FB}" srcId="{6EA391DE-BC8A-41F1-A1C5-0C001A4BC831}" destId="{43DE5FCD-AB64-4E64-99A0-2D52299BF19A}" srcOrd="3" destOrd="0" parTransId="{89D05B70-EFAD-47F3-8EF9-2B4DFCE974BE}" sibTransId="{1A6A441E-C280-4DD2-BC59-29D8E4234730}"/>
    <dgm:cxn modelId="{AA7138AC-10E8-42C4-B9C6-DA66662F00F8}" srcId="{6EA391DE-BC8A-41F1-A1C5-0C001A4BC831}" destId="{3BF1CB17-900A-4EC7-97F0-7A15C41D3B74}" srcOrd="1" destOrd="0" parTransId="{9110706D-6167-4D0E-8119-F3482B070468}" sibTransId="{10D85BEF-62CD-45C0-848A-085E581EBAC2}"/>
    <dgm:cxn modelId="{74CA6BDC-53A4-4517-A885-C695060B6EEE}" type="presOf" srcId="{6EA391DE-BC8A-41F1-A1C5-0C001A4BC831}" destId="{99EDB1BA-24F3-42DB-9B83-CF7C440C636D}" srcOrd="0" destOrd="0" presId="urn:microsoft.com/office/officeart/2005/8/layout/radial3"/>
    <dgm:cxn modelId="{1C0440DA-3A18-41DD-8CEF-699AC150BEE7}" type="presOf" srcId="{8363E7E8-A695-4064-9660-9F93EF487D6D}" destId="{DF234B4E-6A1B-4A47-9BA5-9BC512953AF3}" srcOrd="0" destOrd="0" presId="urn:microsoft.com/office/officeart/2005/8/layout/radial3"/>
    <dgm:cxn modelId="{D983653A-4CD5-4002-B93D-81D4255D7D74}" srcId="{6EA391DE-BC8A-41F1-A1C5-0C001A4BC831}" destId="{5F28BFA0-6DB0-4249-A7C4-D6B89545F94D}" srcOrd="5" destOrd="0" parTransId="{1D220FF0-F03A-4920-991A-1A662EF84C20}" sibTransId="{543A866D-C8A1-4E01-AF4D-54CBB378333B}"/>
    <dgm:cxn modelId="{081F6E92-3E39-4244-B3FD-C465678F9BFC}" type="presOf" srcId="{3BF1CB17-900A-4EC7-97F0-7A15C41D3B74}" destId="{C06FD30C-DCE3-450B-B4D9-58E84474CA80}" srcOrd="0" destOrd="0" presId="urn:microsoft.com/office/officeart/2005/8/layout/radial3"/>
    <dgm:cxn modelId="{062845F6-E181-4F28-B992-0CC40AC3D202}" srcId="{6EA391DE-BC8A-41F1-A1C5-0C001A4BC831}" destId="{7E00864A-5386-4892-B8FA-DF661969A148}" srcOrd="2" destOrd="0" parTransId="{A9D67008-7548-4593-ABE2-5DC92A16A662}" sibTransId="{BE760E13-9B47-4F95-B08C-1E127904FD39}"/>
    <dgm:cxn modelId="{08A62D21-B326-48AD-9E42-5E2F3A4A9630}" srcId="{3D24A828-841F-4F00-BE60-85959D3E8341}" destId="{6EA391DE-BC8A-41F1-A1C5-0C001A4BC831}" srcOrd="0" destOrd="0" parTransId="{B0401161-03F8-43EA-A790-F43AC35B3CA8}" sibTransId="{C1B5F358-46F0-45E1-AFF1-2F5AD7A08655}"/>
    <dgm:cxn modelId="{5CB64208-EE0B-4AFB-8058-FB3AF7890BCA}" type="presOf" srcId="{4442C72F-C721-422D-BFB5-5D41B2CA059A}" destId="{461F3111-AFCE-4AC8-A3B2-6F3B9C1EBC95}" srcOrd="0" destOrd="0" presId="urn:microsoft.com/office/officeart/2005/8/layout/radial3"/>
    <dgm:cxn modelId="{87D40D5E-B00E-4AEE-9B09-E5E5EF1D6764}" type="presOf" srcId="{3D24A828-841F-4F00-BE60-85959D3E8341}" destId="{133BDFB0-6100-41C6-A374-12A0ED344687}" srcOrd="0" destOrd="0" presId="urn:microsoft.com/office/officeart/2005/8/layout/radial3"/>
    <dgm:cxn modelId="{8874AFCB-FBCA-4438-8749-B28C0E10B529}" srcId="{6EA391DE-BC8A-41F1-A1C5-0C001A4BC831}" destId="{4442C72F-C721-422D-BFB5-5D41B2CA059A}" srcOrd="4" destOrd="0" parTransId="{20002796-D17A-426C-960E-A67D4841C6DF}" sibTransId="{D2B5EE55-0583-4173-9812-3CFDA4A565D4}"/>
    <dgm:cxn modelId="{13C6AE38-01E9-48DA-9A79-1A063E80D713}" type="presOf" srcId="{43DE5FCD-AB64-4E64-99A0-2D52299BF19A}" destId="{E6CA5A14-159E-4A2C-9F21-A38EC1E2C62D}" srcOrd="0" destOrd="0" presId="urn:microsoft.com/office/officeart/2005/8/layout/radial3"/>
    <dgm:cxn modelId="{25EE15BE-286C-4696-A07D-1928062BC70B}" type="presOf" srcId="{5F28BFA0-6DB0-4249-A7C4-D6B89545F94D}" destId="{575C4C35-7611-4F60-8EA4-7C7D73A6CDB4}" srcOrd="0" destOrd="0" presId="urn:microsoft.com/office/officeart/2005/8/layout/radial3"/>
    <dgm:cxn modelId="{B0F057F9-E358-4372-8E33-48FB03504A3A}" type="presOf" srcId="{7E00864A-5386-4892-B8FA-DF661969A148}" destId="{DEA67819-A05F-4122-9A69-A78E41D4573B}" srcOrd="0" destOrd="0" presId="urn:microsoft.com/office/officeart/2005/8/layout/radial3"/>
    <dgm:cxn modelId="{0C94C121-479D-4A75-89D1-E122DCEC4A1E}" srcId="{6EA391DE-BC8A-41F1-A1C5-0C001A4BC831}" destId="{8363E7E8-A695-4064-9660-9F93EF487D6D}" srcOrd="0" destOrd="0" parTransId="{D24396E0-0EDF-4AD3-8EB5-B96594A333EE}" sibTransId="{DE286ADF-085A-44CE-A0BA-3BACBBE8D384}"/>
    <dgm:cxn modelId="{93CFE318-10F8-40C8-8D98-21EBBEECA19E}" type="presParOf" srcId="{133BDFB0-6100-41C6-A374-12A0ED344687}" destId="{06299030-622D-43A7-906E-A8E0961A7CBA}" srcOrd="0" destOrd="0" presId="urn:microsoft.com/office/officeart/2005/8/layout/radial3"/>
    <dgm:cxn modelId="{2BFF7F45-E20B-44BB-ACE6-EC50B3C256EF}" type="presParOf" srcId="{06299030-622D-43A7-906E-A8E0961A7CBA}" destId="{99EDB1BA-24F3-42DB-9B83-CF7C440C636D}" srcOrd="0" destOrd="0" presId="urn:microsoft.com/office/officeart/2005/8/layout/radial3"/>
    <dgm:cxn modelId="{4E21236F-51E0-4E84-8B91-0872475E936D}" type="presParOf" srcId="{06299030-622D-43A7-906E-A8E0961A7CBA}" destId="{DF234B4E-6A1B-4A47-9BA5-9BC512953AF3}" srcOrd="1" destOrd="0" presId="urn:microsoft.com/office/officeart/2005/8/layout/radial3"/>
    <dgm:cxn modelId="{09509CB9-34D8-4727-AC9A-101543F8C17B}" type="presParOf" srcId="{06299030-622D-43A7-906E-A8E0961A7CBA}" destId="{C06FD30C-DCE3-450B-B4D9-58E84474CA80}" srcOrd="2" destOrd="0" presId="urn:microsoft.com/office/officeart/2005/8/layout/radial3"/>
    <dgm:cxn modelId="{2F7654BD-8CD6-4715-B2E4-EF65DA1FB735}" type="presParOf" srcId="{06299030-622D-43A7-906E-A8E0961A7CBA}" destId="{DEA67819-A05F-4122-9A69-A78E41D4573B}" srcOrd="3" destOrd="0" presId="urn:microsoft.com/office/officeart/2005/8/layout/radial3"/>
    <dgm:cxn modelId="{E17E4429-9A6B-42F3-93E8-C1F3E4504471}" type="presParOf" srcId="{06299030-622D-43A7-906E-A8E0961A7CBA}" destId="{E6CA5A14-159E-4A2C-9F21-A38EC1E2C62D}" srcOrd="4" destOrd="0" presId="urn:microsoft.com/office/officeart/2005/8/layout/radial3"/>
    <dgm:cxn modelId="{C22CE562-4C9C-4708-B442-0F37E39DF4D8}" type="presParOf" srcId="{06299030-622D-43A7-906E-A8E0961A7CBA}" destId="{461F3111-AFCE-4AC8-A3B2-6F3B9C1EBC95}" srcOrd="5" destOrd="0" presId="urn:microsoft.com/office/officeart/2005/8/layout/radial3"/>
    <dgm:cxn modelId="{AB6BBB4B-3A7E-45E7-A292-323EEC44266E}" type="presParOf" srcId="{06299030-622D-43A7-906E-A8E0961A7CBA}" destId="{575C4C35-7611-4F60-8EA4-7C7D73A6CDB4}" srcOrd="6"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B77549B-CB87-4BAF-91BF-CC9CE54FE5B3}"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de-DE"/>
        </a:p>
      </dgm:t>
    </dgm:pt>
    <dgm:pt modelId="{66D1D05B-8693-479C-A92C-5504D23951AD}">
      <dgm:prSet phldrT="[Text]" custT="1"/>
      <dgm:spPr/>
      <dgm:t>
        <a:bodyPr/>
        <a:lstStyle/>
        <a:p>
          <a:r>
            <a:rPr lang="en-US" sz="2800" noProof="0" dirty="0" smtClean="0"/>
            <a:t>Precautionary principle</a:t>
          </a:r>
          <a:endParaRPr lang="en-US" sz="2800" noProof="0" dirty="0"/>
        </a:p>
      </dgm:t>
    </dgm:pt>
    <dgm:pt modelId="{F6DE81DE-F241-48B6-A12A-E1A3138113B0}" type="parTrans" cxnId="{B40FE96F-F42F-43FE-B4A8-E7FD2214FAF7}">
      <dgm:prSet/>
      <dgm:spPr/>
      <dgm:t>
        <a:bodyPr/>
        <a:lstStyle/>
        <a:p>
          <a:endParaRPr lang="de-DE"/>
        </a:p>
      </dgm:t>
    </dgm:pt>
    <dgm:pt modelId="{213725FC-FAE0-4FA5-A153-8C2C61339A5B}" type="sibTrans" cxnId="{B40FE96F-F42F-43FE-B4A8-E7FD2214FAF7}">
      <dgm:prSet/>
      <dgm:spPr/>
      <dgm:t>
        <a:bodyPr/>
        <a:lstStyle/>
        <a:p>
          <a:endParaRPr lang="de-DE"/>
        </a:p>
      </dgm:t>
    </dgm:pt>
    <dgm:pt modelId="{4F9F6652-B678-4BDA-A98E-ED93A84408D8}">
      <dgm:prSet phldrT="[Text]" custT="1"/>
      <dgm:spPr/>
      <dgm:t>
        <a:bodyPr/>
        <a:lstStyle/>
        <a:p>
          <a:r>
            <a:rPr lang="en-US" sz="2800" noProof="0" dirty="0" smtClean="0"/>
            <a:t>Resilience</a:t>
          </a:r>
          <a:endParaRPr lang="en-US" sz="2800" noProof="0" dirty="0"/>
        </a:p>
      </dgm:t>
    </dgm:pt>
    <dgm:pt modelId="{72F32900-B739-4A2A-BDEB-6230FC427B8E}" type="parTrans" cxnId="{02A9AFAA-FBB9-4C36-90D4-75C8B08A4173}">
      <dgm:prSet/>
      <dgm:spPr/>
      <dgm:t>
        <a:bodyPr/>
        <a:lstStyle/>
        <a:p>
          <a:endParaRPr lang="de-DE"/>
        </a:p>
      </dgm:t>
    </dgm:pt>
    <dgm:pt modelId="{DB5BA1EC-7C96-4BC1-A133-DCD6F7CD8767}" type="sibTrans" cxnId="{02A9AFAA-FBB9-4C36-90D4-75C8B08A4173}">
      <dgm:prSet/>
      <dgm:spPr/>
      <dgm:t>
        <a:bodyPr/>
        <a:lstStyle/>
        <a:p>
          <a:endParaRPr lang="de-DE"/>
        </a:p>
      </dgm:t>
    </dgm:pt>
    <dgm:pt modelId="{95986E5C-C716-4482-B4AB-05BD8884D7D3}">
      <dgm:prSet phldrT="[Text]" custT="1"/>
      <dgm:spPr/>
      <dgm:t>
        <a:bodyPr/>
        <a:lstStyle/>
        <a:p>
          <a:r>
            <a:rPr lang="en-US" sz="2800" noProof="0" dirty="0" smtClean="0"/>
            <a:t>Risk management (see strategy</a:t>
          </a:r>
          <a:r>
            <a:rPr lang="de-DE" sz="2800" dirty="0" smtClean="0"/>
            <a:t>)</a:t>
          </a:r>
          <a:endParaRPr lang="de-DE" sz="2800" dirty="0"/>
        </a:p>
      </dgm:t>
    </dgm:pt>
    <dgm:pt modelId="{9C8236A6-C0CB-4CB7-891E-2CEDBD7A69FE}" type="parTrans" cxnId="{2C5135D9-91C9-43A8-985E-0370196C425B}">
      <dgm:prSet/>
      <dgm:spPr/>
      <dgm:t>
        <a:bodyPr/>
        <a:lstStyle/>
        <a:p>
          <a:endParaRPr lang="de-DE"/>
        </a:p>
      </dgm:t>
    </dgm:pt>
    <dgm:pt modelId="{E63B9DC7-9FAC-4E30-B09E-CAA117DAD004}" type="sibTrans" cxnId="{2C5135D9-91C9-43A8-985E-0370196C425B}">
      <dgm:prSet/>
      <dgm:spPr/>
      <dgm:t>
        <a:bodyPr/>
        <a:lstStyle/>
        <a:p>
          <a:endParaRPr lang="de-DE"/>
        </a:p>
      </dgm:t>
    </dgm:pt>
    <dgm:pt modelId="{B0EE4968-F2C3-4F2D-A736-8F0D39AC9805}" type="pres">
      <dgm:prSet presAssocID="{9B77549B-CB87-4BAF-91BF-CC9CE54FE5B3}" presName="cycle" presStyleCnt="0">
        <dgm:presLayoutVars>
          <dgm:dir/>
          <dgm:resizeHandles val="exact"/>
        </dgm:presLayoutVars>
      </dgm:prSet>
      <dgm:spPr/>
      <dgm:t>
        <a:bodyPr/>
        <a:lstStyle/>
        <a:p>
          <a:endParaRPr lang="de-DE"/>
        </a:p>
      </dgm:t>
    </dgm:pt>
    <dgm:pt modelId="{05620733-8D9D-422A-A339-98E269F22396}" type="pres">
      <dgm:prSet presAssocID="{66D1D05B-8693-479C-A92C-5504D23951AD}" presName="node" presStyleLbl="node1" presStyleIdx="0" presStyleCnt="3" custScaleX="127696">
        <dgm:presLayoutVars>
          <dgm:bulletEnabled val="1"/>
        </dgm:presLayoutVars>
      </dgm:prSet>
      <dgm:spPr/>
      <dgm:t>
        <a:bodyPr/>
        <a:lstStyle/>
        <a:p>
          <a:endParaRPr lang="de-DE"/>
        </a:p>
      </dgm:t>
    </dgm:pt>
    <dgm:pt modelId="{C508FC3E-2CA6-4F46-A81B-07C76E672F85}" type="pres">
      <dgm:prSet presAssocID="{66D1D05B-8693-479C-A92C-5504D23951AD}" presName="spNode" presStyleCnt="0"/>
      <dgm:spPr/>
    </dgm:pt>
    <dgm:pt modelId="{BC4B1D14-ADCD-4405-83AC-C780F49DAC3E}" type="pres">
      <dgm:prSet presAssocID="{213725FC-FAE0-4FA5-A153-8C2C61339A5B}" presName="sibTrans" presStyleLbl="sibTrans1D1" presStyleIdx="0" presStyleCnt="3"/>
      <dgm:spPr/>
      <dgm:t>
        <a:bodyPr/>
        <a:lstStyle/>
        <a:p>
          <a:endParaRPr lang="de-DE"/>
        </a:p>
      </dgm:t>
    </dgm:pt>
    <dgm:pt modelId="{55F5763B-DE95-43D9-8417-1553B9D3BF4B}" type="pres">
      <dgm:prSet presAssocID="{95986E5C-C716-4482-B4AB-05BD8884D7D3}" presName="node" presStyleLbl="node1" presStyleIdx="1" presStyleCnt="3" custScaleX="136477" custScaleY="107127">
        <dgm:presLayoutVars>
          <dgm:bulletEnabled val="1"/>
        </dgm:presLayoutVars>
      </dgm:prSet>
      <dgm:spPr/>
      <dgm:t>
        <a:bodyPr/>
        <a:lstStyle/>
        <a:p>
          <a:endParaRPr lang="de-DE"/>
        </a:p>
      </dgm:t>
    </dgm:pt>
    <dgm:pt modelId="{5C44C4AF-6FF0-4FCB-B75D-1FE913BE7F40}" type="pres">
      <dgm:prSet presAssocID="{95986E5C-C716-4482-B4AB-05BD8884D7D3}" presName="spNode" presStyleCnt="0"/>
      <dgm:spPr/>
    </dgm:pt>
    <dgm:pt modelId="{61F4FD8C-EF00-4E35-8BFE-402A5B4CB044}" type="pres">
      <dgm:prSet presAssocID="{E63B9DC7-9FAC-4E30-B09E-CAA117DAD004}" presName="sibTrans" presStyleLbl="sibTrans1D1" presStyleIdx="1" presStyleCnt="3"/>
      <dgm:spPr/>
      <dgm:t>
        <a:bodyPr/>
        <a:lstStyle/>
        <a:p>
          <a:endParaRPr lang="de-DE"/>
        </a:p>
      </dgm:t>
    </dgm:pt>
    <dgm:pt modelId="{072CDAB3-A7DE-4F99-BA1E-25A9D3C41D1E}" type="pres">
      <dgm:prSet presAssocID="{4F9F6652-B678-4BDA-A98E-ED93A84408D8}" presName="node" presStyleLbl="node1" presStyleIdx="2" presStyleCnt="3" custScaleX="132954" custScaleY="107127">
        <dgm:presLayoutVars>
          <dgm:bulletEnabled val="1"/>
        </dgm:presLayoutVars>
      </dgm:prSet>
      <dgm:spPr/>
      <dgm:t>
        <a:bodyPr/>
        <a:lstStyle/>
        <a:p>
          <a:endParaRPr lang="de-DE"/>
        </a:p>
      </dgm:t>
    </dgm:pt>
    <dgm:pt modelId="{453EF9D2-4512-4FB1-A430-0B9F733C6F63}" type="pres">
      <dgm:prSet presAssocID="{4F9F6652-B678-4BDA-A98E-ED93A84408D8}" presName="spNode" presStyleCnt="0"/>
      <dgm:spPr/>
    </dgm:pt>
    <dgm:pt modelId="{25419D70-7594-408B-9D50-E0E4D05B175E}" type="pres">
      <dgm:prSet presAssocID="{DB5BA1EC-7C96-4BC1-A133-DCD6F7CD8767}" presName="sibTrans" presStyleLbl="sibTrans1D1" presStyleIdx="2" presStyleCnt="3"/>
      <dgm:spPr/>
      <dgm:t>
        <a:bodyPr/>
        <a:lstStyle/>
        <a:p>
          <a:endParaRPr lang="de-DE"/>
        </a:p>
      </dgm:t>
    </dgm:pt>
  </dgm:ptLst>
  <dgm:cxnLst>
    <dgm:cxn modelId="{BE2822E5-6F00-4420-B677-052ACC60F757}" type="presOf" srcId="{E63B9DC7-9FAC-4E30-B09E-CAA117DAD004}" destId="{61F4FD8C-EF00-4E35-8BFE-402A5B4CB044}" srcOrd="0" destOrd="0" presId="urn:microsoft.com/office/officeart/2005/8/layout/cycle6"/>
    <dgm:cxn modelId="{02A9AFAA-FBB9-4C36-90D4-75C8B08A4173}" srcId="{9B77549B-CB87-4BAF-91BF-CC9CE54FE5B3}" destId="{4F9F6652-B678-4BDA-A98E-ED93A84408D8}" srcOrd="2" destOrd="0" parTransId="{72F32900-B739-4A2A-BDEB-6230FC427B8E}" sibTransId="{DB5BA1EC-7C96-4BC1-A133-DCD6F7CD8767}"/>
    <dgm:cxn modelId="{2FF6B66E-A631-4C00-B4B2-B8E492DFDD76}" type="presOf" srcId="{DB5BA1EC-7C96-4BC1-A133-DCD6F7CD8767}" destId="{25419D70-7594-408B-9D50-E0E4D05B175E}" srcOrd="0" destOrd="0" presId="urn:microsoft.com/office/officeart/2005/8/layout/cycle6"/>
    <dgm:cxn modelId="{38D083BF-DD0A-4F9B-B3CC-23CE50275E7B}" type="presOf" srcId="{4F9F6652-B678-4BDA-A98E-ED93A84408D8}" destId="{072CDAB3-A7DE-4F99-BA1E-25A9D3C41D1E}" srcOrd="0" destOrd="0" presId="urn:microsoft.com/office/officeart/2005/8/layout/cycle6"/>
    <dgm:cxn modelId="{F7895EAE-CF46-4189-B3CD-D61AEF0B956F}" type="presOf" srcId="{95986E5C-C716-4482-B4AB-05BD8884D7D3}" destId="{55F5763B-DE95-43D9-8417-1553B9D3BF4B}" srcOrd="0" destOrd="0" presId="urn:microsoft.com/office/officeart/2005/8/layout/cycle6"/>
    <dgm:cxn modelId="{DB14C71A-4E24-4989-9812-2659D031794A}" type="presOf" srcId="{66D1D05B-8693-479C-A92C-5504D23951AD}" destId="{05620733-8D9D-422A-A339-98E269F22396}" srcOrd="0" destOrd="0" presId="urn:microsoft.com/office/officeart/2005/8/layout/cycle6"/>
    <dgm:cxn modelId="{1F2824E5-E7FF-421A-8E88-E950C1DB5403}" type="presOf" srcId="{9B77549B-CB87-4BAF-91BF-CC9CE54FE5B3}" destId="{B0EE4968-F2C3-4F2D-A736-8F0D39AC9805}" srcOrd="0" destOrd="0" presId="urn:microsoft.com/office/officeart/2005/8/layout/cycle6"/>
    <dgm:cxn modelId="{B40FE96F-F42F-43FE-B4A8-E7FD2214FAF7}" srcId="{9B77549B-CB87-4BAF-91BF-CC9CE54FE5B3}" destId="{66D1D05B-8693-479C-A92C-5504D23951AD}" srcOrd="0" destOrd="0" parTransId="{F6DE81DE-F241-48B6-A12A-E1A3138113B0}" sibTransId="{213725FC-FAE0-4FA5-A153-8C2C61339A5B}"/>
    <dgm:cxn modelId="{7CA843C1-9EC5-4681-8901-3571281366C0}" type="presOf" srcId="{213725FC-FAE0-4FA5-A153-8C2C61339A5B}" destId="{BC4B1D14-ADCD-4405-83AC-C780F49DAC3E}" srcOrd="0" destOrd="0" presId="urn:microsoft.com/office/officeart/2005/8/layout/cycle6"/>
    <dgm:cxn modelId="{2C5135D9-91C9-43A8-985E-0370196C425B}" srcId="{9B77549B-CB87-4BAF-91BF-CC9CE54FE5B3}" destId="{95986E5C-C716-4482-B4AB-05BD8884D7D3}" srcOrd="1" destOrd="0" parTransId="{9C8236A6-C0CB-4CB7-891E-2CEDBD7A69FE}" sibTransId="{E63B9DC7-9FAC-4E30-B09E-CAA117DAD004}"/>
    <dgm:cxn modelId="{5190E077-647D-4EBF-8B3A-2B3288A62C99}" type="presParOf" srcId="{B0EE4968-F2C3-4F2D-A736-8F0D39AC9805}" destId="{05620733-8D9D-422A-A339-98E269F22396}" srcOrd="0" destOrd="0" presId="urn:microsoft.com/office/officeart/2005/8/layout/cycle6"/>
    <dgm:cxn modelId="{D59DDD46-1D58-4800-844F-1DDAD488D5E6}" type="presParOf" srcId="{B0EE4968-F2C3-4F2D-A736-8F0D39AC9805}" destId="{C508FC3E-2CA6-4F46-A81B-07C76E672F85}" srcOrd="1" destOrd="0" presId="urn:microsoft.com/office/officeart/2005/8/layout/cycle6"/>
    <dgm:cxn modelId="{2F4FB433-AFD5-4E5D-9CCD-4C9758AE502A}" type="presParOf" srcId="{B0EE4968-F2C3-4F2D-A736-8F0D39AC9805}" destId="{BC4B1D14-ADCD-4405-83AC-C780F49DAC3E}" srcOrd="2" destOrd="0" presId="urn:microsoft.com/office/officeart/2005/8/layout/cycle6"/>
    <dgm:cxn modelId="{D160EE4F-0384-42F4-8ED5-2878C7994995}" type="presParOf" srcId="{B0EE4968-F2C3-4F2D-A736-8F0D39AC9805}" destId="{55F5763B-DE95-43D9-8417-1553B9D3BF4B}" srcOrd="3" destOrd="0" presId="urn:microsoft.com/office/officeart/2005/8/layout/cycle6"/>
    <dgm:cxn modelId="{00F918DD-B551-4CC7-A1F5-1FDAB1851E2C}" type="presParOf" srcId="{B0EE4968-F2C3-4F2D-A736-8F0D39AC9805}" destId="{5C44C4AF-6FF0-4FCB-B75D-1FE913BE7F40}" srcOrd="4" destOrd="0" presId="urn:microsoft.com/office/officeart/2005/8/layout/cycle6"/>
    <dgm:cxn modelId="{091F3437-AD5C-44AA-81FF-4F9B70E2DA48}" type="presParOf" srcId="{B0EE4968-F2C3-4F2D-A736-8F0D39AC9805}" destId="{61F4FD8C-EF00-4E35-8BFE-402A5B4CB044}" srcOrd="5" destOrd="0" presId="urn:microsoft.com/office/officeart/2005/8/layout/cycle6"/>
    <dgm:cxn modelId="{C130239D-B0CC-4D68-A1F7-29978DA381AF}" type="presParOf" srcId="{B0EE4968-F2C3-4F2D-A736-8F0D39AC9805}" destId="{072CDAB3-A7DE-4F99-BA1E-25A9D3C41D1E}" srcOrd="6" destOrd="0" presId="urn:microsoft.com/office/officeart/2005/8/layout/cycle6"/>
    <dgm:cxn modelId="{162791D9-CE13-4F1D-9433-A7644847B98C}" type="presParOf" srcId="{B0EE4968-F2C3-4F2D-A736-8F0D39AC9805}" destId="{453EF9D2-4512-4FB1-A430-0B9F733C6F63}" srcOrd="7" destOrd="0" presId="urn:microsoft.com/office/officeart/2005/8/layout/cycle6"/>
    <dgm:cxn modelId="{71985481-C5C6-4DB9-B867-B088C4B15102}" type="presParOf" srcId="{B0EE4968-F2C3-4F2D-A736-8F0D39AC9805}" destId="{25419D70-7594-408B-9D50-E0E4D05B175E}" srcOrd="8"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56F245-C369-2548-B821-A3A8A0FC7AB6}" type="doc">
      <dgm:prSet loTypeId="urn:microsoft.com/office/officeart/2005/8/layout/hList1" loCatId="" qsTypeId="urn:microsoft.com/office/officeart/2005/8/quickstyle/simple4" qsCatId="simple" csTypeId="urn:microsoft.com/office/officeart/2005/8/colors/accent1_2" csCatId="accent1" phldr="1"/>
      <dgm:spPr/>
      <dgm:t>
        <a:bodyPr/>
        <a:lstStyle/>
        <a:p>
          <a:endParaRPr lang="de-DE"/>
        </a:p>
      </dgm:t>
    </dgm:pt>
    <dgm:pt modelId="{811882D3-240C-854D-9A4F-A7DEEB2481B3}">
      <dgm:prSet phldrT="[Text]" custT="1"/>
      <dgm:spPr/>
      <dgm:t>
        <a:bodyPr/>
        <a:lstStyle/>
        <a:p>
          <a:r>
            <a:rPr lang="de-DE" sz="2800" dirty="0" err="1" smtClean="0"/>
            <a:t>Greenhouse</a:t>
          </a:r>
          <a:r>
            <a:rPr lang="de-DE" sz="2800" dirty="0" smtClean="0"/>
            <a:t> </a:t>
          </a:r>
          <a:r>
            <a:rPr lang="de-DE" sz="2800" dirty="0" err="1" smtClean="0"/>
            <a:t>gases</a:t>
          </a:r>
          <a:endParaRPr lang="de-DE" sz="2800" dirty="0"/>
        </a:p>
      </dgm:t>
    </dgm:pt>
    <dgm:pt modelId="{90343BB3-5D69-6146-8F47-3E0AB957D004}" type="parTrans" cxnId="{D7BB1130-B06F-094B-BBD1-23CAB57DB7B1}">
      <dgm:prSet/>
      <dgm:spPr/>
      <dgm:t>
        <a:bodyPr/>
        <a:lstStyle/>
        <a:p>
          <a:endParaRPr lang="de-DE" sz="1400"/>
        </a:p>
      </dgm:t>
    </dgm:pt>
    <dgm:pt modelId="{EF674531-4B95-E340-B763-BB2D2B1572FE}" type="sibTrans" cxnId="{D7BB1130-B06F-094B-BBD1-23CAB57DB7B1}">
      <dgm:prSet/>
      <dgm:spPr/>
      <dgm:t>
        <a:bodyPr/>
        <a:lstStyle/>
        <a:p>
          <a:endParaRPr lang="de-DE" sz="1400"/>
        </a:p>
      </dgm:t>
    </dgm:pt>
    <dgm:pt modelId="{0B4551B7-31EE-944B-8ECC-3A823905BC82}">
      <dgm:prSet custT="1"/>
      <dgm:spPr/>
      <dgm:t>
        <a:bodyPr lIns="324000"/>
        <a:lstStyle/>
        <a:p>
          <a:r>
            <a:rPr lang="en-US" sz="1800" noProof="0" dirty="0" smtClean="0"/>
            <a:t>Carbon dioxide (</a:t>
          </a:r>
          <a:r>
            <a:rPr lang="en-US" sz="1800" noProof="0" dirty="0" smtClean="0">
              <a:sym typeface="Wingdings" panose="05000000000000000000" pitchFamily="2" charset="2"/>
            </a:rPr>
            <a:t>CO</a:t>
          </a:r>
          <a:r>
            <a:rPr lang="en-US" sz="1800" baseline="-25000" noProof="0" dirty="0" smtClean="0">
              <a:sym typeface="Wingdings" panose="05000000000000000000" pitchFamily="2" charset="2"/>
            </a:rPr>
            <a:t>2</a:t>
          </a:r>
          <a:r>
            <a:rPr lang="en-US" sz="1800" noProof="0" dirty="0" smtClean="0"/>
            <a:t>)</a:t>
          </a:r>
          <a:endParaRPr lang="en-US" sz="1800" noProof="0" dirty="0"/>
        </a:p>
      </dgm:t>
    </dgm:pt>
    <dgm:pt modelId="{0B999AD3-626F-7F48-BBC5-E0515D252C12}" type="parTrans" cxnId="{F8EA712D-4CE2-7840-941F-870472A14CC8}">
      <dgm:prSet/>
      <dgm:spPr/>
      <dgm:t>
        <a:bodyPr/>
        <a:lstStyle/>
        <a:p>
          <a:endParaRPr lang="de-DE" sz="1400"/>
        </a:p>
      </dgm:t>
    </dgm:pt>
    <dgm:pt modelId="{1B67369E-BB6D-5F45-8D32-14C328469785}" type="sibTrans" cxnId="{F8EA712D-4CE2-7840-941F-870472A14CC8}">
      <dgm:prSet/>
      <dgm:spPr/>
      <dgm:t>
        <a:bodyPr/>
        <a:lstStyle/>
        <a:p>
          <a:endParaRPr lang="de-DE" sz="1400"/>
        </a:p>
      </dgm:t>
    </dgm:pt>
    <dgm:pt modelId="{245492E8-E9E9-1144-97F4-E199FEC8BD4B}">
      <dgm:prSet custT="1"/>
      <dgm:spPr/>
      <dgm:t>
        <a:bodyPr lIns="324000"/>
        <a:lstStyle/>
        <a:p>
          <a:r>
            <a:rPr lang="en-US" sz="1800" noProof="0" dirty="0" smtClean="0"/>
            <a:t>Fluorinated hydrocarbon(HFC)</a:t>
          </a:r>
          <a:endParaRPr lang="en-US" sz="1800" noProof="0" dirty="0"/>
        </a:p>
      </dgm:t>
    </dgm:pt>
    <dgm:pt modelId="{9B4D9867-41A7-604B-A691-243FAE36031D}" type="parTrans" cxnId="{CE33E4FF-98CA-2C45-B7DA-82A5AD2E150D}">
      <dgm:prSet/>
      <dgm:spPr/>
      <dgm:t>
        <a:bodyPr/>
        <a:lstStyle/>
        <a:p>
          <a:endParaRPr lang="de-DE" sz="1400"/>
        </a:p>
      </dgm:t>
    </dgm:pt>
    <dgm:pt modelId="{588B7A0C-F3A3-3146-A735-C1701E4793DD}" type="sibTrans" cxnId="{CE33E4FF-98CA-2C45-B7DA-82A5AD2E150D}">
      <dgm:prSet/>
      <dgm:spPr/>
      <dgm:t>
        <a:bodyPr/>
        <a:lstStyle/>
        <a:p>
          <a:endParaRPr lang="de-DE" sz="1400"/>
        </a:p>
      </dgm:t>
    </dgm:pt>
    <dgm:pt modelId="{20B5F487-0708-6F4A-9B9E-7F1133E61F73}">
      <dgm:prSet custT="1"/>
      <dgm:spPr/>
      <dgm:t>
        <a:bodyPr lIns="324000"/>
        <a:lstStyle/>
        <a:p>
          <a:r>
            <a:rPr lang="en-US" sz="1800" noProof="0" dirty="0" smtClean="0"/>
            <a:t>Methane (</a:t>
          </a:r>
          <a:r>
            <a:rPr lang="en-US" sz="1800" noProof="0" dirty="0" smtClean="0">
              <a:sym typeface="Wingdings" panose="05000000000000000000" pitchFamily="2" charset="2"/>
            </a:rPr>
            <a:t>CH</a:t>
          </a:r>
          <a:r>
            <a:rPr lang="en-US" sz="1800" baseline="-25000" noProof="0" dirty="0" smtClean="0">
              <a:sym typeface="Wingdings" panose="05000000000000000000" pitchFamily="2" charset="2"/>
            </a:rPr>
            <a:t>4</a:t>
          </a:r>
          <a:r>
            <a:rPr lang="en-US" sz="1800" noProof="0" dirty="0" smtClean="0"/>
            <a:t>)</a:t>
          </a:r>
          <a:endParaRPr lang="en-US" sz="1800" noProof="0" dirty="0"/>
        </a:p>
      </dgm:t>
    </dgm:pt>
    <dgm:pt modelId="{9F055819-C35E-7244-B119-75837707ED51}" type="parTrans" cxnId="{6A59C03D-8606-9F49-B94A-A63139F80EAD}">
      <dgm:prSet/>
      <dgm:spPr/>
      <dgm:t>
        <a:bodyPr/>
        <a:lstStyle/>
        <a:p>
          <a:endParaRPr lang="de-DE" sz="1400"/>
        </a:p>
      </dgm:t>
    </dgm:pt>
    <dgm:pt modelId="{6E9BB5CE-04A0-D64A-BEB0-22CACEA2F570}" type="sibTrans" cxnId="{6A59C03D-8606-9F49-B94A-A63139F80EAD}">
      <dgm:prSet/>
      <dgm:spPr/>
      <dgm:t>
        <a:bodyPr/>
        <a:lstStyle/>
        <a:p>
          <a:endParaRPr lang="de-DE" sz="1400"/>
        </a:p>
      </dgm:t>
    </dgm:pt>
    <dgm:pt modelId="{55C0A5E4-DCF4-EF45-8BA4-215844020A68}">
      <dgm:prSet custT="1"/>
      <dgm:spPr/>
      <dgm:t>
        <a:bodyPr lIns="324000"/>
        <a:lstStyle/>
        <a:p>
          <a:r>
            <a:rPr lang="en-US" sz="1800" noProof="0" dirty="0" smtClean="0"/>
            <a:t>Ozone (O</a:t>
          </a:r>
          <a:r>
            <a:rPr lang="en-US" sz="1800" baseline="-25000" noProof="0" dirty="0" smtClean="0"/>
            <a:t>3</a:t>
          </a:r>
          <a:r>
            <a:rPr lang="en-US" sz="1800" noProof="0" dirty="0" smtClean="0"/>
            <a:t>)</a:t>
          </a:r>
          <a:endParaRPr lang="en-US" sz="1800" noProof="0" dirty="0"/>
        </a:p>
      </dgm:t>
    </dgm:pt>
    <dgm:pt modelId="{92F98407-99F5-DF42-8F63-29FF82780B90}" type="parTrans" cxnId="{840955A1-055E-1148-91C7-ED027E1470F4}">
      <dgm:prSet/>
      <dgm:spPr/>
      <dgm:t>
        <a:bodyPr/>
        <a:lstStyle/>
        <a:p>
          <a:endParaRPr lang="de-DE" sz="1400"/>
        </a:p>
      </dgm:t>
    </dgm:pt>
    <dgm:pt modelId="{46BC1BC0-3A19-2E43-9209-E2EFAE839026}" type="sibTrans" cxnId="{840955A1-055E-1148-91C7-ED027E1470F4}">
      <dgm:prSet/>
      <dgm:spPr/>
      <dgm:t>
        <a:bodyPr/>
        <a:lstStyle/>
        <a:p>
          <a:endParaRPr lang="de-DE" sz="1400"/>
        </a:p>
      </dgm:t>
    </dgm:pt>
    <dgm:pt modelId="{42C3A402-6836-E149-B79D-BB45994C897F}">
      <dgm:prSet custT="1"/>
      <dgm:spPr/>
      <dgm:t>
        <a:bodyPr lIns="324000"/>
        <a:lstStyle/>
        <a:p>
          <a:r>
            <a:rPr lang="en-US" sz="1800" noProof="0" dirty="0" smtClean="0"/>
            <a:t>Nitrous oxide/laughing gas (</a:t>
          </a:r>
          <a:r>
            <a:rPr lang="en-US" sz="1800" noProof="0" dirty="0" smtClean="0">
              <a:sym typeface="Wingdings" panose="05000000000000000000" pitchFamily="2" charset="2"/>
            </a:rPr>
            <a:t>N</a:t>
          </a:r>
          <a:r>
            <a:rPr lang="en-US" sz="1800" baseline="-25000" noProof="0" dirty="0" smtClean="0">
              <a:sym typeface="Wingdings" panose="05000000000000000000" pitchFamily="2" charset="2"/>
            </a:rPr>
            <a:t>2</a:t>
          </a:r>
          <a:r>
            <a:rPr lang="en-US" sz="1800" noProof="0" dirty="0" smtClean="0">
              <a:sym typeface="Wingdings" panose="05000000000000000000" pitchFamily="2" charset="2"/>
            </a:rPr>
            <a:t>O</a:t>
          </a:r>
          <a:r>
            <a:rPr lang="en-US" sz="1800" noProof="0" dirty="0" smtClean="0"/>
            <a:t>)</a:t>
          </a:r>
          <a:endParaRPr lang="en-US" sz="1800" noProof="0" dirty="0"/>
        </a:p>
      </dgm:t>
    </dgm:pt>
    <dgm:pt modelId="{76405758-4B97-5C40-9BD6-3899D52FB60E}" type="parTrans" cxnId="{8A59B746-6EEA-6D4E-AF79-93A3F8FDFED5}">
      <dgm:prSet/>
      <dgm:spPr/>
      <dgm:t>
        <a:bodyPr/>
        <a:lstStyle/>
        <a:p>
          <a:endParaRPr lang="de-DE" sz="1400"/>
        </a:p>
      </dgm:t>
    </dgm:pt>
    <dgm:pt modelId="{4DBC35F4-2B90-7F4F-9F5E-3027BCAD17DB}" type="sibTrans" cxnId="{8A59B746-6EEA-6D4E-AF79-93A3F8FDFED5}">
      <dgm:prSet/>
      <dgm:spPr/>
      <dgm:t>
        <a:bodyPr/>
        <a:lstStyle/>
        <a:p>
          <a:endParaRPr lang="de-DE" sz="1400"/>
        </a:p>
      </dgm:t>
    </dgm:pt>
    <dgm:pt modelId="{6104EF4E-642D-B343-9D2C-4FBA54315289}">
      <dgm:prSet custT="1"/>
      <dgm:spPr/>
      <dgm:t>
        <a:bodyPr lIns="324000"/>
        <a:lstStyle/>
        <a:p>
          <a:r>
            <a:rPr lang="en-US" sz="1800" noProof="0" dirty="0" smtClean="0"/>
            <a:t>Sulfur hexafluoride (SF</a:t>
          </a:r>
          <a:r>
            <a:rPr lang="en-US" sz="1800" baseline="-25000" noProof="0" dirty="0" smtClean="0"/>
            <a:t>6</a:t>
          </a:r>
          <a:r>
            <a:rPr lang="en-US" sz="1800" noProof="0" dirty="0" smtClean="0"/>
            <a:t>)</a:t>
          </a:r>
          <a:endParaRPr lang="en-US" sz="1800" noProof="0" dirty="0"/>
        </a:p>
      </dgm:t>
    </dgm:pt>
    <dgm:pt modelId="{682508C6-EE11-654C-AE97-C060BCE1F05A}" type="parTrans" cxnId="{1B3150E1-6CFF-484A-A8FD-E6ADF3A9267E}">
      <dgm:prSet/>
      <dgm:spPr/>
      <dgm:t>
        <a:bodyPr/>
        <a:lstStyle/>
        <a:p>
          <a:endParaRPr lang="de-DE" sz="1400"/>
        </a:p>
      </dgm:t>
    </dgm:pt>
    <dgm:pt modelId="{A6F6E5A3-7EDA-FE45-8FA6-2BE38C9F7FE8}" type="sibTrans" cxnId="{1B3150E1-6CFF-484A-A8FD-E6ADF3A9267E}">
      <dgm:prSet/>
      <dgm:spPr/>
      <dgm:t>
        <a:bodyPr/>
        <a:lstStyle/>
        <a:p>
          <a:endParaRPr lang="de-DE" sz="1400"/>
        </a:p>
      </dgm:t>
    </dgm:pt>
    <dgm:pt modelId="{FF558303-B7E3-2B4D-BF88-FAC46508F79D}">
      <dgm:prSet custT="1"/>
      <dgm:spPr/>
      <dgm:t>
        <a:bodyPr lIns="324000"/>
        <a:lstStyle/>
        <a:p>
          <a:r>
            <a:rPr lang="en-US" sz="1800" noProof="0" dirty="0" smtClean="0"/>
            <a:t>Other</a:t>
          </a:r>
          <a:endParaRPr lang="en-US" sz="1800" noProof="0" dirty="0"/>
        </a:p>
      </dgm:t>
    </dgm:pt>
    <dgm:pt modelId="{1DBC9AE9-9A1D-A34A-AD1B-3C0D99255C38}" type="parTrans" cxnId="{1F59564C-527D-E940-BC3B-501BD2CCD2ED}">
      <dgm:prSet/>
      <dgm:spPr/>
      <dgm:t>
        <a:bodyPr/>
        <a:lstStyle/>
        <a:p>
          <a:endParaRPr lang="de-DE" sz="1400"/>
        </a:p>
      </dgm:t>
    </dgm:pt>
    <dgm:pt modelId="{701C2534-C595-F44B-8541-6AE10A6E3C65}" type="sibTrans" cxnId="{1F59564C-527D-E940-BC3B-501BD2CCD2ED}">
      <dgm:prSet/>
      <dgm:spPr/>
      <dgm:t>
        <a:bodyPr/>
        <a:lstStyle/>
        <a:p>
          <a:endParaRPr lang="de-DE" sz="1400"/>
        </a:p>
      </dgm:t>
    </dgm:pt>
    <dgm:pt modelId="{3F13CDFC-EC66-0044-9C80-26681B0E6A9D}" type="pres">
      <dgm:prSet presAssocID="{8556F245-C369-2548-B821-A3A8A0FC7AB6}" presName="Name0" presStyleCnt="0">
        <dgm:presLayoutVars>
          <dgm:dir/>
          <dgm:animLvl val="lvl"/>
          <dgm:resizeHandles val="exact"/>
        </dgm:presLayoutVars>
      </dgm:prSet>
      <dgm:spPr/>
      <dgm:t>
        <a:bodyPr/>
        <a:lstStyle/>
        <a:p>
          <a:endParaRPr lang="de-DE"/>
        </a:p>
      </dgm:t>
    </dgm:pt>
    <dgm:pt modelId="{768D64CC-4B9A-964A-B297-DE8D7C6560BB}" type="pres">
      <dgm:prSet presAssocID="{811882D3-240C-854D-9A4F-A7DEEB2481B3}" presName="composite" presStyleCnt="0"/>
      <dgm:spPr/>
    </dgm:pt>
    <dgm:pt modelId="{18931775-DCC5-484A-832B-3A28405C0520}" type="pres">
      <dgm:prSet presAssocID="{811882D3-240C-854D-9A4F-A7DEEB2481B3}" presName="parTx" presStyleLbl="alignNode1" presStyleIdx="0" presStyleCnt="1" custLinFactNeighborY="-67822">
        <dgm:presLayoutVars>
          <dgm:chMax val="0"/>
          <dgm:chPref val="0"/>
          <dgm:bulletEnabled val="1"/>
        </dgm:presLayoutVars>
      </dgm:prSet>
      <dgm:spPr/>
      <dgm:t>
        <a:bodyPr/>
        <a:lstStyle/>
        <a:p>
          <a:endParaRPr lang="de-DE"/>
        </a:p>
      </dgm:t>
    </dgm:pt>
    <dgm:pt modelId="{7DB60188-23BA-FD4F-94EC-937389981BD4}" type="pres">
      <dgm:prSet presAssocID="{811882D3-240C-854D-9A4F-A7DEEB2481B3}" presName="desTx" presStyleLbl="alignAccFollowNode1" presStyleIdx="0" presStyleCnt="1">
        <dgm:presLayoutVars>
          <dgm:bulletEnabled val="1"/>
        </dgm:presLayoutVars>
      </dgm:prSet>
      <dgm:spPr/>
      <dgm:t>
        <a:bodyPr/>
        <a:lstStyle/>
        <a:p>
          <a:endParaRPr lang="de-DE"/>
        </a:p>
      </dgm:t>
    </dgm:pt>
  </dgm:ptLst>
  <dgm:cxnLst>
    <dgm:cxn modelId="{E817A677-CA77-B146-9F41-2CC4F1C0C461}" type="presOf" srcId="{811882D3-240C-854D-9A4F-A7DEEB2481B3}" destId="{18931775-DCC5-484A-832B-3A28405C0520}" srcOrd="0" destOrd="0" presId="urn:microsoft.com/office/officeart/2005/8/layout/hList1"/>
    <dgm:cxn modelId="{6A59C03D-8606-9F49-B94A-A63139F80EAD}" srcId="{811882D3-240C-854D-9A4F-A7DEEB2481B3}" destId="{20B5F487-0708-6F4A-9B9E-7F1133E61F73}" srcOrd="2" destOrd="0" parTransId="{9F055819-C35E-7244-B119-75837707ED51}" sibTransId="{6E9BB5CE-04A0-D64A-BEB0-22CACEA2F570}"/>
    <dgm:cxn modelId="{1B3150E1-6CFF-484A-A8FD-E6ADF3A9267E}" srcId="{811882D3-240C-854D-9A4F-A7DEEB2481B3}" destId="{6104EF4E-642D-B343-9D2C-4FBA54315289}" srcOrd="5" destOrd="0" parTransId="{682508C6-EE11-654C-AE97-C060BCE1F05A}" sibTransId="{A6F6E5A3-7EDA-FE45-8FA6-2BE38C9F7FE8}"/>
    <dgm:cxn modelId="{840955A1-055E-1148-91C7-ED027E1470F4}" srcId="{811882D3-240C-854D-9A4F-A7DEEB2481B3}" destId="{55C0A5E4-DCF4-EF45-8BA4-215844020A68}" srcOrd="3" destOrd="0" parTransId="{92F98407-99F5-DF42-8F63-29FF82780B90}" sibTransId="{46BC1BC0-3A19-2E43-9209-E2EFAE839026}"/>
    <dgm:cxn modelId="{E35FD592-1BA3-874D-92CF-16DABFD61EFD}" type="presOf" srcId="{FF558303-B7E3-2B4D-BF88-FAC46508F79D}" destId="{7DB60188-23BA-FD4F-94EC-937389981BD4}" srcOrd="0" destOrd="6" presId="urn:microsoft.com/office/officeart/2005/8/layout/hList1"/>
    <dgm:cxn modelId="{B36E0B4A-6784-2945-98F2-D8734ED6C14F}" type="presOf" srcId="{245492E8-E9E9-1144-97F4-E199FEC8BD4B}" destId="{7DB60188-23BA-FD4F-94EC-937389981BD4}" srcOrd="0" destOrd="1" presId="urn:microsoft.com/office/officeart/2005/8/layout/hList1"/>
    <dgm:cxn modelId="{E77E4095-B84E-234D-AAF0-271700ACFAA8}" type="presOf" srcId="{8556F245-C369-2548-B821-A3A8A0FC7AB6}" destId="{3F13CDFC-EC66-0044-9C80-26681B0E6A9D}" srcOrd="0" destOrd="0" presId="urn:microsoft.com/office/officeart/2005/8/layout/hList1"/>
    <dgm:cxn modelId="{1F59564C-527D-E940-BC3B-501BD2CCD2ED}" srcId="{811882D3-240C-854D-9A4F-A7DEEB2481B3}" destId="{FF558303-B7E3-2B4D-BF88-FAC46508F79D}" srcOrd="6" destOrd="0" parTransId="{1DBC9AE9-9A1D-A34A-AD1B-3C0D99255C38}" sibTransId="{701C2534-C595-F44B-8541-6AE10A6E3C65}"/>
    <dgm:cxn modelId="{85F22562-5E5C-914C-833E-86BE85378675}" type="presOf" srcId="{20B5F487-0708-6F4A-9B9E-7F1133E61F73}" destId="{7DB60188-23BA-FD4F-94EC-937389981BD4}" srcOrd="0" destOrd="2" presId="urn:microsoft.com/office/officeart/2005/8/layout/hList1"/>
    <dgm:cxn modelId="{50537BE4-8654-1242-8BB9-180E6E6E7CAE}" type="presOf" srcId="{0B4551B7-31EE-944B-8ECC-3A823905BC82}" destId="{7DB60188-23BA-FD4F-94EC-937389981BD4}" srcOrd="0" destOrd="0" presId="urn:microsoft.com/office/officeart/2005/8/layout/hList1"/>
    <dgm:cxn modelId="{F8EA712D-4CE2-7840-941F-870472A14CC8}" srcId="{811882D3-240C-854D-9A4F-A7DEEB2481B3}" destId="{0B4551B7-31EE-944B-8ECC-3A823905BC82}" srcOrd="0" destOrd="0" parTransId="{0B999AD3-626F-7F48-BBC5-E0515D252C12}" sibTransId="{1B67369E-BB6D-5F45-8D32-14C328469785}"/>
    <dgm:cxn modelId="{73734A7A-7550-E346-A118-6B77D2398BF5}" type="presOf" srcId="{55C0A5E4-DCF4-EF45-8BA4-215844020A68}" destId="{7DB60188-23BA-FD4F-94EC-937389981BD4}" srcOrd="0" destOrd="3" presId="urn:microsoft.com/office/officeart/2005/8/layout/hList1"/>
    <dgm:cxn modelId="{D7BB1130-B06F-094B-BBD1-23CAB57DB7B1}" srcId="{8556F245-C369-2548-B821-A3A8A0FC7AB6}" destId="{811882D3-240C-854D-9A4F-A7DEEB2481B3}" srcOrd="0" destOrd="0" parTransId="{90343BB3-5D69-6146-8F47-3E0AB957D004}" sibTransId="{EF674531-4B95-E340-B763-BB2D2B1572FE}"/>
    <dgm:cxn modelId="{8A59B746-6EEA-6D4E-AF79-93A3F8FDFED5}" srcId="{811882D3-240C-854D-9A4F-A7DEEB2481B3}" destId="{42C3A402-6836-E149-B79D-BB45994C897F}" srcOrd="4" destOrd="0" parTransId="{76405758-4B97-5C40-9BD6-3899D52FB60E}" sibTransId="{4DBC35F4-2B90-7F4F-9F5E-3027BCAD17DB}"/>
    <dgm:cxn modelId="{CE33E4FF-98CA-2C45-B7DA-82A5AD2E150D}" srcId="{811882D3-240C-854D-9A4F-A7DEEB2481B3}" destId="{245492E8-E9E9-1144-97F4-E199FEC8BD4B}" srcOrd="1" destOrd="0" parTransId="{9B4D9867-41A7-604B-A691-243FAE36031D}" sibTransId="{588B7A0C-F3A3-3146-A735-C1701E4793DD}"/>
    <dgm:cxn modelId="{6A268861-8E1F-F44B-B5AD-7DFC83A61374}" type="presOf" srcId="{42C3A402-6836-E149-B79D-BB45994C897F}" destId="{7DB60188-23BA-FD4F-94EC-937389981BD4}" srcOrd="0" destOrd="4" presId="urn:microsoft.com/office/officeart/2005/8/layout/hList1"/>
    <dgm:cxn modelId="{A63292D0-9AB4-5145-810A-23792B11FA34}" type="presOf" srcId="{6104EF4E-642D-B343-9D2C-4FBA54315289}" destId="{7DB60188-23BA-FD4F-94EC-937389981BD4}" srcOrd="0" destOrd="5" presId="urn:microsoft.com/office/officeart/2005/8/layout/hList1"/>
    <dgm:cxn modelId="{4EAD0B71-3262-4F40-86E6-A545A8EAA755}" type="presParOf" srcId="{3F13CDFC-EC66-0044-9C80-26681B0E6A9D}" destId="{768D64CC-4B9A-964A-B297-DE8D7C6560BB}" srcOrd="0" destOrd="0" presId="urn:microsoft.com/office/officeart/2005/8/layout/hList1"/>
    <dgm:cxn modelId="{A31C34DA-FD22-1C47-AF28-4A3FB82E2622}" type="presParOf" srcId="{768D64CC-4B9A-964A-B297-DE8D7C6560BB}" destId="{18931775-DCC5-484A-832B-3A28405C0520}" srcOrd="0" destOrd="0" presId="urn:microsoft.com/office/officeart/2005/8/layout/hList1"/>
    <dgm:cxn modelId="{90E5D1F2-E110-ED4A-A16C-5944D33343F5}" type="presParOf" srcId="{768D64CC-4B9A-964A-B297-DE8D7C6560BB}" destId="{7DB60188-23BA-FD4F-94EC-937389981BD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026802-355D-4B89-BF96-544DA1B59A8A}"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de-DE"/>
        </a:p>
      </dgm:t>
    </dgm:pt>
    <dgm:pt modelId="{2DF29422-E6A1-490A-AE5C-124752837E24}">
      <dgm:prSet phldrT="[Text]"/>
      <dgm:spPr/>
      <dgm:t>
        <a:bodyPr/>
        <a:lstStyle/>
        <a:p>
          <a:r>
            <a:rPr lang="en-US" noProof="0" dirty="0" smtClean="0"/>
            <a:t>Consequences and impact</a:t>
          </a:r>
          <a:endParaRPr lang="en-US" noProof="0" dirty="0"/>
        </a:p>
      </dgm:t>
    </dgm:pt>
    <dgm:pt modelId="{6D9FAF37-882E-4FFA-BD7F-3930E94B0CB8}" type="parTrans" cxnId="{E75CF56D-5CFB-4981-89FE-726A2BBC1113}">
      <dgm:prSet/>
      <dgm:spPr/>
      <dgm:t>
        <a:bodyPr/>
        <a:lstStyle/>
        <a:p>
          <a:endParaRPr lang="de-DE"/>
        </a:p>
      </dgm:t>
    </dgm:pt>
    <dgm:pt modelId="{C3336CDA-6FA0-4FA4-83CA-3383FD4E0F84}" type="sibTrans" cxnId="{E75CF56D-5CFB-4981-89FE-726A2BBC1113}">
      <dgm:prSet/>
      <dgm:spPr/>
      <dgm:t>
        <a:bodyPr/>
        <a:lstStyle/>
        <a:p>
          <a:endParaRPr lang="de-DE"/>
        </a:p>
      </dgm:t>
    </dgm:pt>
    <dgm:pt modelId="{065F99EE-DC40-46CE-AE0F-3BBE21C08D15}">
      <dgm:prSet phldrT="[Text]"/>
      <dgm:spPr/>
      <dgm:t>
        <a:bodyPr/>
        <a:lstStyle/>
        <a:p>
          <a:r>
            <a:rPr lang="en-US" noProof="0" dirty="0" smtClean="0"/>
            <a:t>Weather, migration, and economy</a:t>
          </a:r>
          <a:endParaRPr lang="en-US" noProof="0" dirty="0"/>
        </a:p>
      </dgm:t>
    </dgm:pt>
    <dgm:pt modelId="{5FBA84AB-C515-4444-8D39-09B660F2F280}" type="parTrans" cxnId="{19556DE6-BD4E-4EB4-A3F1-9377A5603DF0}">
      <dgm:prSet/>
      <dgm:spPr/>
      <dgm:t>
        <a:bodyPr/>
        <a:lstStyle/>
        <a:p>
          <a:endParaRPr lang="de-DE"/>
        </a:p>
      </dgm:t>
    </dgm:pt>
    <dgm:pt modelId="{8C94A212-0E26-4816-BF53-2D6CECB22DBD}" type="sibTrans" cxnId="{19556DE6-BD4E-4EB4-A3F1-9377A5603DF0}">
      <dgm:prSet/>
      <dgm:spPr/>
      <dgm:t>
        <a:bodyPr/>
        <a:lstStyle/>
        <a:p>
          <a:endParaRPr lang="de-DE"/>
        </a:p>
      </dgm:t>
    </dgm:pt>
    <dgm:pt modelId="{4B42EAAD-76E3-40B7-BFDE-81E52F911AB1}">
      <dgm:prSet phldrT="[Text]"/>
      <dgm:spPr/>
      <dgm:t>
        <a:bodyPr/>
        <a:lstStyle/>
        <a:p>
          <a:r>
            <a:rPr lang="en-US" noProof="0" dirty="0" smtClean="0"/>
            <a:t>Companies and sectors</a:t>
          </a:r>
          <a:endParaRPr lang="en-US" noProof="0" dirty="0"/>
        </a:p>
      </dgm:t>
    </dgm:pt>
    <dgm:pt modelId="{B24536DF-7D67-4153-89AC-21D171325DAD}" type="parTrans" cxnId="{15DA9EA0-A001-4EE6-A7C5-5B2F8C7006DF}">
      <dgm:prSet/>
      <dgm:spPr/>
      <dgm:t>
        <a:bodyPr/>
        <a:lstStyle/>
        <a:p>
          <a:endParaRPr lang="de-DE"/>
        </a:p>
      </dgm:t>
    </dgm:pt>
    <dgm:pt modelId="{87886F52-0C02-4B38-8E49-0625B0C991B9}" type="sibTrans" cxnId="{15DA9EA0-A001-4EE6-A7C5-5B2F8C7006DF}">
      <dgm:prSet/>
      <dgm:spPr/>
      <dgm:t>
        <a:bodyPr/>
        <a:lstStyle/>
        <a:p>
          <a:endParaRPr lang="de-DE"/>
        </a:p>
      </dgm:t>
    </dgm:pt>
    <dgm:pt modelId="{98475047-AED6-459A-93B1-F2EC276F189D}">
      <dgm:prSet phldrT="[Text]"/>
      <dgm:spPr/>
      <dgm:t>
        <a:bodyPr/>
        <a:lstStyle/>
        <a:p>
          <a:r>
            <a:rPr lang="de-DE" dirty="0" smtClean="0"/>
            <a:t>Global </a:t>
          </a:r>
          <a:r>
            <a:rPr lang="en-US" noProof="0" dirty="0" smtClean="0"/>
            <a:t>disruption and further conclusions</a:t>
          </a:r>
          <a:endParaRPr lang="en-US" noProof="0" dirty="0"/>
        </a:p>
      </dgm:t>
    </dgm:pt>
    <dgm:pt modelId="{9FC38684-98F8-4281-9273-F9DA155616EF}" type="parTrans" cxnId="{B0A94BDF-94BC-4346-B11B-49D63D422FFB}">
      <dgm:prSet/>
      <dgm:spPr/>
      <dgm:t>
        <a:bodyPr/>
        <a:lstStyle/>
        <a:p>
          <a:endParaRPr lang="de-DE"/>
        </a:p>
      </dgm:t>
    </dgm:pt>
    <dgm:pt modelId="{016196E0-A3BD-4C64-9B3E-2CC46E0B8F21}" type="sibTrans" cxnId="{B0A94BDF-94BC-4346-B11B-49D63D422FFB}">
      <dgm:prSet/>
      <dgm:spPr/>
      <dgm:t>
        <a:bodyPr/>
        <a:lstStyle/>
        <a:p>
          <a:endParaRPr lang="de-DE"/>
        </a:p>
      </dgm:t>
    </dgm:pt>
    <dgm:pt modelId="{C9E3B6D1-1193-44FC-ABB9-F5AAD6B0624E}" type="pres">
      <dgm:prSet presAssocID="{31026802-355D-4B89-BF96-544DA1B59A8A}" presName="hierChild1" presStyleCnt="0">
        <dgm:presLayoutVars>
          <dgm:orgChart val="1"/>
          <dgm:chPref val="1"/>
          <dgm:dir/>
          <dgm:animOne val="branch"/>
          <dgm:animLvl val="lvl"/>
          <dgm:resizeHandles/>
        </dgm:presLayoutVars>
      </dgm:prSet>
      <dgm:spPr/>
      <dgm:t>
        <a:bodyPr/>
        <a:lstStyle/>
        <a:p>
          <a:endParaRPr lang="de-DE"/>
        </a:p>
      </dgm:t>
    </dgm:pt>
    <dgm:pt modelId="{3085CCEB-FE25-41A2-8128-861A55A0C1A2}" type="pres">
      <dgm:prSet presAssocID="{2DF29422-E6A1-490A-AE5C-124752837E24}" presName="hierRoot1" presStyleCnt="0">
        <dgm:presLayoutVars>
          <dgm:hierBranch val="init"/>
        </dgm:presLayoutVars>
      </dgm:prSet>
      <dgm:spPr/>
    </dgm:pt>
    <dgm:pt modelId="{30FC5187-5DBB-4A6C-AC6A-4FBAEC301ED9}" type="pres">
      <dgm:prSet presAssocID="{2DF29422-E6A1-490A-AE5C-124752837E24}" presName="rootComposite1" presStyleCnt="0"/>
      <dgm:spPr/>
    </dgm:pt>
    <dgm:pt modelId="{0E096F00-B3BC-45E4-A38B-EAFE7BD64071}" type="pres">
      <dgm:prSet presAssocID="{2DF29422-E6A1-490A-AE5C-124752837E24}" presName="rootText1" presStyleLbl="node0" presStyleIdx="0" presStyleCnt="1">
        <dgm:presLayoutVars>
          <dgm:chPref val="3"/>
        </dgm:presLayoutVars>
      </dgm:prSet>
      <dgm:spPr/>
      <dgm:t>
        <a:bodyPr/>
        <a:lstStyle/>
        <a:p>
          <a:endParaRPr lang="de-DE"/>
        </a:p>
      </dgm:t>
    </dgm:pt>
    <dgm:pt modelId="{302496D3-4554-45AB-A580-86716478BBCD}" type="pres">
      <dgm:prSet presAssocID="{2DF29422-E6A1-490A-AE5C-124752837E24}" presName="rootConnector1" presStyleLbl="node1" presStyleIdx="0" presStyleCnt="0"/>
      <dgm:spPr/>
      <dgm:t>
        <a:bodyPr/>
        <a:lstStyle/>
        <a:p>
          <a:endParaRPr lang="de-DE"/>
        </a:p>
      </dgm:t>
    </dgm:pt>
    <dgm:pt modelId="{34B3C427-FEF2-4139-B614-5DAFD88F6E84}" type="pres">
      <dgm:prSet presAssocID="{2DF29422-E6A1-490A-AE5C-124752837E24}" presName="hierChild2" presStyleCnt="0"/>
      <dgm:spPr/>
    </dgm:pt>
    <dgm:pt modelId="{5B1ACC85-7FD9-4DC0-A576-75C63B294021}" type="pres">
      <dgm:prSet presAssocID="{5FBA84AB-C515-4444-8D39-09B660F2F280}" presName="Name37" presStyleLbl="parChTrans1D2" presStyleIdx="0" presStyleCnt="3"/>
      <dgm:spPr/>
      <dgm:t>
        <a:bodyPr/>
        <a:lstStyle/>
        <a:p>
          <a:endParaRPr lang="de-DE"/>
        </a:p>
      </dgm:t>
    </dgm:pt>
    <dgm:pt modelId="{264AE041-CE42-4CA6-AD5E-931BEA72CD7B}" type="pres">
      <dgm:prSet presAssocID="{065F99EE-DC40-46CE-AE0F-3BBE21C08D15}" presName="hierRoot2" presStyleCnt="0">
        <dgm:presLayoutVars>
          <dgm:hierBranch val="init"/>
        </dgm:presLayoutVars>
      </dgm:prSet>
      <dgm:spPr/>
    </dgm:pt>
    <dgm:pt modelId="{960661E5-8D60-4663-BC90-E77750F361DC}" type="pres">
      <dgm:prSet presAssocID="{065F99EE-DC40-46CE-AE0F-3BBE21C08D15}" presName="rootComposite" presStyleCnt="0"/>
      <dgm:spPr/>
    </dgm:pt>
    <dgm:pt modelId="{7C745C7F-2C71-4E7E-B240-B6D2368024F7}" type="pres">
      <dgm:prSet presAssocID="{065F99EE-DC40-46CE-AE0F-3BBE21C08D15}" presName="rootText" presStyleLbl="node2" presStyleIdx="0" presStyleCnt="3" custScaleX="144919" custScaleY="202270">
        <dgm:presLayoutVars>
          <dgm:chPref val="3"/>
        </dgm:presLayoutVars>
      </dgm:prSet>
      <dgm:spPr/>
      <dgm:t>
        <a:bodyPr/>
        <a:lstStyle/>
        <a:p>
          <a:endParaRPr lang="de-DE"/>
        </a:p>
      </dgm:t>
    </dgm:pt>
    <dgm:pt modelId="{CA969693-AA08-4F8B-9875-882E377C1BCA}" type="pres">
      <dgm:prSet presAssocID="{065F99EE-DC40-46CE-AE0F-3BBE21C08D15}" presName="rootConnector" presStyleLbl="node2" presStyleIdx="0" presStyleCnt="3"/>
      <dgm:spPr/>
      <dgm:t>
        <a:bodyPr/>
        <a:lstStyle/>
        <a:p>
          <a:endParaRPr lang="de-DE"/>
        </a:p>
      </dgm:t>
    </dgm:pt>
    <dgm:pt modelId="{0502F45E-B897-4E1A-9D8E-7C437506F070}" type="pres">
      <dgm:prSet presAssocID="{065F99EE-DC40-46CE-AE0F-3BBE21C08D15}" presName="hierChild4" presStyleCnt="0"/>
      <dgm:spPr/>
    </dgm:pt>
    <dgm:pt modelId="{D73641E1-9AB4-40F0-B349-FD834F69D337}" type="pres">
      <dgm:prSet presAssocID="{065F99EE-DC40-46CE-AE0F-3BBE21C08D15}" presName="hierChild5" presStyleCnt="0"/>
      <dgm:spPr/>
    </dgm:pt>
    <dgm:pt modelId="{EC36AC6C-77A8-45E9-9DE9-954F19D1F7EF}" type="pres">
      <dgm:prSet presAssocID="{B24536DF-7D67-4153-89AC-21D171325DAD}" presName="Name37" presStyleLbl="parChTrans1D2" presStyleIdx="1" presStyleCnt="3"/>
      <dgm:spPr/>
      <dgm:t>
        <a:bodyPr/>
        <a:lstStyle/>
        <a:p>
          <a:endParaRPr lang="de-DE"/>
        </a:p>
      </dgm:t>
    </dgm:pt>
    <dgm:pt modelId="{BF73F76E-1502-41A6-BA4B-C5CBD8B5AE85}" type="pres">
      <dgm:prSet presAssocID="{4B42EAAD-76E3-40B7-BFDE-81E52F911AB1}" presName="hierRoot2" presStyleCnt="0">
        <dgm:presLayoutVars>
          <dgm:hierBranch val="init"/>
        </dgm:presLayoutVars>
      </dgm:prSet>
      <dgm:spPr/>
    </dgm:pt>
    <dgm:pt modelId="{A99A2ACC-E3A9-4549-9507-CBDA2B1E8FDD}" type="pres">
      <dgm:prSet presAssocID="{4B42EAAD-76E3-40B7-BFDE-81E52F911AB1}" presName="rootComposite" presStyleCnt="0"/>
      <dgm:spPr/>
    </dgm:pt>
    <dgm:pt modelId="{BC3C6AD5-50E3-4E53-893B-FAB792C12D7B}" type="pres">
      <dgm:prSet presAssocID="{4B42EAAD-76E3-40B7-BFDE-81E52F911AB1}" presName="rootText" presStyleLbl="node2" presStyleIdx="1" presStyleCnt="3">
        <dgm:presLayoutVars>
          <dgm:chPref val="3"/>
        </dgm:presLayoutVars>
      </dgm:prSet>
      <dgm:spPr/>
      <dgm:t>
        <a:bodyPr/>
        <a:lstStyle/>
        <a:p>
          <a:endParaRPr lang="de-DE"/>
        </a:p>
      </dgm:t>
    </dgm:pt>
    <dgm:pt modelId="{74FD9B52-A36A-47DB-88B6-155214527B6C}" type="pres">
      <dgm:prSet presAssocID="{4B42EAAD-76E3-40B7-BFDE-81E52F911AB1}" presName="rootConnector" presStyleLbl="node2" presStyleIdx="1" presStyleCnt="3"/>
      <dgm:spPr/>
      <dgm:t>
        <a:bodyPr/>
        <a:lstStyle/>
        <a:p>
          <a:endParaRPr lang="de-DE"/>
        </a:p>
      </dgm:t>
    </dgm:pt>
    <dgm:pt modelId="{914FB48D-C45A-4B2A-95E3-92B6A9EDCDB8}" type="pres">
      <dgm:prSet presAssocID="{4B42EAAD-76E3-40B7-BFDE-81E52F911AB1}" presName="hierChild4" presStyleCnt="0"/>
      <dgm:spPr/>
    </dgm:pt>
    <dgm:pt modelId="{E3CC8E9E-0325-4C35-902D-F0C458D90E65}" type="pres">
      <dgm:prSet presAssocID="{4B42EAAD-76E3-40B7-BFDE-81E52F911AB1}" presName="hierChild5" presStyleCnt="0"/>
      <dgm:spPr/>
    </dgm:pt>
    <dgm:pt modelId="{699817A1-860B-4B5C-BF89-804AC62BBC39}" type="pres">
      <dgm:prSet presAssocID="{9FC38684-98F8-4281-9273-F9DA155616EF}" presName="Name37" presStyleLbl="parChTrans1D2" presStyleIdx="2" presStyleCnt="3"/>
      <dgm:spPr/>
      <dgm:t>
        <a:bodyPr/>
        <a:lstStyle/>
        <a:p>
          <a:endParaRPr lang="de-DE"/>
        </a:p>
      </dgm:t>
    </dgm:pt>
    <dgm:pt modelId="{43725D0A-B40A-4177-B072-9593089685CB}" type="pres">
      <dgm:prSet presAssocID="{98475047-AED6-459A-93B1-F2EC276F189D}" presName="hierRoot2" presStyleCnt="0">
        <dgm:presLayoutVars>
          <dgm:hierBranch val="init"/>
        </dgm:presLayoutVars>
      </dgm:prSet>
      <dgm:spPr/>
    </dgm:pt>
    <dgm:pt modelId="{B8305C69-5480-43EA-A333-E5B7486B9A3A}" type="pres">
      <dgm:prSet presAssocID="{98475047-AED6-459A-93B1-F2EC276F189D}" presName="rootComposite" presStyleCnt="0"/>
      <dgm:spPr/>
    </dgm:pt>
    <dgm:pt modelId="{513931C4-7FF4-4546-95B9-92BA82E28200}" type="pres">
      <dgm:prSet presAssocID="{98475047-AED6-459A-93B1-F2EC276F189D}" presName="rootText" presStyleLbl="node2" presStyleIdx="2" presStyleCnt="3">
        <dgm:presLayoutVars>
          <dgm:chPref val="3"/>
        </dgm:presLayoutVars>
      </dgm:prSet>
      <dgm:spPr/>
      <dgm:t>
        <a:bodyPr/>
        <a:lstStyle/>
        <a:p>
          <a:endParaRPr lang="de-DE"/>
        </a:p>
      </dgm:t>
    </dgm:pt>
    <dgm:pt modelId="{02177A49-CA70-4080-B28D-20D5E509083C}" type="pres">
      <dgm:prSet presAssocID="{98475047-AED6-459A-93B1-F2EC276F189D}" presName="rootConnector" presStyleLbl="node2" presStyleIdx="2" presStyleCnt="3"/>
      <dgm:spPr/>
      <dgm:t>
        <a:bodyPr/>
        <a:lstStyle/>
        <a:p>
          <a:endParaRPr lang="de-DE"/>
        </a:p>
      </dgm:t>
    </dgm:pt>
    <dgm:pt modelId="{9B96E6B2-D3DB-43E6-8E5A-2B6187466F63}" type="pres">
      <dgm:prSet presAssocID="{98475047-AED6-459A-93B1-F2EC276F189D}" presName="hierChild4" presStyleCnt="0"/>
      <dgm:spPr/>
    </dgm:pt>
    <dgm:pt modelId="{0FEA90D7-7ECC-44AB-BD4C-1DB789118195}" type="pres">
      <dgm:prSet presAssocID="{98475047-AED6-459A-93B1-F2EC276F189D}" presName="hierChild5" presStyleCnt="0"/>
      <dgm:spPr/>
    </dgm:pt>
    <dgm:pt modelId="{D752A6EE-9197-4B64-BF3B-DAAEFE45EA19}" type="pres">
      <dgm:prSet presAssocID="{2DF29422-E6A1-490A-AE5C-124752837E24}" presName="hierChild3" presStyleCnt="0"/>
      <dgm:spPr/>
    </dgm:pt>
  </dgm:ptLst>
  <dgm:cxnLst>
    <dgm:cxn modelId="{2C3A089B-53A5-4C76-A06F-FBB8AAB2E471}" type="presOf" srcId="{065F99EE-DC40-46CE-AE0F-3BBE21C08D15}" destId="{7C745C7F-2C71-4E7E-B240-B6D2368024F7}" srcOrd="0" destOrd="0" presId="urn:microsoft.com/office/officeart/2005/8/layout/orgChart1"/>
    <dgm:cxn modelId="{D9CAB31A-D3D5-4959-9F13-8C02AD6EDD06}" type="presOf" srcId="{5FBA84AB-C515-4444-8D39-09B660F2F280}" destId="{5B1ACC85-7FD9-4DC0-A576-75C63B294021}" srcOrd="0" destOrd="0" presId="urn:microsoft.com/office/officeart/2005/8/layout/orgChart1"/>
    <dgm:cxn modelId="{DF87BFEF-A8D0-44DE-8767-B4772F58D9AD}" type="presOf" srcId="{98475047-AED6-459A-93B1-F2EC276F189D}" destId="{513931C4-7FF4-4546-95B9-92BA82E28200}" srcOrd="0" destOrd="0" presId="urn:microsoft.com/office/officeart/2005/8/layout/orgChart1"/>
    <dgm:cxn modelId="{9B838E38-042B-420B-9AAA-ACAD8EFC46D5}" type="presOf" srcId="{4B42EAAD-76E3-40B7-BFDE-81E52F911AB1}" destId="{74FD9B52-A36A-47DB-88B6-155214527B6C}" srcOrd="1" destOrd="0" presId="urn:microsoft.com/office/officeart/2005/8/layout/orgChart1"/>
    <dgm:cxn modelId="{3BB36AA9-E164-432E-BC0D-F4B492D8A932}" type="presOf" srcId="{9FC38684-98F8-4281-9273-F9DA155616EF}" destId="{699817A1-860B-4B5C-BF89-804AC62BBC39}" srcOrd="0" destOrd="0" presId="urn:microsoft.com/office/officeart/2005/8/layout/orgChart1"/>
    <dgm:cxn modelId="{288F43B1-47CD-49B8-A79F-277E697E8281}" type="presOf" srcId="{065F99EE-DC40-46CE-AE0F-3BBE21C08D15}" destId="{CA969693-AA08-4F8B-9875-882E377C1BCA}" srcOrd="1" destOrd="0" presId="urn:microsoft.com/office/officeart/2005/8/layout/orgChart1"/>
    <dgm:cxn modelId="{58BED1D1-EE86-4ABE-8A46-AA90FBD0D08E}" type="presOf" srcId="{B24536DF-7D67-4153-89AC-21D171325DAD}" destId="{EC36AC6C-77A8-45E9-9DE9-954F19D1F7EF}" srcOrd="0" destOrd="0" presId="urn:microsoft.com/office/officeart/2005/8/layout/orgChart1"/>
    <dgm:cxn modelId="{155615B6-8C1C-43FC-819E-C2C31474989E}" type="presOf" srcId="{2DF29422-E6A1-490A-AE5C-124752837E24}" destId="{302496D3-4554-45AB-A580-86716478BBCD}" srcOrd="1" destOrd="0" presId="urn:microsoft.com/office/officeart/2005/8/layout/orgChart1"/>
    <dgm:cxn modelId="{15DA9EA0-A001-4EE6-A7C5-5B2F8C7006DF}" srcId="{2DF29422-E6A1-490A-AE5C-124752837E24}" destId="{4B42EAAD-76E3-40B7-BFDE-81E52F911AB1}" srcOrd="1" destOrd="0" parTransId="{B24536DF-7D67-4153-89AC-21D171325DAD}" sibTransId="{87886F52-0C02-4B38-8E49-0625B0C991B9}"/>
    <dgm:cxn modelId="{F81588C7-CF3F-422B-B2F9-D29675009DED}" type="presOf" srcId="{98475047-AED6-459A-93B1-F2EC276F189D}" destId="{02177A49-CA70-4080-B28D-20D5E509083C}" srcOrd="1" destOrd="0" presId="urn:microsoft.com/office/officeart/2005/8/layout/orgChart1"/>
    <dgm:cxn modelId="{CEFE0876-2314-436A-BD0C-188420D92220}" type="presOf" srcId="{31026802-355D-4B89-BF96-544DA1B59A8A}" destId="{C9E3B6D1-1193-44FC-ABB9-F5AAD6B0624E}" srcOrd="0" destOrd="0" presId="urn:microsoft.com/office/officeart/2005/8/layout/orgChart1"/>
    <dgm:cxn modelId="{E75CF56D-5CFB-4981-89FE-726A2BBC1113}" srcId="{31026802-355D-4B89-BF96-544DA1B59A8A}" destId="{2DF29422-E6A1-490A-AE5C-124752837E24}" srcOrd="0" destOrd="0" parTransId="{6D9FAF37-882E-4FFA-BD7F-3930E94B0CB8}" sibTransId="{C3336CDA-6FA0-4FA4-83CA-3383FD4E0F84}"/>
    <dgm:cxn modelId="{B2461101-FDEC-43CF-9399-5A6AFA2CD28E}" type="presOf" srcId="{2DF29422-E6A1-490A-AE5C-124752837E24}" destId="{0E096F00-B3BC-45E4-A38B-EAFE7BD64071}" srcOrd="0" destOrd="0" presId="urn:microsoft.com/office/officeart/2005/8/layout/orgChart1"/>
    <dgm:cxn modelId="{19556DE6-BD4E-4EB4-A3F1-9377A5603DF0}" srcId="{2DF29422-E6A1-490A-AE5C-124752837E24}" destId="{065F99EE-DC40-46CE-AE0F-3BBE21C08D15}" srcOrd="0" destOrd="0" parTransId="{5FBA84AB-C515-4444-8D39-09B660F2F280}" sibTransId="{8C94A212-0E26-4816-BF53-2D6CECB22DBD}"/>
    <dgm:cxn modelId="{B0A94BDF-94BC-4346-B11B-49D63D422FFB}" srcId="{2DF29422-E6A1-490A-AE5C-124752837E24}" destId="{98475047-AED6-459A-93B1-F2EC276F189D}" srcOrd="2" destOrd="0" parTransId="{9FC38684-98F8-4281-9273-F9DA155616EF}" sibTransId="{016196E0-A3BD-4C64-9B3E-2CC46E0B8F21}"/>
    <dgm:cxn modelId="{05F72C59-A499-4051-99A2-4D2E2798D1CA}" type="presOf" srcId="{4B42EAAD-76E3-40B7-BFDE-81E52F911AB1}" destId="{BC3C6AD5-50E3-4E53-893B-FAB792C12D7B}" srcOrd="0" destOrd="0" presId="urn:microsoft.com/office/officeart/2005/8/layout/orgChart1"/>
    <dgm:cxn modelId="{CB22AAE3-F407-4CF6-96C4-72FDF07C6DD4}" type="presParOf" srcId="{C9E3B6D1-1193-44FC-ABB9-F5AAD6B0624E}" destId="{3085CCEB-FE25-41A2-8128-861A55A0C1A2}" srcOrd="0" destOrd="0" presId="urn:microsoft.com/office/officeart/2005/8/layout/orgChart1"/>
    <dgm:cxn modelId="{213DA79F-CF9E-4B41-B29D-1D2EEFB5C995}" type="presParOf" srcId="{3085CCEB-FE25-41A2-8128-861A55A0C1A2}" destId="{30FC5187-5DBB-4A6C-AC6A-4FBAEC301ED9}" srcOrd="0" destOrd="0" presId="urn:microsoft.com/office/officeart/2005/8/layout/orgChart1"/>
    <dgm:cxn modelId="{0AD265E9-69CB-44B8-B8C3-CAAFC2A4D3AF}" type="presParOf" srcId="{30FC5187-5DBB-4A6C-AC6A-4FBAEC301ED9}" destId="{0E096F00-B3BC-45E4-A38B-EAFE7BD64071}" srcOrd="0" destOrd="0" presId="urn:microsoft.com/office/officeart/2005/8/layout/orgChart1"/>
    <dgm:cxn modelId="{D001CCEA-6CBE-4565-AB48-AA200930CF6F}" type="presParOf" srcId="{30FC5187-5DBB-4A6C-AC6A-4FBAEC301ED9}" destId="{302496D3-4554-45AB-A580-86716478BBCD}" srcOrd="1" destOrd="0" presId="urn:microsoft.com/office/officeart/2005/8/layout/orgChart1"/>
    <dgm:cxn modelId="{85BF501B-186E-44BC-8B3B-729FC4D6547A}" type="presParOf" srcId="{3085CCEB-FE25-41A2-8128-861A55A0C1A2}" destId="{34B3C427-FEF2-4139-B614-5DAFD88F6E84}" srcOrd="1" destOrd="0" presId="urn:microsoft.com/office/officeart/2005/8/layout/orgChart1"/>
    <dgm:cxn modelId="{B4713B3D-7263-4654-B307-EF572B2D8438}" type="presParOf" srcId="{34B3C427-FEF2-4139-B614-5DAFD88F6E84}" destId="{5B1ACC85-7FD9-4DC0-A576-75C63B294021}" srcOrd="0" destOrd="0" presId="urn:microsoft.com/office/officeart/2005/8/layout/orgChart1"/>
    <dgm:cxn modelId="{62E63715-F64B-4E8E-8263-579CAA157162}" type="presParOf" srcId="{34B3C427-FEF2-4139-B614-5DAFD88F6E84}" destId="{264AE041-CE42-4CA6-AD5E-931BEA72CD7B}" srcOrd="1" destOrd="0" presId="urn:microsoft.com/office/officeart/2005/8/layout/orgChart1"/>
    <dgm:cxn modelId="{894C5236-2952-4153-B4CE-FBBDC1CF57DE}" type="presParOf" srcId="{264AE041-CE42-4CA6-AD5E-931BEA72CD7B}" destId="{960661E5-8D60-4663-BC90-E77750F361DC}" srcOrd="0" destOrd="0" presId="urn:microsoft.com/office/officeart/2005/8/layout/orgChart1"/>
    <dgm:cxn modelId="{7A7A7580-E72F-49DA-8E25-3A930BE24ADF}" type="presParOf" srcId="{960661E5-8D60-4663-BC90-E77750F361DC}" destId="{7C745C7F-2C71-4E7E-B240-B6D2368024F7}" srcOrd="0" destOrd="0" presId="urn:microsoft.com/office/officeart/2005/8/layout/orgChart1"/>
    <dgm:cxn modelId="{6C2C0405-EA6D-4384-B943-F862FB55CB78}" type="presParOf" srcId="{960661E5-8D60-4663-BC90-E77750F361DC}" destId="{CA969693-AA08-4F8B-9875-882E377C1BCA}" srcOrd="1" destOrd="0" presId="urn:microsoft.com/office/officeart/2005/8/layout/orgChart1"/>
    <dgm:cxn modelId="{4F144676-AA4E-439D-BA97-E94BA8352126}" type="presParOf" srcId="{264AE041-CE42-4CA6-AD5E-931BEA72CD7B}" destId="{0502F45E-B897-4E1A-9D8E-7C437506F070}" srcOrd="1" destOrd="0" presId="urn:microsoft.com/office/officeart/2005/8/layout/orgChart1"/>
    <dgm:cxn modelId="{24AF30A1-7B9D-4214-8B48-D724F8EDF1C5}" type="presParOf" srcId="{264AE041-CE42-4CA6-AD5E-931BEA72CD7B}" destId="{D73641E1-9AB4-40F0-B349-FD834F69D337}" srcOrd="2" destOrd="0" presId="urn:microsoft.com/office/officeart/2005/8/layout/orgChart1"/>
    <dgm:cxn modelId="{A771D065-D996-47E8-B850-14ED06800ED5}" type="presParOf" srcId="{34B3C427-FEF2-4139-B614-5DAFD88F6E84}" destId="{EC36AC6C-77A8-45E9-9DE9-954F19D1F7EF}" srcOrd="2" destOrd="0" presId="urn:microsoft.com/office/officeart/2005/8/layout/orgChart1"/>
    <dgm:cxn modelId="{814992CC-F650-4D7D-90E8-07B1BD03DFEC}" type="presParOf" srcId="{34B3C427-FEF2-4139-B614-5DAFD88F6E84}" destId="{BF73F76E-1502-41A6-BA4B-C5CBD8B5AE85}" srcOrd="3" destOrd="0" presId="urn:microsoft.com/office/officeart/2005/8/layout/orgChart1"/>
    <dgm:cxn modelId="{0F79022D-B1A0-434F-A557-C958E0E803E9}" type="presParOf" srcId="{BF73F76E-1502-41A6-BA4B-C5CBD8B5AE85}" destId="{A99A2ACC-E3A9-4549-9507-CBDA2B1E8FDD}" srcOrd="0" destOrd="0" presId="urn:microsoft.com/office/officeart/2005/8/layout/orgChart1"/>
    <dgm:cxn modelId="{734502D6-3BC2-4C8F-8585-A0219C688E60}" type="presParOf" srcId="{A99A2ACC-E3A9-4549-9507-CBDA2B1E8FDD}" destId="{BC3C6AD5-50E3-4E53-893B-FAB792C12D7B}" srcOrd="0" destOrd="0" presId="urn:microsoft.com/office/officeart/2005/8/layout/orgChart1"/>
    <dgm:cxn modelId="{A287A3DC-0F8B-45B1-815D-0244C6897979}" type="presParOf" srcId="{A99A2ACC-E3A9-4549-9507-CBDA2B1E8FDD}" destId="{74FD9B52-A36A-47DB-88B6-155214527B6C}" srcOrd="1" destOrd="0" presId="urn:microsoft.com/office/officeart/2005/8/layout/orgChart1"/>
    <dgm:cxn modelId="{51602E3E-3FE0-470B-BF32-F8E8075434CF}" type="presParOf" srcId="{BF73F76E-1502-41A6-BA4B-C5CBD8B5AE85}" destId="{914FB48D-C45A-4B2A-95E3-92B6A9EDCDB8}" srcOrd="1" destOrd="0" presId="urn:microsoft.com/office/officeart/2005/8/layout/orgChart1"/>
    <dgm:cxn modelId="{9B766207-25F1-464B-8C70-5FA1DFF5204B}" type="presParOf" srcId="{BF73F76E-1502-41A6-BA4B-C5CBD8B5AE85}" destId="{E3CC8E9E-0325-4C35-902D-F0C458D90E65}" srcOrd="2" destOrd="0" presId="urn:microsoft.com/office/officeart/2005/8/layout/orgChart1"/>
    <dgm:cxn modelId="{F23C4526-D92E-4139-8E0B-C567BC52D032}" type="presParOf" srcId="{34B3C427-FEF2-4139-B614-5DAFD88F6E84}" destId="{699817A1-860B-4B5C-BF89-804AC62BBC39}" srcOrd="4" destOrd="0" presId="urn:microsoft.com/office/officeart/2005/8/layout/orgChart1"/>
    <dgm:cxn modelId="{3481972A-DB0F-42D4-8479-0BE3AC778EDC}" type="presParOf" srcId="{34B3C427-FEF2-4139-B614-5DAFD88F6E84}" destId="{43725D0A-B40A-4177-B072-9593089685CB}" srcOrd="5" destOrd="0" presId="urn:microsoft.com/office/officeart/2005/8/layout/orgChart1"/>
    <dgm:cxn modelId="{B271019E-1D3F-4FBD-B9D3-33AEABD99EC0}" type="presParOf" srcId="{43725D0A-B40A-4177-B072-9593089685CB}" destId="{B8305C69-5480-43EA-A333-E5B7486B9A3A}" srcOrd="0" destOrd="0" presId="urn:microsoft.com/office/officeart/2005/8/layout/orgChart1"/>
    <dgm:cxn modelId="{99A7110B-58AB-462F-8A2E-1CEF40A716B4}" type="presParOf" srcId="{B8305C69-5480-43EA-A333-E5B7486B9A3A}" destId="{513931C4-7FF4-4546-95B9-92BA82E28200}" srcOrd="0" destOrd="0" presId="urn:microsoft.com/office/officeart/2005/8/layout/orgChart1"/>
    <dgm:cxn modelId="{57365DA7-88F9-4F72-8D42-9D910322E394}" type="presParOf" srcId="{B8305C69-5480-43EA-A333-E5B7486B9A3A}" destId="{02177A49-CA70-4080-B28D-20D5E509083C}" srcOrd="1" destOrd="0" presId="urn:microsoft.com/office/officeart/2005/8/layout/orgChart1"/>
    <dgm:cxn modelId="{808AEFAF-C29D-4A1D-ADC8-FA099D7CD87C}" type="presParOf" srcId="{43725D0A-B40A-4177-B072-9593089685CB}" destId="{9B96E6B2-D3DB-43E6-8E5A-2B6187466F63}" srcOrd="1" destOrd="0" presId="urn:microsoft.com/office/officeart/2005/8/layout/orgChart1"/>
    <dgm:cxn modelId="{575247D9-9B0D-42DB-9448-F30C73FB5CB4}" type="presParOf" srcId="{43725D0A-B40A-4177-B072-9593089685CB}" destId="{0FEA90D7-7ECC-44AB-BD4C-1DB789118195}" srcOrd="2" destOrd="0" presId="urn:microsoft.com/office/officeart/2005/8/layout/orgChart1"/>
    <dgm:cxn modelId="{547EECF2-39E5-4285-8AB6-7479F690A46C}" type="presParOf" srcId="{3085CCEB-FE25-41A2-8128-861A55A0C1A2}" destId="{D752A6EE-9197-4B64-BF3B-DAAEFE45EA19}"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0959319-B47F-41C1-8D68-EB7F758EF380}"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de-DE"/>
        </a:p>
      </dgm:t>
    </dgm:pt>
    <dgm:pt modelId="{F5FA5474-462C-4AB2-89C2-031F939EABAB}">
      <dgm:prSet phldrT="[Text]" custT="1"/>
      <dgm:spPr/>
      <dgm:t>
        <a:bodyPr/>
        <a:lstStyle/>
        <a:p>
          <a:r>
            <a:rPr lang="en-US" sz="2000" noProof="0" dirty="0" smtClean="0"/>
            <a:t>Consequences of rising temperatures</a:t>
          </a:r>
          <a:endParaRPr lang="en-US" sz="2000" noProof="0" dirty="0"/>
        </a:p>
      </dgm:t>
    </dgm:pt>
    <dgm:pt modelId="{35ACB2BF-2E3F-4C82-973C-318658DE0E99}" type="parTrans" cxnId="{D37C294F-27A4-457B-AFB9-8CB64E7E1DD3}">
      <dgm:prSet/>
      <dgm:spPr/>
      <dgm:t>
        <a:bodyPr/>
        <a:lstStyle/>
        <a:p>
          <a:endParaRPr lang="de-DE"/>
        </a:p>
      </dgm:t>
    </dgm:pt>
    <dgm:pt modelId="{50F97B21-8023-4070-A652-808671769971}" type="sibTrans" cxnId="{D37C294F-27A4-457B-AFB9-8CB64E7E1DD3}">
      <dgm:prSet/>
      <dgm:spPr/>
      <dgm:t>
        <a:bodyPr/>
        <a:lstStyle/>
        <a:p>
          <a:endParaRPr lang="de-DE"/>
        </a:p>
      </dgm:t>
    </dgm:pt>
    <dgm:pt modelId="{4230659A-B60B-46E2-A58A-95BBA3931A87}">
      <dgm:prSet phldrT="[Text]" custT="1"/>
      <dgm:spPr/>
      <dgm:t>
        <a:bodyPr/>
        <a:lstStyle/>
        <a:p>
          <a:r>
            <a:rPr lang="en-US" sz="2000" noProof="0" dirty="0" smtClean="0"/>
            <a:t>Melting of polar ice</a:t>
          </a:r>
          <a:endParaRPr lang="en-US" sz="2000" noProof="0" dirty="0"/>
        </a:p>
      </dgm:t>
    </dgm:pt>
    <dgm:pt modelId="{2DA62880-46AB-462F-8DEF-BC38DB0336DE}" type="parTrans" cxnId="{C996F0A9-66EF-452E-AED6-7A2461ADCF6C}">
      <dgm:prSet/>
      <dgm:spPr/>
      <dgm:t>
        <a:bodyPr/>
        <a:lstStyle/>
        <a:p>
          <a:endParaRPr lang="de-DE"/>
        </a:p>
      </dgm:t>
    </dgm:pt>
    <dgm:pt modelId="{9E9D5BC7-550E-44D1-9022-1BB5D788433C}" type="sibTrans" cxnId="{C996F0A9-66EF-452E-AED6-7A2461ADCF6C}">
      <dgm:prSet/>
      <dgm:spPr/>
      <dgm:t>
        <a:bodyPr/>
        <a:lstStyle/>
        <a:p>
          <a:endParaRPr lang="de-DE"/>
        </a:p>
      </dgm:t>
    </dgm:pt>
    <dgm:pt modelId="{C58A4D5C-C345-4364-B3F9-6C73AB8B02FF}">
      <dgm:prSet phldrT="[Text]" custT="1"/>
      <dgm:spPr/>
      <dgm:t>
        <a:bodyPr/>
        <a:lstStyle/>
        <a:p>
          <a:r>
            <a:rPr lang="en-US" sz="2000" noProof="0" dirty="0" smtClean="0"/>
            <a:t>Rising sea levels</a:t>
          </a:r>
          <a:endParaRPr lang="en-US" sz="2000" noProof="0" dirty="0"/>
        </a:p>
      </dgm:t>
    </dgm:pt>
    <dgm:pt modelId="{446D4627-AC9D-4431-B87E-FF8A936DED60}" type="parTrans" cxnId="{562AB3AA-2AF1-4928-8DF8-9F7868181ECA}">
      <dgm:prSet/>
      <dgm:spPr/>
      <dgm:t>
        <a:bodyPr/>
        <a:lstStyle/>
        <a:p>
          <a:endParaRPr lang="de-DE"/>
        </a:p>
      </dgm:t>
    </dgm:pt>
    <dgm:pt modelId="{A2F050B7-DCC1-418B-BBBD-29D467D7233D}" type="sibTrans" cxnId="{562AB3AA-2AF1-4928-8DF8-9F7868181ECA}">
      <dgm:prSet/>
      <dgm:spPr/>
      <dgm:t>
        <a:bodyPr/>
        <a:lstStyle/>
        <a:p>
          <a:endParaRPr lang="de-DE"/>
        </a:p>
      </dgm:t>
    </dgm:pt>
    <dgm:pt modelId="{DDE8D4C7-6C2E-4AA2-85D5-8137C76C59CF}">
      <dgm:prSet phldrT="[Text]" custT="1"/>
      <dgm:spPr/>
      <dgm:t>
        <a:bodyPr/>
        <a:lstStyle/>
        <a:p>
          <a:r>
            <a:rPr lang="en-US" sz="2000" noProof="0" dirty="0" smtClean="0"/>
            <a:t>Droughts and flooding</a:t>
          </a:r>
          <a:endParaRPr lang="en-US" sz="2000" noProof="0" dirty="0"/>
        </a:p>
      </dgm:t>
    </dgm:pt>
    <dgm:pt modelId="{F80352E1-FE36-4B82-9DD4-394A4F395E65}" type="parTrans" cxnId="{123E7FA1-846B-4AB4-B92F-B24443A21CF7}">
      <dgm:prSet/>
      <dgm:spPr/>
      <dgm:t>
        <a:bodyPr/>
        <a:lstStyle/>
        <a:p>
          <a:endParaRPr lang="de-DE"/>
        </a:p>
      </dgm:t>
    </dgm:pt>
    <dgm:pt modelId="{3CBCB72B-F086-4409-9A18-2FB24D8CAC08}" type="sibTrans" cxnId="{123E7FA1-846B-4AB4-B92F-B24443A21CF7}">
      <dgm:prSet/>
      <dgm:spPr/>
      <dgm:t>
        <a:bodyPr/>
        <a:lstStyle/>
        <a:p>
          <a:endParaRPr lang="de-DE"/>
        </a:p>
      </dgm:t>
    </dgm:pt>
    <dgm:pt modelId="{17D1C4E5-DEF8-45E2-BE62-3847D1B341C9}">
      <dgm:prSet phldrT="[Text]" custT="1"/>
      <dgm:spPr/>
      <dgm:t>
        <a:bodyPr/>
        <a:lstStyle/>
        <a:p>
          <a:r>
            <a:rPr lang="en-US" sz="2000" noProof="0" dirty="0" smtClean="0"/>
            <a:t>Extreme weather events</a:t>
          </a:r>
          <a:endParaRPr lang="en-US" sz="2000" noProof="0" dirty="0"/>
        </a:p>
      </dgm:t>
    </dgm:pt>
    <dgm:pt modelId="{D7CFC39F-7819-499A-A28D-284BBC6316B6}" type="parTrans" cxnId="{C6431456-8349-4C94-BF0F-349D98DAB976}">
      <dgm:prSet/>
      <dgm:spPr/>
      <dgm:t>
        <a:bodyPr/>
        <a:lstStyle/>
        <a:p>
          <a:endParaRPr lang="de-DE"/>
        </a:p>
      </dgm:t>
    </dgm:pt>
    <dgm:pt modelId="{1DE295C3-8008-4527-A169-2BB9A227C96F}" type="sibTrans" cxnId="{C6431456-8349-4C94-BF0F-349D98DAB976}">
      <dgm:prSet/>
      <dgm:spPr/>
      <dgm:t>
        <a:bodyPr/>
        <a:lstStyle/>
        <a:p>
          <a:endParaRPr lang="de-DE"/>
        </a:p>
      </dgm:t>
    </dgm:pt>
    <dgm:pt modelId="{4ACC042E-54FA-48B8-A085-92FBBADA2A98}">
      <dgm:prSet phldrT="[Text]" custT="1"/>
      <dgm:spPr/>
      <dgm:t>
        <a:bodyPr/>
        <a:lstStyle/>
        <a:p>
          <a:r>
            <a:rPr lang="en-US" sz="2000" noProof="0" dirty="0" smtClean="0"/>
            <a:t>Consequences for human life </a:t>
          </a:r>
          <a:r>
            <a:rPr lang="de-DE" sz="2000" dirty="0" smtClean="0"/>
            <a:t>…</a:t>
          </a:r>
          <a:endParaRPr lang="de-DE" sz="2000" dirty="0"/>
        </a:p>
      </dgm:t>
    </dgm:pt>
    <dgm:pt modelId="{C1E84B9A-1910-481D-A98F-164EE682D615}" type="parTrans" cxnId="{5F220F72-2E78-4CFF-AC8E-A8CA5869E024}">
      <dgm:prSet/>
      <dgm:spPr/>
      <dgm:t>
        <a:bodyPr/>
        <a:lstStyle/>
        <a:p>
          <a:endParaRPr lang="de-DE"/>
        </a:p>
      </dgm:t>
    </dgm:pt>
    <dgm:pt modelId="{3B7DD845-6622-4694-AF19-786C8BA1DBC6}" type="sibTrans" cxnId="{5F220F72-2E78-4CFF-AC8E-A8CA5869E024}">
      <dgm:prSet/>
      <dgm:spPr/>
      <dgm:t>
        <a:bodyPr/>
        <a:lstStyle/>
        <a:p>
          <a:endParaRPr lang="de-DE"/>
        </a:p>
      </dgm:t>
    </dgm:pt>
    <dgm:pt modelId="{2FE00E96-372E-4BF4-9E71-8BE59B5E120E}" type="pres">
      <dgm:prSet presAssocID="{B0959319-B47F-41C1-8D68-EB7F758EF380}" presName="Name0" presStyleCnt="0">
        <dgm:presLayoutVars>
          <dgm:chMax val="1"/>
          <dgm:dir/>
          <dgm:animLvl val="ctr"/>
          <dgm:resizeHandles val="exact"/>
        </dgm:presLayoutVars>
      </dgm:prSet>
      <dgm:spPr/>
      <dgm:t>
        <a:bodyPr/>
        <a:lstStyle/>
        <a:p>
          <a:endParaRPr lang="de-DE"/>
        </a:p>
      </dgm:t>
    </dgm:pt>
    <dgm:pt modelId="{599AFB0B-A2CD-44BD-BFA5-9405BDF70137}" type="pres">
      <dgm:prSet presAssocID="{F5FA5474-462C-4AB2-89C2-031F939EABAB}" presName="centerShape" presStyleLbl="node0" presStyleIdx="0" presStyleCnt="1" custScaleX="128070" custScaleY="105632"/>
      <dgm:spPr/>
      <dgm:t>
        <a:bodyPr/>
        <a:lstStyle/>
        <a:p>
          <a:endParaRPr lang="de-DE"/>
        </a:p>
      </dgm:t>
    </dgm:pt>
    <dgm:pt modelId="{C4C83FD8-448A-4EE6-A04D-6322FC82B0FB}" type="pres">
      <dgm:prSet presAssocID="{4230659A-B60B-46E2-A58A-95BBA3931A87}" presName="node" presStyleLbl="node1" presStyleIdx="0" presStyleCnt="5" custScaleX="172027" custScaleY="157075">
        <dgm:presLayoutVars>
          <dgm:bulletEnabled val="1"/>
        </dgm:presLayoutVars>
      </dgm:prSet>
      <dgm:spPr/>
      <dgm:t>
        <a:bodyPr/>
        <a:lstStyle/>
        <a:p>
          <a:endParaRPr lang="de-DE"/>
        </a:p>
      </dgm:t>
    </dgm:pt>
    <dgm:pt modelId="{5CE756D7-A519-4EC1-8EC5-5232F48C382F}" type="pres">
      <dgm:prSet presAssocID="{4230659A-B60B-46E2-A58A-95BBA3931A87}" presName="dummy" presStyleCnt="0"/>
      <dgm:spPr/>
    </dgm:pt>
    <dgm:pt modelId="{376EC72C-B378-4E04-9B91-A2893604164C}" type="pres">
      <dgm:prSet presAssocID="{9E9D5BC7-550E-44D1-9022-1BB5D788433C}" presName="sibTrans" presStyleLbl="sibTrans2D1" presStyleIdx="0" presStyleCnt="5"/>
      <dgm:spPr/>
      <dgm:t>
        <a:bodyPr/>
        <a:lstStyle/>
        <a:p>
          <a:endParaRPr lang="de-DE"/>
        </a:p>
      </dgm:t>
    </dgm:pt>
    <dgm:pt modelId="{6FC847D4-7001-461B-864C-C0E7B313EA7E}" type="pres">
      <dgm:prSet presAssocID="{C58A4D5C-C345-4364-B3F9-6C73AB8B02FF}" presName="node" presStyleLbl="node1" presStyleIdx="1" presStyleCnt="5" custScaleX="172027" custScaleY="157075">
        <dgm:presLayoutVars>
          <dgm:bulletEnabled val="1"/>
        </dgm:presLayoutVars>
      </dgm:prSet>
      <dgm:spPr/>
      <dgm:t>
        <a:bodyPr/>
        <a:lstStyle/>
        <a:p>
          <a:endParaRPr lang="de-DE"/>
        </a:p>
      </dgm:t>
    </dgm:pt>
    <dgm:pt modelId="{6A1D663B-2458-4EB7-86BB-2AB37F2DD9B5}" type="pres">
      <dgm:prSet presAssocID="{C58A4D5C-C345-4364-B3F9-6C73AB8B02FF}" presName="dummy" presStyleCnt="0"/>
      <dgm:spPr/>
    </dgm:pt>
    <dgm:pt modelId="{95CD81B2-B44C-45E4-B590-1C6690E05FC9}" type="pres">
      <dgm:prSet presAssocID="{A2F050B7-DCC1-418B-BBBD-29D467D7233D}" presName="sibTrans" presStyleLbl="sibTrans2D1" presStyleIdx="1" presStyleCnt="5"/>
      <dgm:spPr/>
      <dgm:t>
        <a:bodyPr/>
        <a:lstStyle/>
        <a:p>
          <a:endParaRPr lang="de-DE"/>
        </a:p>
      </dgm:t>
    </dgm:pt>
    <dgm:pt modelId="{E4FD90D7-5C72-4F33-AD31-6FE83C29E305}" type="pres">
      <dgm:prSet presAssocID="{DDE8D4C7-6C2E-4AA2-85D5-8137C76C59CF}" presName="node" presStyleLbl="node1" presStyleIdx="2" presStyleCnt="5" custScaleX="172027" custScaleY="157075">
        <dgm:presLayoutVars>
          <dgm:bulletEnabled val="1"/>
        </dgm:presLayoutVars>
      </dgm:prSet>
      <dgm:spPr/>
      <dgm:t>
        <a:bodyPr/>
        <a:lstStyle/>
        <a:p>
          <a:endParaRPr lang="de-DE"/>
        </a:p>
      </dgm:t>
    </dgm:pt>
    <dgm:pt modelId="{3414F4BB-8C43-44F9-9DD6-995D280DCBE8}" type="pres">
      <dgm:prSet presAssocID="{DDE8D4C7-6C2E-4AA2-85D5-8137C76C59CF}" presName="dummy" presStyleCnt="0"/>
      <dgm:spPr/>
    </dgm:pt>
    <dgm:pt modelId="{D43F03BB-151B-4250-8674-3F3DDA74EB7F}" type="pres">
      <dgm:prSet presAssocID="{3CBCB72B-F086-4409-9A18-2FB24D8CAC08}" presName="sibTrans" presStyleLbl="sibTrans2D1" presStyleIdx="2" presStyleCnt="5"/>
      <dgm:spPr/>
      <dgm:t>
        <a:bodyPr/>
        <a:lstStyle/>
        <a:p>
          <a:endParaRPr lang="de-DE"/>
        </a:p>
      </dgm:t>
    </dgm:pt>
    <dgm:pt modelId="{F5F976FD-BD0F-4D68-BFA7-797A3933ABC8}" type="pres">
      <dgm:prSet presAssocID="{17D1C4E5-DEF8-45E2-BE62-3847D1B341C9}" presName="node" presStyleLbl="node1" presStyleIdx="3" presStyleCnt="5" custScaleX="172027" custScaleY="157075">
        <dgm:presLayoutVars>
          <dgm:bulletEnabled val="1"/>
        </dgm:presLayoutVars>
      </dgm:prSet>
      <dgm:spPr/>
      <dgm:t>
        <a:bodyPr/>
        <a:lstStyle/>
        <a:p>
          <a:endParaRPr lang="de-DE"/>
        </a:p>
      </dgm:t>
    </dgm:pt>
    <dgm:pt modelId="{23F3D4CF-DBDD-4B9D-BE6C-0DD89C068C6C}" type="pres">
      <dgm:prSet presAssocID="{17D1C4E5-DEF8-45E2-BE62-3847D1B341C9}" presName="dummy" presStyleCnt="0"/>
      <dgm:spPr/>
    </dgm:pt>
    <dgm:pt modelId="{C8C582AF-EA4B-4D1D-BF90-9D6A6E6D3FD2}" type="pres">
      <dgm:prSet presAssocID="{1DE295C3-8008-4527-A169-2BB9A227C96F}" presName="sibTrans" presStyleLbl="sibTrans2D1" presStyleIdx="3" presStyleCnt="5"/>
      <dgm:spPr/>
      <dgm:t>
        <a:bodyPr/>
        <a:lstStyle/>
        <a:p>
          <a:endParaRPr lang="de-DE"/>
        </a:p>
      </dgm:t>
    </dgm:pt>
    <dgm:pt modelId="{F0590E79-94FD-4EE0-AFC0-04095FE88D02}" type="pres">
      <dgm:prSet presAssocID="{4ACC042E-54FA-48B8-A085-92FBBADA2A98}" presName="node" presStyleLbl="node1" presStyleIdx="4" presStyleCnt="5" custScaleX="172027" custScaleY="157075">
        <dgm:presLayoutVars>
          <dgm:bulletEnabled val="1"/>
        </dgm:presLayoutVars>
      </dgm:prSet>
      <dgm:spPr/>
      <dgm:t>
        <a:bodyPr/>
        <a:lstStyle/>
        <a:p>
          <a:endParaRPr lang="de-DE"/>
        </a:p>
      </dgm:t>
    </dgm:pt>
    <dgm:pt modelId="{2C0F8EA4-59F7-441B-9C26-6A1099C052B4}" type="pres">
      <dgm:prSet presAssocID="{4ACC042E-54FA-48B8-A085-92FBBADA2A98}" presName="dummy" presStyleCnt="0"/>
      <dgm:spPr/>
    </dgm:pt>
    <dgm:pt modelId="{F779A069-44FB-4353-A760-5F2E9030DDF9}" type="pres">
      <dgm:prSet presAssocID="{3B7DD845-6622-4694-AF19-786C8BA1DBC6}" presName="sibTrans" presStyleLbl="sibTrans2D1" presStyleIdx="4" presStyleCnt="5"/>
      <dgm:spPr/>
      <dgm:t>
        <a:bodyPr/>
        <a:lstStyle/>
        <a:p>
          <a:endParaRPr lang="de-DE"/>
        </a:p>
      </dgm:t>
    </dgm:pt>
  </dgm:ptLst>
  <dgm:cxnLst>
    <dgm:cxn modelId="{26C202B2-E1F3-4459-B50E-17EB043D4253}" type="presOf" srcId="{C58A4D5C-C345-4364-B3F9-6C73AB8B02FF}" destId="{6FC847D4-7001-461B-864C-C0E7B313EA7E}" srcOrd="0" destOrd="0" presId="urn:microsoft.com/office/officeart/2005/8/layout/radial6"/>
    <dgm:cxn modelId="{D0F3883E-2FA4-4FE3-9F0D-4BD040E202A6}" type="presOf" srcId="{1DE295C3-8008-4527-A169-2BB9A227C96F}" destId="{C8C582AF-EA4B-4D1D-BF90-9D6A6E6D3FD2}" srcOrd="0" destOrd="0" presId="urn:microsoft.com/office/officeart/2005/8/layout/radial6"/>
    <dgm:cxn modelId="{D37C294F-27A4-457B-AFB9-8CB64E7E1DD3}" srcId="{B0959319-B47F-41C1-8D68-EB7F758EF380}" destId="{F5FA5474-462C-4AB2-89C2-031F939EABAB}" srcOrd="0" destOrd="0" parTransId="{35ACB2BF-2E3F-4C82-973C-318658DE0E99}" sibTransId="{50F97B21-8023-4070-A652-808671769971}"/>
    <dgm:cxn modelId="{93141CAD-8C90-4B2A-88EF-FB5F9CF6898A}" type="presOf" srcId="{B0959319-B47F-41C1-8D68-EB7F758EF380}" destId="{2FE00E96-372E-4BF4-9E71-8BE59B5E120E}" srcOrd="0" destOrd="0" presId="urn:microsoft.com/office/officeart/2005/8/layout/radial6"/>
    <dgm:cxn modelId="{123E7FA1-846B-4AB4-B92F-B24443A21CF7}" srcId="{F5FA5474-462C-4AB2-89C2-031F939EABAB}" destId="{DDE8D4C7-6C2E-4AA2-85D5-8137C76C59CF}" srcOrd="2" destOrd="0" parTransId="{F80352E1-FE36-4B82-9DD4-394A4F395E65}" sibTransId="{3CBCB72B-F086-4409-9A18-2FB24D8CAC08}"/>
    <dgm:cxn modelId="{C6FB7BEB-182E-4E5D-85A1-C7C24EA12E32}" type="presOf" srcId="{4230659A-B60B-46E2-A58A-95BBA3931A87}" destId="{C4C83FD8-448A-4EE6-A04D-6322FC82B0FB}" srcOrd="0" destOrd="0" presId="urn:microsoft.com/office/officeart/2005/8/layout/radial6"/>
    <dgm:cxn modelId="{C996F0A9-66EF-452E-AED6-7A2461ADCF6C}" srcId="{F5FA5474-462C-4AB2-89C2-031F939EABAB}" destId="{4230659A-B60B-46E2-A58A-95BBA3931A87}" srcOrd="0" destOrd="0" parTransId="{2DA62880-46AB-462F-8DEF-BC38DB0336DE}" sibTransId="{9E9D5BC7-550E-44D1-9022-1BB5D788433C}"/>
    <dgm:cxn modelId="{72F6CD34-D7F8-4319-83A7-35D438F4FF0D}" type="presOf" srcId="{A2F050B7-DCC1-418B-BBBD-29D467D7233D}" destId="{95CD81B2-B44C-45E4-B590-1C6690E05FC9}" srcOrd="0" destOrd="0" presId="urn:microsoft.com/office/officeart/2005/8/layout/radial6"/>
    <dgm:cxn modelId="{5F220F72-2E78-4CFF-AC8E-A8CA5869E024}" srcId="{F5FA5474-462C-4AB2-89C2-031F939EABAB}" destId="{4ACC042E-54FA-48B8-A085-92FBBADA2A98}" srcOrd="4" destOrd="0" parTransId="{C1E84B9A-1910-481D-A98F-164EE682D615}" sibTransId="{3B7DD845-6622-4694-AF19-786C8BA1DBC6}"/>
    <dgm:cxn modelId="{D733DBFD-195D-4BF0-A501-19745D69E2C2}" type="presOf" srcId="{4ACC042E-54FA-48B8-A085-92FBBADA2A98}" destId="{F0590E79-94FD-4EE0-AFC0-04095FE88D02}" srcOrd="0" destOrd="0" presId="urn:microsoft.com/office/officeart/2005/8/layout/radial6"/>
    <dgm:cxn modelId="{C6431456-8349-4C94-BF0F-349D98DAB976}" srcId="{F5FA5474-462C-4AB2-89C2-031F939EABAB}" destId="{17D1C4E5-DEF8-45E2-BE62-3847D1B341C9}" srcOrd="3" destOrd="0" parTransId="{D7CFC39F-7819-499A-A28D-284BBC6316B6}" sibTransId="{1DE295C3-8008-4527-A169-2BB9A227C96F}"/>
    <dgm:cxn modelId="{BDC386A0-23E2-4206-9A08-CB2FEC5DAFD4}" type="presOf" srcId="{DDE8D4C7-6C2E-4AA2-85D5-8137C76C59CF}" destId="{E4FD90D7-5C72-4F33-AD31-6FE83C29E305}" srcOrd="0" destOrd="0" presId="urn:microsoft.com/office/officeart/2005/8/layout/radial6"/>
    <dgm:cxn modelId="{FB056F52-EE67-4114-A0E5-B38C4CB17C2E}" type="presOf" srcId="{3CBCB72B-F086-4409-9A18-2FB24D8CAC08}" destId="{D43F03BB-151B-4250-8674-3F3DDA74EB7F}" srcOrd="0" destOrd="0" presId="urn:microsoft.com/office/officeart/2005/8/layout/radial6"/>
    <dgm:cxn modelId="{562AB3AA-2AF1-4928-8DF8-9F7868181ECA}" srcId="{F5FA5474-462C-4AB2-89C2-031F939EABAB}" destId="{C58A4D5C-C345-4364-B3F9-6C73AB8B02FF}" srcOrd="1" destOrd="0" parTransId="{446D4627-AC9D-4431-B87E-FF8A936DED60}" sibTransId="{A2F050B7-DCC1-418B-BBBD-29D467D7233D}"/>
    <dgm:cxn modelId="{914762C0-9756-4759-87FD-DA69A2799F2F}" type="presOf" srcId="{17D1C4E5-DEF8-45E2-BE62-3847D1B341C9}" destId="{F5F976FD-BD0F-4D68-BFA7-797A3933ABC8}" srcOrd="0" destOrd="0" presId="urn:microsoft.com/office/officeart/2005/8/layout/radial6"/>
    <dgm:cxn modelId="{2B1233E8-0160-4178-A49C-D991B858EE7E}" type="presOf" srcId="{9E9D5BC7-550E-44D1-9022-1BB5D788433C}" destId="{376EC72C-B378-4E04-9B91-A2893604164C}" srcOrd="0" destOrd="0" presId="urn:microsoft.com/office/officeart/2005/8/layout/radial6"/>
    <dgm:cxn modelId="{DF7764A4-9822-4994-844A-02DAEC50824E}" type="presOf" srcId="{F5FA5474-462C-4AB2-89C2-031F939EABAB}" destId="{599AFB0B-A2CD-44BD-BFA5-9405BDF70137}" srcOrd="0" destOrd="0" presId="urn:microsoft.com/office/officeart/2005/8/layout/radial6"/>
    <dgm:cxn modelId="{40D9245E-F119-47C1-8336-453F64DCE738}" type="presOf" srcId="{3B7DD845-6622-4694-AF19-786C8BA1DBC6}" destId="{F779A069-44FB-4353-A760-5F2E9030DDF9}" srcOrd="0" destOrd="0" presId="urn:microsoft.com/office/officeart/2005/8/layout/radial6"/>
    <dgm:cxn modelId="{70C2082E-0E51-43A6-A705-8D3040ACA776}" type="presParOf" srcId="{2FE00E96-372E-4BF4-9E71-8BE59B5E120E}" destId="{599AFB0B-A2CD-44BD-BFA5-9405BDF70137}" srcOrd="0" destOrd="0" presId="urn:microsoft.com/office/officeart/2005/8/layout/radial6"/>
    <dgm:cxn modelId="{1B9506D5-B8CC-478C-B3C9-71C15F1C20A1}" type="presParOf" srcId="{2FE00E96-372E-4BF4-9E71-8BE59B5E120E}" destId="{C4C83FD8-448A-4EE6-A04D-6322FC82B0FB}" srcOrd="1" destOrd="0" presId="urn:microsoft.com/office/officeart/2005/8/layout/radial6"/>
    <dgm:cxn modelId="{50EB1FE7-5C68-484D-8228-EDE7A844DC1D}" type="presParOf" srcId="{2FE00E96-372E-4BF4-9E71-8BE59B5E120E}" destId="{5CE756D7-A519-4EC1-8EC5-5232F48C382F}" srcOrd="2" destOrd="0" presId="urn:microsoft.com/office/officeart/2005/8/layout/radial6"/>
    <dgm:cxn modelId="{E085E548-8C24-4997-B11A-405E2D5FFDBC}" type="presParOf" srcId="{2FE00E96-372E-4BF4-9E71-8BE59B5E120E}" destId="{376EC72C-B378-4E04-9B91-A2893604164C}" srcOrd="3" destOrd="0" presId="urn:microsoft.com/office/officeart/2005/8/layout/radial6"/>
    <dgm:cxn modelId="{6BD37D08-BB9C-4113-B924-6A473C37C12B}" type="presParOf" srcId="{2FE00E96-372E-4BF4-9E71-8BE59B5E120E}" destId="{6FC847D4-7001-461B-864C-C0E7B313EA7E}" srcOrd="4" destOrd="0" presId="urn:microsoft.com/office/officeart/2005/8/layout/radial6"/>
    <dgm:cxn modelId="{3263A816-E98E-45E8-9C5B-CED1387C098B}" type="presParOf" srcId="{2FE00E96-372E-4BF4-9E71-8BE59B5E120E}" destId="{6A1D663B-2458-4EB7-86BB-2AB37F2DD9B5}" srcOrd="5" destOrd="0" presId="urn:microsoft.com/office/officeart/2005/8/layout/radial6"/>
    <dgm:cxn modelId="{43E33A9D-3AD7-4D3E-B8F1-CEFE82959A4A}" type="presParOf" srcId="{2FE00E96-372E-4BF4-9E71-8BE59B5E120E}" destId="{95CD81B2-B44C-45E4-B590-1C6690E05FC9}" srcOrd="6" destOrd="0" presId="urn:microsoft.com/office/officeart/2005/8/layout/radial6"/>
    <dgm:cxn modelId="{E2E54072-EC20-4388-920A-A5AAF81EB1C9}" type="presParOf" srcId="{2FE00E96-372E-4BF4-9E71-8BE59B5E120E}" destId="{E4FD90D7-5C72-4F33-AD31-6FE83C29E305}" srcOrd="7" destOrd="0" presId="urn:microsoft.com/office/officeart/2005/8/layout/radial6"/>
    <dgm:cxn modelId="{2DDACE7E-F29A-42D4-8C33-DC6AD9B29941}" type="presParOf" srcId="{2FE00E96-372E-4BF4-9E71-8BE59B5E120E}" destId="{3414F4BB-8C43-44F9-9DD6-995D280DCBE8}" srcOrd="8" destOrd="0" presId="urn:microsoft.com/office/officeart/2005/8/layout/radial6"/>
    <dgm:cxn modelId="{5F3A57B7-0359-4685-82D3-866894BE3EB1}" type="presParOf" srcId="{2FE00E96-372E-4BF4-9E71-8BE59B5E120E}" destId="{D43F03BB-151B-4250-8674-3F3DDA74EB7F}" srcOrd="9" destOrd="0" presId="urn:microsoft.com/office/officeart/2005/8/layout/radial6"/>
    <dgm:cxn modelId="{2C8F321C-ECDD-4A75-9BE0-CEDB2746EED9}" type="presParOf" srcId="{2FE00E96-372E-4BF4-9E71-8BE59B5E120E}" destId="{F5F976FD-BD0F-4D68-BFA7-797A3933ABC8}" srcOrd="10" destOrd="0" presId="urn:microsoft.com/office/officeart/2005/8/layout/radial6"/>
    <dgm:cxn modelId="{B557B167-7724-4E12-BF70-8514C8948014}" type="presParOf" srcId="{2FE00E96-372E-4BF4-9E71-8BE59B5E120E}" destId="{23F3D4CF-DBDD-4B9D-BE6C-0DD89C068C6C}" srcOrd="11" destOrd="0" presId="urn:microsoft.com/office/officeart/2005/8/layout/radial6"/>
    <dgm:cxn modelId="{8BBA29BD-C801-449C-86AB-0B92923EC468}" type="presParOf" srcId="{2FE00E96-372E-4BF4-9E71-8BE59B5E120E}" destId="{C8C582AF-EA4B-4D1D-BF90-9D6A6E6D3FD2}" srcOrd="12" destOrd="0" presId="urn:microsoft.com/office/officeart/2005/8/layout/radial6"/>
    <dgm:cxn modelId="{BB6F0373-3472-4505-9E67-2BED032E8A2D}" type="presParOf" srcId="{2FE00E96-372E-4BF4-9E71-8BE59B5E120E}" destId="{F0590E79-94FD-4EE0-AFC0-04095FE88D02}" srcOrd="13" destOrd="0" presId="urn:microsoft.com/office/officeart/2005/8/layout/radial6"/>
    <dgm:cxn modelId="{6922B59D-D402-4041-85B6-D4F359C8D946}" type="presParOf" srcId="{2FE00E96-372E-4BF4-9E71-8BE59B5E120E}" destId="{2C0F8EA4-59F7-441B-9C26-6A1099C052B4}" srcOrd="14" destOrd="0" presId="urn:microsoft.com/office/officeart/2005/8/layout/radial6"/>
    <dgm:cxn modelId="{A2634F24-F690-40E6-A87C-7FCFF2104ABB}" type="presParOf" srcId="{2FE00E96-372E-4BF4-9E71-8BE59B5E120E}" destId="{F779A069-44FB-4353-A760-5F2E9030DDF9}"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556F245-C369-2548-B821-A3A8A0FC7AB6}" type="doc">
      <dgm:prSet loTypeId="urn:microsoft.com/office/officeart/2005/8/layout/hList1" loCatId="" qsTypeId="urn:microsoft.com/office/officeart/2005/8/quickstyle/simple4" qsCatId="simple" csTypeId="urn:microsoft.com/office/officeart/2005/8/colors/accent1_2" csCatId="accent1" phldr="1"/>
      <dgm:spPr/>
      <dgm:t>
        <a:bodyPr/>
        <a:lstStyle/>
        <a:p>
          <a:endParaRPr lang="de-DE"/>
        </a:p>
      </dgm:t>
    </dgm:pt>
    <dgm:pt modelId="{811882D3-240C-854D-9A4F-A7DEEB2481B3}">
      <dgm:prSet phldrT="[Text]" custT="1"/>
      <dgm:spPr/>
      <dgm:t>
        <a:bodyPr/>
        <a:lstStyle/>
        <a:p>
          <a:r>
            <a:rPr lang="en-US" sz="3600" noProof="0" dirty="0" smtClean="0"/>
            <a:t>Change of weather patterns in Germany until 2050</a:t>
          </a:r>
          <a:endParaRPr lang="en-US" sz="3600" noProof="0" dirty="0"/>
        </a:p>
      </dgm:t>
    </dgm:pt>
    <dgm:pt modelId="{90343BB3-5D69-6146-8F47-3E0AB957D004}" type="parTrans" cxnId="{D7BB1130-B06F-094B-BBD1-23CAB57DB7B1}">
      <dgm:prSet/>
      <dgm:spPr/>
      <dgm:t>
        <a:bodyPr/>
        <a:lstStyle/>
        <a:p>
          <a:endParaRPr lang="de-DE"/>
        </a:p>
      </dgm:t>
    </dgm:pt>
    <dgm:pt modelId="{EF674531-4B95-E340-B763-BB2D2B1572FE}" type="sibTrans" cxnId="{D7BB1130-B06F-094B-BBD1-23CAB57DB7B1}">
      <dgm:prSet/>
      <dgm:spPr/>
      <dgm:t>
        <a:bodyPr/>
        <a:lstStyle/>
        <a:p>
          <a:endParaRPr lang="de-DE"/>
        </a:p>
      </dgm:t>
    </dgm:pt>
    <dgm:pt modelId="{18F99D84-DEB2-484E-AD78-63E1711A5632}">
      <dgm:prSet custT="1"/>
      <dgm:spPr/>
      <dgm:t>
        <a:bodyPr lIns="324000"/>
        <a:lstStyle/>
        <a:p>
          <a:r>
            <a:rPr lang="en-US" sz="2400" b="0" noProof="0" dirty="0" smtClean="0">
              <a:solidFill>
                <a:schemeClr val="tx1"/>
              </a:solidFill>
              <a:effectLst/>
              <a:latin typeface="+mn-lt"/>
              <a:ea typeface="+mn-ea"/>
              <a:cs typeface="+mn-cs"/>
            </a:rPr>
            <a:t>Temperature in summertime will be 1.5 to 2.5 degrees Celsius higher as in 1990</a:t>
          </a:r>
        </a:p>
      </dgm:t>
    </dgm:pt>
    <dgm:pt modelId="{0575D7C0-7ABC-DE44-A6A0-1335D7FC5B43}" type="parTrans" cxnId="{3483DAB7-2661-3E48-8877-570CE541BDA4}">
      <dgm:prSet/>
      <dgm:spPr/>
      <dgm:t>
        <a:bodyPr/>
        <a:lstStyle/>
        <a:p>
          <a:endParaRPr lang="de-DE"/>
        </a:p>
      </dgm:t>
    </dgm:pt>
    <dgm:pt modelId="{130F180D-AE30-534F-9325-0E06A9FC0A58}" type="sibTrans" cxnId="{3483DAB7-2661-3E48-8877-570CE541BDA4}">
      <dgm:prSet/>
      <dgm:spPr/>
      <dgm:t>
        <a:bodyPr/>
        <a:lstStyle/>
        <a:p>
          <a:endParaRPr lang="de-DE"/>
        </a:p>
      </dgm:t>
    </dgm:pt>
    <dgm:pt modelId="{C02D500D-3D97-884C-85DD-10DC34D5853C}">
      <dgm:prSet custT="1"/>
      <dgm:spPr/>
      <dgm:t>
        <a:bodyPr lIns="324000"/>
        <a:lstStyle/>
        <a:p>
          <a:r>
            <a:rPr lang="en-US" sz="2400" b="0" noProof="0" dirty="0" smtClean="0">
              <a:solidFill>
                <a:schemeClr val="tx1"/>
              </a:solidFill>
              <a:effectLst/>
              <a:latin typeface="+mn-lt"/>
              <a:ea typeface="+mn-ea"/>
              <a:cs typeface="+mn-cs"/>
            </a:rPr>
            <a:t>In wintertime temperatures are rising between 1.5 °C and 3 °C</a:t>
          </a:r>
        </a:p>
      </dgm:t>
    </dgm:pt>
    <dgm:pt modelId="{1B09679A-3608-4046-9F2C-EA7150438C7A}" type="parTrans" cxnId="{FEB3B4EB-7B62-D149-AB78-7B6EE3254F74}">
      <dgm:prSet/>
      <dgm:spPr/>
      <dgm:t>
        <a:bodyPr/>
        <a:lstStyle/>
        <a:p>
          <a:endParaRPr lang="de-DE"/>
        </a:p>
      </dgm:t>
    </dgm:pt>
    <dgm:pt modelId="{F8D3E416-C6EE-0040-AE1D-9751125D7CED}" type="sibTrans" cxnId="{FEB3B4EB-7B62-D149-AB78-7B6EE3254F74}">
      <dgm:prSet/>
      <dgm:spPr/>
      <dgm:t>
        <a:bodyPr/>
        <a:lstStyle/>
        <a:p>
          <a:endParaRPr lang="de-DE"/>
        </a:p>
      </dgm:t>
    </dgm:pt>
    <dgm:pt modelId="{25006800-0B54-4B4B-8641-E634A6AFEEA5}">
      <dgm:prSet custT="1"/>
      <dgm:spPr/>
      <dgm:t>
        <a:bodyPr lIns="324000"/>
        <a:lstStyle/>
        <a:p>
          <a:r>
            <a:rPr lang="en-US" sz="2400" b="0" noProof="0" dirty="0" smtClean="0">
              <a:solidFill>
                <a:schemeClr val="tx1"/>
              </a:solidFill>
              <a:effectLst/>
              <a:latin typeface="+mn-lt"/>
              <a:ea typeface="+mn-ea"/>
              <a:cs typeface="+mn-cs"/>
            </a:rPr>
            <a:t>Precipitation decreases by 40 percent in summer</a:t>
          </a:r>
        </a:p>
      </dgm:t>
    </dgm:pt>
    <dgm:pt modelId="{7AE6E2E2-A7B4-CE49-A13E-92DBB860C0E1}" type="parTrans" cxnId="{A05CEEB9-EFE5-674C-9C75-D08C52CE7986}">
      <dgm:prSet/>
      <dgm:spPr/>
      <dgm:t>
        <a:bodyPr/>
        <a:lstStyle/>
        <a:p>
          <a:endParaRPr lang="de-DE"/>
        </a:p>
      </dgm:t>
    </dgm:pt>
    <dgm:pt modelId="{D031E048-B47C-A24E-992C-AB1B3F5C29B4}" type="sibTrans" cxnId="{A05CEEB9-EFE5-674C-9C75-D08C52CE7986}">
      <dgm:prSet/>
      <dgm:spPr/>
      <dgm:t>
        <a:bodyPr/>
        <a:lstStyle/>
        <a:p>
          <a:endParaRPr lang="de-DE"/>
        </a:p>
      </dgm:t>
    </dgm:pt>
    <dgm:pt modelId="{083B1FB0-3034-48E7-9AF4-F80BC6592F1E}">
      <dgm:prSet custT="1"/>
      <dgm:spPr/>
      <dgm:t>
        <a:bodyPr lIns="324000"/>
        <a:lstStyle/>
        <a:p>
          <a:r>
            <a:rPr lang="en-US" sz="2400" b="0" noProof="0" dirty="0" smtClean="0">
              <a:solidFill>
                <a:schemeClr val="tx1"/>
              </a:solidFill>
              <a:effectLst/>
              <a:latin typeface="+mn-lt"/>
              <a:ea typeface="+mn-ea"/>
              <a:cs typeface="+mn-cs"/>
            </a:rPr>
            <a:t>Precipitation increases up to 30 percent in winter</a:t>
          </a:r>
        </a:p>
      </dgm:t>
    </dgm:pt>
    <dgm:pt modelId="{46A4D277-8E0D-49A3-B4F4-12A156C9AB4D}" type="parTrans" cxnId="{84E7AFD2-9BF3-4F33-B002-41661B181C93}">
      <dgm:prSet/>
      <dgm:spPr/>
      <dgm:t>
        <a:bodyPr/>
        <a:lstStyle/>
        <a:p>
          <a:endParaRPr lang="de-DE"/>
        </a:p>
      </dgm:t>
    </dgm:pt>
    <dgm:pt modelId="{64DD43BD-F8BA-4F63-9E59-692C7F2D223C}" type="sibTrans" cxnId="{84E7AFD2-9BF3-4F33-B002-41661B181C93}">
      <dgm:prSet/>
      <dgm:spPr/>
      <dgm:t>
        <a:bodyPr/>
        <a:lstStyle/>
        <a:p>
          <a:endParaRPr lang="de-DE"/>
        </a:p>
      </dgm:t>
    </dgm:pt>
    <dgm:pt modelId="{3F13CDFC-EC66-0044-9C80-26681B0E6A9D}" type="pres">
      <dgm:prSet presAssocID="{8556F245-C369-2548-B821-A3A8A0FC7AB6}" presName="Name0" presStyleCnt="0">
        <dgm:presLayoutVars>
          <dgm:dir/>
          <dgm:animLvl val="lvl"/>
          <dgm:resizeHandles val="exact"/>
        </dgm:presLayoutVars>
      </dgm:prSet>
      <dgm:spPr/>
      <dgm:t>
        <a:bodyPr/>
        <a:lstStyle/>
        <a:p>
          <a:endParaRPr lang="de-DE"/>
        </a:p>
      </dgm:t>
    </dgm:pt>
    <dgm:pt modelId="{768D64CC-4B9A-964A-B297-DE8D7C6560BB}" type="pres">
      <dgm:prSet presAssocID="{811882D3-240C-854D-9A4F-A7DEEB2481B3}" presName="composite" presStyleCnt="0"/>
      <dgm:spPr/>
    </dgm:pt>
    <dgm:pt modelId="{18931775-DCC5-484A-832B-3A28405C0520}" type="pres">
      <dgm:prSet presAssocID="{811882D3-240C-854D-9A4F-A7DEEB2481B3}" presName="parTx" presStyleLbl="alignNode1" presStyleIdx="0" presStyleCnt="1" custScaleY="100000" custLinFactNeighborX="-54431" custLinFactNeighborY="-22663">
        <dgm:presLayoutVars>
          <dgm:chMax val="0"/>
          <dgm:chPref val="0"/>
          <dgm:bulletEnabled val="1"/>
        </dgm:presLayoutVars>
      </dgm:prSet>
      <dgm:spPr/>
      <dgm:t>
        <a:bodyPr/>
        <a:lstStyle/>
        <a:p>
          <a:endParaRPr lang="de-DE"/>
        </a:p>
      </dgm:t>
    </dgm:pt>
    <dgm:pt modelId="{7DB60188-23BA-FD4F-94EC-937389981BD4}" type="pres">
      <dgm:prSet presAssocID="{811882D3-240C-854D-9A4F-A7DEEB2481B3}" presName="desTx" presStyleLbl="alignAccFollowNode1" presStyleIdx="0" presStyleCnt="1">
        <dgm:presLayoutVars>
          <dgm:bulletEnabled val="1"/>
        </dgm:presLayoutVars>
      </dgm:prSet>
      <dgm:spPr/>
      <dgm:t>
        <a:bodyPr/>
        <a:lstStyle/>
        <a:p>
          <a:endParaRPr lang="de-DE"/>
        </a:p>
      </dgm:t>
    </dgm:pt>
  </dgm:ptLst>
  <dgm:cxnLst>
    <dgm:cxn modelId="{0ECF8A6B-E285-2346-A81D-03A5FFC9B015}" type="presOf" srcId="{811882D3-240C-854D-9A4F-A7DEEB2481B3}" destId="{18931775-DCC5-484A-832B-3A28405C0520}" srcOrd="0" destOrd="0" presId="urn:microsoft.com/office/officeart/2005/8/layout/hList1"/>
    <dgm:cxn modelId="{A05CEEB9-EFE5-674C-9C75-D08C52CE7986}" srcId="{811882D3-240C-854D-9A4F-A7DEEB2481B3}" destId="{25006800-0B54-4B4B-8641-E634A6AFEEA5}" srcOrd="2" destOrd="0" parTransId="{7AE6E2E2-A7B4-CE49-A13E-92DBB860C0E1}" sibTransId="{D031E048-B47C-A24E-992C-AB1B3F5C29B4}"/>
    <dgm:cxn modelId="{FB7DCA1D-511F-1342-A407-E545FA438DB3}" type="presOf" srcId="{25006800-0B54-4B4B-8641-E634A6AFEEA5}" destId="{7DB60188-23BA-FD4F-94EC-937389981BD4}" srcOrd="0" destOrd="2" presId="urn:microsoft.com/office/officeart/2005/8/layout/hList1"/>
    <dgm:cxn modelId="{D7BB1130-B06F-094B-BBD1-23CAB57DB7B1}" srcId="{8556F245-C369-2548-B821-A3A8A0FC7AB6}" destId="{811882D3-240C-854D-9A4F-A7DEEB2481B3}" srcOrd="0" destOrd="0" parTransId="{90343BB3-5D69-6146-8F47-3E0AB957D004}" sibTransId="{EF674531-4B95-E340-B763-BB2D2B1572FE}"/>
    <dgm:cxn modelId="{84E7AFD2-9BF3-4F33-B002-41661B181C93}" srcId="{811882D3-240C-854D-9A4F-A7DEEB2481B3}" destId="{083B1FB0-3034-48E7-9AF4-F80BC6592F1E}" srcOrd="3" destOrd="0" parTransId="{46A4D277-8E0D-49A3-B4F4-12A156C9AB4D}" sibTransId="{64DD43BD-F8BA-4F63-9E59-692C7F2D223C}"/>
    <dgm:cxn modelId="{D1AFF5DF-74A1-0F44-AA7A-708C988F8A29}" type="presOf" srcId="{8556F245-C369-2548-B821-A3A8A0FC7AB6}" destId="{3F13CDFC-EC66-0044-9C80-26681B0E6A9D}" srcOrd="0" destOrd="0" presId="urn:microsoft.com/office/officeart/2005/8/layout/hList1"/>
    <dgm:cxn modelId="{3483DAB7-2661-3E48-8877-570CE541BDA4}" srcId="{811882D3-240C-854D-9A4F-A7DEEB2481B3}" destId="{18F99D84-DEB2-484E-AD78-63E1711A5632}" srcOrd="0" destOrd="0" parTransId="{0575D7C0-7ABC-DE44-A6A0-1335D7FC5B43}" sibTransId="{130F180D-AE30-534F-9325-0E06A9FC0A58}"/>
    <dgm:cxn modelId="{FEB3B4EB-7B62-D149-AB78-7B6EE3254F74}" srcId="{811882D3-240C-854D-9A4F-A7DEEB2481B3}" destId="{C02D500D-3D97-884C-85DD-10DC34D5853C}" srcOrd="1" destOrd="0" parTransId="{1B09679A-3608-4046-9F2C-EA7150438C7A}" sibTransId="{F8D3E416-C6EE-0040-AE1D-9751125D7CED}"/>
    <dgm:cxn modelId="{7C9CAE69-F58A-084F-ACFF-5CFB3D14B3AA}" type="presOf" srcId="{18F99D84-DEB2-484E-AD78-63E1711A5632}" destId="{7DB60188-23BA-FD4F-94EC-937389981BD4}" srcOrd="0" destOrd="0" presId="urn:microsoft.com/office/officeart/2005/8/layout/hList1"/>
    <dgm:cxn modelId="{B87588D5-5DDE-4EE4-88EC-39F0ADDBA539}" type="presOf" srcId="{083B1FB0-3034-48E7-9AF4-F80BC6592F1E}" destId="{7DB60188-23BA-FD4F-94EC-937389981BD4}" srcOrd="0" destOrd="3" presId="urn:microsoft.com/office/officeart/2005/8/layout/hList1"/>
    <dgm:cxn modelId="{BA8AE1EE-8408-3D4E-A56F-09092D273A90}" type="presOf" srcId="{C02D500D-3D97-884C-85DD-10DC34D5853C}" destId="{7DB60188-23BA-FD4F-94EC-937389981BD4}" srcOrd="0" destOrd="1" presId="urn:microsoft.com/office/officeart/2005/8/layout/hList1"/>
    <dgm:cxn modelId="{23D863B5-8431-BF47-985B-5118EFF9973D}" type="presParOf" srcId="{3F13CDFC-EC66-0044-9C80-26681B0E6A9D}" destId="{768D64CC-4B9A-964A-B297-DE8D7C6560BB}" srcOrd="0" destOrd="0" presId="urn:microsoft.com/office/officeart/2005/8/layout/hList1"/>
    <dgm:cxn modelId="{3E6A3FFA-4B37-E946-BE0D-5A86182FEA59}" type="presParOf" srcId="{768D64CC-4B9A-964A-B297-DE8D7C6560BB}" destId="{18931775-DCC5-484A-832B-3A28405C0520}" srcOrd="0" destOrd="0" presId="urn:microsoft.com/office/officeart/2005/8/layout/hList1"/>
    <dgm:cxn modelId="{605D4190-FCAC-014A-A99D-97CC97D39D33}" type="presParOf" srcId="{768D64CC-4B9A-964A-B297-DE8D7C6560BB}" destId="{7DB60188-23BA-FD4F-94EC-937389981BD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556F245-C369-2548-B821-A3A8A0FC7AB6}" type="doc">
      <dgm:prSet loTypeId="urn:microsoft.com/office/officeart/2005/8/layout/hList1" loCatId="" qsTypeId="urn:microsoft.com/office/officeart/2005/8/quickstyle/simple4" qsCatId="simple" csTypeId="urn:microsoft.com/office/officeart/2005/8/colors/accent1_2" csCatId="accent1" phldr="1"/>
      <dgm:spPr/>
      <dgm:t>
        <a:bodyPr/>
        <a:lstStyle/>
        <a:p>
          <a:endParaRPr lang="de-DE"/>
        </a:p>
      </dgm:t>
    </dgm:pt>
    <dgm:pt modelId="{811882D3-240C-854D-9A4F-A7DEEB2481B3}">
      <dgm:prSet phldrT="[Text]" custT="1"/>
      <dgm:spPr/>
      <dgm:t>
        <a:bodyPr/>
        <a:lstStyle/>
        <a:p>
          <a:r>
            <a:rPr lang="en-US" sz="2400" noProof="0" dirty="0" smtClean="0"/>
            <a:t>Sectors in Germany</a:t>
          </a:r>
        </a:p>
      </dgm:t>
    </dgm:pt>
    <dgm:pt modelId="{90343BB3-5D69-6146-8F47-3E0AB957D004}" type="parTrans" cxnId="{D7BB1130-B06F-094B-BBD1-23CAB57DB7B1}">
      <dgm:prSet/>
      <dgm:spPr/>
      <dgm:t>
        <a:bodyPr/>
        <a:lstStyle/>
        <a:p>
          <a:endParaRPr lang="de-DE" sz="1600"/>
        </a:p>
      </dgm:t>
    </dgm:pt>
    <dgm:pt modelId="{EF674531-4B95-E340-B763-BB2D2B1572FE}" type="sibTrans" cxnId="{D7BB1130-B06F-094B-BBD1-23CAB57DB7B1}">
      <dgm:prSet/>
      <dgm:spPr/>
      <dgm:t>
        <a:bodyPr/>
        <a:lstStyle/>
        <a:p>
          <a:endParaRPr lang="de-DE" sz="1600"/>
        </a:p>
      </dgm:t>
    </dgm:pt>
    <dgm:pt modelId="{6C7F9B34-4132-5C40-B1F9-9F37338777F1}">
      <dgm:prSet custT="1"/>
      <dgm:spPr/>
      <dgm:t>
        <a:bodyPr/>
        <a:lstStyle/>
        <a:p>
          <a:r>
            <a:rPr lang="en-US" sz="2400" noProof="0" dirty="0" smtClean="0"/>
            <a:t>Damages until 2015 (without costs for adaption)</a:t>
          </a:r>
          <a:endParaRPr lang="en-US" sz="2400" noProof="0" dirty="0"/>
        </a:p>
      </dgm:t>
    </dgm:pt>
    <dgm:pt modelId="{326FE5DC-EB7B-8946-81E3-ACD1EB9FCC13}" type="parTrans" cxnId="{CAEE6D4E-D287-4345-A45C-FDB594614178}">
      <dgm:prSet/>
      <dgm:spPr/>
      <dgm:t>
        <a:bodyPr/>
        <a:lstStyle/>
        <a:p>
          <a:endParaRPr lang="de-DE" sz="1600"/>
        </a:p>
      </dgm:t>
    </dgm:pt>
    <dgm:pt modelId="{34C537D4-473A-1E42-815A-683FFE65522A}" type="sibTrans" cxnId="{CAEE6D4E-D287-4345-A45C-FDB594614178}">
      <dgm:prSet/>
      <dgm:spPr/>
      <dgm:t>
        <a:bodyPr/>
        <a:lstStyle/>
        <a:p>
          <a:endParaRPr lang="de-DE" sz="1600"/>
        </a:p>
      </dgm:t>
    </dgm:pt>
    <dgm:pt modelId="{BC88CBEA-1606-4E4E-800D-8DC5481833DD}">
      <dgm:prSet custT="1"/>
      <dgm:spPr/>
      <dgm:t>
        <a:bodyPr lIns="144000"/>
        <a:lstStyle/>
        <a:p>
          <a:r>
            <a:rPr lang="en-US" sz="2000" b="0" noProof="0" dirty="0" smtClean="0">
              <a:solidFill>
                <a:schemeClr val="tx1"/>
              </a:solidFill>
              <a:effectLst/>
              <a:latin typeface="+mn-lt"/>
              <a:ea typeface="+mn-ea"/>
              <a:cs typeface="+mn-cs"/>
            </a:rPr>
            <a:t>Agriculture and forestry</a:t>
          </a:r>
        </a:p>
      </dgm:t>
    </dgm:pt>
    <dgm:pt modelId="{E2B5223A-FB4D-784E-8CD6-98E847ED2202}" type="parTrans" cxnId="{2406A87A-EFF2-7642-BE47-5B333F49AA55}">
      <dgm:prSet/>
      <dgm:spPr/>
      <dgm:t>
        <a:bodyPr/>
        <a:lstStyle/>
        <a:p>
          <a:endParaRPr lang="de-DE" sz="1600"/>
        </a:p>
      </dgm:t>
    </dgm:pt>
    <dgm:pt modelId="{2A7A31E2-0CF1-FA4D-94B7-A5D621FA2275}" type="sibTrans" cxnId="{2406A87A-EFF2-7642-BE47-5B333F49AA55}">
      <dgm:prSet/>
      <dgm:spPr/>
      <dgm:t>
        <a:bodyPr/>
        <a:lstStyle/>
        <a:p>
          <a:endParaRPr lang="de-DE" sz="1600"/>
        </a:p>
      </dgm:t>
    </dgm:pt>
    <dgm:pt modelId="{524BAA8D-2EA3-3B49-8FA0-F5D73CC76244}">
      <dgm:prSet custT="1"/>
      <dgm:spPr/>
      <dgm:t>
        <a:bodyPr/>
        <a:lstStyle/>
        <a:p>
          <a:r>
            <a:rPr lang="de-DE" sz="2000" dirty="0" smtClean="0"/>
            <a:t>Ca. 3 Billion Euro </a:t>
          </a:r>
          <a:endParaRPr lang="de-DE" sz="2000" dirty="0"/>
        </a:p>
      </dgm:t>
    </dgm:pt>
    <dgm:pt modelId="{01A53319-1D31-F648-9463-C723ABEBDCFB}" type="parTrans" cxnId="{C5FD0437-EE33-7746-B420-31D7A7273C69}">
      <dgm:prSet/>
      <dgm:spPr/>
      <dgm:t>
        <a:bodyPr/>
        <a:lstStyle/>
        <a:p>
          <a:endParaRPr lang="de-DE" sz="1600"/>
        </a:p>
      </dgm:t>
    </dgm:pt>
    <dgm:pt modelId="{7E86B8CC-A813-D548-9B9F-44DCC68084AE}" type="sibTrans" cxnId="{C5FD0437-EE33-7746-B420-31D7A7273C69}">
      <dgm:prSet/>
      <dgm:spPr/>
      <dgm:t>
        <a:bodyPr/>
        <a:lstStyle/>
        <a:p>
          <a:endParaRPr lang="de-DE" sz="1600"/>
        </a:p>
      </dgm:t>
    </dgm:pt>
    <dgm:pt modelId="{AEA9FD5E-1B11-7544-8B68-9C2508EF28B2}">
      <dgm:prSet custT="1"/>
      <dgm:spPr/>
      <dgm:t>
        <a:bodyPr lIns="144000"/>
        <a:lstStyle/>
        <a:p>
          <a:r>
            <a:rPr lang="en-US" sz="2000" b="0" noProof="0" dirty="0" smtClean="0">
              <a:solidFill>
                <a:schemeClr val="tx1"/>
              </a:solidFill>
              <a:effectLst/>
              <a:latin typeface="+mn-lt"/>
              <a:ea typeface="+mn-ea"/>
              <a:cs typeface="+mn-cs"/>
            </a:rPr>
            <a:t>Tourism</a:t>
          </a:r>
        </a:p>
      </dgm:t>
    </dgm:pt>
    <dgm:pt modelId="{DB8BF668-5122-E547-9530-384A822AD8AA}" type="parTrans" cxnId="{F64B6D4F-40DB-B944-BB4A-31B1B5DD2226}">
      <dgm:prSet/>
      <dgm:spPr/>
      <dgm:t>
        <a:bodyPr/>
        <a:lstStyle/>
        <a:p>
          <a:endParaRPr lang="de-DE" sz="1600"/>
        </a:p>
      </dgm:t>
    </dgm:pt>
    <dgm:pt modelId="{060A60A5-4402-1447-AE87-299EDFBD28C5}" type="sibTrans" cxnId="{F64B6D4F-40DB-B944-BB4A-31B1B5DD2226}">
      <dgm:prSet/>
      <dgm:spPr/>
      <dgm:t>
        <a:bodyPr/>
        <a:lstStyle/>
        <a:p>
          <a:endParaRPr lang="de-DE" sz="1600"/>
        </a:p>
      </dgm:t>
    </dgm:pt>
    <dgm:pt modelId="{2FBD8CCF-3B42-2146-A4D6-9F456416275B}">
      <dgm:prSet custT="1"/>
      <dgm:spPr/>
      <dgm:t>
        <a:bodyPr lIns="144000"/>
        <a:lstStyle/>
        <a:p>
          <a:r>
            <a:rPr lang="en-US" sz="2000" b="0" noProof="0" dirty="0" smtClean="0">
              <a:solidFill>
                <a:schemeClr val="tx1"/>
              </a:solidFill>
              <a:effectLst/>
              <a:latin typeface="+mn-lt"/>
              <a:ea typeface="+mn-ea"/>
              <a:cs typeface="+mn-cs"/>
            </a:rPr>
            <a:t>Health sector</a:t>
          </a:r>
        </a:p>
      </dgm:t>
    </dgm:pt>
    <dgm:pt modelId="{ADA98931-1AD9-DD47-949F-F1051AB835AD}" type="parTrans" cxnId="{3ED378F8-ECEC-4040-A520-73C18539C6A8}">
      <dgm:prSet/>
      <dgm:spPr/>
      <dgm:t>
        <a:bodyPr/>
        <a:lstStyle/>
        <a:p>
          <a:endParaRPr lang="de-DE" sz="1600"/>
        </a:p>
      </dgm:t>
    </dgm:pt>
    <dgm:pt modelId="{82724782-E6F5-0B4F-8BB8-3956F0304CDB}" type="sibTrans" cxnId="{3ED378F8-ECEC-4040-A520-73C18539C6A8}">
      <dgm:prSet/>
      <dgm:spPr/>
      <dgm:t>
        <a:bodyPr/>
        <a:lstStyle/>
        <a:p>
          <a:endParaRPr lang="de-DE" sz="1600"/>
        </a:p>
      </dgm:t>
    </dgm:pt>
    <dgm:pt modelId="{C86EC604-A4E4-664B-A94A-90DA236169D8}">
      <dgm:prSet custT="1"/>
      <dgm:spPr/>
      <dgm:t>
        <a:bodyPr lIns="144000"/>
        <a:lstStyle/>
        <a:p>
          <a:r>
            <a:rPr lang="en-US" sz="2000" b="0" noProof="0" dirty="0" smtClean="0">
              <a:solidFill>
                <a:schemeClr val="tx1"/>
              </a:solidFill>
              <a:effectLst/>
              <a:latin typeface="+mn-lt"/>
              <a:ea typeface="+mn-ea"/>
              <a:cs typeface="+mn-cs"/>
            </a:rPr>
            <a:t>Energy and Transportation</a:t>
          </a:r>
        </a:p>
      </dgm:t>
    </dgm:pt>
    <dgm:pt modelId="{44EA2AF2-47D7-8141-A020-7436C8F35D74}" type="parTrans" cxnId="{4B57816C-2ED6-244F-A61C-67B7356D9CEB}">
      <dgm:prSet/>
      <dgm:spPr/>
      <dgm:t>
        <a:bodyPr/>
        <a:lstStyle/>
        <a:p>
          <a:endParaRPr lang="de-DE" sz="1600"/>
        </a:p>
      </dgm:t>
    </dgm:pt>
    <dgm:pt modelId="{170E9416-C213-6144-A230-5FFE386EEA49}" type="sibTrans" cxnId="{4B57816C-2ED6-244F-A61C-67B7356D9CEB}">
      <dgm:prSet/>
      <dgm:spPr/>
      <dgm:t>
        <a:bodyPr/>
        <a:lstStyle/>
        <a:p>
          <a:endParaRPr lang="de-DE" sz="1600"/>
        </a:p>
      </dgm:t>
    </dgm:pt>
    <dgm:pt modelId="{9EB49077-FCBE-5D40-A079-D7237FE3B579}">
      <dgm:prSet custT="1"/>
      <dgm:spPr/>
      <dgm:t>
        <a:bodyPr lIns="144000"/>
        <a:lstStyle/>
        <a:p>
          <a:r>
            <a:rPr lang="en-US" sz="2000" b="0" noProof="0" dirty="0" smtClean="0">
              <a:solidFill>
                <a:schemeClr val="tx1"/>
              </a:solidFill>
              <a:effectLst/>
              <a:latin typeface="+mn-lt"/>
              <a:ea typeface="+mn-ea"/>
              <a:cs typeface="+mn-cs"/>
            </a:rPr>
            <a:t>Banking and Finance</a:t>
          </a:r>
        </a:p>
      </dgm:t>
    </dgm:pt>
    <dgm:pt modelId="{3BC319FA-DD4A-E942-B9B4-52CB80F16703}" type="parTrans" cxnId="{AE4D569E-11F5-2949-B23E-53E4588D4413}">
      <dgm:prSet/>
      <dgm:spPr/>
      <dgm:t>
        <a:bodyPr/>
        <a:lstStyle/>
        <a:p>
          <a:endParaRPr lang="de-DE" sz="1600"/>
        </a:p>
      </dgm:t>
    </dgm:pt>
    <dgm:pt modelId="{39491B68-5C12-6D45-AAC4-DF531CA378FF}" type="sibTrans" cxnId="{AE4D569E-11F5-2949-B23E-53E4588D4413}">
      <dgm:prSet/>
      <dgm:spPr/>
      <dgm:t>
        <a:bodyPr/>
        <a:lstStyle/>
        <a:p>
          <a:endParaRPr lang="de-DE" sz="1600"/>
        </a:p>
      </dgm:t>
    </dgm:pt>
    <dgm:pt modelId="{BC94881E-A1AB-3346-A881-9D7F30CC0DBB}">
      <dgm:prSet custT="1"/>
      <dgm:spPr/>
      <dgm:t>
        <a:bodyPr/>
        <a:lstStyle/>
        <a:p>
          <a:r>
            <a:rPr lang="de-DE" sz="2000" dirty="0" smtClean="0"/>
            <a:t>Ca.</a:t>
          </a:r>
          <a:r>
            <a:rPr lang="de-DE" sz="2000" baseline="0" dirty="0" smtClean="0"/>
            <a:t> 19 Billion Euro</a:t>
          </a:r>
          <a:endParaRPr lang="de-DE" sz="2000" dirty="0"/>
        </a:p>
      </dgm:t>
    </dgm:pt>
    <dgm:pt modelId="{226045D0-8A10-6C4B-9973-F5536DFD311E}" type="parTrans" cxnId="{578C2221-E665-BD4E-A077-73B2D67F7967}">
      <dgm:prSet/>
      <dgm:spPr/>
      <dgm:t>
        <a:bodyPr/>
        <a:lstStyle/>
        <a:p>
          <a:endParaRPr lang="de-DE" sz="1600"/>
        </a:p>
      </dgm:t>
    </dgm:pt>
    <dgm:pt modelId="{A2137E88-D2D2-DD4B-8081-81687E2046AA}" type="sibTrans" cxnId="{578C2221-E665-BD4E-A077-73B2D67F7967}">
      <dgm:prSet/>
      <dgm:spPr/>
      <dgm:t>
        <a:bodyPr/>
        <a:lstStyle/>
        <a:p>
          <a:endParaRPr lang="de-DE" sz="1600"/>
        </a:p>
      </dgm:t>
    </dgm:pt>
    <dgm:pt modelId="{FB6722AF-E028-0F45-B6C4-B92D7CD8AC1A}">
      <dgm:prSet custT="1"/>
      <dgm:spPr/>
      <dgm:t>
        <a:bodyPr/>
        <a:lstStyle/>
        <a:p>
          <a:r>
            <a:rPr lang="de-DE" sz="2000" dirty="0" smtClean="0"/>
            <a:t>Ca. 37 Billion Euro</a:t>
          </a:r>
          <a:endParaRPr lang="de-DE" sz="2000" dirty="0"/>
        </a:p>
      </dgm:t>
    </dgm:pt>
    <dgm:pt modelId="{850791A3-3716-FD4C-9220-5BEE6D8CC5ED}" type="parTrans" cxnId="{5BAC4089-7B67-6B44-A8C3-6FB487FC80F5}">
      <dgm:prSet/>
      <dgm:spPr/>
      <dgm:t>
        <a:bodyPr/>
        <a:lstStyle/>
        <a:p>
          <a:endParaRPr lang="de-DE" sz="1600"/>
        </a:p>
      </dgm:t>
    </dgm:pt>
    <dgm:pt modelId="{AF02BAF0-F18A-E74C-8D9D-17F62B4F8AEB}" type="sibTrans" cxnId="{5BAC4089-7B67-6B44-A8C3-6FB487FC80F5}">
      <dgm:prSet/>
      <dgm:spPr/>
      <dgm:t>
        <a:bodyPr/>
        <a:lstStyle/>
        <a:p>
          <a:endParaRPr lang="de-DE" sz="1600"/>
        </a:p>
      </dgm:t>
    </dgm:pt>
    <dgm:pt modelId="{48D613FB-323D-3F4A-8FA8-0B26376CC093}">
      <dgm:prSet custT="1"/>
      <dgm:spPr/>
      <dgm:t>
        <a:bodyPr/>
        <a:lstStyle/>
        <a:p>
          <a:r>
            <a:rPr lang="de-DE" sz="2000" dirty="0" smtClean="0"/>
            <a:t>Ca. 130 Billion </a:t>
          </a:r>
          <a:r>
            <a:rPr lang="de-DE" sz="2000" baseline="0" dirty="0" smtClean="0"/>
            <a:t>Euro</a:t>
          </a:r>
          <a:endParaRPr lang="de-DE" sz="2000" dirty="0"/>
        </a:p>
      </dgm:t>
    </dgm:pt>
    <dgm:pt modelId="{43AF4B7B-5A24-A04F-8236-623B3E5F74C1}" type="parTrans" cxnId="{6B4AF92E-7FB5-1E41-BA9C-76C416BD8C5E}">
      <dgm:prSet/>
      <dgm:spPr/>
      <dgm:t>
        <a:bodyPr/>
        <a:lstStyle/>
        <a:p>
          <a:endParaRPr lang="de-DE" sz="1600"/>
        </a:p>
      </dgm:t>
    </dgm:pt>
    <dgm:pt modelId="{05D3F450-B9B8-6C48-965E-C2D07AA36F54}" type="sibTrans" cxnId="{6B4AF92E-7FB5-1E41-BA9C-76C416BD8C5E}">
      <dgm:prSet/>
      <dgm:spPr/>
      <dgm:t>
        <a:bodyPr/>
        <a:lstStyle/>
        <a:p>
          <a:endParaRPr lang="de-DE" sz="1600"/>
        </a:p>
      </dgm:t>
    </dgm:pt>
    <dgm:pt modelId="{09E7F8DD-9FB7-DE47-B265-35A5DA20583B}">
      <dgm:prSet custT="1"/>
      <dgm:spPr/>
      <dgm:t>
        <a:bodyPr/>
        <a:lstStyle/>
        <a:p>
          <a:r>
            <a:rPr lang="de-DE" sz="2000" dirty="0" smtClean="0"/>
            <a:t>Ca. 100 Billion Euro</a:t>
          </a:r>
          <a:endParaRPr lang="de-DE" sz="2000" dirty="0"/>
        </a:p>
      </dgm:t>
    </dgm:pt>
    <dgm:pt modelId="{E2081EAC-BFDB-2F43-8F79-4DE8EFFC1F86}" type="parTrans" cxnId="{16264C15-C103-814C-A8EA-AB4679595C79}">
      <dgm:prSet/>
      <dgm:spPr/>
      <dgm:t>
        <a:bodyPr/>
        <a:lstStyle/>
        <a:p>
          <a:endParaRPr lang="de-DE" sz="1600"/>
        </a:p>
      </dgm:t>
    </dgm:pt>
    <dgm:pt modelId="{280B54DA-AC4E-EF45-8E60-B2EFF3632FCA}" type="sibTrans" cxnId="{16264C15-C103-814C-A8EA-AB4679595C79}">
      <dgm:prSet/>
      <dgm:spPr/>
      <dgm:t>
        <a:bodyPr/>
        <a:lstStyle/>
        <a:p>
          <a:endParaRPr lang="de-DE" sz="1600"/>
        </a:p>
      </dgm:t>
    </dgm:pt>
    <dgm:pt modelId="{3F13CDFC-EC66-0044-9C80-26681B0E6A9D}" type="pres">
      <dgm:prSet presAssocID="{8556F245-C369-2548-B821-A3A8A0FC7AB6}" presName="Name0" presStyleCnt="0">
        <dgm:presLayoutVars>
          <dgm:dir/>
          <dgm:animLvl val="lvl"/>
          <dgm:resizeHandles val="exact"/>
        </dgm:presLayoutVars>
      </dgm:prSet>
      <dgm:spPr/>
      <dgm:t>
        <a:bodyPr/>
        <a:lstStyle/>
        <a:p>
          <a:endParaRPr lang="de-DE"/>
        </a:p>
      </dgm:t>
    </dgm:pt>
    <dgm:pt modelId="{768D64CC-4B9A-964A-B297-DE8D7C6560BB}" type="pres">
      <dgm:prSet presAssocID="{811882D3-240C-854D-9A4F-A7DEEB2481B3}" presName="composite" presStyleCnt="0"/>
      <dgm:spPr/>
    </dgm:pt>
    <dgm:pt modelId="{18931775-DCC5-484A-832B-3A28405C0520}" type="pres">
      <dgm:prSet presAssocID="{811882D3-240C-854D-9A4F-A7DEEB2481B3}" presName="parTx" presStyleLbl="alignNode1" presStyleIdx="0" presStyleCnt="2" custScaleY="70269" custLinFactNeighborX="-1" custLinFactNeighborY="-44053">
        <dgm:presLayoutVars>
          <dgm:chMax val="0"/>
          <dgm:chPref val="0"/>
          <dgm:bulletEnabled val="1"/>
        </dgm:presLayoutVars>
      </dgm:prSet>
      <dgm:spPr/>
      <dgm:t>
        <a:bodyPr/>
        <a:lstStyle/>
        <a:p>
          <a:endParaRPr lang="de-DE"/>
        </a:p>
      </dgm:t>
    </dgm:pt>
    <dgm:pt modelId="{7DB60188-23BA-FD4F-94EC-937389981BD4}" type="pres">
      <dgm:prSet presAssocID="{811882D3-240C-854D-9A4F-A7DEEB2481B3}" presName="desTx" presStyleLbl="alignAccFollowNode1" presStyleIdx="0" presStyleCnt="2" custScaleY="79324" custLinFactNeighborX="452" custLinFactNeighborY="-29827">
        <dgm:presLayoutVars>
          <dgm:bulletEnabled val="1"/>
        </dgm:presLayoutVars>
      </dgm:prSet>
      <dgm:spPr/>
      <dgm:t>
        <a:bodyPr/>
        <a:lstStyle/>
        <a:p>
          <a:endParaRPr lang="de-DE"/>
        </a:p>
      </dgm:t>
    </dgm:pt>
    <dgm:pt modelId="{DEBE937D-53C6-7649-A836-59DA6E2EFCA5}" type="pres">
      <dgm:prSet presAssocID="{EF674531-4B95-E340-B763-BB2D2B1572FE}" presName="space" presStyleCnt="0"/>
      <dgm:spPr/>
    </dgm:pt>
    <dgm:pt modelId="{7FE15C41-E228-1143-9449-86C85F1332AF}" type="pres">
      <dgm:prSet presAssocID="{6C7F9B34-4132-5C40-B1F9-9F37338777F1}" presName="composite" presStyleCnt="0"/>
      <dgm:spPr/>
    </dgm:pt>
    <dgm:pt modelId="{1CAAFD28-3905-194C-8AEC-8831BC9E2CFB}" type="pres">
      <dgm:prSet presAssocID="{6C7F9B34-4132-5C40-B1F9-9F37338777F1}" presName="parTx" presStyleLbl="alignNode1" presStyleIdx="1" presStyleCnt="2" custScaleY="70845" custLinFactNeighborX="1" custLinFactNeighborY="-43845">
        <dgm:presLayoutVars>
          <dgm:chMax val="0"/>
          <dgm:chPref val="0"/>
          <dgm:bulletEnabled val="1"/>
        </dgm:presLayoutVars>
      </dgm:prSet>
      <dgm:spPr/>
      <dgm:t>
        <a:bodyPr/>
        <a:lstStyle/>
        <a:p>
          <a:endParaRPr lang="de-DE"/>
        </a:p>
      </dgm:t>
    </dgm:pt>
    <dgm:pt modelId="{E520C11D-A586-6145-8754-9F1FD65113BA}" type="pres">
      <dgm:prSet presAssocID="{6C7F9B34-4132-5C40-B1F9-9F37338777F1}" presName="desTx" presStyleLbl="alignAccFollowNode1" presStyleIdx="1" presStyleCnt="2" custScaleY="79323" custLinFactNeighborY="-29632">
        <dgm:presLayoutVars>
          <dgm:bulletEnabled val="1"/>
        </dgm:presLayoutVars>
      </dgm:prSet>
      <dgm:spPr/>
      <dgm:t>
        <a:bodyPr/>
        <a:lstStyle/>
        <a:p>
          <a:endParaRPr lang="de-DE"/>
        </a:p>
      </dgm:t>
    </dgm:pt>
  </dgm:ptLst>
  <dgm:cxnLst>
    <dgm:cxn modelId="{9EB326C3-0750-4BDE-86AE-B87001C89985}" type="presOf" srcId="{C86EC604-A4E4-664B-A94A-90DA236169D8}" destId="{7DB60188-23BA-FD4F-94EC-937389981BD4}" srcOrd="0" destOrd="3" presId="urn:microsoft.com/office/officeart/2005/8/layout/hList1"/>
    <dgm:cxn modelId="{578C2221-E665-BD4E-A077-73B2D67F7967}" srcId="{6C7F9B34-4132-5C40-B1F9-9F37338777F1}" destId="{BC94881E-A1AB-3346-A881-9D7F30CC0DBB}" srcOrd="1" destOrd="0" parTransId="{226045D0-8A10-6C4B-9973-F5536DFD311E}" sibTransId="{A2137E88-D2D2-DD4B-8081-81687E2046AA}"/>
    <dgm:cxn modelId="{2671EA99-3AB3-407E-87A2-0A937DD2A9BD}" type="presOf" srcId="{6C7F9B34-4132-5C40-B1F9-9F37338777F1}" destId="{1CAAFD28-3905-194C-8AEC-8831BC9E2CFB}" srcOrd="0" destOrd="0" presId="urn:microsoft.com/office/officeart/2005/8/layout/hList1"/>
    <dgm:cxn modelId="{4B8FCB8A-F90C-4B1C-8D19-17502345E33D}" type="presOf" srcId="{9EB49077-FCBE-5D40-A079-D7237FE3B579}" destId="{7DB60188-23BA-FD4F-94EC-937389981BD4}" srcOrd="0" destOrd="4" presId="urn:microsoft.com/office/officeart/2005/8/layout/hList1"/>
    <dgm:cxn modelId="{3ED378F8-ECEC-4040-A520-73C18539C6A8}" srcId="{811882D3-240C-854D-9A4F-A7DEEB2481B3}" destId="{2FBD8CCF-3B42-2146-A4D6-9F456416275B}" srcOrd="2" destOrd="0" parTransId="{ADA98931-1AD9-DD47-949F-F1051AB835AD}" sibTransId="{82724782-E6F5-0B4F-8BB8-3956F0304CDB}"/>
    <dgm:cxn modelId="{5BAC4089-7B67-6B44-A8C3-6FB487FC80F5}" srcId="{6C7F9B34-4132-5C40-B1F9-9F37338777F1}" destId="{FB6722AF-E028-0F45-B6C4-B92D7CD8AC1A}" srcOrd="2" destOrd="0" parTransId="{850791A3-3716-FD4C-9220-5BEE6D8CC5ED}" sibTransId="{AF02BAF0-F18A-E74C-8D9D-17F62B4F8AEB}"/>
    <dgm:cxn modelId="{CAEE6D4E-D287-4345-A45C-FDB594614178}" srcId="{8556F245-C369-2548-B821-A3A8A0FC7AB6}" destId="{6C7F9B34-4132-5C40-B1F9-9F37338777F1}" srcOrd="1" destOrd="0" parTransId="{326FE5DC-EB7B-8946-81E3-ACD1EB9FCC13}" sibTransId="{34C537D4-473A-1E42-815A-683FFE65522A}"/>
    <dgm:cxn modelId="{47340FE9-CADB-47AA-8F2A-BF655FFCC286}" type="presOf" srcId="{FB6722AF-E028-0F45-B6C4-B92D7CD8AC1A}" destId="{E520C11D-A586-6145-8754-9F1FD65113BA}" srcOrd="0" destOrd="2" presId="urn:microsoft.com/office/officeart/2005/8/layout/hList1"/>
    <dgm:cxn modelId="{16264C15-C103-814C-A8EA-AB4679595C79}" srcId="{6C7F9B34-4132-5C40-B1F9-9F37338777F1}" destId="{09E7F8DD-9FB7-DE47-B265-35A5DA20583B}" srcOrd="4" destOrd="0" parTransId="{E2081EAC-BFDB-2F43-8F79-4DE8EFFC1F86}" sibTransId="{280B54DA-AC4E-EF45-8E60-B2EFF3632FCA}"/>
    <dgm:cxn modelId="{76552ABD-672E-4B05-93E6-EBEA15E45ACB}" type="presOf" srcId="{BC94881E-A1AB-3346-A881-9D7F30CC0DBB}" destId="{E520C11D-A586-6145-8754-9F1FD65113BA}" srcOrd="0" destOrd="1" presId="urn:microsoft.com/office/officeart/2005/8/layout/hList1"/>
    <dgm:cxn modelId="{7EE3783A-D85F-4DA8-8550-E86E9C800E70}" type="presOf" srcId="{811882D3-240C-854D-9A4F-A7DEEB2481B3}" destId="{18931775-DCC5-484A-832B-3A28405C0520}" srcOrd="0" destOrd="0" presId="urn:microsoft.com/office/officeart/2005/8/layout/hList1"/>
    <dgm:cxn modelId="{AE4D569E-11F5-2949-B23E-53E4588D4413}" srcId="{811882D3-240C-854D-9A4F-A7DEEB2481B3}" destId="{9EB49077-FCBE-5D40-A079-D7237FE3B579}" srcOrd="4" destOrd="0" parTransId="{3BC319FA-DD4A-E942-B9B4-52CB80F16703}" sibTransId="{39491B68-5C12-6D45-AAC4-DF531CA378FF}"/>
    <dgm:cxn modelId="{6B4AF92E-7FB5-1E41-BA9C-76C416BD8C5E}" srcId="{6C7F9B34-4132-5C40-B1F9-9F37338777F1}" destId="{48D613FB-323D-3F4A-8FA8-0B26376CC093}" srcOrd="3" destOrd="0" parTransId="{43AF4B7B-5A24-A04F-8236-623B3E5F74C1}" sibTransId="{05D3F450-B9B8-6C48-965E-C2D07AA36F54}"/>
    <dgm:cxn modelId="{D818D86B-7303-4410-AC55-27BDBCCE62EE}" type="presOf" srcId="{AEA9FD5E-1B11-7544-8B68-9C2508EF28B2}" destId="{7DB60188-23BA-FD4F-94EC-937389981BD4}" srcOrd="0" destOrd="1" presId="urn:microsoft.com/office/officeart/2005/8/layout/hList1"/>
    <dgm:cxn modelId="{2062CD7E-3770-4D27-98ED-2C87CF04C009}" type="presOf" srcId="{2FBD8CCF-3B42-2146-A4D6-9F456416275B}" destId="{7DB60188-23BA-FD4F-94EC-937389981BD4}" srcOrd="0" destOrd="2" presId="urn:microsoft.com/office/officeart/2005/8/layout/hList1"/>
    <dgm:cxn modelId="{CC9C0333-2514-4F91-9C27-43038340CA87}" type="presOf" srcId="{8556F245-C369-2548-B821-A3A8A0FC7AB6}" destId="{3F13CDFC-EC66-0044-9C80-26681B0E6A9D}" srcOrd="0" destOrd="0" presId="urn:microsoft.com/office/officeart/2005/8/layout/hList1"/>
    <dgm:cxn modelId="{4B57816C-2ED6-244F-A61C-67B7356D9CEB}" srcId="{811882D3-240C-854D-9A4F-A7DEEB2481B3}" destId="{C86EC604-A4E4-664B-A94A-90DA236169D8}" srcOrd="3" destOrd="0" parTransId="{44EA2AF2-47D7-8141-A020-7436C8F35D74}" sibTransId="{170E9416-C213-6144-A230-5FFE386EEA49}"/>
    <dgm:cxn modelId="{D7BB1130-B06F-094B-BBD1-23CAB57DB7B1}" srcId="{8556F245-C369-2548-B821-A3A8A0FC7AB6}" destId="{811882D3-240C-854D-9A4F-A7DEEB2481B3}" srcOrd="0" destOrd="0" parTransId="{90343BB3-5D69-6146-8F47-3E0AB957D004}" sibTransId="{EF674531-4B95-E340-B763-BB2D2B1572FE}"/>
    <dgm:cxn modelId="{FDDF7974-AF02-44AD-9112-AC68425C71D6}" type="presOf" srcId="{524BAA8D-2EA3-3B49-8FA0-F5D73CC76244}" destId="{E520C11D-A586-6145-8754-9F1FD65113BA}" srcOrd="0" destOrd="0" presId="urn:microsoft.com/office/officeart/2005/8/layout/hList1"/>
    <dgm:cxn modelId="{CB9CFAC8-1CB3-4B18-9167-82817F7C3A74}" type="presOf" srcId="{09E7F8DD-9FB7-DE47-B265-35A5DA20583B}" destId="{E520C11D-A586-6145-8754-9F1FD65113BA}" srcOrd="0" destOrd="4" presId="urn:microsoft.com/office/officeart/2005/8/layout/hList1"/>
    <dgm:cxn modelId="{D77EDA35-83C6-4D7D-AF06-858636F210B1}" type="presOf" srcId="{48D613FB-323D-3F4A-8FA8-0B26376CC093}" destId="{E520C11D-A586-6145-8754-9F1FD65113BA}" srcOrd="0" destOrd="3" presId="urn:microsoft.com/office/officeart/2005/8/layout/hList1"/>
    <dgm:cxn modelId="{F20C187C-A6F0-4CC6-BB5F-C2C0F829C451}" type="presOf" srcId="{BC88CBEA-1606-4E4E-800D-8DC5481833DD}" destId="{7DB60188-23BA-FD4F-94EC-937389981BD4}" srcOrd="0" destOrd="0" presId="urn:microsoft.com/office/officeart/2005/8/layout/hList1"/>
    <dgm:cxn modelId="{2406A87A-EFF2-7642-BE47-5B333F49AA55}" srcId="{811882D3-240C-854D-9A4F-A7DEEB2481B3}" destId="{BC88CBEA-1606-4E4E-800D-8DC5481833DD}" srcOrd="0" destOrd="0" parTransId="{E2B5223A-FB4D-784E-8CD6-98E847ED2202}" sibTransId="{2A7A31E2-0CF1-FA4D-94B7-A5D621FA2275}"/>
    <dgm:cxn modelId="{C5FD0437-EE33-7746-B420-31D7A7273C69}" srcId="{6C7F9B34-4132-5C40-B1F9-9F37338777F1}" destId="{524BAA8D-2EA3-3B49-8FA0-F5D73CC76244}" srcOrd="0" destOrd="0" parTransId="{01A53319-1D31-F648-9463-C723ABEBDCFB}" sibTransId="{7E86B8CC-A813-D548-9B9F-44DCC68084AE}"/>
    <dgm:cxn modelId="{F64B6D4F-40DB-B944-BB4A-31B1B5DD2226}" srcId="{811882D3-240C-854D-9A4F-A7DEEB2481B3}" destId="{AEA9FD5E-1B11-7544-8B68-9C2508EF28B2}" srcOrd="1" destOrd="0" parTransId="{DB8BF668-5122-E547-9530-384A822AD8AA}" sibTransId="{060A60A5-4402-1447-AE87-299EDFBD28C5}"/>
    <dgm:cxn modelId="{DCB3E93A-5BA3-408D-A857-5ECCA4809C4E}" type="presParOf" srcId="{3F13CDFC-EC66-0044-9C80-26681B0E6A9D}" destId="{768D64CC-4B9A-964A-B297-DE8D7C6560BB}" srcOrd="0" destOrd="0" presId="urn:microsoft.com/office/officeart/2005/8/layout/hList1"/>
    <dgm:cxn modelId="{B1DAF923-FD74-41EA-848A-BD43941F750B}" type="presParOf" srcId="{768D64CC-4B9A-964A-B297-DE8D7C6560BB}" destId="{18931775-DCC5-484A-832B-3A28405C0520}" srcOrd="0" destOrd="0" presId="urn:microsoft.com/office/officeart/2005/8/layout/hList1"/>
    <dgm:cxn modelId="{65879294-F2EF-4692-B62F-0DC4637A9B25}" type="presParOf" srcId="{768D64CC-4B9A-964A-B297-DE8D7C6560BB}" destId="{7DB60188-23BA-FD4F-94EC-937389981BD4}" srcOrd="1" destOrd="0" presId="urn:microsoft.com/office/officeart/2005/8/layout/hList1"/>
    <dgm:cxn modelId="{1D1DBD0F-7C40-4B16-976A-0DCC07A4C4BD}" type="presParOf" srcId="{3F13CDFC-EC66-0044-9C80-26681B0E6A9D}" destId="{DEBE937D-53C6-7649-A836-59DA6E2EFCA5}" srcOrd="1" destOrd="0" presId="urn:microsoft.com/office/officeart/2005/8/layout/hList1"/>
    <dgm:cxn modelId="{2C5F1B05-794F-4329-84EA-29D49B3D951B}" type="presParOf" srcId="{3F13CDFC-EC66-0044-9C80-26681B0E6A9D}" destId="{7FE15C41-E228-1143-9449-86C85F1332AF}" srcOrd="2" destOrd="0" presId="urn:microsoft.com/office/officeart/2005/8/layout/hList1"/>
    <dgm:cxn modelId="{B22A3E9F-4600-4ACC-AEAB-803D94F37466}" type="presParOf" srcId="{7FE15C41-E228-1143-9449-86C85F1332AF}" destId="{1CAAFD28-3905-194C-8AEC-8831BC9E2CFB}" srcOrd="0" destOrd="0" presId="urn:microsoft.com/office/officeart/2005/8/layout/hList1"/>
    <dgm:cxn modelId="{58C1053C-2DC1-41B9-B413-95B1BFCB2BAB}" type="presParOf" srcId="{7FE15C41-E228-1143-9449-86C85F1332AF}" destId="{E520C11D-A586-6145-8754-9F1FD65113BA}"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1026802-355D-4B89-BF96-544DA1B59A8A}"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de-DE"/>
        </a:p>
      </dgm:t>
    </dgm:pt>
    <dgm:pt modelId="{2DF29422-E6A1-490A-AE5C-124752837E24}">
      <dgm:prSet phldrT="[Text]"/>
      <dgm:spPr/>
      <dgm:t>
        <a:bodyPr/>
        <a:lstStyle/>
        <a:p>
          <a:r>
            <a:rPr lang="en-US" noProof="0" dirty="0" smtClean="0"/>
            <a:t>Consequences and impact</a:t>
          </a:r>
          <a:endParaRPr lang="en-US" noProof="0" dirty="0"/>
        </a:p>
      </dgm:t>
    </dgm:pt>
    <dgm:pt modelId="{6D9FAF37-882E-4FFA-BD7F-3930E94B0CB8}" type="parTrans" cxnId="{E75CF56D-5CFB-4981-89FE-726A2BBC1113}">
      <dgm:prSet/>
      <dgm:spPr/>
      <dgm:t>
        <a:bodyPr/>
        <a:lstStyle/>
        <a:p>
          <a:endParaRPr lang="de-DE"/>
        </a:p>
      </dgm:t>
    </dgm:pt>
    <dgm:pt modelId="{C3336CDA-6FA0-4FA4-83CA-3383FD4E0F84}" type="sibTrans" cxnId="{E75CF56D-5CFB-4981-89FE-726A2BBC1113}">
      <dgm:prSet/>
      <dgm:spPr/>
      <dgm:t>
        <a:bodyPr/>
        <a:lstStyle/>
        <a:p>
          <a:endParaRPr lang="de-DE"/>
        </a:p>
      </dgm:t>
    </dgm:pt>
    <dgm:pt modelId="{065F99EE-DC40-46CE-AE0F-3BBE21C08D15}">
      <dgm:prSet phldrT="[Text]"/>
      <dgm:spPr/>
      <dgm:t>
        <a:bodyPr/>
        <a:lstStyle/>
        <a:p>
          <a:r>
            <a:rPr lang="de-DE" dirty="0" err="1" smtClean="0"/>
            <a:t>Weather</a:t>
          </a:r>
          <a:r>
            <a:rPr lang="de-DE" dirty="0" smtClean="0"/>
            <a:t>, </a:t>
          </a:r>
          <a:r>
            <a:rPr lang="de-DE" dirty="0" err="1" smtClean="0"/>
            <a:t>migration</a:t>
          </a:r>
          <a:r>
            <a:rPr lang="de-DE" dirty="0" smtClean="0"/>
            <a:t>, </a:t>
          </a:r>
          <a:r>
            <a:rPr lang="de-DE" dirty="0" err="1" smtClean="0"/>
            <a:t>and</a:t>
          </a:r>
          <a:r>
            <a:rPr lang="de-DE" dirty="0" smtClean="0"/>
            <a:t> </a:t>
          </a:r>
          <a:r>
            <a:rPr lang="de-DE" dirty="0" err="1" smtClean="0"/>
            <a:t>economy</a:t>
          </a:r>
          <a:endParaRPr lang="de-DE" dirty="0"/>
        </a:p>
      </dgm:t>
    </dgm:pt>
    <dgm:pt modelId="{5FBA84AB-C515-4444-8D39-09B660F2F280}" type="parTrans" cxnId="{19556DE6-BD4E-4EB4-A3F1-9377A5603DF0}">
      <dgm:prSet/>
      <dgm:spPr/>
      <dgm:t>
        <a:bodyPr/>
        <a:lstStyle/>
        <a:p>
          <a:endParaRPr lang="de-DE"/>
        </a:p>
      </dgm:t>
    </dgm:pt>
    <dgm:pt modelId="{8C94A212-0E26-4816-BF53-2D6CECB22DBD}" type="sibTrans" cxnId="{19556DE6-BD4E-4EB4-A3F1-9377A5603DF0}">
      <dgm:prSet/>
      <dgm:spPr/>
      <dgm:t>
        <a:bodyPr/>
        <a:lstStyle/>
        <a:p>
          <a:endParaRPr lang="de-DE"/>
        </a:p>
      </dgm:t>
    </dgm:pt>
    <dgm:pt modelId="{4B42EAAD-76E3-40B7-BFDE-81E52F911AB1}">
      <dgm:prSet phldrT="[Text]"/>
      <dgm:spPr/>
      <dgm:t>
        <a:bodyPr/>
        <a:lstStyle/>
        <a:p>
          <a:r>
            <a:rPr lang="de-DE" dirty="0" smtClean="0"/>
            <a:t>Companies </a:t>
          </a:r>
          <a:r>
            <a:rPr lang="de-DE" dirty="0" err="1" smtClean="0"/>
            <a:t>and</a:t>
          </a:r>
          <a:r>
            <a:rPr lang="de-DE" dirty="0" smtClean="0"/>
            <a:t> </a:t>
          </a:r>
          <a:r>
            <a:rPr lang="de-DE" dirty="0" err="1" smtClean="0"/>
            <a:t>sectors</a:t>
          </a:r>
          <a:endParaRPr lang="de-DE" dirty="0"/>
        </a:p>
      </dgm:t>
    </dgm:pt>
    <dgm:pt modelId="{B24536DF-7D67-4153-89AC-21D171325DAD}" type="parTrans" cxnId="{15DA9EA0-A001-4EE6-A7C5-5B2F8C7006DF}">
      <dgm:prSet/>
      <dgm:spPr/>
      <dgm:t>
        <a:bodyPr/>
        <a:lstStyle/>
        <a:p>
          <a:endParaRPr lang="de-DE"/>
        </a:p>
      </dgm:t>
    </dgm:pt>
    <dgm:pt modelId="{87886F52-0C02-4B38-8E49-0625B0C991B9}" type="sibTrans" cxnId="{15DA9EA0-A001-4EE6-A7C5-5B2F8C7006DF}">
      <dgm:prSet/>
      <dgm:spPr/>
      <dgm:t>
        <a:bodyPr/>
        <a:lstStyle/>
        <a:p>
          <a:endParaRPr lang="de-DE"/>
        </a:p>
      </dgm:t>
    </dgm:pt>
    <dgm:pt modelId="{98475047-AED6-459A-93B1-F2EC276F189D}">
      <dgm:prSet phldrT="[Text]"/>
      <dgm:spPr/>
      <dgm:t>
        <a:bodyPr/>
        <a:lstStyle/>
        <a:p>
          <a:r>
            <a:rPr lang="de-DE" dirty="0" smtClean="0"/>
            <a:t>Global </a:t>
          </a:r>
          <a:r>
            <a:rPr lang="de-DE" dirty="0" err="1" smtClean="0"/>
            <a:t>disruption</a:t>
          </a:r>
          <a:r>
            <a:rPr lang="de-DE" dirty="0" smtClean="0"/>
            <a:t> </a:t>
          </a:r>
          <a:r>
            <a:rPr lang="de-DE" dirty="0" err="1" smtClean="0"/>
            <a:t>and</a:t>
          </a:r>
          <a:r>
            <a:rPr lang="de-DE" dirty="0" smtClean="0"/>
            <a:t> </a:t>
          </a:r>
          <a:r>
            <a:rPr lang="de-DE" dirty="0" err="1" smtClean="0"/>
            <a:t>further</a:t>
          </a:r>
          <a:r>
            <a:rPr lang="de-DE" dirty="0" smtClean="0"/>
            <a:t> </a:t>
          </a:r>
          <a:r>
            <a:rPr lang="de-DE" dirty="0" err="1" smtClean="0"/>
            <a:t>conclusions</a:t>
          </a:r>
          <a:endParaRPr lang="de-DE" dirty="0"/>
        </a:p>
      </dgm:t>
    </dgm:pt>
    <dgm:pt modelId="{9FC38684-98F8-4281-9273-F9DA155616EF}" type="parTrans" cxnId="{B0A94BDF-94BC-4346-B11B-49D63D422FFB}">
      <dgm:prSet/>
      <dgm:spPr/>
      <dgm:t>
        <a:bodyPr/>
        <a:lstStyle/>
        <a:p>
          <a:endParaRPr lang="de-DE"/>
        </a:p>
      </dgm:t>
    </dgm:pt>
    <dgm:pt modelId="{016196E0-A3BD-4C64-9B3E-2CC46E0B8F21}" type="sibTrans" cxnId="{B0A94BDF-94BC-4346-B11B-49D63D422FFB}">
      <dgm:prSet/>
      <dgm:spPr/>
      <dgm:t>
        <a:bodyPr/>
        <a:lstStyle/>
        <a:p>
          <a:endParaRPr lang="de-DE"/>
        </a:p>
      </dgm:t>
    </dgm:pt>
    <dgm:pt modelId="{C9E3B6D1-1193-44FC-ABB9-F5AAD6B0624E}" type="pres">
      <dgm:prSet presAssocID="{31026802-355D-4B89-BF96-544DA1B59A8A}" presName="hierChild1" presStyleCnt="0">
        <dgm:presLayoutVars>
          <dgm:orgChart val="1"/>
          <dgm:chPref val="1"/>
          <dgm:dir/>
          <dgm:animOne val="branch"/>
          <dgm:animLvl val="lvl"/>
          <dgm:resizeHandles/>
        </dgm:presLayoutVars>
      </dgm:prSet>
      <dgm:spPr/>
      <dgm:t>
        <a:bodyPr/>
        <a:lstStyle/>
        <a:p>
          <a:endParaRPr lang="de-DE"/>
        </a:p>
      </dgm:t>
    </dgm:pt>
    <dgm:pt modelId="{3085CCEB-FE25-41A2-8128-861A55A0C1A2}" type="pres">
      <dgm:prSet presAssocID="{2DF29422-E6A1-490A-AE5C-124752837E24}" presName="hierRoot1" presStyleCnt="0">
        <dgm:presLayoutVars>
          <dgm:hierBranch val="init"/>
        </dgm:presLayoutVars>
      </dgm:prSet>
      <dgm:spPr/>
    </dgm:pt>
    <dgm:pt modelId="{30FC5187-5DBB-4A6C-AC6A-4FBAEC301ED9}" type="pres">
      <dgm:prSet presAssocID="{2DF29422-E6A1-490A-AE5C-124752837E24}" presName="rootComposite1" presStyleCnt="0"/>
      <dgm:spPr/>
    </dgm:pt>
    <dgm:pt modelId="{0E096F00-B3BC-45E4-A38B-EAFE7BD64071}" type="pres">
      <dgm:prSet presAssocID="{2DF29422-E6A1-490A-AE5C-124752837E24}" presName="rootText1" presStyleLbl="node0" presStyleIdx="0" presStyleCnt="1">
        <dgm:presLayoutVars>
          <dgm:chPref val="3"/>
        </dgm:presLayoutVars>
      </dgm:prSet>
      <dgm:spPr/>
      <dgm:t>
        <a:bodyPr/>
        <a:lstStyle/>
        <a:p>
          <a:endParaRPr lang="de-DE"/>
        </a:p>
      </dgm:t>
    </dgm:pt>
    <dgm:pt modelId="{302496D3-4554-45AB-A580-86716478BBCD}" type="pres">
      <dgm:prSet presAssocID="{2DF29422-E6A1-490A-AE5C-124752837E24}" presName="rootConnector1" presStyleLbl="node1" presStyleIdx="0" presStyleCnt="0"/>
      <dgm:spPr/>
      <dgm:t>
        <a:bodyPr/>
        <a:lstStyle/>
        <a:p>
          <a:endParaRPr lang="de-DE"/>
        </a:p>
      </dgm:t>
    </dgm:pt>
    <dgm:pt modelId="{34B3C427-FEF2-4139-B614-5DAFD88F6E84}" type="pres">
      <dgm:prSet presAssocID="{2DF29422-E6A1-490A-AE5C-124752837E24}" presName="hierChild2" presStyleCnt="0"/>
      <dgm:spPr/>
    </dgm:pt>
    <dgm:pt modelId="{5B1ACC85-7FD9-4DC0-A576-75C63B294021}" type="pres">
      <dgm:prSet presAssocID="{5FBA84AB-C515-4444-8D39-09B660F2F280}" presName="Name37" presStyleLbl="parChTrans1D2" presStyleIdx="0" presStyleCnt="3"/>
      <dgm:spPr/>
      <dgm:t>
        <a:bodyPr/>
        <a:lstStyle/>
        <a:p>
          <a:endParaRPr lang="de-DE"/>
        </a:p>
      </dgm:t>
    </dgm:pt>
    <dgm:pt modelId="{264AE041-CE42-4CA6-AD5E-931BEA72CD7B}" type="pres">
      <dgm:prSet presAssocID="{065F99EE-DC40-46CE-AE0F-3BBE21C08D15}" presName="hierRoot2" presStyleCnt="0">
        <dgm:presLayoutVars>
          <dgm:hierBranch val="init"/>
        </dgm:presLayoutVars>
      </dgm:prSet>
      <dgm:spPr/>
    </dgm:pt>
    <dgm:pt modelId="{960661E5-8D60-4663-BC90-E77750F361DC}" type="pres">
      <dgm:prSet presAssocID="{065F99EE-DC40-46CE-AE0F-3BBE21C08D15}" presName="rootComposite" presStyleCnt="0"/>
      <dgm:spPr/>
    </dgm:pt>
    <dgm:pt modelId="{7C745C7F-2C71-4E7E-B240-B6D2368024F7}" type="pres">
      <dgm:prSet presAssocID="{065F99EE-DC40-46CE-AE0F-3BBE21C08D15}" presName="rootText" presStyleLbl="node2" presStyleIdx="0" presStyleCnt="3" custScaleX="114778" custScaleY="96925">
        <dgm:presLayoutVars>
          <dgm:chPref val="3"/>
        </dgm:presLayoutVars>
      </dgm:prSet>
      <dgm:spPr/>
      <dgm:t>
        <a:bodyPr/>
        <a:lstStyle/>
        <a:p>
          <a:endParaRPr lang="de-DE"/>
        </a:p>
      </dgm:t>
    </dgm:pt>
    <dgm:pt modelId="{CA969693-AA08-4F8B-9875-882E377C1BCA}" type="pres">
      <dgm:prSet presAssocID="{065F99EE-DC40-46CE-AE0F-3BBE21C08D15}" presName="rootConnector" presStyleLbl="node2" presStyleIdx="0" presStyleCnt="3"/>
      <dgm:spPr/>
      <dgm:t>
        <a:bodyPr/>
        <a:lstStyle/>
        <a:p>
          <a:endParaRPr lang="de-DE"/>
        </a:p>
      </dgm:t>
    </dgm:pt>
    <dgm:pt modelId="{0502F45E-B897-4E1A-9D8E-7C437506F070}" type="pres">
      <dgm:prSet presAssocID="{065F99EE-DC40-46CE-AE0F-3BBE21C08D15}" presName="hierChild4" presStyleCnt="0"/>
      <dgm:spPr/>
    </dgm:pt>
    <dgm:pt modelId="{D73641E1-9AB4-40F0-B349-FD834F69D337}" type="pres">
      <dgm:prSet presAssocID="{065F99EE-DC40-46CE-AE0F-3BBE21C08D15}" presName="hierChild5" presStyleCnt="0"/>
      <dgm:spPr/>
    </dgm:pt>
    <dgm:pt modelId="{EC36AC6C-77A8-45E9-9DE9-954F19D1F7EF}" type="pres">
      <dgm:prSet presAssocID="{B24536DF-7D67-4153-89AC-21D171325DAD}" presName="Name37" presStyleLbl="parChTrans1D2" presStyleIdx="1" presStyleCnt="3"/>
      <dgm:spPr/>
      <dgm:t>
        <a:bodyPr/>
        <a:lstStyle/>
        <a:p>
          <a:endParaRPr lang="de-DE"/>
        </a:p>
      </dgm:t>
    </dgm:pt>
    <dgm:pt modelId="{BF73F76E-1502-41A6-BA4B-C5CBD8B5AE85}" type="pres">
      <dgm:prSet presAssocID="{4B42EAAD-76E3-40B7-BFDE-81E52F911AB1}" presName="hierRoot2" presStyleCnt="0">
        <dgm:presLayoutVars>
          <dgm:hierBranch val="init"/>
        </dgm:presLayoutVars>
      </dgm:prSet>
      <dgm:spPr/>
    </dgm:pt>
    <dgm:pt modelId="{A99A2ACC-E3A9-4549-9507-CBDA2B1E8FDD}" type="pres">
      <dgm:prSet presAssocID="{4B42EAAD-76E3-40B7-BFDE-81E52F911AB1}" presName="rootComposite" presStyleCnt="0"/>
      <dgm:spPr/>
    </dgm:pt>
    <dgm:pt modelId="{BC3C6AD5-50E3-4E53-893B-FAB792C12D7B}" type="pres">
      <dgm:prSet presAssocID="{4B42EAAD-76E3-40B7-BFDE-81E52F911AB1}" presName="rootText" presStyleLbl="node2" presStyleIdx="1" presStyleCnt="3" custScaleX="130651" custScaleY="229819">
        <dgm:presLayoutVars>
          <dgm:chPref val="3"/>
        </dgm:presLayoutVars>
      </dgm:prSet>
      <dgm:spPr/>
      <dgm:t>
        <a:bodyPr/>
        <a:lstStyle/>
        <a:p>
          <a:endParaRPr lang="de-DE"/>
        </a:p>
      </dgm:t>
    </dgm:pt>
    <dgm:pt modelId="{74FD9B52-A36A-47DB-88B6-155214527B6C}" type="pres">
      <dgm:prSet presAssocID="{4B42EAAD-76E3-40B7-BFDE-81E52F911AB1}" presName="rootConnector" presStyleLbl="node2" presStyleIdx="1" presStyleCnt="3"/>
      <dgm:spPr/>
      <dgm:t>
        <a:bodyPr/>
        <a:lstStyle/>
        <a:p>
          <a:endParaRPr lang="de-DE"/>
        </a:p>
      </dgm:t>
    </dgm:pt>
    <dgm:pt modelId="{914FB48D-C45A-4B2A-95E3-92B6A9EDCDB8}" type="pres">
      <dgm:prSet presAssocID="{4B42EAAD-76E3-40B7-BFDE-81E52F911AB1}" presName="hierChild4" presStyleCnt="0"/>
      <dgm:spPr/>
    </dgm:pt>
    <dgm:pt modelId="{E3CC8E9E-0325-4C35-902D-F0C458D90E65}" type="pres">
      <dgm:prSet presAssocID="{4B42EAAD-76E3-40B7-BFDE-81E52F911AB1}" presName="hierChild5" presStyleCnt="0"/>
      <dgm:spPr/>
    </dgm:pt>
    <dgm:pt modelId="{699817A1-860B-4B5C-BF89-804AC62BBC39}" type="pres">
      <dgm:prSet presAssocID="{9FC38684-98F8-4281-9273-F9DA155616EF}" presName="Name37" presStyleLbl="parChTrans1D2" presStyleIdx="2" presStyleCnt="3"/>
      <dgm:spPr/>
      <dgm:t>
        <a:bodyPr/>
        <a:lstStyle/>
        <a:p>
          <a:endParaRPr lang="de-DE"/>
        </a:p>
      </dgm:t>
    </dgm:pt>
    <dgm:pt modelId="{43725D0A-B40A-4177-B072-9593089685CB}" type="pres">
      <dgm:prSet presAssocID="{98475047-AED6-459A-93B1-F2EC276F189D}" presName="hierRoot2" presStyleCnt="0">
        <dgm:presLayoutVars>
          <dgm:hierBranch val="init"/>
        </dgm:presLayoutVars>
      </dgm:prSet>
      <dgm:spPr/>
    </dgm:pt>
    <dgm:pt modelId="{B8305C69-5480-43EA-A333-E5B7486B9A3A}" type="pres">
      <dgm:prSet presAssocID="{98475047-AED6-459A-93B1-F2EC276F189D}" presName="rootComposite" presStyleCnt="0"/>
      <dgm:spPr/>
    </dgm:pt>
    <dgm:pt modelId="{513931C4-7FF4-4546-95B9-92BA82E28200}" type="pres">
      <dgm:prSet presAssocID="{98475047-AED6-459A-93B1-F2EC276F189D}" presName="rootText" presStyleLbl="node2" presStyleIdx="2" presStyleCnt="3">
        <dgm:presLayoutVars>
          <dgm:chPref val="3"/>
        </dgm:presLayoutVars>
      </dgm:prSet>
      <dgm:spPr/>
      <dgm:t>
        <a:bodyPr/>
        <a:lstStyle/>
        <a:p>
          <a:endParaRPr lang="de-DE"/>
        </a:p>
      </dgm:t>
    </dgm:pt>
    <dgm:pt modelId="{02177A49-CA70-4080-B28D-20D5E509083C}" type="pres">
      <dgm:prSet presAssocID="{98475047-AED6-459A-93B1-F2EC276F189D}" presName="rootConnector" presStyleLbl="node2" presStyleIdx="2" presStyleCnt="3"/>
      <dgm:spPr/>
      <dgm:t>
        <a:bodyPr/>
        <a:lstStyle/>
        <a:p>
          <a:endParaRPr lang="de-DE"/>
        </a:p>
      </dgm:t>
    </dgm:pt>
    <dgm:pt modelId="{9B96E6B2-D3DB-43E6-8E5A-2B6187466F63}" type="pres">
      <dgm:prSet presAssocID="{98475047-AED6-459A-93B1-F2EC276F189D}" presName="hierChild4" presStyleCnt="0"/>
      <dgm:spPr/>
    </dgm:pt>
    <dgm:pt modelId="{0FEA90D7-7ECC-44AB-BD4C-1DB789118195}" type="pres">
      <dgm:prSet presAssocID="{98475047-AED6-459A-93B1-F2EC276F189D}" presName="hierChild5" presStyleCnt="0"/>
      <dgm:spPr/>
    </dgm:pt>
    <dgm:pt modelId="{D752A6EE-9197-4B64-BF3B-DAAEFE45EA19}" type="pres">
      <dgm:prSet presAssocID="{2DF29422-E6A1-490A-AE5C-124752837E24}" presName="hierChild3" presStyleCnt="0"/>
      <dgm:spPr/>
    </dgm:pt>
  </dgm:ptLst>
  <dgm:cxnLst>
    <dgm:cxn modelId="{7157568D-E221-40C9-9996-7FB8F281AF30}" type="presOf" srcId="{065F99EE-DC40-46CE-AE0F-3BBE21C08D15}" destId="{7C745C7F-2C71-4E7E-B240-B6D2368024F7}" srcOrd="0" destOrd="0" presId="urn:microsoft.com/office/officeart/2005/8/layout/orgChart1"/>
    <dgm:cxn modelId="{29178020-4BA3-45BE-996E-596B711C24B0}" type="presOf" srcId="{4B42EAAD-76E3-40B7-BFDE-81E52F911AB1}" destId="{BC3C6AD5-50E3-4E53-893B-FAB792C12D7B}" srcOrd="0" destOrd="0" presId="urn:microsoft.com/office/officeart/2005/8/layout/orgChart1"/>
    <dgm:cxn modelId="{C513BDD8-9296-480B-A95D-73B8C2A71C95}" type="presOf" srcId="{B24536DF-7D67-4153-89AC-21D171325DAD}" destId="{EC36AC6C-77A8-45E9-9DE9-954F19D1F7EF}" srcOrd="0" destOrd="0" presId="urn:microsoft.com/office/officeart/2005/8/layout/orgChart1"/>
    <dgm:cxn modelId="{19556DE6-BD4E-4EB4-A3F1-9377A5603DF0}" srcId="{2DF29422-E6A1-490A-AE5C-124752837E24}" destId="{065F99EE-DC40-46CE-AE0F-3BBE21C08D15}" srcOrd="0" destOrd="0" parTransId="{5FBA84AB-C515-4444-8D39-09B660F2F280}" sibTransId="{8C94A212-0E26-4816-BF53-2D6CECB22DBD}"/>
    <dgm:cxn modelId="{5C978FF3-148E-4410-AB26-04B3D055340F}" type="presOf" srcId="{4B42EAAD-76E3-40B7-BFDE-81E52F911AB1}" destId="{74FD9B52-A36A-47DB-88B6-155214527B6C}" srcOrd="1" destOrd="0" presId="urn:microsoft.com/office/officeart/2005/8/layout/orgChart1"/>
    <dgm:cxn modelId="{8C412B34-5E1C-4274-97F8-4C76DD58EAB5}" type="presOf" srcId="{98475047-AED6-459A-93B1-F2EC276F189D}" destId="{02177A49-CA70-4080-B28D-20D5E509083C}" srcOrd="1" destOrd="0" presId="urn:microsoft.com/office/officeart/2005/8/layout/orgChart1"/>
    <dgm:cxn modelId="{CEB76B8C-B922-4E3F-AD20-CDF9F5E4DF7D}" type="presOf" srcId="{2DF29422-E6A1-490A-AE5C-124752837E24}" destId="{0E096F00-B3BC-45E4-A38B-EAFE7BD64071}" srcOrd="0" destOrd="0" presId="urn:microsoft.com/office/officeart/2005/8/layout/orgChart1"/>
    <dgm:cxn modelId="{A0BB1C6B-FC57-4FB7-AAA1-B0DA8D37D703}" type="presOf" srcId="{31026802-355D-4B89-BF96-544DA1B59A8A}" destId="{C9E3B6D1-1193-44FC-ABB9-F5AAD6B0624E}" srcOrd="0" destOrd="0" presId="urn:microsoft.com/office/officeart/2005/8/layout/orgChart1"/>
    <dgm:cxn modelId="{F2FF91A2-ABAE-4AC6-AFD5-FC6A23D2BF35}" type="presOf" srcId="{9FC38684-98F8-4281-9273-F9DA155616EF}" destId="{699817A1-860B-4B5C-BF89-804AC62BBC39}" srcOrd="0" destOrd="0" presId="urn:microsoft.com/office/officeart/2005/8/layout/orgChart1"/>
    <dgm:cxn modelId="{3FA567D6-738D-4503-8088-2A73B070A9EF}" type="presOf" srcId="{5FBA84AB-C515-4444-8D39-09B660F2F280}" destId="{5B1ACC85-7FD9-4DC0-A576-75C63B294021}" srcOrd="0" destOrd="0" presId="urn:microsoft.com/office/officeart/2005/8/layout/orgChart1"/>
    <dgm:cxn modelId="{B293728C-2914-462F-BD98-A4399121A9E0}" type="presOf" srcId="{2DF29422-E6A1-490A-AE5C-124752837E24}" destId="{302496D3-4554-45AB-A580-86716478BBCD}" srcOrd="1" destOrd="0" presId="urn:microsoft.com/office/officeart/2005/8/layout/orgChart1"/>
    <dgm:cxn modelId="{15DA9EA0-A001-4EE6-A7C5-5B2F8C7006DF}" srcId="{2DF29422-E6A1-490A-AE5C-124752837E24}" destId="{4B42EAAD-76E3-40B7-BFDE-81E52F911AB1}" srcOrd="1" destOrd="0" parTransId="{B24536DF-7D67-4153-89AC-21D171325DAD}" sibTransId="{87886F52-0C02-4B38-8E49-0625B0C991B9}"/>
    <dgm:cxn modelId="{7AFA8B26-5284-4DE6-BB1E-BD27531BCF11}" type="presOf" srcId="{065F99EE-DC40-46CE-AE0F-3BBE21C08D15}" destId="{CA969693-AA08-4F8B-9875-882E377C1BCA}" srcOrd="1" destOrd="0" presId="urn:microsoft.com/office/officeart/2005/8/layout/orgChart1"/>
    <dgm:cxn modelId="{E75CF56D-5CFB-4981-89FE-726A2BBC1113}" srcId="{31026802-355D-4B89-BF96-544DA1B59A8A}" destId="{2DF29422-E6A1-490A-AE5C-124752837E24}" srcOrd="0" destOrd="0" parTransId="{6D9FAF37-882E-4FFA-BD7F-3930E94B0CB8}" sibTransId="{C3336CDA-6FA0-4FA4-83CA-3383FD4E0F84}"/>
    <dgm:cxn modelId="{A973585E-AD16-416B-9495-10695D1A4F63}" type="presOf" srcId="{98475047-AED6-459A-93B1-F2EC276F189D}" destId="{513931C4-7FF4-4546-95B9-92BA82E28200}" srcOrd="0" destOrd="0" presId="urn:microsoft.com/office/officeart/2005/8/layout/orgChart1"/>
    <dgm:cxn modelId="{B0A94BDF-94BC-4346-B11B-49D63D422FFB}" srcId="{2DF29422-E6A1-490A-AE5C-124752837E24}" destId="{98475047-AED6-459A-93B1-F2EC276F189D}" srcOrd="2" destOrd="0" parTransId="{9FC38684-98F8-4281-9273-F9DA155616EF}" sibTransId="{016196E0-A3BD-4C64-9B3E-2CC46E0B8F21}"/>
    <dgm:cxn modelId="{AC944C9D-E2BA-4D86-9AF5-6AC0ECB21B3E}" type="presParOf" srcId="{C9E3B6D1-1193-44FC-ABB9-F5AAD6B0624E}" destId="{3085CCEB-FE25-41A2-8128-861A55A0C1A2}" srcOrd="0" destOrd="0" presId="urn:microsoft.com/office/officeart/2005/8/layout/orgChart1"/>
    <dgm:cxn modelId="{0FD2B19A-B91C-48E7-BA98-7D6B496C3158}" type="presParOf" srcId="{3085CCEB-FE25-41A2-8128-861A55A0C1A2}" destId="{30FC5187-5DBB-4A6C-AC6A-4FBAEC301ED9}" srcOrd="0" destOrd="0" presId="urn:microsoft.com/office/officeart/2005/8/layout/orgChart1"/>
    <dgm:cxn modelId="{5DBBD56F-EEAB-4D92-9396-C3F83CB8BE2E}" type="presParOf" srcId="{30FC5187-5DBB-4A6C-AC6A-4FBAEC301ED9}" destId="{0E096F00-B3BC-45E4-A38B-EAFE7BD64071}" srcOrd="0" destOrd="0" presId="urn:microsoft.com/office/officeart/2005/8/layout/orgChart1"/>
    <dgm:cxn modelId="{E4599880-85DA-4AFC-8691-5DB48D4E77F8}" type="presParOf" srcId="{30FC5187-5DBB-4A6C-AC6A-4FBAEC301ED9}" destId="{302496D3-4554-45AB-A580-86716478BBCD}" srcOrd="1" destOrd="0" presId="urn:microsoft.com/office/officeart/2005/8/layout/orgChart1"/>
    <dgm:cxn modelId="{F11B35E7-6DED-4D3F-82CD-51D704B12BEE}" type="presParOf" srcId="{3085CCEB-FE25-41A2-8128-861A55A0C1A2}" destId="{34B3C427-FEF2-4139-B614-5DAFD88F6E84}" srcOrd="1" destOrd="0" presId="urn:microsoft.com/office/officeart/2005/8/layout/orgChart1"/>
    <dgm:cxn modelId="{6F988837-DFA7-4811-9A47-2CA6207DE5C3}" type="presParOf" srcId="{34B3C427-FEF2-4139-B614-5DAFD88F6E84}" destId="{5B1ACC85-7FD9-4DC0-A576-75C63B294021}" srcOrd="0" destOrd="0" presId="urn:microsoft.com/office/officeart/2005/8/layout/orgChart1"/>
    <dgm:cxn modelId="{FD682987-4327-4E9C-A0E0-BF94A9305993}" type="presParOf" srcId="{34B3C427-FEF2-4139-B614-5DAFD88F6E84}" destId="{264AE041-CE42-4CA6-AD5E-931BEA72CD7B}" srcOrd="1" destOrd="0" presId="urn:microsoft.com/office/officeart/2005/8/layout/orgChart1"/>
    <dgm:cxn modelId="{F1C3C543-E66E-4431-B804-9D0E9102F1D3}" type="presParOf" srcId="{264AE041-CE42-4CA6-AD5E-931BEA72CD7B}" destId="{960661E5-8D60-4663-BC90-E77750F361DC}" srcOrd="0" destOrd="0" presId="urn:microsoft.com/office/officeart/2005/8/layout/orgChart1"/>
    <dgm:cxn modelId="{2A6551B9-8932-4DB8-BA15-0D6CF37E381A}" type="presParOf" srcId="{960661E5-8D60-4663-BC90-E77750F361DC}" destId="{7C745C7F-2C71-4E7E-B240-B6D2368024F7}" srcOrd="0" destOrd="0" presId="urn:microsoft.com/office/officeart/2005/8/layout/orgChart1"/>
    <dgm:cxn modelId="{6DCF9599-2297-4104-A919-B0E9A79AEBB2}" type="presParOf" srcId="{960661E5-8D60-4663-BC90-E77750F361DC}" destId="{CA969693-AA08-4F8B-9875-882E377C1BCA}" srcOrd="1" destOrd="0" presId="urn:microsoft.com/office/officeart/2005/8/layout/orgChart1"/>
    <dgm:cxn modelId="{B54E98D8-DD5B-4852-B32C-93AEC20C9AFE}" type="presParOf" srcId="{264AE041-CE42-4CA6-AD5E-931BEA72CD7B}" destId="{0502F45E-B897-4E1A-9D8E-7C437506F070}" srcOrd="1" destOrd="0" presId="urn:microsoft.com/office/officeart/2005/8/layout/orgChart1"/>
    <dgm:cxn modelId="{47FC07E3-37D2-47B6-BF9B-374CB3BDD162}" type="presParOf" srcId="{264AE041-CE42-4CA6-AD5E-931BEA72CD7B}" destId="{D73641E1-9AB4-40F0-B349-FD834F69D337}" srcOrd="2" destOrd="0" presId="urn:microsoft.com/office/officeart/2005/8/layout/orgChart1"/>
    <dgm:cxn modelId="{B18CC6BC-E7CB-4D60-9AF1-89D9BE482703}" type="presParOf" srcId="{34B3C427-FEF2-4139-B614-5DAFD88F6E84}" destId="{EC36AC6C-77A8-45E9-9DE9-954F19D1F7EF}" srcOrd="2" destOrd="0" presId="urn:microsoft.com/office/officeart/2005/8/layout/orgChart1"/>
    <dgm:cxn modelId="{A763D447-75FD-4FC1-9084-CE1BA7FA7DBD}" type="presParOf" srcId="{34B3C427-FEF2-4139-B614-5DAFD88F6E84}" destId="{BF73F76E-1502-41A6-BA4B-C5CBD8B5AE85}" srcOrd="3" destOrd="0" presId="urn:microsoft.com/office/officeart/2005/8/layout/orgChart1"/>
    <dgm:cxn modelId="{350DD296-D787-4FA3-9167-1015CDEB94D2}" type="presParOf" srcId="{BF73F76E-1502-41A6-BA4B-C5CBD8B5AE85}" destId="{A99A2ACC-E3A9-4549-9507-CBDA2B1E8FDD}" srcOrd="0" destOrd="0" presId="urn:microsoft.com/office/officeart/2005/8/layout/orgChart1"/>
    <dgm:cxn modelId="{E5D12FB2-420C-4022-9DCD-52DC6DF35B40}" type="presParOf" srcId="{A99A2ACC-E3A9-4549-9507-CBDA2B1E8FDD}" destId="{BC3C6AD5-50E3-4E53-893B-FAB792C12D7B}" srcOrd="0" destOrd="0" presId="urn:microsoft.com/office/officeart/2005/8/layout/orgChart1"/>
    <dgm:cxn modelId="{74EE03E6-DC2D-4A7E-9783-C5FE7FE0BEBB}" type="presParOf" srcId="{A99A2ACC-E3A9-4549-9507-CBDA2B1E8FDD}" destId="{74FD9B52-A36A-47DB-88B6-155214527B6C}" srcOrd="1" destOrd="0" presId="urn:microsoft.com/office/officeart/2005/8/layout/orgChart1"/>
    <dgm:cxn modelId="{7CCCCCEA-CA3C-4379-9D1E-65E651F66252}" type="presParOf" srcId="{BF73F76E-1502-41A6-BA4B-C5CBD8B5AE85}" destId="{914FB48D-C45A-4B2A-95E3-92B6A9EDCDB8}" srcOrd="1" destOrd="0" presId="urn:microsoft.com/office/officeart/2005/8/layout/orgChart1"/>
    <dgm:cxn modelId="{FE6D23F8-6612-43B3-88BF-E7A4DBE655DF}" type="presParOf" srcId="{BF73F76E-1502-41A6-BA4B-C5CBD8B5AE85}" destId="{E3CC8E9E-0325-4C35-902D-F0C458D90E65}" srcOrd="2" destOrd="0" presId="urn:microsoft.com/office/officeart/2005/8/layout/orgChart1"/>
    <dgm:cxn modelId="{E826668D-F1BA-4C7B-ABCA-4C376A470879}" type="presParOf" srcId="{34B3C427-FEF2-4139-B614-5DAFD88F6E84}" destId="{699817A1-860B-4B5C-BF89-804AC62BBC39}" srcOrd="4" destOrd="0" presId="urn:microsoft.com/office/officeart/2005/8/layout/orgChart1"/>
    <dgm:cxn modelId="{48E98401-B4FC-4D4C-B395-9C28F11BBF9D}" type="presParOf" srcId="{34B3C427-FEF2-4139-B614-5DAFD88F6E84}" destId="{43725D0A-B40A-4177-B072-9593089685CB}" srcOrd="5" destOrd="0" presId="urn:microsoft.com/office/officeart/2005/8/layout/orgChart1"/>
    <dgm:cxn modelId="{F0BF9B6D-FDA3-42FC-910C-9CCBC025A41A}" type="presParOf" srcId="{43725D0A-B40A-4177-B072-9593089685CB}" destId="{B8305C69-5480-43EA-A333-E5B7486B9A3A}" srcOrd="0" destOrd="0" presId="urn:microsoft.com/office/officeart/2005/8/layout/orgChart1"/>
    <dgm:cxn modelId="{A8824AC1-F98E-416C-B898-DDF0032A523D}" type="presParOf" srcId="{B8305C69-5480-43EA-A333-E5B7486B9A3A}" destId="{513931C4-7FF4-4546-95B9-92BA82E28200}" srcOrd="0" destOrd="0" presId="urn:microsoft.com/office/officeart/2005/8/layout/orgChart1"/>
    <dgm:cxn modelId="{A210FCF9-5B98-4BF5-B574-721DF87B5426}" type="presParOf" srcId="{B8305C69-5480-43EA-A333-E5B7486B9A3A}" destId="{02177A49-CA70-4080-B28D-20D5E509083C}" srcOrd="1" destOrd="0" presId="urn:microsoft.com/office/officeart/2005/8/layout/orgChart1"/>
    <dgm:cxn modelId="{1700291C-71AD-47A0-B7BF-EA16E53031E3}" type="presParOf" srcId="{43725D0A-B40A-4177-B072-9593089685CB}" destId="{9B96E6B2-D3DB-43E6-8E5A-2B6187466F63}" srcOrd="1" destOrd="0" presId="urn:microsoft.com/office/officeart/2005/8/layout/orgChart1"/>
    <dgm:cxn modelId="{6257C08F-C290-4C6A-B193-BECB22D49749}" type="presParOf" srcId="{43725D0A-B40A-4177-B072-9593089685CB}" destId="{0FEA90D7-7ECC-44AB-BD4C-1DB789118195}" srcOrd="2" destOrd="0" presId="urn:microsoft.com/office/officeart/2005/8/layout/orgChart1"/>
    <dgm:cxn modelId="{A70698F2-AFF3-4F93-B963-9DD8C357A042}" type="presParOf" srcId="{3085CCEB-FE25-41A2-8128-861A55A0C1A2}" destId="{D752A6EE-9197-4B64-BF3B-DAAEFE45EA1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556F245-C369-2548-B821-A3A8A0FC7AB6}" type="doc">
      <dgm:prSet loTypeId="urn:microsoft.com/office/officeart/2005/8/layout/hList1" loCatId="" qsTypeId="urn:microsoft.com/office/officeart/2005/8/quickstyle/simple4" qsCatId="simple" csTypeId="urn:microsoft.com/office/officeart/2005/8/colors/accent1_2" csCatId="accent1" phldr="1"/>
      <dgm:spPr/>
      <dgm:t>
        <a:bodyPr/>
        <a:lstStyle/>
        <a:p>
          <a:endParaRPr lang="de-DE"/>
        </a:p>
      </dgm:t>
    </dgm:pt>
    <dgm:pt modelId="{811882D3-240C-854D-9A4F-A7DEEB2481B3}">
      <dgm:prSet phldrT="[Text]" custT="1"/>
      <dgm:spPr/>
      <dgm:t>
        <a:bodyPr/>
        <a:lstStyle/>
        <a:p>
          <a:endParaRPr lang="de-DE" sz="3600" dirty="0" smtClean="0"/>
        </a:p>
      </dgm:t>
    </dgm:pt>
    <dgm:pt modelId="{90343BB3-5D69-6146-8F47-3E0AB957D004}" type="parTrans" cxnId="{D7BB1130-B06F-094B-BBD1-23CAB57DB7B1}">
      <dgm:prSet/>
      <dgm:spPr/>
      <dgm:t>
        <a:bodyPr/>
        <a:lstStyle/>
        <a:p>
          <a:endParaRPr lang="de-DE"/>
        </a:p>
      </dgm:t>
    </dgm:pt>
    <dgm:pt modelId="{EF674531-4B95-E340-B763-BB2D2B1572FE}" type="sibTrans" cxnId="{D7BB1130-B06F-094B-BBD1-23CAB57DB7B1}">
      <dgm:prSet/>
      <dgm:spPr/>
      <dgm:t>
        <a:bodyPr/>
        <a:lstStyle/>
        <a:p>
          <a:endParaRPr lang="de-DE"/>
        </a:p>
      </dgm:t>
    </dgm:pt>
    <dgm:pt modelId="{E9AE626D-A009-2F44-9B84-C5A4038D498C}">
      <dgm:prSet custT="1"/>
      <dgm:spPr/>
      <dgm:t>
        <a:bodyPr lIns="324000"/>
        <a:lstStyle/>
        <a:p>
          <a:pPr marL="228600" marR="0" lvl="1" indent="-228600" algn="l" defTabSz="1066800" rtl="0" eaLnBrk="1" fontAlgn="auto" latinLnBrk="0" hangingPunct="1">
            <a:lnSpc>
              <a:spcPct val="90000"/>
            </a:lnSpc>
            <a:spcBef>
              <a:spcPct val="0"/>
            </a:spcBef>
            <a:spcAft>
              <a:spcPct val="15000"/>
            </a:spcAft>
            <a:buClrTx/>
            <a:buSzTx/>
            <a:buFontTx/>
            <a:buNone/>
            <a:tabLst/>
            <a:defRPr/>
          </a:pPr>
          <a:r>
            <a:rPr lang="en-US" sz="2400" b="0" noProof="0" dirty="0" smtClean="0">
              <a:solidFill>
                <a:schemeClr val="tx1"/>
              </a:solidFill>
              <a:effectLst/>
              <a:latin typeface="+mn-lt"/>
              <a:ea typeface="+mn-ea"/>
              <a:cs typeface="+mn-cs"/>
            </a:rPr>
            <a:t>About 15 percent of German companies are affect by extreme weather events</a:t>
          </a:r>
          <a:r>
            <a:rPr lang="en-US" sz="2400" b="0" baseline="0" noProof="0" dirty="0" smtClean="0">
              <a:solidFill>
                <a:schemeClr val="tx1"/>
              </a:solidFill>
              <a:effectLst/>
              <a:latin typeface="+mn-lt"/>
              <a:ea typeface="+mn-ea"/>
              <a:cs typeface="+mn-cs"/>
            </a:rPr>
            <a:t> </a:t>
          </a:r>
          <a:r>
            <a:rPr lang="en-US" sz="2400" b="0" noProof="0" dirty="0" smtClean="0">
              <a:solidFill>
                <a:schemeClr val="tx1"/>
              </a:solidFill>
              <a:effectLst/>
              <a:latin typeface="+mn-lt"/>
              <a:ea typeface="+mn-ea"/>
              <a:cs typeface="+mn-cs"/>
            </a:rPr>
            <a:t> </a:t>
          </a:r>
        </a:p>
      </dgm:t>
    </dgm:pt>
    <dgm:pt modelId="{7F27501E-68CF-7E41-A7A2-96BC83168CE0}" type="parTrans" cxnId="{FF746F88-471B-A349-B835-E9281474632C}">
      <dgm:prSet/>
      <dgm:spPr/>
      <dgm:t>
        <a:bodyPr/>
        <a:lstStyle/>
        <a:p>
          <a:endParaRPr lang="de-DE"/>
        </a:p>
      </dgm:t>
    </dgm:pt>
    <dgm:pt modelId="{A69C3D1B-FDF8-C145-AEAB-153FA3BC0891}" type="sibTrans" cxnId="{FF746F88-471B-A349-B835-E9281474632C}">
      <dgm:prSet/>
      <dgm:spPr/>
      <dgm:t>
        <a:bodyPr/>
        <a:lstStyle/>
        <a:p>
          <a:endParaRPr lang="de-DE"/>
        </a:p>
      </dgm:t>
    </dgm:pt>
    <dgm:pt modelId="{F860E792-5201-264A-B346-D6EACBA5433C}">
      <dgm:prSet custT="1"/>
      <dgm:spPr/>
      <dgm:t>
        <a:bodyPr lIns="324000"/>
        <a:lstStyle/>
        <a:p>
          <a:pPr marL="228600" marR="0" lvl="1" indent="-228600" algn="l" defTabSz="1066800" rtl="0" eaLnBrk="1" fontAlgn="auto" latinLnBrk="0" hangingPunct="1">
            <a:lnSpc>
              <a:spcPct val="90000"/>
            </a:lnSpc>
            <a:spcBef>
              <a:spcPct val="0"/>
            </a:spcBef>
            <a:spcAft>
              <a:spcPct val="15000"/>
            </a:spcAft>
            <a:buClrTx/>
            <a:buSzTx/>
            <a:buFontTx/>
            <a:buNone/>
            <a:tabLst/>
            <a:defRPr/>
          </a:pPr>
          <a:r>
            <a:rPr lang="en-US" sz="2400" b="0" noProof="0" dirty="0" smtClean="0">
              <a:solidFill>
                <a:schemeClr val="tx1"/>
              </a:solidFill>
              <a:effectLst/>
              <a:latin typeface="+mn-lt"/>
              <a:ea typeface="+mn-ea"/>
              <a:cs typeface="+mn-cs"/>
            </a:rPr>
            <a:t>Direct and indirect effects of climate change affect 25 percent of all companies in 2011 </a:t>
          </a:r>
        </a:p>
      </dgm:t>
    </dgm:pt>
    <dgm:pt modelId="{3AA320B4-C294-D545-B2C1-7BDC178DD73D}" type="parTrans" cxnId="{101D0FD6-BB7F-4942-ABB5-9ECBC8922E98}">
      <dgm:prSet/>
      <dgm:spPr/>
      <dgm:t>
        <a:bodyPr/>
        <a:lstStyle/>
        <a:p>
          <a:endParaRPr lang="de-DE"/>
        </a:p>
      </dgm:t>
    </dgm:pt>
    <dgm:pt modelId="{FC332D73-A009-024C-BCFE-617DC84FC2AB}" type="sibTrans" cxnId="{101D0FD6-BB7F-4942-ABB5-9ECBC8922E98}">
      <dgm:prSet/>
      <dgm:spPr/>
      <dgm:t>
        <a:bodyPr/>
        <a:lstStyle/>
        <a:p>
          <a:endParaRPr lang="de-DE"/>
        </a:p>
      </dgm:t>
    </dgm:pt>
    <dgm:pt modelId="{4A852548-0CE1-0C4A-A327-C6755342F448}">
      <dgm:prSet custT="1"/>
      <dgm:spPr/>
      <dgm:t>
        <a:bodyPr lIns="324000"/>
        <a:lstStyle/>
        <a:p>
          <a:pPr marL="228600" marR="0" lvl="1" indent="-228600" algn="l" defTabSz="1066800" rtl="0" eaLnBrk="1" fontAlgn="auto" latinLnBrk="0" hangingPunct="1">
            <a:lnSpc>
              <a:spcPct val="90000"/>
            </a:lnSpc>
            <a:spcBef>
              <a:spcPct val="0"/>
            </a:spcBef>
            <a:spcAft>
              <a:spcPct val="15000"/>
            </a:spcAft>
            <a:buClrTx/>
            <a:buSzTx/>
            <a:buFontTx/>
            <a:buNone/>
            <a:tabLst/>
            <a:defRPr/>
          </a:pPr>
          <a:r>
            <a:rPr lang="en-US" sz="2400" b="0" noProof="0" dirty="0" smtClean="0">
              <a:solidFill>
                <a:schemeClr val="tx1"/>
              </a:solidFill>
              <a:effectLst/>
              <a:latin typeface="+mn-lt"/>
              <a:ea typeface="+mn-ea"/>
              <a:cs typeface="+mn-cs"/>
            </a:rPr>
            <a:t>Until 2030 this number will increase to 29 percent</a:t>
          </a:r>
        </a:p>
      </dgm:t>
    </dgm:pt>
    <dgm:pt modelId="{D5340419-193B-A54F-8824-542816A29F09}" type="parTrans" cxnId="{27B26569-D6F8-5348-90CE-0012487652D0}">
      <dgm:prSet/>
      <dgm:spPr/>
      <dgm:t>
        <a:bodyPr/>
        <a:lstStyle/>
        <a:p>
          <a:endParaRPr lang="de-DE"/>
        </a:p>
      </dgm:t>
    </dgm:pt>
    <dgm:pt modelId="{A668C73C-8732-8F4D-9A6E-BD08F2947DB4}" type="sibTrans" cxnId="{27B26569-D6F8-5348-90CE-0012487652D0}">
      <dgm:prSet/>
      <dgm:spPr/>
      <dgm:t>
        <a:bodyPr/>
        <a:lstStyle/>
        <a:p>
          <a:endParaRPr lang="de-DE"/>
        </a:p>
      </dgm:t>
    </dgm:pt>
    <dgm:pt modelId="{D13A4BD3-2494-E54D-91C4-35C24E30A1F7}">
      <dgm:prSet custT="1"/>
      <dgm:spPr/>
      <dgm:t>
        <a:bodyPr lIns="324000"/>
        <a:lstStyle/>
        <a:p>
          <a:pPr marL="228600" marR="0" lvl="1" indent="-228600" algn="l" defTabSz="1066800" rtl="0" eaLnBrk="1" fontAlgn="auto" latinLnBrk="0" hangingPunct="1">
            <a:lnSpc>
              <a:spcPct val="90000"/>
            </a:lnSpc>
            <a:spcBef>
              <a:spcPct val="0"/>
            </a:spcBef>
            <a:spcAft>
              <a:spcPct val="15000"/>
            </a:spcAft>
            <a:buClrTx/>
            <a:buSzTx/>
            <a:buFontTx/>
            <a:buNone/>
            <a:tabLst/>
            <a:defRPr/>
          </a:pPr>
          <a:r>
            <a:rPr lang="en-US" sz="2400" b="0" noProof="0" dirty="0" smtClean="0">
              <a:solidFill>
                <a:schemeClr val="tx1"/>
              </a:solidFill>
              <a:effectLst/>
              <a:latin typeface="+mn-lt"/>
              <a:ea typeface="+mn-ea"/>
              <a:cs typeface="+mn-cs"/>
            </a:rPr>
            <a:t>In 2030</a:t>
          </a:r>
          <a:r>
            <a:rPr lang="en-US" sz="2400" b="0" baseline="0" noProof="0" dirty="0" smtClean="0">
              <a:solidFill>
                <a:schemeClr val="tx1"/>
              </a:solidFill>
              <a:effectLst/>
              <a:latin typeface="+mn-lt"/>
              <a:ea typeface="+mn-ea"/>
              <a:cs typeface="+mn-cs"/>
            </a:rPr>
            <a:t> about half of all companies will be affected</a:t>
          </a:r>
          <a:endParaRPr lang="en-US" sz="2400" b="0" noProof="0" dirty="0" smtClean="0">
            <a:solidFill>
              <a:schemeClr val="tx1"/>
            </a:solidFill>
            <a:effectLst/>
            <a:latin typeface="+mn-lt"/>
            <a:ea typeface="+mn-ea"/>
            <a:cs typeface="+mn-cs"/>
          </a:endParaRPr>
        </a:p>
      </dgm:t>
    </dgm:pt>
    <dgm:pt modelId="{6DD580F2-281B-E540-901C-3B7E24752CB7}" type="parTrans" cxnId="{01CBF65A-3754-7741-837D-983CFBE070DF}">
      <dgm:prSet/>
      <dgm:spPr/>
      <dgm:t>
        <a:bodyPr/>
        <a:lstStyle/>
        <a:p>
          <a:endParaRPr lang="de-DE"/>
        </a:p>
      </dgm:t>
    </dgm:pt>
    <dgm:pt modelId="{33B3CFC6-E9C0-1442-AAC4-18F8FB940D69}" type="sibTrans" cxnId="{01CBF65A-3754-7741-837D-983CFBE070DF}">
      <dgm:prSet/>
      <dgm:spPr/>
      <dgm:t>
        <a:bodyPr/>
        <a:lstStyle/>
        <a:p>
          <a:endParaRPr lang="de-DE"/>
        </a:p>
      </dgm:t>
    </dgm:pt>
    <dgm:pt modelId="{3F13CDFC-EC66-0044-9C80-26681B0E6A9D}" type="pres">
      <dgm:prSet presAssocID="{8556F245-C369-2548-B821-A3A8A0FC7AB6}" presName="Name0" presStyleCnt="0">
        <dgm:presLayoutVars>
          <dgm:dir/>
          <dgm:animLvl val="lvl"/>
          <dgm:resizeHandles val="exact"/>
        </dgm:presLayoutVars>
      </dgm:prSet>
      <dgm:spPr/>
      <dgm:t>
        <a:bodyPr/>
        <a:lstStyle/>
        <a:p>
          <a:endParaRPr lang="de-DE"/>
        </a:p>
      </dgm:t>
    </dgm:pt>
    <dgm:pt modelId="{768D64CC-4B9A-964A-B297-DE8D7C6560BB}" type="pres">
      <dgm:prSet presAssocID="{811882D3-240C-854D-9A4F-A7DEEB2481B3}" presName="composite" presStyleCnt="0"/>
      <dgm:spPr/>
    </dgm:pt>
    <dgm:pt modelId="{18931775-DCC5-484A-832B-3A28405C0520}" type="pres">
      <dgm:prSet presAssocID="{811882D3-240C-854D-9A4F-A7DEEB2481B3}" presName="parTx" presStyleLbl="alignNode1" presStyleIdx="0" presStyleCnt="1" custScaleY="100000" custLinFactNeighborX="212" custLinFactNeighborY="-1895">
        <dgm:presLayoutVars>
          <dgm:chMax val="0"/>
          <dgm:chPref val="0"/>
          <dgm:bulletEnabled val="1"/>
        </dgm:presLayoutVars>
      </dgm:prSet>
      <dgm:spPr/>
      <dgm:t>
        <a:bodyPr/>
        <a:lstStyle/>
        <a:p>
          <a:endParaRPr lang="de-DE"/>
        </a:p>
      </dgm:t>
    </dgm:pt>
    <dgm:pt modelId="{7DB60188-23BA-FD4F-94EC-937389981BD4}" type="pres">
      <dgm:prSet presAssocID="{811882D3-240C-854D-9A4F-A7DEEB2481B3}" presName="desTx" presStyleLbl="alignAccFollowNode1" presStyleIdx="0" presStyleCnt="1" custLinFactNeighborX="667" custLinFactNeighborY="-640">
        <dgm:presLayoutVars>
          <dgm:bulletEnabled val="1"/>
        </dgm:presLayoutVars>
      </dgm:prSet>
      <dgm:spPr/>
      <dgm:t>
        <a:bodyPr/>
        <a:lstStyle/>
        <a:p>
          <a:endParaRPr lang="de-DE"/>
        </a:p>
      </dgm:t>
    </dgm:pt>
  </dgm:ptLst>
  <dgm:cxnLst>
    <dgm:cxn modelId="{C8BAF7BD-DC6D-234A-BFD9-3A48B6599D00}" type="presOf" srcId="{D13A4BD3-2494-E54D-91C4-35C24E30A1F7}" destId="{7DB60188-23BA-FD4F-94EC-937389981BD4}" srcOrd="0" destOrd="3" presId="urn:microsoft.com/office/officeart/2005/8/layout/hList1"/>
    <dgm:cxn modelId="{101D0FD6-BB7F-4942-ABB5-9ECBC8922E98}" srcId="{811882D3-240C-854D-9A4F-A7DEEB2481B3}" destId="{F860E792-5201-264A-B346-D6EACBA5433C}" srcOrd="2" destOrd="0" parTransId="{3AA320B4-C294-D545-B2C1-7BDC178DD73D}" sibTransId="{FC332D73-A009-024C-BCFE-617DC84FC2AB}"/>
    <dgm:cxn modelId="{27B26569-D6F8-5348-90CE-0012487652D0}" srcId="{811882D3-240C-854D-9A4F-A7DEEB2481B3}" destId="{4A852548-0CE1-0C4A-A327-C6755342F448}" srcOrd="1" destOrd="0" parTransId="{D5340419-193B-A54F-8824-542816A29F09}" sibTransId="{A668C73C-8732-8F4D-9A6E-BD08F2947DB4}"/>
    <dgm:cxn modelId="{048328F0-275A-9246-8B0C-07A6527BD5CB}" type="presOf" srcId="{8556F245-C369-2548-B821-A3A8A0FC7AB6}" destId="{3F13CDFC-EC66-0044-9C80-26681B0E6A9D}" srcOrd="0" destOrd="0" presId="urn:microsoft.com/office/officeart/2005/8/layout/hList1"/>
    <dgm:cxn modelId="{38C75BE7-A66F-AC4B-B55E-428503E606D7}" type="presOf" srcId="{4A852548-0CE1-0C4A-A327-C6755342F448}" destId="{7DB60188-23BA-FD4F-94EC-937389981BD4}" srcOrd="0" destOrd="1" presId="urn:microsoft.com/office/officeart/2005/8/layout/hList1"/>
    <dgm:cxn modelId="{FD462E57-0868-224E-A680-A7E27146865C}" type="presOf" srcId="{E9AE626D-A009-2F44-9B84-C5A4038D498C}" destId="{7DB60188-23BA-FD4F-94EC-937389981BD4}" srcOrd="0" destOrd="0" presId="urn:microsoft.com/office/officeart/2005/8/layout/hList1"/>
    <dgm:cxn modelId="{BCAB9794-2B38-4D42-A7EA-B0D4393E4F38}" type="presOf" srcId="{F860E792-5201-264A-B346-D6EACBA5433C}" destId="{7DB60188-23BA-FD4F-94EC-937389981BD4}" srcOrd="0" destOrd="2" presId="urn:microsoft.com/office/officeart/2005/8/layout/hList1"/>
    <dgm:cxn modelId="{FF746F88-471B-A349-B835-E9281474632C}" srcId="{811882D3-240C-854D-9A4F-A7DEEB2481B3}" destId="{E9AE626D-A009-2F44-9B84-C5A4038D498C}" srcOrd="0" destOrd="0" parTransId="{7F27501E-68CF-7E41-A7A2-96BC83168CE0}" sibTransId="{A69C3D1B-FDF8-C145-AEAB-153FA3BC0891}"/>
    <dgm:cxn modelId="{01CBF65A-3754-7741-837D-983CFBE070DF}" srcId="{811882D3-240C-854D-9A4F-A7DEEB2481B3}" destId="{D13A4BD3-2494-E54D-91C4-35C24E30A1F7}" srcOrd="3" destOrd="0" parTransId="{6DD580F2-281B-E540-901C-3B7E24752CB7}" sibTransId="{33B3CFC6-E9C0-1442-AAC4-18F8FB940D69}"/>
    <dgm:cxn modelId="{22E95BBF-99F8-334D-940A-FB41D47E6582}" type="presOf" srcId="{811882D3-240C-854D-9A4F-A7DEEB2481B3}" destId="{18931775-DCC5-484A-832B-3A28405C0520}" srcOrd="0" destOrd="0" presId="urn:microsoft.com/office/officeart/2005/8/layout/hList1"/>
    <dgm:cxn modelId="{D7BB1130-B06F-094B-BBD1-23CAB57DB7B1}" srcId="{8556F245-C369-2548-B821-A3A8A0FC7AB6}" destId="{811882D3-240C-854D-9A4F-A7DEEB2481B3}" srcOrd="0" destOrd="0" parTransId="{90343BB3-5D69-6146-8F47-3E0AB957D004}" sibTransId="{EF674531-4B95-E340-B763-BB2D2B1572FE}"/>
    <dgm:cxn modelId="{82BA9DC0-B897-B745-B496-8982B7A44FC4}" type="presParOf" srcId="{3F13CDFC-EC66-0044-9C80-26681B0E6A9D}" destId="{768D64CC-4B9A-964A-B297-DE8D7C6560BB}" srcOrd="0" destOrd="0" presId="urn:microsoft.com/office/officeart/2005/8/layout/hList1"/>
    <dgm:cxn modelId="{06DD9F13-BF63-7744-905E-FFB61F1AF66F}" type="presParOf" srcId="{768D64CC-4B9A-964A-B297-DE8D7C6560BB}" destId="{18931775-DCC5-484A-832B-3A28405C0520}" srcOrd="0" destOrd="0" presId="urn:microsoft.com/office/officeart/2005/8/layout/hList1"/>
    <dgm:cxn modelId="{1D1BC929-8D87-934F-A0FC-677202E610DA}" type="presParOf" srcId="{768D64CC-4B9A-964A-B297-DE8D7C6560BB}" destId="{7DB60188-23BA-FD4F-94EC-937389981BD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556F245-C369-2548-B821-A3A8A0FC7AB6}" type="doc">
      <dgm:prSet loTypeId="urn:microsoft.com/office/officeart/2005/8/layout/hList1" loCatId="" qsTypeId="urn:microsoft.com/office/officeart/2005/8/quickstyle/simple4" qsCatId="simple" csTypeId="urn:microsoft.com/office/officeart/2005/8/colors/accent1_2" csCatId="accent1" phldr="1"/>
      <dgm:spPr/>
      <dgm:t>
        <a:bodyPr/>
        <a:lstStyle/>
        <a:p>
          <a:endParaRPr lang="de-DE"/>
        </a:p>
      </dgm:t>
    </dgm:pt>
    <dgm:pt modelId="{811882D3-240C-854D-9A4F-A7DEEB2481B3}">
      <dgm:prSet phldrT="[Text]" custT="1"/>
      <dgm:spPr/>
      <dgm:t>
        <a:bodyPr/>
        <a:lstStyle/>
        <a:p>
          <a:endParaRPr lang="de-DE" sz="3600" dirty="0" smtClean="0"/>
        </a:p>
      </dgm:t>
    </dgm:pt>
    <dgm:pt modelId="{90343BB3-5D69-6146-8F47-3E0AB957D004}" type="parTrans" cxnId="{D7BB1130-B06F-094B-BBD1-23CAB57DB7B1}">
      <dgm:prSet/>
      <dgm:spPr/>
      <dgm:t>
        <a:bodyPr/>
        <a:lstStyle/>
        <a:p>
          <a:endParaRPr lang="de-DE"/>
        </a:p>
      </dgm:t>
    </dgm:pt>
    <dgm:pt modelId="{EF674531-4B95-E340-B763-BB2D2B1572FE}" type="sibTrans" cxnId="{D7BB1130-B06F-094B-BBD1-23CAB57DB7B1}">
      <dgm:prSet/>
      <dgm:spPr/>
      <dgm:t>
        <a:bodyPr/>
        <a:lstStyle/>
        <a:p>
          <a:endParaRPr lang="de-DE"/>
        </a:p>
      </dgm:t>
    </dgm:pt>
    <dgm:pt modelId="{E9AE626D-A009-2F44-9B84-C5A4038D498C}">
      <dgm:prSet custT="1"/>
      <dgm:spPr/>
      <dgm:t>
        <a:bodyPr lIns="324000"/>
        <a:lstStyle/>
        <a:p>
          <a:pPr marL="228600" marR="0" lvl="1" indent="-228600" algn="l" defTabSz="1066800" rtl="0" eaLnBrk="1" fontAlgn="auto" latinLnBrk="0" hangingPunct="1">
            <a:lnSpc>
              <a:spcPct val="90000"/>
            </a:lnSpc>
            <a:spcBef>
              <a:spcPct val="0"/>
            </a:spcBef>
            <a:spcAft>
              <a:spcPct val="15000"/>
            </a:spcAft>
            <a:buClrTx/>
            <a:buSzTx/>
            <a:buFontTx/>
            <a:buNone/>
            <a:tabLst/>
            <a:defRPr/>
          </a:pPr>
          <a:r>
            <a:rPr lang="en-US" sz="2400" b="0" noProof="0" dirty="0" smtClean="0">
              <a:solidFill>
                <a:schemeClr val="tx1"/>
              </a:solidFill>
              <a:effectLst/>
              <a:latin typeface="+mn-lt"/>
              <a:ea typeface="+mn-ea"/>
              <a:cs typeface="+mn-cs"/>
            </a:rPr>
            <a:t>How could climate change affect your company or sector? </a:t>
          </a:r>
        </a:p>
      </dgm:t>
    </dgm:pt>
    <dgm:pt modelId="{7F27501E-68CF-7E41-A7A2-96BC83168CE0}" type="parTrans" cxnId="{FF746F88-471B-A349-B835-E9281474632C}">
      <dgm:prSet/>
      <dgm:spPr/>
      <dgm:t>
        <a:bodyPr/>
        <a:lstStyle/>
        <a:p>
          <a:endParaRPr lang="de-DE"/>
        </a:p>
      </dgm:t>
    </dgm:pt>
    <dgm:pt modelId="{A69C3D1B-FDF8-C145-AEAB-153FA3BC0891}" type="sibTrans" cxnId="{FF746F88-471B-A349-B835-E9281474632C}">
      <dgm:prSet/>
      <dgm:spPr/>
      <dgm:t>
        <a:bodyPr/>
        <a:lstStyle/>
        <a:p>
          <a:endParaRPr lang="de-DE"/>
        </a:p>
      </dgm:t>
    </dgm:pt>
    <dgm:pt modelId="{3B3FD755-FDEB-9A40-83FE-0EC2F58FF0BF}">
      <dgm:prSet custT="1"/>
      <dgm:spPr/>
      <dgm:t>
        <a:bodyPr/>
        <a:lstStyle/>
        <a:p>
          <a:r>
            <a:rPr lang="en-US" sz="2400" b="0" noProof="0" dirty="0" smtClean="0">
              <a:solidFill>
                <a:schemeClr val="tx1"/>
              </a:solidFill>
              <a:effectLst/>
              <a:latin typeface="+mn-lt"/>
              <a:ea typeface="+mn-ea"/>
              <a:cs typeface="+mn-cs"/>
            </a:rPr>
            <a:t>Have you already experienced impacts on your business operations (or do you know examples)?</a:t>
          </a:r>
        </a:p>
      </dgm:t>
    </dgm:pt>
    <dgm:pt modelId="{4DEE798A-4FB9-304F-BB37-0C596C30F778}" type="parTrans" cxnId="{D41403E0-E184-D04E-B4FB-531E0A9582A0}">
      <dgm:prSet/>
      <dgm:spPr/>
      <dgm:t>
        <a:bodyPr/>
        <a:lstStyle/>
        <a:p>
          <a:endParaRPr lang="de-DE"/>
        </a:p>
      </dgm:t>
    </dgm:pt>
    <dgm:pt modelId="{71A61E4C-535D-FE45-B091-5BE9DBCFB6C2}" type="sibTrans" cxnId="{D41403E0-E184-D04E-B4FB-531E0A9582A0}">
      <dgm:prSet/>
      <dgm:spPr/>
      <dgm:t>
        <a:bodyPr/>
        <a:lstStyle/>
        <a:p>
          <a:endParaRPr lang="de-DE"/>
        </a:p>
      </dgm:t>
    </dgm:pt>
    <dgm:pt modelId="{5460E864-1382-ED4C-A85E-7E40E8E43A86}">
      <dgm:prSet custT="1"/>
      <dgm:spPr/>
      <dgm:t>
        <a:bodyPr/>
        <a:lstStyle/>
        <a:p>
          <a:r>
            <a:rPr lang="en-US" sz="2400" b="0" noProof="0" dirty="0" smtClean="0">
              <a:solidFill>
                <a:schemeClr val="tx1"/>
              </a:solidFill>
              <a:effectLst/>
              <a:latin typeface="+mn-lt"/>
              <a:ea typeface="+mn-ea"/>
              <a:cs typeface="+mn-cs"/>
            </a:rPr>
            <a:t>Which sectors will have to prepare for what sort of changes?</a:t>
          </a:r>
        </a:p>
      </dgm:t>
    </dgm:pt>
    <dgm:pt modelId="{26185EC1-15BD-5340-8CCA-A4F4E6D5E99D}" type="parTrans" cxnId="{AA29DC5A-D95A-AB49-B46A-5384A720D5EC}">
      <dgm:prSet/>
      <dgm:spPr/>
      <dgm:t>
        <a:bodyPr/>
        <a:lstStyle/>
        <a:p>
          <a:endParaRPr lang="de-DE"/>
        </a:p>
      </dgm:t>
    </dgm:pt>
    <dgm:pt modelId="{EECDF57B-3A25-0C4D-8A26-1BDB3D981C24}" type="sibTrans" cxnId="{AA29DC5A-D95A-AB49-B46A-5384A720D5EC}">
      <dgm:prSet/>
      <dgm:spPr/>
      <dgm:t>
        <a:bodyPr/>
        <a:lstStyle/>
        <a:p>
          <a:endParaRPr lang="de-DE"/>
        </a:p>
      </dgm:t>
    </dgm:pt>
    <dgm:pt modelId="{3F13CDFC-EC66-0044-9C80-26681B0E6A9D}" type="pres">
      <dgm:prSet presAssocID="{8556F245-C369-2548-B821-A3A8A0FC7AB6}" presName="Name0" presStyleCnt="0">
        <dgm:presLayoutVars>
          <dgm:dir/>
          <dgm:animLvl val="lvl"/>
          <dgm:resizeHandles val="exact"/>
        </dgm:presLayoutVars>
      </dgm:prSet>
      <dgm:spPr/>
      <dgm:t>
        <a:bodyPr/>
        <a:lstStyle/>
        <a:p>
          <a:endParaRPr lang="de-DE"/>
        </a:p>
      </dgm:t>
    </dgm:pt>
    <dgm:pt modelId="{768D64CC-4B9A-964A-B297-DE8D7C6560BB}" type="pres">
      <dgm:prSet presAssocID="{811882D3-240C-854D-9A4F-A7DEEB2481B3}" presName="composite" presStyleCnt="0"/>
      <dgm:spPr/>
    </dgm:pt>
    <dgm:pt modelId="{18931775-DCC5-484A-832B-3A28405C0520}" type="pres">
      <dgm:prSet presAssocID="{811882D3-240C-854D-9A4F-A7DEEB2481B3}" presName="parTx" presStyleLbl="alignNode1" presStyleIdx="0" presStyleCnt="1" custScaleY="267190" custLinFactNeighborX="212" custLinFactNeighborY="-1895">
        <dgm:presLayoutVars>
          <dgm:chMax val="0"/>
          <dgm:chPref val="0"/>
          <dgm:bulletEnabled val="1"/>
        </dgm:presLayoutVars>
      </dgm:prSet>
      <dgm:spPr/>
      <dgm:t>
        <a:bodyPr/>
        <a:lstStyle/>
        <a:p>
          <a:endParaRPr lang="de-DE"/>
        </a:p>
      </dgm:t>
    </dgm:pt>
    <dgm:pt modelId="{7DB60188-23BA-FD4F-94EC-937389981BD4}" type="pres">
      <dgm:prSet presAssocID="{811882D3-240C-854D-9A4F-A7DEEB2481B3}" presName="desTx" presStyleLbl="alignAccFollowNode1" presStyleIdx="0" presStyleCnt="1" custLinFactNeighborX="667" custLinFactNeighborY="-640">
        <dgm:presLayoutVars>
          <dgm:bulletEnabled val="1"/>
        </dgm:presLayoutVars>
      </dgm:prSet>
      <dgm:spPr/>
      <dgm:t>
        <a:bodyPr/>
        <a:lstStyle/>
        <a:p>
          <a:endParaRPr lang="de-DE"/>
        </a:p>
      </dgm:t>
    </dgm:pt>
  </dgm:ptLst>
  <dgm:cxnLst>
    <dgm:cxn modelId="{B310E8C4-7DCA-6D4C-ABF4-69E47EB113F2}" type="presOf" srcId="{3B3FD755-FDEB-9A40-83FE-0EC2F58FF0BF}" destId="{7DB60188-23BA-FD4F-94EC-937389981BD4}" srcOrd="0" destOrd="1" presId="urn:microsoft.com/office/officeart/2005/8/layout/hList1"/>
    <dgm:cxn modelId="{66DF3481-4E9B-2941-9F23-E25F31188611}" type="presOf" srcId="{E9AE626D-A009-2F44-9B84-C5A4038D498C}" destId="{7DB60188-23BA-FD4F-94EC-937389981BD4}" srcOrd="0" destOrd="0" presId="urn:microsoft.com/office/officeart/2005/8/layout/hList1"/>
    <dgm:cxn modelId="{D7BB1130-B06F-094B-BBD1-23CAB57DB7B1}" srcId="{8556F245-C369-2548-B821-A3A8A0FC7AB6}" destId="{811882D3-240C-854D-9A4F-A7DEEB2481B3}" srcOrd="0" destOrd="0" parTransId="{90343BB3-5D69-6146-8F47-3E0AB957D004}" sibTransId="{EF674531-4B95-E340-B763-BB2D2B1572FE}"/>
    <dgm:cxn modelId="{3DD95A87-ED8E-4D45-B432-DACB60AAAF47}" type="presOf" srcId="{8556F245-C369-2548-B821-A3A8A0FC7AB6}" destId="{3F13CDFC-EC66-0044-9C80-26681B0E6A9D}" srcOrd="0" destOrd="0" presId="urn:microsoft.com/office/officeart/2005/8/layout/hList1"/>
    <dgm:cxn modelId="{FF746F88-471B-A349-B835-E9281474632C}" srcId="{811882D3-240C-854D-9A4F-A7DEEB2481B3}" destId="{E9AE626D-A009-2F44-9B84-C5A4038D498C}" srcOrd="0" destOrd="0" parTransId="{7F27501E-68CF-7E41-A7A2-96BC83168CE0}" sibTransId="{A69C3D1B-FDF8-C145-AEAB-153FA3BC0891}"/>
    <dgm:cxn modelId="{F92EB04A-53C9-E04F-95AA-3CAD48F16290}" type="presOf" srcId="{5460E864-1382-ED4C-A85E-7E40E8E43A86}" destId="{7DB60188-23BA-FD4F-94EC-937389981BD4}" srcOrd="0" destOrd="2" presId="urn:microsoft.com/office/officeart/2005/8/layout/hList1"/>
    <dgm:cxn modelId="{D41403E0-E184-D04E-B4FB-531E0A9582A0}" srcId="{811882D3-240C-854D-9A4F-A7DEEB2481B3}" destId="{3B3FD755-FDEB-9A40-83FE-0EC2F58FF0BF}" srcOrd="1" destOrd="0" parTransId="{4DEE798A-4FB9-304F-BB37-0C596C30F778}" sibTransId="{71A61E4C-535D-FE45-B091-5BE9DBCFB6C2}"/>
    <dgm:cxn modelId="{AA29DC5A-D95A-AB49-B46A-5384A720D5EC}" srcId="{811882D3-240C-854D-9A4F-A7DEEB2481B3}" destId="{5460E864-1382-ED4C-A85E-7E40E8E43A86}" srcOrd="2" destOrd="0" parTransId="{26185EC1-15BD-5340-8CCA-A4F4E6D5E99D}" sibTransId="{EECDF57B-3A25-0C4D-8A26-1BDB3D981C24}"/>
    <dgm:cxn modelId="{6DA81C31-D2BC-A64E-891F-FBD708362733}" type="presOf" srcId="{811882D3-240C-854D-9A4F-A7DEEB2481B3}" destId="{18931775-DCC5-484A-832B-3A28405C0520}" srcOrd="0" destOrd="0" presId="urn:microsoft.com/office/officeart/2005/8/layout/hList1"/>
    <dgm:cxn modelId="{2356B6EB-C7D6-9A4C-B26D-FB19DDB6112E}" type="presParOf" srcId="{3F13CDFC-EC66-0044-9C80-26681B0E6A9D}" destId="{768D64CC-4B9A-964A-B297-DE8D7C6560BB}" srcOrd="0" destOrd="0" presId="urn:microsoft.com/office/officeart/2005/8/layout/hList1"/>
    <dgm:cxn modelId="{6ADB6C40-8654-AF45-816F-CBEBB3674F0A}" type="presParOf" srcId="{768D64CC-4B9A-964A-B297-DE8D7C6560BB}" destId="{18931775-DCC5-484A-832B-3A28405C0520}" srcOrd="0" destOrd="0" presId="urn:microsoft.com/office/officeart/2005/8/layout/hList1"/>
    <dgm:cxn modelId="{79ADD3EC-F4DD-1F48-AD7F-741452314247}" type="presParOf" srcId="{768D64CC-4B9A-964A-B297-DE8D7C6560BB}" destId="{7DB60188-23BA-FD4F-94EC-937389981BD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D7ADFC-6327-41D3-A1EB-F0F8766C556A}">
      <dsp:nvSpPr>
        <dsp:cNvPr id="0" name=""/>
        <dsp:cNvSpPr/>
      </dsp:nvSpPr>
      <dsp:spPr>
        <a:xfrm>
          <a:off x="42" y="7420"/>
          <a:ext cx="4054379" cy="777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lvl="0" algn="ctr" defTabSz="1422400">
            <a:lnSpc>
              <a:spcPct val="90000"/>
            </a:lnSpc>
            <a:spcBef>
              <a:spcPct val="0"/>
            </a:spcBef>
            <a:spcAft>
              <a:spcPct val="35000"/>
            </a:spcAft>
          </a:pPr>
          <a:r>
            <a:rPr lang="en-US" sz="3200" b="0" kern="1200" noProof="0" dirty="0" smtClean="0"/>
            <a:t>Weather</a:t>
          </a:r>
          <a:endParaRPr lang="en-US" sz="3200" b="0" kern="1200" noProof="0" dirty="0"/>
        </a:p>
      </dsp:txBody>
      <dsp:txXfrm>
        <a:off x="42" y="7420"/>
        <a:ext cx="4054379" cy="777600"/>
      </dsp:txXfrm>
    </dsp:sp>
    <dsp:sp modelId="{720EEA2A-2DB0-4ABB-90D0-895E272F7865}">
      <dsp:nvSpPr>
        <dsp:cNvPr id="0" name=""/>
        <dsp:cNvSpPr/>
      </dsp:nvSpPr>
      <dsp:spPr>
        <a:xfrm>
          <a:off x="42" y="785020"/>
          <a:ext cx="4054379" cy="174170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noProof="0" dirty="0" smtClean="0"/>
            <a:t>Current state of the atmosphere </a:t>
          </a:r>
          <a:endParaRPr lang="en-US" sz="2400" kern="1200" noProof="0" dirty="0"/>
        </a:p>
      </dsp:txBody>
      <dsp:txXfrm>
        <a:off x="42" y="785020"/>
        <a:ext cx="4054379" cy="1741702"/>
      </dsp:txXfrm>
    </dsp:sp>
    <dsp:sp modelId="{88065BD3-089D-4ED1-A8C9-32DF239D37EA}">
      <dsp:nvSpPr>
        <dsp:cNvPr id="0" name=""/>
        <dsp:cNvSpPr/>
      </dsp:nvSpPr>
      <dsp:spPr>
        <a:xfrm>
          <a:off x="4622034" y="7420"/>
          <a:ext cx="4054379" cy="777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lvl="0" algn="ctr" defTabSz="1422400">
            <a:lnSpc>
              <a:spcPct val="90000"/>
            </a:lnSpc>
            <a:spcBef>
              <a:spcPct val="0"/>
            </a:spcBef>
            <a:spcAft>
              <a:spcPct val="35000"/>
            </a:spcAft>
          </a:pPr>
          <a:r>
            <a:rPr lang="en-US" sz="3200" b="0" kern="1200" noProof="0" dirty="0" smtClean="0"/>
            <a:t>Climate</a:t>
          </a:r>
          <a:endParaRPr lang="en-US" sz="3200" b="0" kern="1200" noProof="0" dirty="0"/>
        </a:p>
      </dsp:txBody>
      <dsp:txXfrm>
        <a:off x="4622034" y="7420"/>
        <a:ext cx="4054379" cy="777600"/>
      </dsp:txXfrm>
    </dsp:sp>
    <dsp:sp modelId="{77B8ADB8-2206-4072-9EC6-D92648515E72}">
      <dsp:nvSpPr>
        <dsp:cNvPr id="0" name=""/>
        <dsp:cNvSpPr/>
      </dsp:nvSpPr>
      <dsp:spPr>
        <a:xfrm>
          <a:off x="4622034" y="785020"/>
          <a:ext cx="4054379" cy="174170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noProof="0" dirty="0" smtClean="0"/>
            <a:t>Average state of the atmosphere</a:t>
          </a:r>
          <a:endParaRPr lang="en-US" sz="2400" kern="1200" noProof="0" dirty="0"/>
        </a:p>
        <a:p>
          <a:pPr marL="228600" lvl="1" indent="-228600" algn="l" defTabSz="1066800">
            <a:lnSpc>
              <a:spcPct val="90000"/>
            </a:lnSpc>
            <a:spcBef>
              <a:spcPct val="0"/>
            </a:spcBef>
            <a:spcAft>
              <a:spcPct val="15000"/>
            </a:spcAft>
            <a:buChar char="••"/>
          </a:pPr>
          <a:r>
            <a:rPr lang="en-US" sz="2400" kern="1200" noProof="0" dirty="0" smtClean="0"/>
            <a:t>Measured statistically over several years</a:t>
          </a:r>
          <a:endParaRPr lang="en-US" sz="2400" kern="1200" noProof="0" dirty="0"/>
        </a:p>
      </dsp:txBody>
      <dsp:txXfrm>
        <a:off x="4622034" y="785020"/>
        <a:ext cx="4054379" cy="174170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931775-DCC5-484A-832B-3A28405C0520}">
      <dsp:nvSpPr>
        <dsp:cNvPr id="0" name=""/>
        <dsp:cNvSpPr/>
      </dsp:nvSpPr>
      <dsp:spPr>
        <a:xfrm>
          <a:off x="8474" y="-467044"/>
          <a:ext cx="8669245" cy="1391658"/>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56032" tIns="146304" rIns="256032" bIns="146304" numCol="1" spcCol="1270" anchor="ctr" anchorCtr="0">
          <a:noAutofit/>
        </a:bodyPr>
        <a:lstStyle/>
        <a:p>
          <a:pPr lvl="0" algn="ctr" defTabSz="1600200">
            <a:lnSpc>
              <a:spcPct val="90000"/>
            </a:lnSpc>
            <a:spcBef>
              <a:spcPct val="0"/>
            </a:spcBef>
            <a:spcAft>
              <a:spcPct val="35000"/>
            </a:spcAft>
          </a:pPr>
          <a:r>
            <a:rPr lang="en-US" sz="3600" kern="1200" noProof="0" dirty="0" smtClean="0"/>
            <a:t>Vulnerability and adaption – support by freeware</a:t>
          </a:r>
        </a:p>
      </dsp:txBody>
      <dsp:txXfrm>
        <a:off x="8474" y="-467044"/>
        <a:ext cx="8669245" cy="1391658"/>
      </dsp:txXfrm>
    </dsp:sp>
    <dsp:sp modelId="{7DB60188-23BA-FD4F-94EC-937389981BD4}">
      <dsp:nvSpPr>
        <dsp:cNvPr id="0" name=""/>
        <dsp:cNvSpPr/>
      </dsp:nvSpPr>
      <dsp:spPr>
        <a:xfrm>
          <a:off x="8474" y="906342"/>
          <a:ext cx="8669245" cy="285480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24000" tIns="128016" rIns="170688" bIns="192024" numCol="1" spcCol="1270" anchor="t" anchorCtr="0">
          <a:noAutofit/>
        </a:bodyPr>
        <a:lstStyle/>
        <a:p>
          <a:pPr marL="228600" marR="0" lvl="1" indent="-228600" algn="l" defTabSz="1066800" rtl="0" eaLnBrk="1" fontAlgn="auto" latinLnBrk="0" hangingPunct="1">
            <a:lnSpc>
              <a:spcPct val="90000"/>
            </a:lnSpc>
            <a:spcBef>
              <a:spcPct val="0"/>
            </a:spcBef>
            <a:spcAft>
              <a:spcPct val="15000"/>
            </a:spcAft>
            <a:buClrTx/>
            <a:buSzTx/>
            <a:buFontTx/>
            <a:buChar char="••"/>
            <a:tabLst/>
            <a:defRPr/>
          </a:pPr>
          <a:r>
            <a:rPr lang="en-US" sz="2400" b="0" kern="1200" noProof="0" dirty="0" smtClean="0">
              <a:solidFill>
                <a:schemeClr val="tx1"/>
              </a:solidFill>
              <a:effectLst/>
              <a:latin typeface="+mn-lt"/>
              <a:ea typeface="+mn-ea"/>
              <a:cs typeface="+mn-cs"/>
            </a:rPr>
            <a:t>ADAPTUS – self check for companies:</a:t>
          </a:r>
          <a:r>
            <a:rPr lang="en-US" sz="2400" b="0" kern="1200" baseline="0" noProof="0" dirty="0" smtClean="0">
              <a:solidFill>
                <a:schemeClr val="tx1"/>
              </a:solidFill>
              <a:effectLst/>
              <a:latin typeface="+mn-lt"/>
              <a:ea typeface="+mn-ea"/>
              <a:cs typeface="+mn-cs"/>
            </a:rPr>
            <a:t> </a:t>
          </a:r>
          <a:r>
            <a:rPr lang="en-US" sz="2000" b="0" kern="1200" noProof="0" dirty="0" smtClean="0">
              <a:solidFill>
                <a:schemeClr val="tx1"/>
              </a:solidFill>
              <a:effectLst/>
              <a:latin typeface="+mn-lt"/>
              <a:ea typeface="+mn-ea"/>
              <a:cs typeface="+mn-cs"/>
              <a:hlinkClick xmlns:r="http://schemas.openxmlformats.org/officeDocument/2006/relationships" r:id="rId1"/>
            </a:rPr>
            <a:t>http://dynaklim.de/dynaklim2pub/index/2000_dynaklim/2300_pilotprojekte/2360_adaptus.html</a:t>
          </a:r>
          <a:r>
            <a:rPr lang="en-US" sz="2000" b="0" kern="1200" noProof="0" dirty="0" smtClean="0">
              <a:solidFill>
                <a:schemeClr val="tx1"/>
              </a:solidFill>
              <a:effectLst/>
              <a:latin typeface="+mn-lt"/>
              <a:ea typeface="+mn-ea"/>
              <a:cs typeface="+mn-cs"/>
            </a:rPr>
            <a:t> </a:t>
          </a:r>
        </a:p>
        <a:p>
          <a:pPr marL="228600" marR="0" lvl="1" indent="-228600" algn="l" defTabSz="1066800" rtl="0" eaLnBrk="1" fontAlgn="auto" latinLnBrk="0" hangingPunct="1">
            <a:lnSpc>
              <a:spcPct val="90000"/>
            </a:lnSpc>
            <a:spcBef>
              <a:spcPct val="0"/>
            </a:spcBef>
            <a:spcAft>
              <a:spcPct val="15000"/>
            </a:spcAft>
            <a:buClrTx/>
            <a:buSzTx/>
            <a:buFontTx/>
            <a:buChar char="••"/>
            <a:tabLst/>
            <a:defRPr/>
          </a:pPr>
          <a:r>
            <a:rPr lang="en-US" sz="2400" b="0" kern="1200" noProof="0" dirty="0" err="1" smtClean="0">
              <a:solidFill>
                <a:schemeClr val="tx1"/>
              </a:solidFill>
              <a:effectLst/>
              <a:latin typeface="+mn-lt"/>
              <a:ea typeface="+mn-ea"/>
              <a:cs typeface="+mn-cs"/>
            </a:rPr>
            <a:t>QuickCheck</a:t>
          </a:r>
          <a:r>
            <a:rPr lang="en-US" sz="2400" b="0" kern="1200" noProof="0" dirty="0" smtClean="0">
              <a:solidFill>
                <a:schemeClr val="tx1"/>
              </a:solidFill>
              <a:effectLst/>
              <a:latin typeface="+mn-lt"/>
              <a:ea typeface="+mn-ea"/>
              <a:cs typeface="+mn-cs"/>
            </a:rPr>
            <a:t> – is your company affected by climate change? </a:t>
          </a:r>
          <a:r>
            <a:rPr lang="en-US" sz="2000" b="0" kern="1200" noProof="0" dirty="0" smtClean="0">
              <a:solidFill>
                <a:schemeClr val="tx1"/>
              </a:solidFill>
              <a:effectLst/>
              <a:latin typeface="+mn-lt"/>
              <a:ea typeface="+mn-ea"/>
              <a:cs typeface="+mn-cs"/>
              <a:hlinkClick xmlns:r="http://schemas.openxmlformats.org/officeDocument/2006/relationships" r:id="rId2"/>
            </a:rPr>
            <a:t>http://www.nordwest2050.de/index_nw2050.php?obj=page&amp;id=179&amp;unid=adc8e1745e687736c1afec80f07f399d</a:t>
          </a:r>
          <a:r>
            <a:rPr lang="en-US" sz="2000" b="0" kern="1200" noProof="0" dirty="0" smtClean="0">
              <a:solidFill>
                <a:schemeClr val="tx1"/>
              </a:solidFill>
              <a:effectLst/>
              <a:latin typeface="+mn-lt"/>
              <a:ea typeface="+mn-ea"/>
              <a:cs typeface="+mn-cs"/>
            </a:rPr>
            <a:t> </a:t>
          </a:r>
        </a:p>
        <a:p>
          <a:pPr marL="228600" marR="0" lvl="1" indent="-228600" algn="l" defTabSz="1066800" rtl="0" eaLnBrk="1" fontAlgn="auto" latinLnBrk="0" hangingPunct="1">
            <a:lnSpc>
              <a:spcPct val="90000"/>
            </a:lnSpc>
            <a:spcBef>
              <a:spcPct val="0"/>
            </a:spcBef>
            <a:spcAft>
              <a:spcPct val="15000"/>
            </a:spcAft>
            <a:buClrTx/>
            <a:buSzTx/>
            <a:buFontTx/>
            <a:buChar char="••"/>
            <a:tabLst/>
            <a:defRPr/>
          </a:pPr>
          <a:r>
            <a:rPr lang="en-US" sz="2400" b="0" kern="1200" noProof="0" dirty="0" smtClean="0">
              <a:solidFill>
                <a:schemeClr val="tx1"/>
              </a:solidFill>
              <a:effectLst/>
              <a:latin typeface="+mn-lt"/>
              <a:ea typeface="+mn-ea"/>
              <a:cs typeface="+mn-cs"/>
            </a:rPr>
            <a:t>Project </a:t>
          </a:r>
          <a:r>
            <a:rPr lang="en-US" sz="2400" b="0" kern="1200" noProof="0" dirty="0" err="1" smtClean="0">
              <a:solidFill>
                <a:schemeClr val="tx1"/>
              </a:solidFill>
              <a:effectLst/>
              <a:latin typeface="+mn-lt"/>
              <a:ea typeface="+mn-ea"/>
              <a:cs typeface="+mn-cs"/>
            </a:rPr>
            <a:t>eukas</a:t>
          </a:r>
          <a:r>
            <a:rPr lang="en-US" sz="2400" b="0" kern="1200" noProof="0" dirty="0" smtClean="0">
              <a:solidFill>
                <a:schemeClr val="tx1"/>
              </a:solidFill>
              <a:effectLst/>
              <a:latin typeface="+mn-lt"/>
              <a:ea typeface="+mn-ea"/>
              <a:cs typeface="+mn-cs"/>
            </a:rPr>
            <a:t> – development of adaption strategies: </a:t>
          </a:r>
          <a:r>
            <a:rPr lang="en-US" sz="2000" b="0" kern="1200" noProof="0" dirty="0" smtClean="0">
              <a:solidFill>
                <a:schemeClr val="tx1"/>
              </a:solidFill>
              <a:effectLst/>
              <a:latin typeface="+mn-lt"/>
              <a:ea typeface="+mn-ea"/>
              <a:cs typeface="+mn-cs"/>
              <a:hlinkClick xmlns:r="http://schemas.openxmlformats.org/officeDocument/2006/relationships" r:id="rId3"/>
            </a:rPr>
            <a:t>http://www.klimanavigator.de/dossier/artikel/037741/index.php</a:t>
          </a:r>
          <a:r>
            <a:rPr lang="en-US" sz="2000" b="0" kern="1200" noProof="0" dirty="0" smtClean="0">
              <a:solidFill>
                <a:schemeClr val="tx1"/>
              </a:solidFill>
              <a:effectLst/>
              <a:latin typeface="+mn-lt"/>
              <a:ea typeface="+mn-ea"/>
              <a:cs typeface="+mn-cs"/>
            </a:rPr>
            <a:t>  </a:t>
          </a:r>
        </a:p>
      </dsp:txBody>
      <dsp:txXfrm>
        <a:off x="8474" y="906342"/>
        <a:ext cx="8669245" cy="285480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9817A1-860B-4B5C-BF89-804AC62BBC39}">
      <dsp:nvSpPr>
        <dsp:cNvPr id="0" name=""/>
        <dsp:cNvSpPr/>
      </dsp:nvSpPr>
      <dsp:spPr>
        <a:xfrm>
          <a:off x="4037620" y="1370165"/>
          <a:ext cx="2573726" cy="453345"/>
        </a:xfrm>
        <a:custGeom>
          <a:avLst/>
          <a:gdLst/>
          <a:ahLst/>
          <a:cxnLst/>
          <a:rect l="0" t="0" r="0" b="0"/>
          <a:pathLst>
            <a:path>
              <a:moveTo>
                <a:pt x="0" y="0"/>
              </a:moveTo>
              <a:lnTo>
                <a:pt x="0" y="226672"/>
              </a:lnTo>
              <a:lnTo>
                <a:pt x="2573726" y="226672"/>
              </a:lnTo>
              <a:lnTo>
                <a:pt x="2573726" y="45334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36AC6C-77A8-45E9-9DE9-954F19D1F7EF}">
      <dsp:nvSpPr>
        <dsp:cNvPr id="0" name=""/>
        <dsp:cNvSpPr/>
      </dsp:nvSpPr>
      <dsp:spPr>
        <a:xfrm>
          <a:off x="3617541" y="1370165"/>
          <a:ext cx="420078" cy="453345"/>
        </a:xfrm>
        <a:custGeom>
          <a:avLst/>
          <a:gdLst/>
          <a:ahLst/>
          <a:cxnLst/>
          <a:rect l="0" t="0" r="0" b="0"/>
          <a:pathLst>
            <a:path>
              <a:moveTo>
                <a:pt x="420078" y="0"/>
              </a:moveTo>
              <a:lnTo>
                <a:pt x="420078" y="226672"/>
              </a:lnTo>
              <a:lnTo>
                <a:pt x="0" y="226672"/>
              </a:lnTo>
              <a:lnTo>
                <a:pt x="0" y="45334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1ACC85-7FD9-4DC0-A576-75C63B294021}">
      <dsp:nvSpPr>
        <dsp:cNvPr id="0" name=""/>
        <dsp:cNvSpPr/>
      </dsp:nvSpPr>
      <dsp:spPr>
        <a:xfrm>
          <a:off x="1043815" y="1370165"/>
          <a:ext cx="2993804" cy="453345"/>
        </a:xfrm>
        <a:custGeom>
          <a:avLst/>
          <a:gdLst/>
          <a:ahLst/>
          <a:cxnLst/>
          <a:rect l="0" t="0" r="0" b="0"/>
          <a:pathLst>
            <a:path>
              <a:moveTo>
                <a:pt x="2993804" y="0"/>
              </a:moveTo>
              <a:lnTo>
                <a:pt x="2993804" y="226672"/>
              </a:lnTo>
              <a:lnTo>
                <a:pt x="0" y="226672"/>
              </a:lnTo>
              <a:lnTo>
                <a:pt x="0" y="45334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096F00-B3BC-45E4-A38B-EAFE7BD64071}">
      <dsp:nvSpPr>
        <dsp:cNvPr id="0" name=""/>
        <dsp:cNvSpPr/>
      </dsp:nvSpPr>
      <dsp:spPr>
        <a:xfrm>
          <a:off x="2958226" y="290772"/>
          <a:ext cx="2158786" cy="107939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de-DE" sz="2400" kern="1200" dirty="0" err="1" smtClean="0"/>
            <a:t>Consequences</a:t>
          </a:r>
          <a:r>
            <a:rPr lang="de-DE" sz="2400" kern="1200" dirty="0" smtClean="0"/>
            <a:t> </a:t>
          </a:r>
          <a:r>
            <a:rPr lang="de-DE" sz="2400" kern="1200" dirty="0" err="1" smtClean="0"/>
            <a:t>and</a:t>
          </a:r>
          <a:r>
            <a:rPr lang="de-DE" sz="2400" kern="1200" dirty="0" smtClean="0"/>
            <a:t> </a:t>
          </a:r>
          <a:r>
            <a:rPr lang="de-DE" sz="2400" kern="1200" dirty="0" err="1" smtClean="0"/>
            <a:t>impact</a:t>
          </a:r>
          <a:endParaRPr lang="de-DE" sz="2400" kern="1200" dirty="0"/>
        </a:p>
      </dsp:txBody>
      <dsp:txXfrm>
        <a:off x="2958226" y="290772"/>
        <a:ext cx="2158786" cy="1079393"/>
      </dsp:txXfrm>
    </dsp:sp>
    <dsp:sp modelId="{7C745C7F-2C71-4E7E-B240-B6D2368024F7}">
      <dsp:nvSpPr>
        <dsp:cNvPr id="0" name=""/>
        <dsp:cNvSpPr/>
      </dsp:nvSpPr>
      <dsp:spPr>
        <a:xfrm>
          <a:off x="2827" y="1823511"/>
          <a:ext cx="2081976" cy="106057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de-DE" sz="2400" kern="1200" dirty="0" err="1" smtClean="0"/>
            <a:t>Weather</a:t>
          </a:r>
          <a:r>
            <a:rPr lang="de-DE" sz="2400" kern="1200" dirty="0" smtClean="0"/>
            <a:t>, </a:t>
          </a:r>
          <a:r>
            <a:rPr lang="de-DE" sz="2400" kern="1200" dirty="0" err="1" smtClean="0"/>
            <a:t>migration</a:t>
          </a:r>
          <a:r>
            <a:rPr lang="de-DE" sz="2400" kern="1200" dirty="0" smtClean="0"/>
            <a:t>, </a:t>
          </a:r>
          <a:r>
            <a:rPr lang="de-DE" sz="2400" kern="1200" dirty="0" err="1" smtClean="0"/>
            <a:t>and</a:t>
          </a:r>
          <a:r>
            <a:rPr lang="de-DE" sz="2400" kern="1200" dirty="0" smtClean="0"/>
            <a:t> </a:t>
          </a:r>
          <a:r>
            <a:rPr lang="de-DE" sz="2400" kern="1200" dirty="0" err="1" smtClean="0"/>
            <a:t>economy</a:t>
          </a:r>
          <a:endParaRPr lang="de-DE" sz="2400" kern="1200" dirty="0"/>
        </a:p>
      </dsp:txBody>
      <dsp:txXfrm>
        <a:off x="2827" y="1823511"/>
        <a:ext cx="2081976" cy="1060579"/>
      </dsp:txXfrm>
    </dsp:sp>
    <dsp:sp modelId="{BC3C6AD5-50E3-4E53-893B-FAB792C12D7B}">
      <dsp:nvSpPr>
        <dsp:cNvPr id="0" name=""/>
        <dsp:cNvSpPr/>
      </dsp:nvSpPr>
      <dsp:spPr>
        <a:xfrm>
          <a:off x="2538148" y="1823511"/>
          <a:ext cx="2158786" cy="107939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de-DE" sz="2400" kern="1200" dirty="0" smtClean="0"/>
            <a:t>Companies </a:t>
          </a:r>
          <a:r>
            <a:rPr lang="de-DE" sz="2400" kern="1200" dirty="0" err="1" smtClean="0"/>
            <a:t>and</a:t>
          </a:r>
          <a:r>
            <a:rPr lang="de-DE" sz="2400" kern="1200" dirty="0" smtClean="0"/>
            <a:t> </a:t>
          </a:r>
          <a:r>
            <a:rPr lang="de-DE" sz="2400" kern="1200" dirty="0" err="1" smtClean="0"/>
            <a:t>sectors</a:t>
          </a:r>
          <a:endParaRPr lang="de-DE" sz="2400" kern="1200" dirty="0"/>
        </a:p>
      </dsp:txBody>
      <dsp:txXfrm>
        <a:off x="2538148" y="1823511"/>
        <a:ext cx="2158786" cy="1079393"/>
      </dsp:txXfrm>
    </dsp:sp>
    <dsp:sp modelId="{513931C4-7FF4-4546-95B9-92BA82E28200}">
      <dsp:nvSpPr>
        <dsp:cNvPr id="0" name=""/>
        <dsp:cNvSpPr/>
      </dsp:nvSpPr>
      <dsp:spPr>
        <a:xfrm>
          <a:off x="5150279" y="1823511"/>
          <a:ext cx="2922132" cy="229398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de-DE" sz="2400" kern="1200" dirty="0" smtClean="0"/>
            <a:t>Global </a:t>
          </a:r>
          <a:r>
            <a:rPr lang="de-DE" sz="2400" kern="1200" dirty="0" err="1" smtClean="0"/>
            <a:t>disruption</a:t>
          </a:r>
          <a:r>
            <a:rPr lang="de-DE" sz="2400" kern="1200" dirty="0" smtClean="0"/>
            <a:t> </a:t>
          </a:r>
          <a:r>
            <a:rPr lang="de-DE" sz="2400" kern="1200" dirty="0" err="1" smtClean="0"/>
            <a:t>and</a:t>
          </a:r>
          <a:r>
            <a:rPr lang="de-DE" sz="2400" kern="1200" dirty="0" smtClean="0"/>
            <a:t> </a:t>
          </a:r>
          <a:r>
            <a:rPr lang="de-DE" sz="2400" kern="1200" dirty="0" err="1" smtClean="0"/>
            <a:t>further</a:t>
          </a:r>
          <a:r>
            <a:rPr lang="de-DE" sz="2400" kern="1200" dirty="0" smtClean="0"/>
            <a:t> </a:t>
          </a:r>
          <a:r>
            <a:rPr lang="de-DE" sz="2400" kern="1200" dirty="0" err="1" smtClean="0"/>
            <a:t>conclusions</a:t>
          </a:r>
          <a:endParaRPr lang="de-DE" sz="2400" kern="1200" dirty="0"/>
        </a:p>
      </dsp:txBody>
      <dsp:txXfrm>
        <a:off x="5150279" y="1823511"/>
        <a:ext cx="2922132" cy="229398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EDB1BA-24F3-42DB-9B83-CF7C440C636D}">
      <dsp:nvSpPr>
        <dsp:cNvPr id="0" name=""/>
        <dsp:cNvSpPr/>
      </dsp:nvSpPr>
      <dsp:spPr>
        <a:xfrm>
          <a:off x="3794062" y="1198673"/>
          <a:ext cx="2853035" cy="285303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noProof="0" dirty="0" smtClean="0"/>
            <a:t>Indirect effects, disruptive, „revolutionary“ risks and chances </a:t>
          </a:r>
          <a:endParaRPr lang="en-US" sz="2000" kern="1200" noProof="0" dirty="0"/>
        </a:p>
      </dsp:txBody>
      <dsp:txXfrm>
        <a:off x="4211879" y="1616490"/>
        <a:ext cx="2017401" cy="2017401"/>
      </dsp:txXfrm>
    </dsp:sp>
    <dsp:sp modelId="{DF234B4E-6A1B-4A47-9BA5-9BC512953AF3}">
      <dsp:nvSpPr>
        <dsp:cNvPr id="0" name=""/>
        <dsp:cNvSpPr/>
      </dsp:nvSpPr>
      <dsp:spPr>
        <a:xfrm>
          <a:off x="3672403" y="2"/>
          <a:ext cx="3028996" cy="164938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noProof="0" dirty="0" smtClean="0"/>
            <a:t>Failing of global supply chains</a:t>
          </a:r>
          <a:endParaRPr lang="en-US" sz="2000" kern="1200" noProof="0" dirty="0"/>
        </a:p>
      </dsp:txBody>
      <dsp:txXfrm>
        <a:off x="4115989" y="241548"/>
        <a:ext cx="2141824" cy="1166290"/>
      </dsp:txXfrm>
    </dsp:sp>
    <dsp:sp modelId="{C06FD30C-DCE3-450B-B4D9-58E84474CA80}">
      <dsp:nvSpPr>
        <dsp:cNvPr id="0" name=""/>
        <dsp:cNvSpPr/>
      </dsp:nvSpPr>
      <dsp:spPr>
        <a:xfrm>
          <a:off x="6264694" y="987575"/>
          <a:ext cx="2678443" cy="143561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noProof="0" dirty="0" smtClean="0"/>
            <a:t>New legislation</a:t>
          </a:r>
          <a:endParaRPr lang="en-US" sz="2000" kern="1200" noProof="0" dirty="0"/>
        </a:p>
      </dsp:txBody>
      <dsp:txXfrm>
        <a:off x="6656943" y="1197816"/>
        <a:ext cx="1893945" cy="1015136"/>
      </dsp:txXfrm>
    </dsp:sp>
    <dsp:sp modelId="{DEA67819-A05F-4122-9A69-A78E41D4573B}">
      <dsp:nvSpPr>
        <dsp:cNvPr id="0" name=""/>
        <dsp:cNvSpPr/>
      </dsp:nvSpPr>
      <dsp:spPr>
        <a:xfrm>
          <a:off x="6192683" y="2715772"/>
          <a:ext cx="2678443" cy="143561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noProof="0" dirty="0" smtClean="0"/>
            <a:t>Loss of legitimation</a:t>
          </a:r>
          <a:endParaRPr lang="en-US" sz="2000" kern="1200" noProof="0" dirty="0"/>
        </a:p>
      </dsp:txBody>
      <dsp:txXfrm>
        <a:off x="6584932" y="2926013"/>
        <a:ext cx="1893945" cy="1015136"/>
      </dsp:txXfrm>
    </dsp:sp>
    <dsp:sp modelId="{E6CA5A14-159E-4A2C-9F21-A38EC1E2C62D}">
      <dsp:nvSpPr>
        <dsp:cNvPr id="0" name=""/>
        <dsp:cNvSpPr/>
      </dsp:nvSpPr>
      <dsp:spPr>
        <a:xfrm>
          <a:off x="3904715" y="3732532"/>
          <a:ext cx="2678443" cy="143561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noProof="0" dirty="0" smtClean="0"/>
            <a:t>Technological breakthrough and digitalization</a:t>
          </a:r>
          <a:endParaRPr lang="en-US" sz="2000" kern="1200" noProof="0" dirty="0"/>
        </a:p>
      </dsp:txBody>
      <dsp:txXfrm>
        <a:off x="4296964" y="3942773"/>
        <a:ext cx="1893945" cy="1015136"/>
      </dsp:txXfrm>
    </dsp:sp>
    <dsp:sp modelId="{461F3111-AFCE-4AC8-A3B2-6F3B9C1EBC95}">
      <dsp:nvSpPr>
        <dsp:cNvPr id="0" name=""/>
        <dsp:cNvSpPr/>
      </dsp:nvSpPr>
      <dsp:spPr>
        <a:xfrm>
          <a:off x="1728202" y="2787778"/>
          <a:ext cx="2678443" cy="143561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noProof="0" dirty="0" smtClean="0"/>
            <a:t>Migration, trade wars, wars</a:t>
          </a:r>
          <a:endParaRPr lang="en-US" sz="2000" kern="1200" noProof="0" dirty="0"/>
        </a:p>
      </dsp:txBody>
      <dsp:txXfrm>
        <a:off x="2120451" y="2998019"/>
        <a:ext cx="1893945" cy="1015136"/>
      </dsp:txXfrm>
    </dsp:sp>
    <dsp:sp modelId="{575C4C35-7611-4F60-8EA4-7C7D73A6CDB4}">
      <dsp:nvSpPr>
        <dsp:cNvPr id="0" name=""/>
        <dsp:cNvSpPr/>
      </dsp:nvSpPr>
      <dsp:spPr>
        <a:xfrm>
          <a:off x="1584177" y="1059578"/>
          <a:ext cx="2678443" cy="143561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noProof="0" dirty="0" smtClean="0"/>
            <a:t>Dissolution of political, economic, and social structures</a:t>
          </a:r>
          <a:endParaRPr lang="en-US" sz="2000" kern="1200" noProof="0" dirty="0"/>
        </a:p>
      </dsp:txBody>
      <dsp:txXfrm>
        <a:off x="1976426" y="1269819"/>
        <a:ext cx="1893945" cy="101513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620733-8D9D-422A-A339-98E269F22396}">
      <dsp:nvSpPr>
        <dsp:cNvPr id="0" name=""/>
        <dsp:cNvSpPr/>
      </dsp:nvSpPr>
      <dsp:spPr>
        <a:xfrm>
          <a:off x="3330177" y="1129"/>
          <a:ext cx="2627922" cy="133766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noProof="0" dirty="0" smtClean="0"/>
            <a:t>Precautionary principle</a:t>
          </a:r>
          <a:endParaRPr lang="en-US" sz="2800" kern="1200" noProof="0" dirty="0"/>
        </a:p>
      </dsp:txBody>
      <dsp:txXfrm>
        <a:off x="3395477" y="66429"/>
        <a:ext cx="2497322" cy="1207069"/>
      </dsp:txXfrm>
    </dsp:sp>
    <dsp:sp modelId="{BC4B1D14-ADCD-4405-83AC-C780F49DAC3E}">
      <dsp:nvSpPr>
        <dsp:cNvPr id="0" name=""/>
        <dsp:cNvSpPr/>
      </dsp:nvSpPr>
      <dsp:spPr>
        <a:xfrm>
          <a:off x="2859987" y="669963"/>
          <a:ext cx="3568301" cy="3568301"/>
        </a:xfrm>
        <a:custGeom>
          <a:avLst/>
          <a:gdLst/>
          <a:ahLst/>
          <a:cxnLst/>
          <a:rect l="0" t="0" r="0" b="0"/>
          <a:pathLst>
            <a:path>
              <a:moveTo>
                <a:pt x="3107928" y="587986"/>
              </a:moveTo>
              <a:arcTo wR="1784150" hR="1784150" stAng="19073944" swAng="283682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5F5763B-DE95-43D9-8417-1553B9D3BF4B}">
      <dsp:nvSpPr>
        <dsp:cNvPr id="0" name=""/>
        <dsp:cNvSpPr/>
      </dsp:nvSpPr>
      <dsp:spPr>
        <a:xfrm>
          <a:off x="4784942" y="2629687"/>
          <a:ext cx="2808631" cy="143300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noProof="0" dirty="0" smtClean="0"/>
            <a:t>Risk management (see strategy</a:t>
          </a:r>
          <a:r>
            <a:rPr lang="de-DE" sz="2800" kern="1200" dirty="0" smtClean="0"/>
            <a:t>)</a:t>
          </a:r>
          <a:endParaRPr lang="de-DE" sz="2800" kern="1200" dirty="0"/>
        </a:p>
      </dsp:txBody>
      <dsp:txXfrm>
        <a:off x="4854895" y="2699640"/>
        <a:ext cx="2668725" cy="1293098"/>
      </dsp:txXfrm>
    </dsp:sp>
    <dsp:sp modelId="{61F4FD8C-EF00-4E35-8BFE-402A5B4CB044}">
      <dsp:nvSpPr>
        <dsp:cNvPr id="0" name=""/>
        <dsp:cNvSpPr/>
      </dsp:nvSpPr>
      <dsp:spPr>
        <a:xfrm>
          <a:off x="2859987" y="669963"/>
          <a:ext cx="3568301" cy="3568301"/>
        </a:xfrm>
        <a:custGeom>
          <a:avLst/>
          <a:gdLst/>
          <a:ahLst/>
          <a:cxnLst/>
          <a:rect l="0" t="0" r="0" b="0"/>
          <a:pathLst>
            <a:path>
              <a:moveTo>
                <a:pt x="2542003" y="3399345"/>
              </a:moveTo>
              <a:arcTo wR="1784150" hR="1784150" stAng="3891837" swAng="301632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72CDAB3-A7DE-4F99-BA1E-25A9D3C41D1E}">
      <dsp:nvSpPr>
        <dsp:cNvPr id="0" name=""/>
        <dsp:cNvSpPr/>
      </dsp:nvSpPr>
      <dsp:spPr>
        <a:xfrm>
          <a:off x="1730953" y="2629687"/>
          <a:ext cx="2736130" cy="143300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noProof="0" dirty="0" smtClean="0"/>
            <a:t>Resilience</a:t>
          </a:r>
          <a:endParaRPr lang="en-US" sz="2800" kern="1200" noProof="0" dirty="0"/>
        </a:p>
      </dsp:txBody>
      <dsp:txXfrm>
        <a:off x="1800906" y="2699640"/>
        <a:ext cx="2596224" cy="1293098"/>
      </dsp:txXfrm>
    </dsp:sp>
    <dsp:sp modelId="{25419D70-7594-408B-9D50-E0E4D05B175E}">
      <dsp:nvSpPr>
        <dsp:cNvPr id="0" name=""/>
        <dsp:cNvSpPr/>
      </dsp:nvSpPr>
      <dsp:spPr>
        <a:xfrm>
          <a:off x="2859987" y="669963"/>
          <a:ext cx="3568301" cy="3568301"/>
        </a:xfrm>
        <a:custGeom>
          <a:avLst/>
          <a:gdLst/>
          <a:ahLst/>
          <a:cxnLst/>
          <a:rect l="0" t="0" r="0" b="0"/>
          <a:pathLst>
            <a:path>
              <a:moveTo>
                <a:pt x="7284" y="1945213"/>
              </a:moveTo>
              <a:arcTo wR="1784150" hR="1784150" stAng="10489237" swAng="283682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931775-DCC5-484A-832B-3A28405C0520}">
      <dsp:nvSpPr>
        <dsp:cNvPr id="0" name=""/>
        <dsp:cNvSpPr/>
      </dsp:nvSpPr>
      <dsp:spPr>
        <a:xfrm>
          <a:off x="0" y="0"/>
          <a:ext cx="8712967" cy="10368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de-DE" sz="2800" kern="1200" dirty="0" err="1" smtClean="0"/>
            <a:t>Greenhouse</a:t>
          </a:r>
          <a:r>
            <a:rPr lang="de-DE" sz="2800" kern="1200" dirty="0" smtClean="0"/>
            <a:t> </a:t>
          </a:r>
          <a:r>
            <a:rPr lang="de-DE" sz="2800" kern="1200" dirty="0" err="1" smtClean="0"/>
            <a:t>gases</a:t>
          </a:r>
          <a:endParaRPr lang="de-DE" sz="2800" kern="1200" dirty="0"/>
        </a:p>
      </dsp:txBody>
      <dsp:txXfrm>
        <a:off x="0" y="0"/>
        <a:ext cx="8712967" cy="1036800"/>
      </dsp:txXfrm>
    </dsp:sp>
    <dsp:sp modelId="{7DB60188-23BA-FD4F-94EC-937389981BD4}">
      <dsp:nvSpPr>
        <dsp:cNvPr id="0" name=""/>
        <dsp:cNvSpPr/>
      </dsp:nvSpPr>
      <dsp:spPr>
        <a:xfrm>
          <a:off x="0" y="1056156"/>
          <a:ext cx="8712967" cy="227285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24000"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noProof="0" dirty="0" smtClean="0"/>
            <a:t>Carbon dioxide (</a:t>
          </a:r>
          <a:r>
            <a:rPr lang="en-US" sz="1800" kern="1200" noProof="0" dirty="0" smtClean="0">
              <a:sym typeface="Wingdings" panose="05000000000000000000" pitchFamily="2" charset="2"/>
            </a:rPr>
            <a:t>CO</a:t>
          </a:r>
          <a:r>
            <a:rPr lang="en-US" sz="1800" kern="1200" baseline="-25000" noProof="0" dirty="0" smtClean="0">
              <a:sym typeface="Wingdings" panose="05000000000000000000" pitchFamily="2" charset="2"/>
            </a:rPr>
            <a:t>2</a:t>
          </a:r>
          <a:r>
            <a:rPr lang="en-US" sz="1800" kern="1200" noProof="0" dirty="0" smtClean="0"/>
            <a:t>)</a:t>
          </a:r>
          <a:endParaRPr lang="en-US" sz="1800" kern="1200" noProof="0" dirty="0"/>
        </a:p>
        <a:p>
          <a:pPr marL="171450" lvl="1" indent="-171450" algn="l" defTabSz="800100">
            <a:lnSpc>
              <a:spcPct val="90000"/>
            </a:lnSpc>
            <a:spcBef>
              <a:spcPct val="0"/>
            </a:spcBef>
            <a:spcAft>
              <a:spcPct val="15000"/>
            </a:spcAft>
            <a:buChar char="••"/>
          </a:pPr>
          <a:r>
            <a:rPr lang="en-US" sz="1800" kern="1200" noProof="0" dirty="0" smtClean="0"/>
            <a:t>Fluorinated hydrocarbon(HFC)</a:t>
          </a:r>
          <a:endParaRPr lang="en-US" sz="1800" kern="1200" noProof="0" dirty="0"/>
        </a:p>
        <a:p>
          <a:pPr marL="171450" lvl="1" indent="-171450" algn="l" defTabSz="800100">
            <a:lnSpc>
              <a:spcPct val="90000"/>
            </a:lnSpc>
            <a:spcBef>
              <a:spcPct val="0"/>
            </a:spcBef>
            <a:spcAft>
              <a:spcPct val="15000"/>
            </a:spcAft>
            <a:buChar char="••"/>
          </a:pPr>
          <a:r>
            <a:rPr lang="en-US" sz="1800" kern="1200" noProof="0" dirty="0" smtClean="0"/>
            <a:t>Methane (</a:t>
          </a:r>
          <a:r>
            <a:rPr lang="en-US" sz="1800" kern="1200" noProof="0" dirty="0" smtClean="0">
              <a:sym typeface="Wingdings" panose="05000000000000000000" pitchFamily="2" charset="2"/>
            </a:rPr>
            <a:t>CH</a:t>
          </a:r>
          <a:r>
            <a:rPr lang="en-US" sz="1800" kern="1200" baseline="-25000" noProof="0" dirty="0" smtClean="0">
              <a:sym typeface="Wingdings" panose="05000000000000000000" pitchFamily="2" charset="2"/>
            </a:rPr>
            <a:t>4</a:t>
          </a:r>
          <a:r>
            <a:rPr lang="en-US" sz="1800" kern="1200" noProof="0" dirty="0" smtClean="0"/>
            <a:t>)</a:t>
          </a:r>
          <a:endParaRPr lang="en-US" sz="1800" kern="1200" noProof="0" dirty="0"/>
        </a:p>
        <a:p>
          <a:pPr marL="171450" lvl="1" indent="-171450" algn="l" defTabSz="800100">
            <a:lnSpc>
              <a:spcPct val="90000"/>
            </a:lnSpc>
            <a:spcBef>
              <a:spcPct val="0"/>
            </a:spcBef>
            <a:spcAft>
              <a:spcPct val="15000"/>
            </a:spcAft>
            <a:buChar char="••"/>
          </a:pPr>
          <a:r>
            <a:rPr lang="en-US" sz="1800" kern="1200" noProof="0" dirty="0" smtClean="0"/>
            <a:t>Ozone (O</a:t>
          </a:r>
          <a:r>
            <a:rPr lang="en-US" sz="1800" kern="1200" baseline="-25000" noProof="0" dirty="0" smtClean="0"/>
            <a:t>3</a:t>
          </a:r>
          <a:r>
            <a:rPr lang="en-US" sz="1800" kern="1200" noProof="0" dirty="0" smtClean="0"/>
            <a:t>)</a:t>
          </a:r>
          <a:endParaRPr lang="en-US" sz="1800" kern="1200" noProof="0" dirty="0"/>
        </a:p>
        <a:p>
          <a:pPr marL="171450" lvl="1" indent="-171450" algn="l" defTabSz="800100">
            <a:lnSpc>
              <a:spcPct val="90000"/>
            </a:lnSpc>
            <a:spcBef>
              <a:spcPct val="0"/>
            </a:spcBef>
            <a:spcAft>
              <a:spcPct val="15000"/>
            </a:spcAft>
            <a:buChar char="••"/>
          </a:pPr>
          <a:r>
            <a:rPr lang="en-US" sz="1800" kern="1200" noProof="0" dirty="0" smtClean="0"/>
            <a:t>Nitrous oxide/laughing gas (</a:t>
          </a:r>
          <a:r>
            <a:rPr lang="en-US" sz="1800" kern="1200" noProof="0" dirty="0" smtClean="0">
              <a:sym typeface="Wingdings" panose="05000000000000000000" pitchFamily="2" charset="2"/>
            </a:rPr>
            <a:t>N</a:t>
          </a:r>
          <a:r>
            <a:rPr lang="en-US" sz="1800" kern="1200" baseline="-25000" noProof="0" dirty="0" smtClean="0">
              <a:sym typeface="Wingdings" panose="05000000000000000000" pitchFamily="2" charset="2"/>
            </a:rPr>
            <a:t>2</a:t>
          </a:r>
          <a:r>
            <a:rPr lang="en-US" sz="1800" kern="1200" noProof="0" dirty="0" smtClean="0">
              <a:sym typeface="Wingdings" panose="05000000000000000000" pitchFamily="2" charset="2"/>
            </a:rPr>
            <a:t>O</a:t>
          </a:r>
          <a:r>
            <a:rPr lang="en-US" sz="1800" kern="1200" noProof="0" dirty="0" smtClean="0"/>
            <a:t>)</a:t>
          </a:r>
          <a:endParaRPr lang="en-US" sz="1800" kern="1200" noProof="0" dirty="0"/>
        </a:p>
        <a:p>
          <a:pPr marL="171450" lvl="1" indent="-171450" algn="l" defTabSz="800100">
            <a:lnSpc>
              <a:spcPct val="90000"/>
            </a:lnSpc>
            <a:spcBef>
              <a:spcPct val="0"/>
            </a:spcBef>
            <a:spcAft>
              <a:spcPct val="15000"/>
            </a:spcAft>
            <a:buChar char="••"/>
          </a:pPr>
          <a:r>
            <a:rPr lang="en-US" sz="1800" kern="1200" noProof="0" dirty="0" smtClean="0"/>
            <a:t>Sulfur hexafluoride (SF</a:t>
          </a:r>
          <a:r>
            <a:rPr lang="en-US" sz="1800" kern="1200" baseline="-25000" noProof="0" dirty="0" smtClean="0"/>
            <a:t>6</a:t>
          </a:r>
          <a:r>
            <a:rPr lang="en-US" sz="1800" kern="1200" noProof="0" dirty="0" smtClean="0"/>
            <a:t>)</a:t>
          </a:r>
          <a:endParaRPr lang="en-US" sz="1800" kern="1200" noProof="0" dirty="0"/>
        </a:p>
        <a:p>
          <a:pPr marL="171450" lvl="1" indent="-171450" algn="l" defTabSz="800100">
            <a:lnSpc>
              <a:spcPct val="90000"/>
            </a:lnSpc>
            <a:spcBef>
              <a:spcPct val="0"/>
            </a:spcBef>
            <a:spcAft>
              <a:spcPct val="15000"/>
            </a:spcAft>
            <a:buChar char="••"/>
          </a:pPr>
          <a:r>
            <a:rPr lang="en-US" sz="1800" kern="1200" noProof="0" dirty="0" smtClean="0"/>
            <a:t>Other</a:t>
          </a:r>
          <a:endParaRPr lang="en-US" sz="1800" kern="1200" noProof="0" dirty="0"/>
        </a:p>
      </dsp:txBody>
      <dsp:txXfrm>
        <a:off x="0" y="1056156"/>
        <a:ext cx="8712967" cy="22728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9817A1-860B-4B5C-BF89-804AC62BBC39}">
      <dsp:nvSpPr>
        <dsp:cNvPr id="0" name=""/>
        <dsp:cNvSpPr/>
      </dsp:nvSpPr>
      <dsp:spPr>
        <a:xfrm>
          <a:off x="4037620" y="1452176"/>
          <a:ext cx="2990922" cy="437819"/>
        </a:xfrm>
        <a:custGeom>
          <a:avLst/>
          <a:gdLst/>
          <a:ahLst/>
          <a:cxnLst/>
          <a:rect l="0" t="0" r="0" b="0"/>
          <a:pathLst>
            <a:path>
              <a:moveTo>
                <a:pt x="0" y="0"/>
              </a:moveTo>
              <a:lnTo>
                <a:pt x="0" y="218909"/>
              </a:lnTo>
              <a:lnTo>
                <a:pt x="2990922" y="218909"/>
              </a:lnTo>
              <a:lnTo>
                <a:pt x="2990922" y="43781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36AC6C-77A8-45E9-9DE9-954F19D1F7EF}">
      <dsp:nvSpPr>
        <dsp:cNvPr id="0" name=""/>
        <dsp:cNvSpPr/>
      </dsp:nvSpPr>
      <dsp:spPr>
        <a:xfrm>
          <a:off x="4037620" y="1452176"/>
          <a:ext cx="468248" cy="437819"/>
        </a:xfrm>
        <a:custGeom>
          <a:avLst/>
          <a:gdLst/>
          <a:ahLst/>
          <a:cxnLst/>
          <a:rect l="0" t="0" r="0" b="0"/>
          <a:pathLst>
            <a:path>
              <a:moveTo>
                <a:pt x="0" y="0"/>
              </a:moveTo>
              <a:lnTo>
                <a:pt x="0" y="218909"/>
              </a:lnTo>
              <a:lnTo>
                <a:pt x="468248" y="218909"/>
              </a:lnTo>
              <a:lnTo>
                <a:pt x="468248" y="43781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1ACC85-7FD9-4DC0-A576-75C63B294021}">
      <dsp:nvSpPr>
        <dsp:cNvPr id="0" name=""/>
        <dsp:cNvSpPr/>
      </dsp:nvSpPr>
      <dsp:spPr>
        <a:xfrm>
          <a:off x="1514945" y="1452176"/>
          <a:ext cx="2522674" cy="437819"/>
        </a:xfrm>
        <a:custGeom>
          <a:avLst/>
          <a:gdLst/>
          <a:ahLst/>
          <a:cxnLst/>
          <a:rect l="0" t="0" r="0" b="0"/>
          <a:pathLst>
            <a:path>
              <a:moveTo>
                <a:pt x="2522674" y="0"/>
              </a:moveTo>
              <a:lnTo>
                <a:pt x="2522674" y="218909"/>
              </a:lnTo>
              <a:lnTo>
                <a:pt x="0" y="218909"/>
              </a:lnTo>
              <a:lnTo>
                <a:pt x="0" y="43781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096F00-B3BC-45E4-A38B-EAFE7BD64071}">
      <dsp:nvSpPr>
        <dsp:cNvPr id="0" name=""/>
        <dsp:cNvSpPr/>
      </dsp:nvSpPr>
      <dsp:spPr>
        <a:xfrm>
          <a:off x="2995192" y="409749"/>
          <a:ext cx="2084855" cy="104242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noProof="0" dirty="0" smtClean="0"/>
            <a:t>Consequences and impact</a:t>
          </a:r>
          <a:endParaRPr lang="en-US" sz="2300" kern="1200" noProof="0" dirty="0"/>
        </a:p>
      </dsp:txBody>
      <dsp:txXfrm>
        <a:off x="2995192" y="409749"/>
        <a:ext cx="2084855" cy="1042427"/>
      </dsp:txXfrm>
    </dsp:sp>
    <dsp:sp modelId="{7C745C7F-2C71-4E7E-B240-B6D2368024F7}">
      <dsp:nvSpPr>
        <dsp:cNvPr id="0" name=""/>
        <dsp:cNvSpPr/>
      </dsp:nvSpPr>
      <dsp:spPr>
        <a:xfrm>
          <a:off x="4269" y="1889996"/>
          <a:ext cx="3021351" cy="210851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noProof="0" dirty="0" smtClean="0"/>
            <a:t>Weather, migration, and economy</a:t>
          </a:r>
          <a:endParaRPr lang="en-US" sz="2300" kern="1200" noProof="0" dirty="0"/>
        </a:p>
      </dsp:txBody>
      <dsp:txXfrm>
        <a:off x="4269" y="1889996"/>
        <a:ext cx="3021351" cy="2108518"/>
      </dsp:txXfrm>
    </dsp:sp>
    <dsp:sp modelId="{BC3C6AD5-50E3-4E53-893B-FAB792C12D7B}">
      <dsp:nvSpPr>
        <dsp:cNvPr id="0" name=""/>
        <dsp:cNvSpPr/>
      </dsp:nvSpPr>
      <dsp:spPr>
        <a:xfrm>
          <a:off x="3463440" y="1889996"/>
          <a:ext cx="2084855" cy="104242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noProof="0" dirty="0" smtClean="0"/>
            <a:t>Companies and sectors</a:t>
          </a:r>
          <a:endParaRPr lang="en-US" sz="2300" kern="1200" noProof="0" dirty="0"/>
        </a:p>
      </dsp:txBody>
      <dsp:txXfrm>
        <a:off x="3463440" y="1889996"/>
        <a:ext cx="2084855" cy="1042427"/>
      </dsp:txXfrm>
    </dsp:sp>
    <dsp:sp modelId="{513931C4-7FF4-4546-95B9-92BA82E28200}">
      <dsp:nvSpPr>
        <dsp:cNvPr id="0" name=""/>
        <dsp:cNvSpPr/>
      </dsp:nvSpPr>
      <dsp:spPr>
        <a:xfrm>
          <a:off x="5986115" y="1889996"/>
          <a:ext cx="2084855" cy="104242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de-DE" sz="2300" kern="1200" dirty="0" smtClean="0"/>
            <a:t>Global </a:t>
          </a:r>
          <a:r>
            <a:rPr lang="en-US" sz="2300" kern="1200" noProof="0" dirty="0" smtClean="0"/>
            <a:t>disruption and further conclusions</a:t>
          </a:r>
          <a:endParaRPr lang="en-US" sz="2300" kern="1200" noProof="0" dirty="0"/>
        </a:p>
      </dsp:txBody>
      <dsp:txXfrm>
        <a:off x="5986115" y="1889996"/>
        <a:ext cx="2084855" cy="104242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79A069-44FB-4353-A760-5F2E9030DDF9}">
      <dsp:nvSpPr>
        <dsp:cNvPr id="0" name=""/>
        <dsp:cNvSpPr/>
      </dsp:nvSpPr>
      <dsp:spPr>
        <a:xfrm>
          <a:off x="2054215" y="621913"/>
          <a:ext cx="4028472" cy="4028472"/>
        </a:xfrm>
        <a:prstGeom prst="blockArc">
          <a:avLst>
            <a:gd name="adj1" fmla="val 11880000"/>
            <a:gd name="adj2" fmla="val 1620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8C582AF-EA4B-4D1D-BF90-9D6A6E6D3FD2}">
      <dsp:nvSpPr>
        <dsp:cNvPr id="0" name=""/>
        <dsp:cNvSpPr/>
      </dsp:nvSpPr>
      <dsp:spPr>
        <a:xfrm>
          <a:off x="2054215" y="621913"/>
          <a:ext cx="4028472" cy="4028472"/>
        </a:xfrm>
        <a:prstGeom prst="blockArc">
          <a:avLst>
            <a:gd name="adj1" fmla="val 7560000"/>
            <a:gd name="adj2" fmla="val 1188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43F03BB-151B-4250-8674-3F3DDA74EB7F}">
      <dsp:nvSpPr>
        <dsp:cNvPr id="0" name=""/>
        <dsp:cNvSpPr/>
      </dsp:nvSpPr>
      <dsp:spPr>
        <a:xfrm>
          <a:off x="2054215" y="621913"/>
          <a:ext cx="4028472" cy="4028472"/>
        </a:xfrm>
        <a:prstGeom prst="blockArc">
          <a:avLst>
            <a:gd name="adj1" fmla="val 3240000"/>
            <a:gd name="adj2" fmla="val 756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5CD81B2-B44C-45E4-B590-1C6690E05FC9}">
      <dsp:nvSpPr>
        <dsp:cNvPr id="0" name=""/>
        <dsp:cNvSpPr/>
      </dsp:nvSpPr>
      <dsp:spPr>
        <a:xfrm>
          <a:off x="2054215" y="621913"/>
          <a:ext cx="4028472" cy="4028472"/>
        </a:xfrm>
        <a:prstGeom prst="blockArc">
          <a:avLst>
            <a:gd name="adj1" fmla="val 20520000"/>
            <a:gd name="adj2" fmla="val 324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76EC72C-B378-4E04-9B91-A2893604164C}">
      <dsp:nvSpPr>
        <dsp:cNvPr id="0" name=""/>
        <dsp:cNvSpPr/>
      </dsp:nvSpPr>
      <dsp:spPr>
        <a:xfrm>
          <a:off x="2054215" y="621913"/>
          <a:ext cx="4028472" cy="4028472"/>
        </a:xfrm>
        <a:prstGeom prst="blockArc">
          <a:avLst>
            <a:gd name="adj1" fmla="val 16200000"/>
            <a:gd name="adj2" fmla="val 2052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99AFB0B-A2CD-44BD-BFA5-9405BDF70137}">
      <dsp:nvSpPr>
        <dsp:cNvPr id="0" name=""/>
        <dsp:cNvSpPr/>
      </dsp:nvSpPr>
      <dsp:spPr>
        <a:xfrm>
          <a:off x="2880323" y="1656182"/>
          <a:ext cx="2376257" cy="195993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noProof="0" dirty="0" smtClean="0"/>
            <a:t>Consequences of rising temperatures</a:t>
          </a:r>
          <a:endParaRPr lang="en-US" sz="2000" kern="1200" noProof="0" dirty="0"/>
        </a:p>
      </dsp:txBody>
      <dsp:txXfrm>
        <a:off x="3228318" y="1943208"/>
        <a:ext cx="1680267" cy="1385882"/>
      </dsp:txXfrm>
    </dsp:sp>
    <dsp:sp modelId="{C4C83FD8-448A-4EE6-A04D-6322FC82B0FB}">
      <dsp:nvSpPr>
        <dsp:cNvPr id="0" name=""/>
        <dsp:cNvSpPr/>
      </dsp:nvSpPr>
      <dsp:spPr>
        <a:xfrm>
          <a:off x="2951303" y="-351379"/>
          <a:ext cx="2234296" cy="204009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noProof="0" dirty="0" smtClean="0"/>
            <a:t>Melting of polar ice</a:t>
          </a:r>
          <a:endParaRPr lang="en-US" sz="2000" kern="1200" noProof="0" dirty="0"/>
        </a:p>
      </dsp:txBody>
      <dsp:txXfrm>
        <a:off x="3278508" y="-52614"/>
        <a:ext cx="1579886" cy="1442568"/>
      </dsp:txXfrm>
    </dsp:sp>
    <dsp:sp modelId="{6FC847D4-7001-461B-864C-C0E7B313EA7E}">
      <dsp:nvSpPr>
        <dsp:cNvPr id="0" name=""/>
        <dsp:cNvSpPr/>
      </dsp:nvSpPr>
      <dsp:spPr>
        <a:xfrm>
          <a:off x="4822487" y="1008115"/>
          <a:ext cx="2234296" cy="204009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noProof="0" dirty="0" smtClean="0"/>
            <a:t>Rising sea levels</a:t>
          </a:r>
          <a:endParaRPr lang="en-US" sz="2000" kern="1200" noProof="0" dirty="0"/>
        </a:p>
      </dsp:txBody>
      <dsp:txXfrm>
        <a:off x="5149692" y="1306880"/>
        <a:ext cx="1579886" cy="1442568"/>
      </dsp:txXfrm>
    </dsp:sp>
    <dsp:sp modelId="{E4FD90D7-5C72-4F33-AD31-6FE83C29E305}">
      <dsp:nvSpPr>
        <dsp:cNvPr id="0" name=""/>
        <dsp:cNvSpPr/>
      </dsp:nvSpPr>
      <dsp:spPr>
        <a:xfrm>
          <a:off x="4107759" y="3207824"/>
          <a:ext cx="2234296" cy="204009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noProof="0" dirty="0" smtClean="0"/>
            <a:t>Droughts and flooding</a:t>
          </a:r>
          <a:endParaRPr lang="en-US" sz="2000" kern="1200" noProof="0" dirty="0"/>
        </a:p>
      </dsp:txBody>
      <dsp:txXfrm>
        <a:off x="4434964" y="3506589"/>
        <a:ext cx="1579886" cy="1442568"/>
      </dsp:txXfrm>
    </dsp:sp>
    <dsp:sp modelId="{F5F976FD-BD0F-4D68-BFA7-797A3933ABC8}">
      <dsp:nvSpPr>
        <dsp:cNvPr id="0" name=""/>
        <dsp:cNvSpPr/>
      </dsp:nvSpPr>
      <dsp:spPr>
        <a:xfrm>
          <a:off x="1794848" y="3207824"/>
          <a:ext cx="2234296" cy="204009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noProof="0" dirty="0" smtClean="0"/>
            <a:t>Extreme weather events</a:t>
          </a:r>
          <a:endParaRPr lang="en-US" sz="2000" kern="1200" noProof="0" dirty="0"/>
        </a:p>
      </dsp:txBody>
      <dsp:txXfrm>
        <a:off x="2122053" y="3506589"/>
        <a:ext cx="1579886" cy="1442568"/>
      </dsp:txXfrm>
    </dsp:sp>
    <dsp:sp modelId="{F0590E79-94FD-4EE0-AFC0-04095FE88D02}">
      <dsp:nvSpPr>
        <dsp:cNvPr id="0" name=""/>
        <dsp:cNvSpPr/>
      </dsp:nvSpPr>
      <dsp:spPr>
        <a:xfrm>
          <a:off x="1080119" y="1008115"/>
          <a:ext cx="2234296" cy="204009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noProof="0" dirty="0" smtClean="0"/>
            <a:t>Consequences for human life </a:t>
          </a:r>
          <a:r>
            <a:rPr lang="de-DE" sz="2000" kern="1200" dirty="0" smtClean="0"/>
            <a:t>…</a:t>
          </a:r>
          <a:endParaRPr lang="de-DE" sz="2000" kern="1200" dirty="0"/>
        </a:p>
      </dsp:txBody>
      <dsp:txXfrm>
        <a:off x="1407324" y="1306880"/>
        <a:ext cx="1579886" cy="144256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931775-DCC5-484A-832B-3A28405C0520}">
      <dsp:nvSpPr>
        <dsp:cNvPr id="0" name=""/>
        <dsp:cNvSpPr/>
      </dsp:nvSpPr>
      <dsp:spPr>
        <a:xfrm>
          <a:off x="0" y="-578693"/>
          <a:ext cx="8669245" cy="1391658"/>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56032" tIns="146304" rIns="256032" bIns="146304" numCol="1" spcCol="1270" anchor="ctr" anchorCtr="0">
          <a:noAutofit/>
        </a:bodyPr>
        <a:lstStyle/>
        <a:p>
          <a:pPr lvl="0" algn="ctr" defTabSz="1600200">
            <a:lnSpc>
              <a:spcPct val="90000"/>
            </a:lnSpc>
            <a:spcBef>
              <a:spcPct val="0"/>
            </a:spcBef>
            <a:spcAft>
              <a:spcPct val="35000"/>
            </a:spcAft>
          </a:pPr>
          <a:r>
            <a:rPr lang="en-US" sz="3600" kern="1200" noProof="0" dirty="0" smtClean="0"/>
            <a:t>Change of weather patterns in Germany until 2050</a:t>
          </a:r>
          <a:endParaRPr lang="en-US" sz="3600" kern="1200" noProof="0" dirty="0"/>
        </a:p>
      </dsp:txBody>
      <dsp:txXfrm>
        <a:off x="0" y="-578693"/>
        <a:ext cx="8669245" cy="1391658"/>
      </dsp:txXfrm>
    </dsp:sp>
    <dsp:sp modelId="{7DB60188-23BA-FD4F-94EC-937389981BD4}">
      <dsp:nvSpPr>
        <dsp:cNvPr id="0" name=""/>
        <dsp:cNvSpPr/>
      </dsp:nvSpPr>
      <dsp:spPr>
        <a:xfrm>
          <a:off x="4237" y="812964"/>
          <a:ext cx="8669245" cy="219599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24000"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b="0" kern="1200" noProof="0" dirty="0" smtClean="0">
              <a:solidFill>
                <a:schemeClr val="tx1"/>
              </a:solidFill>
              <a:effectLst/>
              <a:latin typeface="+mn-lt"/>
              <a:ea typeface="+mn-ea"/>
              <a:cs typeface="+mn-cs"/>
            </a:rPr>
            <a:t>Temperature in summertime will be 1.5 to 2.5 degrees Celsius higher as in 1990</a:t>
          </a:r>
        </a:p>
        <a:p>
          <a:pPr marL="228600" lvl="1" indent="-228600" algn="l" defTabSz="1066800">
            <a:lnSpc>
              <a:spcPct val="90000"/>
            </a:lnSpc>
            <a:spcBef>
              <a:spcPct val="0"/>
            </a:spcBef>
            <a:spcAft>
              <a:spcPct val="15000"/>
            </a:spcAft>
            <a:buChar char="••"/>
          </a:pPr>
          <a:r>
            <a:rPr lang="en-US" sz="2400" b="0" kern="1200" noProof="0" dirty="0" smtClean="0">
              <a:solidFill>
                <a:schemeClr val="tx1"/>
              </a:solidFill>
              <a:effectLst/>
              <a:latin typeface="+mn-lt"/>
              <a:ea typeface="+mn-ea"/>
              <a:cs typeface="+mn-cs"/>
            </a:rPr>
            <a:t>In wintertime temperatures are rising between 1.5 °C and 3 °C</a:t>
          </a:r>
        </a:p>
        <a:p>
          <a:pPr marL="228600" lvl="1" indent="-228600" algn="l" defTabSz="1066800">
            <a:lnSpc>
              <a:spcPct val="90000"/>
            </a:lnSpc>
            <a:spcBef>
              <a:spcPct val="0"/>
            </a:spcBef>
            <a:spcAft>
              <a:spcPct val="15000"/>
            </a:spcAft>
            <a:buChar char="••"/>
          </a:pPr>
          <a:r>
            <a:rPr lang="en-US" sz="2400" b="0" kern="1200" noProof="0" dirty="0" smtClean="0">
              <a:solidFill>
                <a:schemeClr val="tx1"/>
              </a:solidFill>
              <a:effectLst/>
              <a:latin typeface="+mn-lt"/>
              <a:ea typeface="+mn-ea"/>
              <a:cs typeface="+mn-cs"/>
            </a:rPr>
            <a:t>Precipitation decreases by 40 percent in summer</a:t>
          </a:r>
        </a:p>
        <a:p>
          <a:pPr marL="228600" lvl="1" indent="-228600" algn="l" defTabSz="1066800">
            <a:lnSpc>
              <a:spcPct val="90000"/>
            </a:lnSpc>
            <a:spcBef>
              <a:spcPct val="0"/>
            </a:spcBef>
            <a:spcAft>
              <a:spcPct val="15000"/>
            </a:spcAft>
            <a:buChar char="••"/>
          </a:pPr>
          <a:r>
            <a:rPr lang="en-US" sz="2400" b="0" kern="1200" noProof="0" dirty="0" smtClean="0">
              <a:solidFill>
                <a:schemeClr val="tx1"/>
              </a:solidFill>
              <a:effectLst/>
              <a:latin typeface="+mn-lt"/>
              <a:ea typeface="+mn-ea"/>
              <a:cs typeface="+mn-cs"/>
            </a:rPr>
            <a:t>Precipitation increases up to 30 percent in winter</a:t>
          </a:r>
        </a:p>
      </dsp:txBody>
      <dsp:txXfrm>
        <a:off x="4237" y="812964"/>
        <a:ext cx="8669245" cy="219599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931775-DCC5-484A-832B-3A28405C0520}">
      <dsp:nvSpPr>
        <dsp:cNvPr id="0" name=""/>
        <dsp:cNvSpPr/>
      </dsp:nvSpPr>
      <dsp:spPr>
        <a:xfrm>
          <a:off x="1" y="174328"/>
          <a:ext cx="4054969" cy="113048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noProof="0" dirty="0" smtClean="0"/>
            <a:t>Sectors in Germany</a:t>
          </a:r>
        </a:p>
      </dsp:txBody>
      <dsp:txXfrm>
        <a:off x="1" y="174328"/>
        <a:ext cx="4054969" cy="1130487"/>
      </dsp:txXfrm>
    </dsp:sp>
    <dsp:sp modelId="{7DB60188-23BA-FD4F-94EC-937389981BD4}">
      <dsp:nvSpPr>
        <dsp:cNvPr id="0" name=""/>
        <dsp:cNvSpPr/>
      </dsp:nvSpPr>
      <dsp:spPr>
        <a:xfrm>
          <a:off x="18370" y="1226572"/>
          <a:ext cx="4054969" cy="2229702"/>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400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b="0" kern="1200" noProof="0" dirty="0" smtClean="0">
              <a:solidFill>
                <a:schemeClr val="tx1"/>
              </a:solidFill>
              <a:effectLst/>
              <a:latin typeface="+mn-lt"/>
              <a:ea typeface="+mn-ea"/>
              <a:cs typeface="+mn-cs"/>
            </a:rPr>
            <a:t>Agriculture and forestry</a:t>
          </a:r>
        </a:p>
        <a:p>
          <a:pPr marL="228600" lvl="1" indent="-228600" algn="l" defTabSz="889000">
            <a:lnSpc>
              <a:spcPct val="90000"/>
            </a:lnSpc>
            <a:spcBef>
              <a:spcPct val="0"/>
            </a:spcBef>
            <a:spcAft>
              <a:spcPct val="15000"/>
            </a:spcAft>
            <a:buChar char="••"/>
          </a:pPr>
          <a:r>
            <a:rPr lang="en-US" sz="2000" b="0" kern="1200" noProof="0" dirty="0" smtClean="0">
              <a:solidFill>
                <a:schemeClr val="tx1"/>
              </a:solidFill>
              <a:effectLst/>
              <a:latin typeface="+mn-lt"/>
              <a:ea typeface="+mn-ea"/>
              <a:cs typeface="+mn-cs"/>
            </a:rPr>
            <a:t>Tourism</a:t>
          </a:r>
        </a:p>
        <a:p>
          <a:pPr marL="228600" lvl="1" indent="-228600" algn="l" defTabSz="889000">
            <a:lnSpc>
              <a:spcPct val="90000"/>
            </a:lnSpc>
            <a:spcBef>
              <a:spcPct val="0"/>
            </a:spcBef>
            <a:spcAft>
              <a:spcPct val="15000"/>
            </a:spcAft>
            <a:buChar char="••"/>
          </a:pPr>
          <a:r>
            <a:rPr lang="en-US" sz="2000" b="0" kern="1200" noProof="0" dirty="0" smtClean="0">
              <a:solidFill>
                <a:schemeClr val="tx1"/>
              </a:solidFill>
              <a:effectLst/>
              <a:latin typeface="+mn-lt"/>
              <a:ea typeface="+mn-ea"/>
              <a:cs typeface="+mn-cs"/>
            </a:rPr>
            <a:t>Health sector</a:t>
          </a:r>
        </a:p>
        <a:p>
          <a:pPr marL="228600" lvl="1" indent="-228600" algn="l" defTabSz="889000">
            <a:lnSpc>
              <a:spcPct val="90000"/>
            </a:lnSpc>
            <a:spcBef>
              <a:spcPct val="0"/>
            </a:spcBef>
            <a:spcAft>
              <a:spcPct val="15000"/>
            </a:spcAft>
            <a:buChar char="••"/>
          </a:pPr>
          <a:r>
            <a:rPr lang="en-US" sz="2000" b="0" kern="1200" noProof="0" dirty="0" smtClean="0">
              <a:solidFill>
                <a:schemeClr val="tx1"/>
              </a:solidFill>
              <a:effectLst/>
              <a:latin typeface="+mn-lt"/>
              <a:ea typeface="+mn-ea"/>
              <a:cs typeface="+mn-cs"/>
            </a:rPr>
            <a:t>Energy and Transportation</a:t>
          </a:r>
        </a:p>
        <a:p>
          <a:pPr marL="228600" lvl="1" indent="-228600" algn="l" defTabSz="889000">
            <a:lnSpc>
              <a:spcPct val="90000"/>
            </a:lnSpc>
            <a:spcBef>
              <a:spcPct val="0"/>
            </a:spcBef>
            <a:spcAft>
              <a:spcPct val="15000"/>
            </a:spcAft>
            <a:buChar char="••"/>
          </a:pPr>
          <a:r>
            <a:rPr lang="en-US" sz="2000" b="0" kern="1200" noProof="0" dirty="0" smtClean="0">
              <a:solidFill>
                <a:schemeClr val="tx1"/>
              </a:solidFill>
              <a:effectLst/>
              <a:latin typeface="+mn-lt"/>
              <a:ea typeface="+mn-ea"/>
              <a:cs typeface="+mn-cs"/>
            </a:rPr>
            <a:t>Banking and Finance</a:t>
          </a:r>
        </a:p>
      </dsp:txBody>
      <dsp:txXfrm>
        <a:off x="18370" y="1226572"/>
        <a:ext cx="4054969" cy="2229702"/>
      </dsp:txXfrm>
    </dsp:sp>
    <dsp:sp modelId="{1CAAFD28-3905-194C-8AEC-8831BC9E2CFB}">
      <dsp:nvSpPr>
        <dsp:cNvPr id="0" name=""/>
        <dsp:cNvSpPr/>
      </dsp:nvSpPr>
      <dsp:spPr>
        <a:xfrm>
          <a:off x="4622748" y="170731"/>
          <a:ext cx="4054969" cy="113975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noProof="0" dirty="0" smtClean="0"/>
            <a:t>Damages until 2015 (without costs for adaption)</a:t>
          </a:r>
          <a:endParaRPr lang="en-US" sz="2400" kern="1200" noProof="0" dirty="0"/>
        </a:p>
      </dsp:txBody>
      <dsp:txXfrm>
        <a:off x="4622748" y="170731"/>
        <a:ext cx="4054969" cy="1139754"/>
      </dsp:txXfrm>
    </dsp:sp>
    <dsp:sp modelId="{E520C11D-A586-6145-8754-9F1FD65113BA}">
      <dsp:nvSpPr>
        <dsp:cNvPr id="0" name=""/>
        <dsp:cNvSpPr/>
      </dsp:nvSpPr>
      <dsp:spPr>
        <a:xfrm>
          <a:off x="4622707" y="1239025"/>
          <a:ext cx="4054969" cy="2229674"/>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de-DE" sz="2000" kern="1200" dirty="0" smtClean="0"/>
            <a:t>Ca. 3 Billion Euro </a:t>
          </a:r>
          <a:endParaRPr lang="de-DE" sz="2000" kern="1200" dirty="0"/>
        </a:p>
        <a:p>
          <a:pPr marL="228600" lvl="1" indent="-228600" algn="l" defTabSz="889000">
            <a:lnSpc>
              <a:spcPct val="90000"/>
            </a:lnSpc>
            <a:spcBef>
              <a:spcPct val="0"/>
            </a:spcBef>
            <a:spcAft>
              <a:spcPct val="15000"/>
            </a:spcAft>
            <a:buChar char="••"/>
          </a:pPr>
          <a:r>
            <a:rPr lang="de-DE" sz="2000" kern="1200" dirty="0" smtClean="0"/>
            <a:t>Ca.</a:t>
          </a:r>
          <a:r>
            <a:rPr lang="de-DE" sz="2000" kern="1200" baseline="0" dirty="0" smtClean="0"/>
            <a:t> 19 Billion Euro</a:t>
          </a:r>
          <a:endParaRPr lang="de-DE" sz="2000" kern="1200" dirty="0"/>
        </a:p>
        <a:p>
          <a:pPr marL="228600" lvl="1" indent="-228600" algn="l" defTabSz="889000">
            <a:lnSpc>
              <a:spcPct val="90000"/>
            </a:lnSpc>
            <a:spcBef>
              <a:spcPct val="0"/>
            </a:spcBef>
            <a:spcAft>
              <a:spcPct val="15000"/>
            </a:spcAft>
            <a:buChar char="••"/>
          </a:pPr>
          <a:r>
            <a:rPr lang="de-DE" sz="2000" kern="1200" dirty="0" smtClean="0"/>
            <a:t>Ca. 37 Billion Euro</a:t>
          </a:r>
          <a:endParaRPr lang="de-DE" sz="2000" kern="1200" dirty="0"/>
        </a:p>
        <a:p>
          <a:pPr marL="228600" lvl="1" indent="-228600" algn="l" defTabSz="889000">
            <a:lnSpc>
              <a:spcPct val="90000"/>
            </a:lnSpc>
            <a:spcBef>
              <a:spcPct val="0"/>
            </a:spcBef>
            <a:spcAft>
              <a:spcPct val="15000"/>
            </a:spcAft>
            <a:buChar char="••"/>
          </a:pPr>
          <a:r>
            <a:rPr lang="de-DE" sz="2000" kern="1200" dirty="0" smtClean="0"/>
            <a:t>Ca. 130 Billion </a:t>
          </a:r>
          <a:r>
            <a:rPr lang="de-DE" sz="2000" kern="1200" baseline="0" dirty="0" smtClean="0"/>
            <a:t>Euro</a:t>
          </a:r>
          <a:endParaRPr lang="de-DE" sz="2000" kern="1200" dirty="0"/>
        </a:p>
        <a:p>
          <a:pPr marL="228600" lvl="1" indent="-228600" algn="l" defTabSz="889000">
            <a:lnSpc>
              <a:spcPct val="90000"/>
            </a:lnSpc>
            <a:spcBef>
              <a:spcPct val="0"/>
            </a:spcBef>
            <a:spcAft>
              <a:spcPct val="15000"/>
            </a:spcAft>
            <a:buChar char="••"/>
          </a:pPr>
          <a:r>
            <a:rPr lang="de-DE" sz="2000" kern="1200" dirty="0" smtClean="0"/>
            <a:t>Ca. 100 Billion Euro</a:t>
          </a:r>
          <a:endParaRPr lang="de-DE" sz="2000" kern="1200" dirty="0"/>
        </a:p>
      </dsp:txBody>
      <dsp:txXfrm>
        <a:off x="4622707" y="1239025"/>
        <a:ext cx="4054969" cy="222967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9817A1-860B-4B5C-BF89-804AC62BBC39}">
      <dsp:nvSpPr>
        <dsp:cNvPr id="0" name=""/>
        <dsp:cNvSpPr/>
      </dsp:nvSpPr>
      <dsp:spPr>
        <a:xfrm>
          <a:off x="4037620" y="1309646"/>
          <a:ext cx="2992697" cy="437302"/>
        </a:xfrm>
        <a:custGeom>
          <a:avLst/>
          <a:gdLst/>
          <a:ahLst/>
          <a:cxnLst/>
          <a:rect l="0" t="0" r="0" b="0"/>
          <a:pathLst>
            <a:path>
              <a:moveTo>
                <a:pt x="0" y="0"/>
              </a:moveTo>
              <a:lnTo>
                <a:pt x="0" y="218651"/>
              </a:lnTo>
              <a:lnTo>
                <a:pt x="2992697" y="218651"/>
              </a:lnTo>
              <a:lnTo>
                <a:pt x="2992697" y="4373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36AC6C-77A8-45E9-9DE9-954F19D1F7EF}">
      <dsp:nvSpPr>
        <dsp:cNvPr id="0" name=""/>
        <dsp:cNvSpPr/>
      </dsp:nvSpPr>
      <dsp:spPr>
        <a:xfrm>
          <a:off x="4037620" y="1309646"/>
          <a:ext cx="153867" cy="437302"/>
        </a:xfrm>
        <a:custGeom>
          <a:avLst/>
          <a:gdLst/>
          <a:ahLst/>
          <a:cxnLst/>
          <a:rect l="0" t="0" r="0" b="0"/>
          <a:pathLst>
            <a:path>
              <a:moveTo>
                <a:pt x="0" y="0"/>
              </a:moveTo>
              <a:lnTo>
                <a:pt x="0" y="218651"/>
              </a:lnTo>
              <a:lnTo>
                <a:pt x="153867" y="218651"/>
              </a:lnTo>
              <a:lnTo>
                <a:pt x="153867" y="4373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1ACC85-7FD9-4DC0-A576-75C63B294021}">
      <dsp:nvSpPr>
        <dsp:cNvPr id="0" name=""/>
        <dsp:cNvSpPr/>
      </dsp:nvSpPr>
      <dsp:spPr>
        <a:xfrm>
          <a:off x="1198790" y="1309646"/>
          <a:ext cx="2838829" cy="437302"/>
        </a:xfrm>
        <a:custGeom>
          <a:avLst/>
          <a:gdLst/>
          <a:ahLst/>
          <a:cxnLst/>
          <a:rect l="0" t="0" r="0" b="0"/>
          <a:pathLst>
            <a:path>
              <a:moveTo>
                <a:pt x="2838829" y="0"/>
              </a:moveTo>
              <a:lnTo>
                <a:pt x="2838829" y="218651"/>
              </a:lnTo>
              <a:lnTo>
                <a:pt x="0" y="218651"/>
              </a:lnTo>
              <a:lnTo>
                <a:pt x="0" y="4373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096F00-B3BC-45E4-A38B-EAFE7BD64071}">
      <dsp:nvSpPr>
        <dsp:cNvPr id="0" name=""/>
        <dsp:cNvSpPr/>
      </dsp:nvSpPr>
      <dsp:spPr>
        <a:xfrm>
          <a:off x="2996424" y="268450"/>
          <a:ext cx="2082390" cy="104119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noProof="0" dirty="0" smtClean="0"/>
            <a:t>Consequences and impact</a:t>
          </a:r>
          <a:endParaRPr lang="en-US" sz="2300" kern="1200" noProof="0" dirty="0"/>
        </a:p>
      </dsp:txBody>
      <dsp:txXfrm>
        <a:off x="2996424" y="268450"/>
        <a:ext cx="2082390" cy="1041195"/>
      </dsp:txXfrm>
    </dsp:sp>
    <dsp:sp modelId="{7C745C7F-2C71-4E7E-B240-B6D2368024F7}">
      <dsp:nvSpPr>
        <dsp:cNvPr id="0" name=""/>
        <dsp:cNvSpPr/>
      </dsp:nvSpPr>
      <dsp:spPr>
        <a:xfrm>
          <a:off x="3727" y="1746948"/>
          <a:ext cx="2390126" cy="100917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de-DE" sz="2300" kern="1200" dirty="0" err="1" smtClean="0"/>
            <a:t>Weather</a:t>
          </a:r>
          <a:r>
            <a:rPr lang="de-DE" sz="2300" kern="1200" dirty="0" smtClean="0"/>
            <a:t>, </a:t>
          </a:r>
          <a:r>
            <a:rPr lang="de-DE" sz="2300" kern="1200" dirty="0" err="1" smtClean="0"/>
            <a:t>migration</a:t>
          </a:r>
          <a:r>
            <a:rPr lang="de-DE" sz="2300" kern="1200" dirty="0" smtClean="0"/>
            <a:t>, </a:t>
          </a:r>
          <a:r>
            <a:rPr lang="de-DE" sz="2300" kern="1200" dirty="0" err="1" smtClean="0"/>
            <a:t>and</a:t>
          </a:r>
          <a:r>
            <a:rPr lang="de-DE" sz="2300" kern="1200" dirty="0" smtClean="0"/>
            <a:t> </a:t>
          </a:r>
          <a:r>
            <a:rPr lang="de-DE" sz="2300" kern="1200" dirty="0" err="1" smtClean="0"/>
            <a:t>economy</a:t>
          </a:r>
          <a:endParaRPr lang="de-DE" sz="2300" kern="1200" dirty="0"/>
        </a:p>
      </dsp:txBody>
      <dsp:txXfrm>
        <a:off x="3727" y="1746948"/>
        <a:ext cx="2390126" cy="1009178"/>
      </dsp:txXfrm>
    </dsp:sp>
    <dsp:sp modelId="{BC3C6AD5-50E3-4E53-893B-FAB792C12D7B}">
      <dsp:nvSpPr>
        <dsp:cNvPr id="0" name=""/>
        <dsp:cNvSpPr/>
      </dsp:nvSpPr>
      <dsp:spPr>
        <a:xfrm>
          <a:off x="2831155" y="1746948"/>
          <a:ext cx="2720664" cy="23928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de-DE" sz="2300" kern="1200" dirty="0" smtClean="0"/>
            <a:t>Companies </a:t>
          </a:r>
          <a:r>
            <a:rPr lang="de-DE" sz="2300" kern="1200" dirty="0" err="1" smtClean="0"/>
            <a:t>and</a:t>
          </a:r>
          <a:r>
            <a:rPr lang="de-DE" sz="2300" kern="1200" dirty="0" smtClean="0"/>
            <a:t> </a:t>
          </a:r>
          <a:r>
            <a:rPr lang="de-DE" sz="2300" kern="1200" dirty="0" err="1" smtClean="0"/>
            <a:t>sectors</a:t>
          </a:r>
          <a:endParaRPr lang="de-DE" sz="2300" kern="1200" dirty="0"/>
        </a:p>
      </dsp:txBody>
      <dsp:txXfrm>
        <a:off x="2831155" y="1746948"/>
        <a:ext cx="2720664" cy="2392864"/>
      </dsp:txXfrm>
    </dsp:sp>
    <dsp:sp modelId="{513931C4-7FF4-4546-95B9-92BA82E28200}">
      <dsp:nvSpPr>
        <dsp:cNvPr id="0" name=""/>
        <dsp:cNvSpPr/>
      </dsp:nvSpPr>
      <dsp:spPr>
        <a:xfrm>
          <a:off x="5989122" y="1746948"/>
          <a:ext cx="2082390" cy="104119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de-DE" sz="2300" kern="1200" dirty="0" smtClean="0"/>
            <a:t>Global </a:t>
          </a:r>
          <a:r>
            <a:rPr lang="de-DE" sz="2300" kern="1200" dirty="0" err="1" smtClean="0"/>
            <a:t>disruption</a:t>
          </a:r>
          <a:r>
            <a:rPr lang="de-DE" sz="2300" kern="1200" dirty="0" smtClean="0"/>
            <a:t> </a:t>
          </a:r>
          <a:r>
            <a:rPr lang="de-DE" sz="2300" kern="1200" dirty="0" err="1" smtClean="0"/>
            <a:t>and</a:t>
          </a:r>
          <a:r>
            <a:rPr lang="de-DE" sz="2300" kern="1200" dirty="0" smtClean="0"/>
            <a:t> </a:t>
          </a:r>
          <a:r>
            <a:rPr lang="de-DE" sz="2300" kern="1200" dirty="0" err="1" smtClean="0"/>
            <a:t>further</a:t>
          </a:r>
          <a:r>
            <a:rPr lang="de-DE" sz="2300" kern="1200" dirty="0" smtClean="0"/>
            <a:t> </a:t>
          </a:r>
          <a:r>
            <a:rPr lang="de-DE" sz="2300" kern="1200" dirty="0" err="1" smtClean="0"/>
            <a:t>conclusions</a:t>
          </a:r>
          <a:endParaRPr lang="de-DE" sz="2300" kern="1200" dirty="0"/>
        </a:p>
      </dsp:txBody>
      <dsp:txXfrm>
        <a:off x="5989122" y="1746948"/>
        <a:ext cx="2082390" cy="104119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931775-DCC5-484A-832B-3A28405C0520}">
      <dsp:nvSpPr>
        <dsp:cNvPr id="0" name=""/>
        <dsp:cNvSpPr/>
      </dsp:nvSpPr>
      <dsp:spPr>
        <a:xfrm>
          <a:off x="0" y="3481"/>
          <a:ext cx="8677720" cy="5472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56032" tIns="146304" rIns="256032" bIns="146304" numCol="1" spcCol="1270" anchor="ctr" anchorCtr="0">
          <a:noAutofit/>
        </a:bodyPr>
        <a:lstStyle/>
        <a:p>
          <a:pPr lvl="0" algn="ctr" defTabSz="1600200">
            <a:lnSpc>
              <a:spcPct val="90000"/>
            </a:lnSpc>
            <a:spcBef>
              <a:spcPct val="0"/>
            </a:spcBef>
            <a:spcAft>
              <a:spcPct val="35000"/>
            </a:spcAft>
          </a:pPr>
          <a:endParaRPr lang="de-DE" sz="3600" kern="1200" dirty="0" smtClean="0"/>
        </a:p>
      </dsp:txBody>
      <dsp:txXfrm>
        <a:off x="0" y="3481"/>
        <a:ext cx="8677720" cy="547200"/>
      </dsp:txXfrm>
    </dsp:sp>
    <dsp:sp modelId="{7DB60188-23BA-FD4F-94EC-937389981BD4}">
      <dsp:nvSpPr>
        <dsp:cNvPr id="0" name=""/>
        <dsp:cNvSpPr/>
      </dsp:nvSpPr>
      <dsp:spPr>
        <a:xfrm>
          <a:off x="0" y="545028"/>
          <a:ext cx="8677720" cy="250343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24000" tIns="128016" rIns="170688" bIns="192024" numCol="1" spcCol="1270" anchor="t" anchorCtr="0">
          <a:noAutofit/>
        </a:bodyPr>
        <a:lstStyle/>
        <a:p>
          <a:pPr marL="228600" marR="0" lvl="1" indent="-228600" algn="l" defTabSz="1066800" rtl="0" eaLnBrk="1" fontAlgn="auto" latinLnBrk="0" hangingPunct="1">
            <a:lnSpc>
              <a:spcPct val="90000"/>
            </a:lnSpc>
            <a:spcBef>
              <a:spcPct val="0"/>
            </a:spcBef>
            <a:spcAft>
              <a:spcPct val="15000"/>
            </a:spcAft>
            <a:buClrTx/>
            <a:buSzTx/>
            <a:buFontTx/>
            <a:buChar char="••"/>
            <a:tabLst/>
            <a:defRPr/>
          </a:pPr>
          <a:r>
            <a:rPr lang="en-US" sz="2400" b="0" kern="1200" noProof="0" dirty="0" smtClean="0">
              <a:solidFill>
                <a:schemeClr val="tx1"/>
              </a:solidFill>
              <a:effectLst/>
              <a:latin typeface="+mn-lt"/>
              <a:ea typeface="+mn-ea"/>
              <a:cs typeface="+mn-cs"/>
            </a:rPr>
            <a:t>About 15 percent of German companies are affect by extreme weather events</a:t>
          </a:r>
          <a:r>
            <a:rPr lang="en-US" sz="2400" b="0" kern="1200" baseline="0" noProof="0" dirty="0" smtClean="0">
              <a:solidFill>
                <a:schemeClr val="tx1"/>
              </a:solidFill>
              <a:effectLst/>
              <a:latin typeface="+mn-lt"/>
              <a:ea typeface="+mn-ea"/>
              <a:cs typeface="+mn-cs"/>
            </a:rPr>
            <a:t> </a:t>
          </a:r>
          <a:r>
            <a:rPr lang="en-US" sz="2400" b="0" kern="1200" noProof="0" dirty="0" smtClean="0">
              <a:solidFill>
                <a:schemeClr val="tx1"/>
              </a:solidFill>
              <a:effectLst/>
              <a:latin typeface="+mn-lt"/>
              <a:ea typeface="+mn-ea"/>
              <a:cs typeface="+mn-cs"/>
            </a:rPr>
            <a:t> </a:t>
          </a:r>
        </a:p>
        <a:p>
          <a:pPr marL="228600" marR="0" lvl="1" indent="-228600" algn="l" defTabSz="1066800" rtl="0" eaLnBrk="1" fontAlgn="auto" latinLnBrk="0" hangingPunct="1">
            <a:lnSpc>
              <a:spcPct val="90000"/>
            </a:lnSpc>
            <a:spcBef>
              <a:spcPct val="0"/>
            </a:spcBef>
            <a:spcAft>
              <a:spcPct val="15000"/>
            </a:spcAft>
            <a:buClrTx/>
            <a:buSzTx/>
            <a:buFontTx/>
            <a:buChar char="••"/>
            <a:tabLst/>
            <a:defRPr/>
          </a:pPr>
          <a:r>
            <a:rPr lang="en-US" sz="2400" b="0" kern="1200" noProof="0" dirty="0" smtClean="0">
              <a:solidFill>
                <a:schemeClr val="tx1"/>
              </a:solidFill>
              <a:effectLst/>
              <a:latin typeface="+mn-lt"/>
              <a:ea typeface="+mn-ea"/>
              <a:cs typeface="+mn-cs"/>
            </a:rPr>
            <a:t>Until 2030 this number will increase to 29 percent</a:t>
          </a:r>
        </a:p>
        <a:p>
          <a:pPr marL="228600" marR="0" lvl="1" indent="-228600" algn="l" defTabSz="1066800" rtl="0" eaLnBrk="1" fontAlgn="auto" latinLnBrk="0" hangingPunct="1">
            <a:lnSpc>
              <a:spcPct val="90000"/>
            </a:lnSpc>
            <a:spcBef>
              <a:spcPct val="0"/>
            </a:spcBef>
            <a:spcAft>
              <a:spcPct val="15000"/>
            </a:spcAft>
            <a:buClrTx/>
            <a:buSzTx/>
            <a:buFontTx/>
            <a:buChar char="••"/>
            <a:tabLst/>
            <a:defRPr/>
          </a:pPr>
          <a:r>
            <a:rPr lang="en-US" sz="2400" b="0" kern="1200" noProof="0" dirty="0" smtClean="0">
              <a:solidFill>
                <a:schemeClr val="tx1"/>
              </a:solidFill>
              <a:effectLst/>
              <a:latin typeface="+mn-lt"/>
              <a:ea typeface="+mn-ea"/>
              <a:cs typeface="+mn-cs"/>
            </a:rPr>
            <a:t>Direct and indirect effects of climate change affect 25 percent of all companies in 2011 </a:t>
          </a:r>
        </a:p>
        <a:p>
          <a:pPr marL="228600" marR="0" lvl="1" indent="-228600" algn="l" defTabSz="1066800" rtl="0" eaLnBrk="1" fontAlgn="auto" latinLnBrk="0" hangingPunct="1">
            <a:lnSpc>
              <a:spcPct val="90000"/>
            </a:lnSpc>
            <a:spcBef>
              <a:spcPct val="0"/>
            </a:spcBef>
            <a:spcAft>
              <a:spcPct val="15000"/>
            </a:spcAft>
            <a:buClrTx/>
            <a:buSzTx/>
            <a:buFontTx/>
            <a:buChar char="••"/>
            <a:tabLst/>
            <a:defRPr/>
          </a:pPr>
          <a:r>
            <a:rPr lang="en-US" sz="2400" b="0" kern="1200" noProof="0" dirty="0" smtClean="0">
              <a:solidFill>
                <a:schemeClr val="tx1"/>
              </a:solidFill>
              <a:effectLst/>
              <a:latin typeface="+mn-lt"/>
              <a:ea typeface="+mn-ea"/>
              <a:cs typeface="+mn-cs"/>
            </a:rPr>
            <a:t>In 2030</a:t>
          </a:r>
          <a:r>
            <a:rPr lang="en-US" sz="2400" b="0" kern="1200" baseline="0" noProof="0" dirty="0" smtClean="0">
              <a:solidFill>
                <a:schemeClr val="tx1"/>
              </a:solidFill>
              <a:effectLst/>
              <a:latin typeface="+mn-lt"/>
              <a:ea typeface="+mn-ea"/>
              <a:cs typeface="+mn-cs"/>
            </a:rPr>
            <a:t> about half of all companies will be affected</a:t>
          </a:r>
          <a:endParaRPr lang="en-US" sz="2400" b="0" kern="1200" noProof="0" dirty="0" smtClean="0">
            <a:solidFill>
              <a:schemeClr val="tx1"/>
            </a:solidFill>
            <a:effectLst/>
            <a:latin typeface="+mn-lt"/>
            <a:ea typeface="+mn-ea"/>
            <a:cs typeface="+mn-cs"/>
          </a:endParaRPr>
        </a:p>
      </dsp:txBody>
      <dsp:txXfrm>
        <a:off x="0" y="545028"/>
        <a:ext cx="8677720" cy="250343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931775-DCC5-484A-832B-3A28405C0520}">
      <dsp:nvSpPr>
        <dsp:cNvPr id="0" name=""/>
        <dsp:cNvSpPr/>
      </dsp:nvSpPr>
      <dsp:spPr>
        <a:xfrm>
          <a:off x="0" y="2188"/>
          <a:ext cx="8677720" cy="184681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56032" tIns="146304" rIns="256032" bIns="146304" numCol="1" spcCol="1270" anchor="ctr" anchorCtr="0">
          <a:noAutofit/>
        </a:bodyPr>
        <a:lstStyle/>
        <a:p>
          <a:pPr lvl="0" algn="ctr" defTabSz="1600200">
            <a:lnSpc>
              <a:spcPct val="90000"/>
            </a:lnSpc>
            <a:spcBef>
              <a:spcPct val="0"/>
            </a:spcBef>
            <a:spcAft>
              <a:spcPct val="35000"/>
            </a:spcAft>
          </a:pPr>
          <a:endParaRPr lang="de-DE" sz="3600" kern="1200" dirty="0" smtClean="0"/>
        </a:p>
      </dsp:txBody>
      <dsp:txXfrm>
        <a:off x="0" y="2188"/>
        <a:ext cx="8677720" cy="1846817"/>
      </dsp:txXfrm>
    </dsp:sp>
    <dsp:sp modelId="{7DB60188-23BA-FD4F-94EC-937389981BD4}">
      <dsp:nvSpPr>
        <dsp:cNvPr id="0" name=""/>
        <dsp:cNvSpPr/>
      </dsp:nvSpPr>
      <dsp:spPr>
        <a:xfrm>
          <a:off x="0" y="1272911"/>
          <a:ext cx="8677720" cy="177876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24000" tIns="128016" rIns="170688" bIns="192024" numCol="1" spcCol="1270" anchor="t" anchorCtr="0">
          <a:noAutofit/>
        </a:bodyPr>
        <a:lstStyle/>
        <a:p>
          <a:pPr marL="228600" marR="0" lvl="1" indent="-228600" algn="l" defTabSz="1066800" rtl="0" eaLnBrk="1" fontAlgn="auto" latinLnBrk="0" hangingPunct="1">
            <a:lnSpc>
              <a:spcPct val="90000"/>
            </a:lnSpc>
            <a:spcBef>
              <a:spcPct val="0"/>
            </a:spcBef>
            <a:spcAft>
              <a:spcPct val="15000"/>
            </a:spcAft>
            <a:buClrTx/>
            <a:buSzTx/>
            <a:buFontTx/>
            <a:buChar char="••"/>
            <a:tabLst/>
            <a:defRPr/>
          </a:pPr>
          <a:r>
            <a:rPr lang="en-US" sz="2400" b="0" kern="1200" noProof="0" dirty="0" smtClean="0">
              <a:solidFill>
                <a:schemeClr val="tx1"/>
              </a:solidFill>
              <a:effectLst/>
              <a:latin typeface="+mn-lt"/>
              <a:ea typeface="+mn-ea"/>
              <a:cs typeface="+mn-cs"/>
            </a:rPr>
            <a:t>How could climate change affect your company or sector? </a:t>
          </a:r>
        </a:p>
        <a:p>
          <a:pPr marL="228600" lvl="1" indent="-228600" algn="l" defTabSz="1066800">
            <a:lnSpc>
              <a:spcPct val="90000"/>
            </a:lnSpc>
            <a:spcBef>
              <a:spcPct val="0"/>
            </a:spcBef>
            <a:spcAft>
              <a:spcPct val="15000"/>
            </a:spcAft>
            <a:buChar char="••"/>
          </a:pPr>
          <a:r>
            <a:rPr lang="en-US" sz="2400" b="0" kern="1200" noProof="0" dirty="0" smtClean="0">
              <a:solidFill>
                <a:schemeClr val="tx1"/>
              </a:solidFill>
              <a:effectLst/>
              <a:latin typeface="+mn-lt"/>
              <a:ea typeface="+mn-ea"/>
              <a:cs typeface="+mn-cs"/>
            </a:rPr>
            <a:t>Have you already experienced impacts on your business operations (or do you know examples)?</a:t>
          </a:r>
        </a:p>
        <a:p>
          <a:pPr marL="228600" lvl="1" indent="-228600" algn="l" defTabSz="1066800">
            <a:lnSpc>
              <a:spcPct val="90000"/>
            </a:lnSpc>
            <a:spcBef>
              <a:spcPct val="0"/>
            </a:spcBef>
            <a:spcAft>
              <a:spcPct val="15000"/>
            </a:spcAft>
            <a:buChar char="••"/>
          </a:pPr>
          <a:r>
            <a:rPr lang="en-US" sz="2400" b="0" kern="1200" noProof="0" dirty="0" smtClean="0">
              <a:solidFill>
                <a:schemeClr val="tx1"/>
              </a:solidFill>
              <a:effectLst/>
              <a:latin typeface="+mn-lt"/>
              <a:ea typeface="+mn-ea"/>
              <a:cs typeface="+mn-cs"/>
            </a:rPr>
            <a:t>Which sectors will have to prepare for what sort of changes?</a:t>
          </a:r>
        </a:p>
      </dsp:txBody>
      <dsp:txXfrm>
        <a:off x="0" y="1272911"/>
        <a:ext cx="8677720" cy="177876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A7DC5E-140F-454B-B866-E9DED54F5A93}" type="datetimeFigureOut">
              <a:rPr lang="de-DE" smtClean="0"/>
              <a:t>03.05.2018</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015D28-BE0B-423F-B10B-207F250FC48E}" type="slidenum">
              <a:rPr lang="de-DE" smtClean="0"/>
              <a:t>‹Nr.›</a:t>
            </a:fld>
            <a:endParaRPr lang="de-DE"/>
          </a:p>
        </p:txBody>
      </p:sp>
    </p:spTree>
    <p:extLst>
      <p:ext uri="{BB962C8B-B14F-4D97-AF65-F5344CB8AC3E}">
        <p14:creationId xmlns:p14="http://schemas.microsoft.com/office/powerpoint/2010/main" val="4137349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dynaklim.de/dynaklim2pub/index/2000_dynaklim/2300_pilotprojekte/2360_adaptus.html" TargetMode="External"/><Relationship Id="rId2" Type="http://schemas.openxmlformats.org/officeDocument/2006/relationships/slide" Target="../slides/slide27.xml"/><Relationship Id="rId1" Type="http://schemas.openxmlformats.org/officeDocument/2006/relationships/notesMaster" Target="../notesMasters/notesMaster1.xml"/><Relationship Id="rId5" Type="http://schemas.openxmlformats.org/officeDocument/2006/relationships/hyperlink" Target="http://www.klimanavigator.de/dossier/artikel/037741/index.php" TargetMode="External"/><Relationship Id="rId4" Type="http://schemas.openxmlformats.org/officeDocument/2006/relationships/hyperlink" Target="http://www.nordwest2050.de/index_nw2050.php?obj=page&amp;id=179&amp;unid=adc8e1745e687736c1afec80f07f399d"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04015D28-BE0B-423F-B10B-207F250FC48E}" type="slidenum">
              <a:rPr lang="de-DE" smtClean="0"/>
              <a:t>1</a:t>
            </a:fld>
            <a:endParaRPr lang="de-DE"/>
          </a:p>
        </p:txBody>
      </p:sp>
    </p:spTree>
    <p:extLst>
      <p:ext uri="{BB962C8B-B14F-4D97-AF65-F5344CB8AC3E}">
        <p14:creationId xmlns:p14="http://schemas.microsoft.com/office/powerpoint/2010/main" val="9884854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pPr lvl="0"/>
            <a:r>
              <a:rPr lang="de-DE" b="0" dirty="0" smtClean="0"/>
              <a:t>Die Treibhausgase gehören unteranderem zu den 1 Prozent der Edel- und Spurengase. Manche</a:t>
            </a:r>
            <a:r>
              <a:rPr lang="de-DE" b="0" baseline="0" dirty="0" smtClean="0"/>
              <a:t> dieser Gase sind natürlich vorhandene Gase. Andere wiederum werden durch den Menschen erzeugt und kommen in der Natur nicht vor. Die künstlich erzeugten Gase haben jedoch, genauso wie die natürlichen Gase, Auswirkungen auf den Treibhauseffekt. Die Gase, die als Treibhausgase bekannt sind, sind </a:t>
            </a:r>
            <a:r>
              <a:rPr lang="de-DE" sz="1200" b="0" dirty="0" smtClean="0"/>
              <a:t>Kohlendioxid (</a:t>
            </a:r>
            <a:r>
              <a:rPr lang="de-DE" sz="1200" b="0" dirty="0" smtClean="0">
                <a:sym typeface="Wingdings" panose="05000000000000000000" pitchFamily="2" charset="2"/>
              </a:rPr>
              <a:t>CO</a:t>
            </a:r>
            <a:r>
              <a:rPr lang="de-DE" sz="1200" b="0" baseline="-25000" dirty="0" smtClean="0">
                <a:sym typeface="Wingdings" panose="05000000000000000000" pitchFamily="2" charset="2"/>
              </a:rPr>
              <a:t>2</a:t>
            </a:r>
            <a:r>
              <a:rPr lang="de-DE" sz="1200" b="0" dirty="0" smtClean="0"/>
              <a:t>), Fluorchlorkohlenwasserstoff (FCKW), Methan (</a:t>
            </a:r>
            <a:r>
              <a:rPr lang="de-DE" sz="1200" b="0" dirty="0" smtClean="0">
                <a:sym typeface="Wingdings" panose="05000000000000000000" pitchFamily="2" charset="2"/>
              </a:rPr>
              <a:t>CH</a:t>
            </a:r>
            <a:r>
              <a:rPr lang="de-DE" sz="1200" b="0" baseline="-25000" dirty="0" smtClean="0">
                <a:sym typeface="Wingdings" panose="05000000000000000000" pitchFamily="2" charset="2"/>
              </a:rPr>
              <a:t>4</a:t>
            </a:r>
            <a:r>
              <a:rPr lang="de-DE" sz="1200" b="0" dirty="0" smtClean="0"/>
              <a:t>), Ozon (O</a:t>
            </a:r>
            <a:r>
              <a:rPr lang="de-DE" sz="1200" b="0" baseline="-25000" dirty="0" smtClean="0"/>
              <a:t>3</a:t>
            </a:r>
            <a:r>
              <a:rPr lang="de-DE" sz="1200" b="0" dirty="0" smtClean="0"/>
              <a:t>),</a:t>
            </a:r>
            <a:r>
              <a:rPr lang="de-DE" sz="1200" b="0" baseline="0" dirty="0" smtClean="0"/>
              <a:t> </a:t>
            </a:r>
            <a:r>
              <a:rPr lang="de-DE" sz="1200" b="0" dirty="0" err="1" smtClean="0"/>
              <a:t>Distickstoffoxid</a:t>
            </a:r>
            <a:r>
              <a:rPr lang="de-DE" sz="1200" b="0" dirty="0" smtClean="0"/>
              <a:t>/Lachgas (</a:t>
            </a:r>
            <a:r>
              <a:rPr lang="de-DE" sz="1200" b="0" dirty="0" smtClean="0">
                <a:sym typeface="Wingdings" panose="05000000000000000000" pitchFamily="2" charset="2"/>
              </a:rPr>
              <a:t>N</a:t>
            </a:r>
            <a:r>
              <a:rPr lang="de-DE" sz="1200" b="0" baseline="-25000" dirty="0" smtClean="0">
                <a:sym typeface="Wingdings" panose="05000000000000000000" pitchFamily="2" charset="2"/>
              </a:rPr>
              <a:t>2</a:t>
            </a:r>
            <a:r>
              <a:rPr lang="de-DE" sz="1200" b="0" dirty="0" smtClean="0">
                <a:sym typeface="Wingdings" panose="05000000000000000000" pitchFamily="2" charset="2"/>
              </a:rPr>
              <a:t>O</a:t>
            </a:r>
            <a:r>
              <a:rPr lang="de-DE" sz="1200" b="0" dirty="0" smtClean="0"/>
              <a:t>), </a:t>
            </a:r>
            <a:r>
              <a:rPr lang="de-DE" sz="1200" b="0" dirty="0" err="1" smtClean="0"/>
              <a:t>Schwefelhexafluorid</a:t>
            </a:r>
            <a:r>
              <a:rPr lang="de-DE" sz="1200" b="0" dirty="0" smtClean="0"/>
              <a:t> (SF</a:t>
            </a:r>
            <a:r>
              <a:rPr lang="de-DE" sz="1200" b="0" baseline="-25000" dirty="0" smtClean="0"/>
              <a:t>6</a:t>
            </a:r>
            <a:r>
              <a:rPr lang="de-DE" sz="1200" b="0" dirty="0" smtClean="0"/>
              <a:t>), Wasserhaltige Fluorkohlenwasserstoffe (HFKW/HFC) und Weitere</a:t>
            </a:r>
            <a:r>
              <a:rPr lang="de-DE" sz="1200" b="0" baseline="0" dirty="0" smtClean="0"/>
              <a:t> </a:t>
            </a:r>
            <a:r>
              <a:rPr lang="de-DE" sz="1200" b="0" dirty="0" smtClean="0"/>
              <a:t>Spurenelemente.</a:t>
            </a:r>
          </a:p>
          <a:p>
            <a:pPr lvl="0"/>
            <a:r>
              <a:rPr lang="de-DE" baseline="0" dirty="0" smtClean="0"/>
              <a:t> </a:t>
            </a:r>
          </a:p>
          <a:p>
            <a:r>
              <a:rPr lang="de-DE" dirty="0" smtClean="0"/>
              <a:t>Quellen:</a:t>
            </a:r>
          </a:p>
          <a:p>
            <a:r>
              <a:rPr lang="de-DE" baseline="0" dirty="0" smtClean="0"/>
              <a:t>- Kurt G. </a:t>
            </a:r>
            <a:r>
              <a:rPr lang="de-DE" baseline="0" dirty="0" err="1" smtClean="0"/>
              <a:t>Blüchel</a:t>
            </a:r>
            <a:r>
              <a:rPr lang="de-DE" baseline="0" dirty="0" smtClean="0"/>
              <a:t>,</a:t>
            </a:r>
            <a:r>
              <a:rPr lang="de-DE" dirty="0" smtClean="0"/>
              <a:t> Der Klimaschwindel: </a:t>
            </a:r>
            <a:r>
              <a:rPr lang="de-DE" dirty="0" err="1" smtClean="0"/>
              <a:t>Erderwährmung</a:t>
            </a:r>
            <a:r>
              <a:rPr lang="de-DE" dirty="0" smtClean="0"/>
              <a:t>, Treibhauseffekt, Klimawandel</a:t>
            </a:r>
            <a:r>
              <a:rPr lang="de-DE" baseline="0" dirty="0" smtClean="0"/>
              <a:t> – Die Fakten, C. Bertelsmann, 2009</a:t>
            </a:r>
          </a:p>
          <a:p>
            <a:r>
              <a:rPr lang="de-DE" baseline="0" dirty="0" smtClean="0"/>
              <a:t>- Hermann </a:t>
            </a:r>
            <a:r>
              <a:rPr lang="de-DE" baseline="0" dirty="0" err="1" smtClean="0"/>
              <a:t>Flohn</a:t>
            </a:r>
            <a:r>
              <a:rPr lang="de-DE" baseline="0" dirty="0" smtClean="0"/>
              <a:t>, </a:t>
            </a:r>
            <a:r>
              <a:rPr lang="de-DE" dirty="0" smtClean="0"/>
              <a:t>Treibhauseffekt der Atmosphäre: Neue Fakten und Perspektiven, Springer, </a:t>
            </a:r>
            <a:r>
              <a:rPr lang="de-DE" baseline="0" dirty="0" smtClean="0"/>
              <a:t>1990</a:t>
            </a:r>
          </a:p>
          <a:p>
            <a:r>
              <a:rPr lang="de-DE" dirty="0" smtClean="0"/>
              <a:t>- http://</a:t>
            </a:r>
            <a:r>
              <a:rPr lang="de-DE" dirty="0" err="1" smtClean="0"/>
              <a:t>www.dwd.de</a:t>
            </a:r>
            <a:r>
              <a:rPr lang="de-DE" dirty="0" smtClean="0"/>
              <a:t>/DE/</a:t>
            </a:r>
            <a:r>
              <a:rPr lang="de-DE" dirty="0" err="1" smtClean="0"/>
              <a:t>wetter</a:t>
            </a:r>
            <a:r>
              <a:rPr lang="de-DE" dirty="0" smtClean="0"/>
              <a:t>/</a:t>
            </a:r>
            <a:r>
              <a:rPr lang="de-DE" dirty="0" err="1" smtClean="0"/>
              <a:t>thema_des_tages</a:t>
            </a:r>
            <a:r>
              <a:rPr lang="de-DE" dirty="0" smtClean="0"/>
              <a:t>/2015/12/8.html </a:t>
            </a:r>
          </a:p>
          <a:p>
            <a:endParaRPr lang="de-DE" dirty="0" smtClean="0"/>
          </a:p>
        </p:txBody>
      </p:sp>
      <p:sp>
        <p:nvSpPr>
          <p:cNvPr id="4" name="Foliennummernplatzhalter 3"/>
          <p:cNvSpPr>
            <a:spLocks noGrp="1"/>
          </p:cNvSpPr>
          <p:nvPr>
            <p:ph type="sldNum" sz="quarter" idx="10"/>
          </p:nvPr>
        </p:nvSpPr>
        <p:spPr/>
        <p:txBody>
          <a:bodyPr/>
          <a:lstStyle/>
          <a:p>
            <a:fld id="{04015D28-BE0B-423F-B10B-207F250FC48E}" type="slidenum">
              <a:rPr lang="de-DE" smtClean="0"/>
              <a:t>11</a:t>
            </a:fld>
            <a:endParaRPr lang="de-DE"/>
          </a:p>
        </p:txBody>
      </p:sp>
    </p:spTree>
    <p:extLst>
      <p:ext uri="{BB962C8B-B14F-4D97-AF65-F5344CB8AC3E}">
        <p14:creationId xmlns:p14="http://schemas.microsoft.com/office/powerpoint/2010/main" val="18071972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04015D28-BE0B-423F-B10B-207F250FC48E}" type="slidenum">
              <a:rPr lang="de-DE" smtClean="0"/>
              <a:t>12</a:t>
            </a:fld>
            <a:endParaRPr lang="de-DE"/>
          </a:p>
        </p:txBody>
      </p:sp>
    </p:spTree>
    <p:extLst>
      <p:ext uri="{BB962C8B-B14F-4D97-AF65-F5344CB8AC3E}">
        <p14:creationId xmlns:p14="http://schemas.microsoft.com/office/powerpoint/2010/main" val="19358581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de-DE" sz="1200" b="0" kern="1200" dirty="0" smtClean="0">
                <a:solidFill>
                  <a:schemeClr val="tx1"/>
                </a:solidFill>
                <a:effectLst/>
                <a:latin typeface="+mn-lt"/>
                <a:ea typeface="+mn-ea"/>
                <a:cs typeface="+mn-cs"/>
              </a:rPr>
              <a:t>Auf den folgenden</a:t>
            </a:r>
            <a:r>
              <a:rPr lang="de-DE" sz="1200" b="0" kern="1200" baseline="0" dirty="0" smtClean="0">
                <a:solidFill>
                  <a:schemeClr val="tx1"/>
                </a:solidFill>
                <a:effectLst/>
                <a:latin typeface="+mn-lt"/>
                <a:ea typeface="+mn-ea"/>
                <a:cs typeface="+mn-cs"/>
              </a:rPr>
              <a:t> zwei Grafiken kann man gut erkennen, welche Kipp-Punkte auftreten können. Die Kipp-Punkte sind zwar theoretisch von einander abgrenzbar und eigenständig, jedoch reicht ein Kipp-Punkt aus um eine Kettenreaktion auszulösen. </a:t>
            </a:r>
            <a:endParaRPr lang="de-DE" sz="1200" b="0" kern="1200" dirty="0" smtClean="0">
              <a:solidFill>
                <a:schemeClr val="tx1"/>
              </a:solidFill>
              <a:effectLst/>
              <a:latin typeface="+mn-lt"/>
              <a:ea typeface="+mn-ea"/>
              <a:cs typeface="+mn-cs"/>
            </a:endParaRPr>
          </a:p>
          <a:p>
            <a:r>
              <a:rPr lang="de-DE" sz="1200" b="0" kern="1200" dirty="0" smtClean="0">
                <a:solidFill>
                  <a:schemeClr val="tx1"/>
                </a:solidFill>
                <a:effectLst/>
                <a:latin typeface="+mn-lt"/>
                <a:ea typeface="+mn-ea"/>
                <a:cs typeface="+mn-cs"/>
              </a:rPr>
              <a:t>So kann zum Beispiel eine</a:t>
            </a:r>
            <a:r>
              <a:rPr lang="de-DE" sz="1200" b="0" kern="1200" baseline="0" dirty="0" smtClean="0">
                <a:solidFill>
                  <a:schemeClr val="tx1"/>
                </a:solidFill>
                <a:effectLst/>
                <a:latin typeface="+mn-lt"/>
                <a:ea typeface="+mn-ea"/>
                <a:cs typeface="+mn-cs"/>
              </a:rPr>
              <a:t> Erhöhung der Temperatur nicht nur eine Abnahme des arktischen Eisen bedeuten, sondern genauso das Abschmelzen des Grönland-Eisschildes, das Auftauen des Permafrosts oder das Schmelzen weiterer Gletscher. Diese Kipp-Punkte können das bestehende Klima so verändern, dass globale Auswirkungen zu spüren sind. </a:t>
            </a:r>
          </a:p>
          <a:p>
            <a:r>
              <a:rPr lang="de-DE" sz="1200" b="0" kern="1200" baseline="0" dirty="0" smtClean="0">
                <a:solidFill>
                  <a:schemeClr val="tx1"/>
                </a:solidFill>
                <a:effectLst/>
                <a:latin typeface="+mn-lt"/>
                <a:ea typeface="+mn-ea"/>
                <a:cs typeface="+mn-cs"/>
              </a:rPr>
              <a:t>Gerade das Auftauen des Permafrostbodens hat fatale Folgen, da unter der Oberfläche riesige Mengen CO</a:t>
            </a:r>
            <a:r>
              <a:rPr lang="de-DE" sz="1200" b="0" kern="1200" baseline="-25000" dirty="0" smtClean="0">
                <a:solidFill>
                  <a:schemeClr val="tx1"/>
                </a:solidFill>
                <a:effectLst/>
                <a:latin typeface="+mn-lt"/>
                <a:ea typeface="+mn-ea"/>
                <a:cs typeface="+mn-cs"/>
              </a:rPr>
              <a:t>2</a:t>
            </a:r>
            <a:r>
              <a:rPr lang="de-DE" sz="1200" b="0" kern="1200" baseline="0" dirty="0" smtClean="0">
                <a:solidFill>
                  <a:schemeClr val="tx1"/>
                </a:solidFill>
                <a:effectLst/>
                <a:latin typeface="+mn-lt"/>
                <a:ea typeface="+mn-ea"/>
                <a:cs typeface="+mn-cs"/>
              </a:rPr>
              <a:t> und Methan eingeschlossen sind und diese durch das Auftauen freigesetzt werden können. Durch das Freisetzen solcher Mengen an CO</a:t>
            </a:r>
            <a:r>
              <a:rPr lang="de-DE" sz="1200" b="0" kern="1200" baseline="-25000" dirty="0" smtClean="0">
                <a:solidFill>
                  <a:schemeClr val="tx1"/>
                </a:solidFill>
                <a:effectLst/>
                <a:latin typeface="+mn-lt"/>
                <a:ea typeface="+mn-ea"/>
                <a:cs typeface="+mn-cs"/>
              </a:rPr>
              <a:t>2</a:t>
            </a:r>
            <a:r>
              <a:rPr lang="de-DE" sz="1200" b="0" kern="1200" baseline="0" dirty="0" smtClean="0">
                <a:solidFill>
                  <a:schemeClr val="tx1"/>
                </a:solidFill>
                <a:effectLst/>
                <a:latin typeface="+mn-lt"/>
                <a:ea typeface="+mn-ea"/>
                <a:cs typeface="+mn-cs"/>
              </a:rPr>
              <a:t> und Methan wäre ein Anstieg der Temperatur bemerkbar.</a:t>
            </a:r>
          </a:p>
          <a:p>
            <a:endParaRPr lang="de-DE" sz="1200" b="0" kern="1200" dirty="0" smtClean="0">
              <a:solidFill>
                <a:schemeClr val="tx1"/>
              </a:solidFill>
              <a:effectLst/>
              <a:latin typeface="+mn-lt"/>
              <a:ea typeface="+mn-ea"/>
              <a:cs typeface="+mn-cs"/>
            </a:endParaRPr>
          </a:p>
          <a:p>
            <a:r>
              <a:rPr lang="de-DE" sz="1200" b="0" kern="1200" dirty="0" smtClean="0">
                <a:solidFill>
                  <a:schemeClr val="tx1"/>
                </a:solidFill>
                <a:effectLst/>
                <a:latin typeface="+mn-lt"/>
                <a:ea typeface="+mn-ea"/>
                <a:cs typeface="+mn-cs"/>
              </a:rPr>
              <a:t>Quelle:</a:t>
            </a:r>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 https://</a:t>
            </a:r>
            <a:r>
              <a:rPr lang="de-DE" dirty="0" err="1" smtClean="0"/>
              <a:t>www.umweltbundesamt.de</a:t>
            </a:r>
            <a:r>
              <a:rPr lang="de-DE" dirty="0" smtClean="0"/>
              <a:t>/</a:t>
            </a:r>
            <a:r>
              <a:rPr lang="de-DE" dirty="0" err="1" smtClean="0"/>
              <a:t>sites</a:t>
            </a:r>
            <a:r>
              <a:rPr lang="de-DE" dirty="0" smtClean="0"/>
              <a:t>/</a:t>
            </a:r>
            <a:r>
              <a:rPr lang="de-DE" dirty="0" err="1" smtClean="0"/>
              <a:t>default</a:t>
            </a:r>
            <a:r>
              <a:rPr lang="de-DE" dirty="0" smtClean="0"/>
              <a:t>/</a:t>
            </a:r>
            <a:r>
              <a:rPr lang="de-DE" dirty="0" err="1" smtClean="0"/>
              <a:t>files</a:t>
            </a:r>
            <a:r>
              <a:rPr lang="de-DE" dirty="0" smtClean="0"/>
              <a:t>/</a:t>
            </a:r>
            <a:r>
              <a:rPr lang="de-DE" dirty="0" err="1" smtClean="0"/>
              <a:t>medien</a:t>
            </a:r>
            <a:r>
              <a:rPr lang="de-DE" dirty="0" smtClean="0"/>
              <a:t>/</a:t>
            </a:r>
            <a:r>
              <a:rPr lang="de-DE" dirty="0" err="1" smtClean="0"/>
              <a:t>publikation</a:t>
            </a:r>
            <a:r>
              <a:rPr lang="de-DE" dirty="0" smtClean="0"/>
              <a:t>/</a:t>
            </a:r>
            <a:r>
              <a:rPr lang="de-DE" dirty="0" err="1" smtClean="0"/>
              <a:t>long</a:t>
            </a:r>
            <a:r>
              <a:rPr lang="de-DE" dirty="0" smtClean="0"/>
              <a:t>/3283.pdf</a:t>
            </a:r>
          </a:p>
          <a:p>
            <a:pPr marL="171450" indent="-171450">
              <a:buFontTx/>
              <a:buChar char="-"/>
            </a:pPr>
            <a:endParaRPr lang="de-DE" sz="1200" b="0" kern="1200" baseline="0" dirty="0" smtClean="0">
              <a:solidFill>
                <a:schemeClr val="tx1"/>
              </a:solidFill>
              <a:effectLst/>
              <a:latin typeface="+mn-lt"/>
              <a:ea typeface="+mn-ea"/>
              <a:cs typeface="+mn-cs"/>
            </a:endParaRPr>
          </a:p>
          <a:p>
            <a:pPr marL="0" indent="0">
              <a:buFontTx/>
              <a:buNone/>
            </a:pPr>
            <a:r>
              <a:rPr lang="de-DE" sz="1200" b="0" kern="1200" baseline="0" dirty="0" smtClean="0">
                <a:solidFill>
                  <a:schemeClr val="tx1"/>
                </a:solidFill>
                <a:effectLst/>
                <a:latin typeface="+mn-lt"/>
                <a:ea typeface="+mn-ea"/>
                <a:cs typeface="+mn-cs"/>
              </a:rPr>
              <a:t>Bilderq</a:t>
            </a:r>
            <a:r>
              <a:rPr lang="de-DE" dirty="0" smtClean="0"/>
              <a:t>uelle: </a:t>
            </a:r>
          </a:p>
          <a:p>
            <a:pPr marL="0" indent="0">
              <a:buFontTx/>
              <a:buNone/>
            </a:pPr>
            <a:r>
              <a:rPr lang="de-DE" dirty="0" smtClean="0"/>
              <a:t>- https://</a:t>
            </a:r>
            <a:r>
              <a:rPr lang="de-DE" dirty="0" err="1" smtClean="0"/>
              <a:t>www.pik-potsdam.de</a:t>
            </a:r>
            <a:r>
              <a:rPr lang="de-DE" dirty="0" smtClean="0"/>
              <a:t>/</a:t>
            </a:r>
            <a:r>
              <a:rPr lang="de-DE" dirty="0" err="1" smtClean="0"/>
              <a:t>services</a:t>
            </a:r>
            <a:r>
              <a:rPr lang="de-DE" dirty="0" smtClean="0"/>
              <a:t>/</a:t>
            </a:r>
            <a:r>
              <a:rPr lang="de-DE" dirty="0" err="1" smtClean="0"/>
              <a:t>infothek</a:t>
            </a:r>
            <a:r>
              <a:rPr lang="de-DE" dirty="0" smtClean="0"/>
              <a:t>/</a:t>
            </a:r>
            <a:r>
              <a:rPr lang="de-DE" dirty="0" err="1" smtClean="0"/>
              <a:t>kippelemente</a:t>
            </a:r>
            <a:endParaRPr lang="de-DE" dirty="0" smtClean="0"/>
          </a:p>
          <a:p>
            <a:endParaRPr lang="de-DE" dirty="0"/>
          </a:p>
        </p:txBody>
      </p:sp>
      <p:sp>
        <p:nvSpPr>
          <p:cNvPr id="4" name="Foliennummernplatzhalter 3"/>
          <p:cNvSpPr>
            <a:spLocks noGrp="1"/>
          </p:cNvSpPr>
          <p:nvPr>
            <p:ph type="sldNum" sz="quarter" idx="10"/>
          </p:nvPr>
        </p:nvSpPr>
        <p:spPr/>
        <p:txBody>
          <a:bodyPr/>
          <a:lstStyle/>
          <a:p>
            <a:fld id="{04015D28-BE0B-423F-B10B-207F250FC48E}" type="slidenum">
              <a:rPr lang="de-DE" smtClean="0"/>
              <a:t>13</a:t>
            </a:fld>
            <a:endParaRPr lang="de-DE"/>
          </a:p>
        </p:txBody>
      </p:sp>
    </p:spTree>
    <p:extLst>
      <p:ext uri="{BB962C8B-B14F-4D97-AF65-F5344CB8AC3E}">
        <p14:creationId xmlns:p14="http://schemas.microsoft.com/office/powerpoint/2010/main" val="14060541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de-DE" sz="1200" b="0" kern="1200" dirty="0" smtClean="0">
                <a:solidFill>
                  <a:schemeClr val="tx1"/>
                </a:solidFill>
                <a:effectLst/>
                <a:latin typeface="+mn-lt"/>
                <a:ea typeface="+mn-ea"/>
                <a:cs typeface="+mn-cs"/>
              </a:rPr>
              <a:t>Nicht nur auf</a:t>
            </a:r>
            <a:r>
              <a:rPr lang="de-DE" sz="1200" b="0" kern="1200" baseline="0" dirty="0" smtClean="0">
                <a:solidFill>
                  <a:schemeClr val="tx1"/>
                </a:solidFill>
                <a:effectLst/>
                <a:latin typeface="+mn-lt"/>
                <a:ea typeface="+mn-ea"/>
                <a:cs typeface="+mn-cs"/>
              </a:rPr>
              <a:t> der Nordhalbkugel sind mögliche Kipp-Punkte vorhanden, sondern auch auf der Südhalbkugel. Das Abschmelzen der antarktischen Eismassen oder die Zerstörung der tropischen Regenwälder in Südamerika können als Kipp-Punkt gesehen werden. </a:t>
            </a:r>
          </a:p>
          <a:p>
            <a:pPr marL="228600" lvl="0" indent="0" algn="l" defTabSz="1066800">
              <a:lnSpc>
                <a:spcPct val="90000"/>
              </a:lnSpc>
              <a:spcBef>
                <a:spcPct val="0"/>
              </a:spcBef>
              <a:spcAft>
                <a:spcPct val="15000"/>
              </a:spcAft>
              <a:buNone/>
            </a:pPr>
            <a:r>
              <a:rPr lang="de-DE" sz="1200" b="0" dirty="0" smtClean="0"/>
              <a:t> </a:t>
            </a:r>
            <a:endParaRPr lang="de-DE" sz="1200" b="0" kern="1200" dirty="0" smtClean="0">
              <a:solidFill>
                <a:schemeClr val="tx1"/>
              </a:solidFill>
              <a:effectLst/>
              <a:latin typeface="+mn-lt"/>
              <a:ea typeface="+mn-ea"/>
              <a:cs typeface="+mn-cs"/>
            </a:endParaRPr>
          </a:p>
          <a:p>
            <a:r>
              <a:rPr lang="de-DE" sz="1200" b="0" kern="1200" dirty="0" smtClean="0">
                <a:solidFill>
                  <a:schemeClr val="tx1"/>
                </a:solidFill>
                <a:effectLst/>
                <a:latin typeface="+mn-lt"/>
                <a:ea typeface="+mn-ea"/>
                <a:cs typeface="+mn-cs"/>
              </a:rPr>
              <a:t>Quelle:</a:t>
            </a:r>
          </a:p>
          <a:p>
            <a:pPr marL="0" marR="0" indent="0" algn="l" defTabSz="914400" rtl="0" eaLnBrk="1" fontAlgn="auto" latinLnBrk="0" hangingPunct="1">
              <a:lnSpc>
                <a:spcPct val="100000"/>
              </a:lnSpc>
              <a:spcBef>
                <a:spcPts val="0"/>
              </a:spcBef>
              <a:spcAft>
                <a:spcPts val="0"/>
              </a:spcAft>
              <a:buClrTx/>
              <a:buSzTx/>
              <a:buFontTx/>
              <a:buNone/>
              <a:tabLst/>
              <a:defRPr/>
            </a:pPr>
            <a:r>
              <a:rPr lang="de-DE" b="0" dirty="0" smtClean="0"/>
              <a:t>- https://</a:t>
            </a:r>
            <a:r>
              <a:rPr lang="de-DE" b="0" dirty="0" err="1" smtClean="0"/>
              <a:t>www.umweltbundesamt.de</a:t>
            </a:r>
            <a:r>
              <a:rPr lang="de-DE" b="0" dirty="0" smtClean="0"/>
              <a:t>/</a:t>
            </a:r>
            <a:r>
              <a:rPr lang="de-DE" b="0" dirty="0" err="1" smtClean="0"/>
              <a:t>sites</a:t>
            </a:r>
            <a:r>
              <a:rPr lang="de-DE" b="0" dirty="0" smtClean="0"/>
              <a:t>/</a:t>
            </a:r>
            <a:r>
              <a:rPr lang="de-DE" b="0" dirty="0" err="1" smtClean="0"/>
              <a:t>default</a:t>
            </a:r>
            <a:r>
              <a:rPr lang="de-DE" b="0" dirty="0" smtClean="0"/>
              <a:t>/</a:t>
            </a:r>
            <a:r>
              <a:rPr lang="de-DE" b="0" dirty="0" err="1" smtClean="0"/>
              <a:t>files</a:t>
            </a:r>
            <a:r>
              <a:rPr lang="de-DE" b="0" dirty="0" smtClean="0"/>
              <a:t>/</a:t>
            </a:r>
            <a:r>
              <a:rPr lang="de-DE" b="0" dirty="0" err="1" smtClean="0"/>
              <a:t>medien</a:t>
            </a:r>
            <a:r>
              <a:rPr lang="de-DE" b="0" dirty="0" smtClean="0"/>
              <a:t>/</a:t>
            </a:r>
            <a:r>
              <a:rPr lang="de-DE" b="0" dirty="0" err="1" smtClean="0"/>
              <a:t>publikation</a:t>
            </a:r>
            <a:r>
              <a:rPr lang="de-DE" b="0" dirty="0" smtClean="0"/>
              <a:t>/</a:t>
            </a:r>
            <a:r>
              <a:rPr lang="de-DE" b="0" dirty="0" err="1" smtClean="0"/>
              <a:t>long</a:t>
            </a:r>
            <a:r>
              <a:rPr lang="de-DE" b="0" dirty="0" smtClean="0"/>
              <a:t>/3283.pdf</a:t>
            </a:r>
          </a:p>
          <a:p>
            <a:pPr marL="171450" indent="-171450">
              <a:buFontTx/>
              <a:buChar char="-"/>
            </a:pPr>
            <a:endParaRPr lang="de-DE" sz="1200" b="0" kern="1200" baseline="0" dirty="0" smtClean="0">
              <a:solidFill>
                <a:schemeClr val="tx1"/>
              </a:solidFill>
              <a:effectLst/>
              <a:latin typeface="+mn-lt"/>
              <a:ea typeface="+mn-ea"/>
              <a:cs typeface="+mn-cs"/>
            </a:endParaRPr>
          </a:p>
          <a:p>
            <a:pPr marL="0" indent="0">
              <a:buFontTx/>
              <a:buNone/>
            </a:pPr>
            <a:r>
              <a:rPr lang="de-DE" sz="1200" b="0" kern="1200" baseline="0" dirty="0" smtClean="0">
                <a:solidFill>
                  <a:schemeClr val="tx1"/>
                </a:solidFill>
                <a:effectLst/>
                <a:latin typeface="+mn-lt"/>
                <a:ea typeface="+mn-ea"/>
                <a:cs typeface="+mn-cs"/>
              </a:rPr>
              <a:t>Bilderq</a:t>
            </a:r>
            <a:r>
              <a:rPr lang="de-DE" b="0" dirty="0" smtClean="0"/>
              <a:t>uelle: </a:t>
            </a:r>
          </a:p>
          <a:p>
            <a:pPr marL="0" indent="0">
              <a:buFontTx/>
              <a:buNone/>
            </a:pPr>
            <a:r>
              <a:rPr lang="de-DE" b="0" dirty="0" smtClean="0"/>
              <a:t>- https://</a:t>
            </a:r>
            <a:r>
              <a:rPr lang="de-DE" b="0" dirty="0" err="1" smtClean="0"/>
              <a:t>www.pik-potsdam.de</a:t>
            </a:r>
            <a:r>
              <a:rPr lang="de-DE" b="0" dirty="0" smtClean="0"/>
              <a:t>/</a:t>
            </a:r>
            <a:r>
              <a:rPr lang="de-DE" b="0" dirty="0" err="1" smtClean="0"/>
              <a:t>services</a:t>
            </a:r>
            <a:r>
              <a:rPr lang="de-DE" b="0" dirty="0" smtClean="0"/>
              <a:t>/</a:t>
            </a:r>
            <a:r>
              <a:rPr lang="de-DE" b="0" dirty="0" err="1" smtClean="0"/>
              <a:t>infothek</a:t>
            </a:r>
            <a:r>
              <a:rPr lang="de-DE" b="0" dirty="0" smtClean="0"/>
              <a:t>/</a:t>
            </a:r>
            <a:r>
              <a:rPr lang="de-DE" b="0" dirty="0" err="1" smtClean="0"/>
              <a:t>kippelemente</a:t>
            </a:r>
            <a:endParaRPr lang="de-DE" b="0" dirty="0" smtClean="0"/>
          </a:p>
          <a:p>
            <a:endParaRPr lang="de-DE" dirty="0"/>
          </a:p>
        </p:txBody>
      </p:sp>
      <p:sp>
        <p:nvSpPr>
          <p:cNvPr id="4" name="Foliennummernplatzhalter 3"/>
          <p:cNvSpPr>
            <a:spLocks noGrp="1"/>
          </p:cNvSpPr>
          <p:nvPr>
            <p:ph type="sldNum" sz="quarter" idx="10"/>
          </p:nvPr>
        </p:nvSpPr>
        <p:spPr/>
        <p:txBody>
          <a:bodyPr/>
          <a:lstStyle/>
          <a:p>
            <a:fld id="{04015D28-BE0B-423F-B10B-207F250FC48E}" type="slidenum">
              <a:rPr lang="de-DE" smtClean="0"/>
              <a:t>14</a:t>
            </a:fld>
            <a:endParaRPr lang="de-DE"/>
          </a:p>
        </p:txBody>
      </p:sp>
    </p:spTree>
    <p:extLst>
      <p:ext uri="{BB962C8B-B14F-4D97-AF65-F5344CB8AC3E}">
        <p14:creationId xmlns:p14="http://schemas.microsoft.com/office/powerpoint/2010/main" val="22807274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04015D28-BE0B-423F-B10B-207F250FC48E}" type="slidenum">
              <a:rPr lang="de-DE" smtClean="0"/>
              <a:t>15</a:t>
            </a:fld>
            <a:endParaRPr lang="de-DE"/>
          </a:p>
        </p:txBody>
      </p:sp>
    </p:spTree>
    <p:extLst>
      <p:ext uri="{BB962C8B-B14F-4D97-AF65-F5344CB8AC3E}">
        <p14:creationId xmlns:p14="http://schemas.microsoft.com/office/powerpoint/2010/main" val="41728898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04015D28-BE0B-423F-B10B-207F250FC48E}" type="slidenum">
              <a:rPr lang="de-DE" smtClean="0"/>
              <a:t>16</a:t>
            </a:fld>
            <a:endParaRPr lang="de-DE"/>
          </a:p>
        </p:txBody>
      </p:sp>
    </p:spTree>
    <p:extLst>
      <p:ext uri="{BB962C8B-B14F-4D97-AF65-F5344CB8AC3E}">
        <p14:creationId xmlns:p14="http://schemas.microsoft.com/office/powerpoint/2010/main" val="29289446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de-DE" dirty="0" smtClean="0"/>
              <a:t>Wie bereits vorher erwähnt, nimmt durch die globale Erwärmung das Arktische Eis ab. Auf dieser Grafik von der NASA ist</a:t>
            </a:r>
            <a:r>
              <a:rPr lang="de-DE" baseline="0" dirty="0" smtClean="0"/>
              <a:t> dargestellt, wie groß der Unterschied zwischen dem Stand von 1979 und 2012 jeweils am Minimum des Jahres ist. </a:t>
            </a:r>
            <a:r>
              <a:rPr lang="de-DE" b="0" dirty="0" smtClean="0"/>
              <a:t>Die gelbe Linie zeigt die Fläche des Eises von 1979. Dadurch ist</a:t>
            </a:r>
            <a:r>
              <a:rPr lang="de-DE" b="0" baseline="0" dirty="0" smtClean="0"/>
              <a:t> zu sehen, wie der Bestand des Arktischen Eises abgenommen hat. Zukünftig werden die Eismassen weiter schmelzen. </a:t>
            </a:r>
            <a:endParaRPr lang="de-DE" b="0" dirty="0" smtClean="0"/>
          </a:p>
          <a:p>
            <a:endParaRPr lang="de-DE" b="0" dirty="0" smtClean="0"/>
          </a:p>
          <a:p>
            <a:r>
              <a:rPr lang="de-DE" b="0" dirty="0" smtClean="0"/>
              <a:t>Quelle:</a:t>
            </a:r>
          </a:p>
          <a:p>
            <a:r>
              <a:rPr lang="de-DE" b="0" dirty="0" smtClean="0"/>
              <a:t>- http://</a:t>
            </a:r>
            <a:r>
              <a:rPr lang="de-DE" b="0" dirty="0" err="1" smtClean="0"/>
              <a:t>svs.gsfc.nasa.gov</a:t>
            </a:r>
            <a:r>
              <a:rPr lang="de-DE" b="0" dirty="0" smtClean="0"/>
              <a:t>/</a:t>
            </a:r>
            <a:r>
              <a:rPr lang="de-DE" b="0" dirty="0" err="1" smtClean="0"/>
              <a:t>cgi</a:t>
            </a:r>
            <a:r>
              <a:rPr lang="de-DE" b="0" dirty="0" smtClean="0"/>
              <a:t>-bin/</a:t>
            </a:r>
            <a:r>
              <a:rPr lang="de-DE" b="0" dirty="0" err="1" smtClean="0"/>
              <a:t>details.cgi?aid</a:t>
            </a:r>
            <a:r>
              <a:rPr lang="de-DE" b="0" dirty="0" smtClean="0"/>
              <a:t>=3998</a:t>
            </a:r>
          </a:p>
          <a:p>
            <a:endParaRPr lang="de-DE" dirty="0"/>
          </a:p>
        </p:txBody>
      </p:sp>
      <p:sp>
        <p:nvSpPr>
          <p:cNvPr id="4" name="Foliennummernplatzhalter 3"/>
          <p:cNvSpPr>
            <a:spLocks noGrp="1"/>
          </p:cNvSpPr>
          <p:nvPr>
            <p:ph type="sldNum" sz="quarter" idx="10"/>
          </p:nvPr>
        </p:nvSpPr>
        <p:spPr/>
        <p:txBody>
          <a:bodyPr/>
          <a:lstStyle/>
          <a:p>
            <a:fld id="{04015D28-BE0B-423F-B10B-207F250FC48E}" type="slidenum">
              <a:rPr lang="de-DE" smtClean="0"/>
              <a:t>18</a:t>
            </a:fld>
            <a:endParaRPr lang="de-DE"/>
          </a:p>
        </p:txBody>
      </p:sp>
    </p:spTree>
    <p:extLst>
      <p:ext uri="{BB962C8B-B14F-4D97-AF65-F5344CB8AC3E}">
        <p14:creationId xmlns:p14="http://schemas.microsoft.com/office/powerpoint/2010/main" val="42646454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0" baseline="0" dirty="0" smtClean="0"/>
              <a:t>Der Wintertourismus ist offensichtlich von dem Klimawandel betroffen. Doch viele Menschen wissen nicht, dass auch der Sommertourismus beeinträchtigt wird. Durch den Meeresspiegelanstieg kann es an zahlreichen Stränden zu Küstenerosionen kommen. Bei einem Anstieg von 50 cm geht man davon aus, </a:t>
            </a:r>
            <a:r>
              <a:rPr lang="de-DE" sz="1200" dirty="0" smtClean="0"/>
              <a:t>dass Kreta etwa die Hälfte der Strände verliert.</a:t>
            </a:r>
            <a:r>
              <a:rPr lang="de-DE" sz="1200" baseline="0" dirty="0" smtClean="0"/>
              <a:t> Auch die Niederlande wird Landfläche verlieren. Durch die Verringerung der Bademöglichkeiten entsteht eine Einschränkung des Sommertourismus. </a:t>
            </a:r>
            <a:endParaRPr lang="de-DE"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de-DE"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b="0" dirty="0" smtClean="0"/>
              <a:t>Quellen:</a:t>
            </a:r>
          </a:p>
          <a:p>
            <a:pPr marL="0" marR="0" indent="0" algn="l" defTabSz="914400" rtl="0" eaLnBrk="1" fontAlgn="auto" latinLnBrk="0" hangingPunct="1">
              <a:lnSpc>
                <a:spcPct val="100000"/>
              </a:lnSpc>
              <a:spcBef>
                <a:spcPts val="0"/>
              </a:spcBef>
              <a:spcAft>
                <a:spcPts val="0"/>
              </a:spcAft>
              <a:buClrTx/>
              <a:buSzTx/>
              <a:buFontTx/>
              <a:buNone/>
              <a:tabLst/>
              <a:defRPr/>
            </a:pPr>
            <a:r>
              <a:rPr lang="de-DE" b="0" baseline="0" dirty="0" smtClean="0"/>
              <a:t>- http://</a:t>
            </a:r>
            <a:r>
              <a:rPr lang="de-DE" b="0" baseline="0" dirty="0" err="1" smtClean="0"/>
              <a:t>www.umweltbundesamt.de</a:t>
            </a:r>
            <a:r>
              <a:rPr lang="de-DE" b="0" baseline="0" dirty="0" smtClean="0"/>
              <a:t>/</a:t>
            </a:r>
            <a:r>
              <a:rPr lang="de-DE" b="0" baseline="0" dirty="0" err="1" smtClean="0"/>
              <a:t>themen</a:t>
            </a:r>
            <a:r>
              <a:rPr lang="de-DE" b="0" baseline="0" dirty="0" smtClean="0"/>
              <a:t>/klima-energie/klimafolgen-anpassung/handlungsfeld-tourismus</a:t>
            </a:r>
          </a:p>
          <a:p>
            <a:pPr marL="0" marR="0" indent="0" algn="l" defTabSz="914400" rtl="0" eaLnBrk="1" fontAlgn="auto" latinLnBrk="0" hangingPunct="1">
              <a:lnSpc>
                <a:spcPct val="100000"/>
              </a:lnSpc>
              <a:spcBef>
                <a:spcPts val="0"/>
              </a:spcBef>
              <a:spcAft>
                <a:spcPts val="0"/>
              </a:spcAft>
              <a:buClrTx/>
              <a:buSzTx/>
              <a:buFontTx/>
              <a:buNone/>
              <a:tabLst/>
              <a:defRPr/>
            </a:pPr>
            <a:r>
              <a:rPr lang="de-DE" b="0" baseline="0" dirty="0" smtClean="0"/>
              <a:t>- http://</a:t>
            </a:r>
            <a:r>
              <a:rPr lang="de-DE" b="0" baseline="0" dirty="0" err="1" smtClean="0"/>
              <a:t>wiki.bildungsserver.de</a:t>
            </a:r>
            <a:r>
              <a:rPr lang="de-DE" b="0" baseline="0" dirty="0" smtClean="0"/>
              <a:t>/</a:t>
            </a:r>
            <a:r>
              <a:rPr lang="de-DE" b="0" baseline="0" dirty="0" err="1" smtClean="0"/>
              <a:t>klimawandel</a:t>
            </a:r>
            <a:r>
              <a:rPr lang="de-DE" b="0" baseline="0" dirty="0" smtClean="0"/>
              <a:t>/</a:t>
            </a:r>
            <a:r>
              <a:rPr lang="de-DE" b="0" baseline="0" dirty="0" err="1" smtClean="0"/>
              <a:t>index.php</a:t>
            </a:r>
            <a:r>
              <a:rPr lang="de-DE" b="0" baseline="0" dirty="0" smtClean="0"/>
              <a:t>/Sommertourismus#Folgen_f.C3.BCr_den_Tourismus</a:t>
            </a:r>
          </a:p>
          <a:p>
            <a:pPr marL="0" marR="0" indent="0" algn="l" defTabSz="914400" rtl="0" eaLnBrk="1" fontAlgn="auto" latinLnBrk="0" hangingPunct="1">
              <a:lnSpc>
                <a:spcPct val="100000"/>
              </a:lnSpc>
              <a:spcBef>
                <a:spcPts val="0"/>
              </a:spcBef>
              <a:spcAft>
                <a:spcPts val="0"/>
              </a:spcAft>
              <a:buClrTx/>
              <a:buSzTx/>
              <a:buFontTx/>
              <a:buNone/>
              <a:tabLst/>
              <a:defRPr/>
            </a:pPr>
            <a:endParaRPr lang="de-D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Bilderquelle:</a:t>
            </a:r>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 </a:t>
            </a:r>
            <a:r>
              <a:rPr lang="de-DE" baseline="0" dirty="0" err="1" smtClean="0"/>
              <a:t>pixabay.com</a:t>
            </a:r>
            <a:endParaRPr lang="de-DE"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de-DE" b="0" dirty="0"/>
          </a:p>
        </p:txBody>
      </p:sp>
      <p:sp>
        <p:nvSpPr>
          <p:cNvPr id="4" name="Foliennummernplatzhalter 3"/>
          <p:cNvSpPr>
            <a:spLocks noGrp="1"/>
          </p:cNvSpPr>
          <p:nvPr>
            <p:ph type="sldNum" sz="quarter" idx="10"/>
          </p:nvPr>
        </p:nvSpPr>
        <p:spPr/>
        <p:txBody>
          <a:bodyPr/>
          <a:lstStyle/>
          <a:p>
            <a:fld id="{04015D28-BE0B-423F-B10B-207F250FC48E}" type="slidenum">
              <a:rPr lang="de-DE" smtClean="0"/>
              <a:t>19</a:t>
            </a:fld>
            <a:endParaRPr lang="de-DE"/>
          </a:p>
        </p:txBody>
      </p:sp>
    </p:spTree>
    <p:extLst>
      <p:ext uri="{BB962C8B-B14F-4D97-AF65-F5344CB8AC3E}">
        <p14:creationId xmlns:p14="http://schemas.microsoft.com/office/powerpoint/2010/main" val="9968132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smtClean="0"/>
              <a:t>Was glauben Sie, wie viele Millionen Menschen 2050 Klimaflüchtlinge sein</a:t>
            </a:r>
            <a:r>
              <a:rPr lang="de-DE" sz="1200" baseline="0" dirty="0" smtClean="0"/>
              <a:t> werden</a:t>
            </a:r>
            <a:r>
              <a:rPr lang="de-DE" sz="1200" dirty="0" smtClean="0"/>
              <a:t>? </a:t>
            </a:r>
            <a:r>
              <a:rPr lang="de-DE" sz="1200" b="1" dirty="0" smtClean="0"/>
              <a:t>(Frage</a:t>
            </a:r>
            <a:r>
              <a:rPr lang="de-DE" sz="1200" b="1" baseline="0" dirty="0" smtClean="0"/>
              <a:t> in das Publikum)</a:t>
            </a:r>
            <a:endParaRPr lang="de-DE"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smtClean="0"/>
              <a:t>2050</a:t>
            </a:r>
            <a:r>
              <a:rPr lang="de-DE" sz="1200" baseline="0" dirty="0" smtClean="0"/>
              <a:t> wird es</a:t>
            </a:r>
            <a:r>
              <a:rPr lang="de-DE" sz="1200" dirty="0" smtClean="0"/>
              <a:t> etwa 150 Millionen Umweltflüchtlinge geben. Bereits 2010</a:t>
            </a:r>
            <a:r>
              <a:rPr lang="de-DE" sz="1200" baseline="0" dirty="0" smtClean="0"/>
              <a:t> lag die Zahl</a:t>
            </a:r>
            <a:r>
              <a:rPr lang="de-DE" sz="1200" dirty="0" smtClean="0"/>
              <a:t> laut </a:t>
            </a:r>
            <a:r>
              <a:rPr lang="de-DE" sz="1200" dirty="0" err="1" smtClean="0"/>
              <a:t>Bamf</a:t>
            </a:r>
            <a:r>
              <a:rPr lang="de-DE" sz="1200" dirty="0" smtClean="0"/>
              <a:t> bei etwa 42 Millionen Umweltflüchtlingen.</a:t>
            </a:r>
          </a:p>
          <a:p>
            <a:endParaRPr lang="de-DE" dirty="0" smtClean="0"/>
          </a:p>
          <a:p>
            <a:r>
              <a:rPr lang="de-DE" dirty="0" smtClean="0"/>
              <a:t>Quelle:</a:t>
            </a:r>
          </a:p>
          <a:p>
            <a:r>
              <a:rPr lang="de-DE" dirty="0" smtClean="0"/>
              <a:t>- https://</a:t>
            </a:r>
            <a:r>
              <a:rPr lang="de-DE" dirty="0" err="1" smtClean="0"/>
              <a:t>www.bamf.de</a:t>
            </a:r>
            <a:r>
              <a:rPr lang="de-DE" dirty="0" smtClean="0"/>
              <a:t>/</a:t>
            </a:r>
            <a:r>
              <a:rPr lang="de-DE" dirty="0" err="1" smtClean="0"/>
              <a:t>SharedDocs</a:t>
            </a:r>
            <a:r>
              <a:rPr lang="de-DE" dirty="0" smtClean="0"/>
              <a:t>/Anlagen/DE/Publikationen/</a:t>
            </a:r>
            <a:r>
              <a:rPr lang="de-DE" dirty="0" err="1" smtClean="0"/>
              <a:t>WorkingPapers</a:t>
            </a:r>
            <a:r>
              <a:rPr lang="de-DE" dirty="0" smtClean="0"/>
              <a:t>/wp45-klimamigration.pdf?__blob=</a:t>
            </a:r>
            <a:r>
              <a:rPr lang="de-DE" dirty="0" err="1" smtClean="0"/>
              <a:t>publicationFile</a:t>
            </a:r>
            <a:endParaRPr lang="de-DE"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de-D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Bilderquelle:</a:t>
            </a:r>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 </a:t>
            </a:r>
            <a:r>
              <a:rPr lang="de-DE" baseline="0" dirty="0" err="1" smtClean="0"/>
              <a:t>pixabay.com</a:t>
            </a:r>
            <a:r>
              <a:rPr lang="de-DE" baseline="0" dirty="0" smtClean="0"/>
              <a:t> </a:t>
            </a:r>
            <a:endParaRPr lang="de-DE" dirty="0" smtClean="0"/>
          </a:p>
          <a:p>
            <a:endParaRPr lang="de-DE" dirty="0"/>
          </a:p>
        </p:txBody>
      </p:sp>
      <p:sp>
        <p:nvSpPr>
          <p:cNvPr id="4" name="Foliennummernplatzhalter 3"/>
          <p:cNvSpPr>
            <a:spLocks noGrp="1"/>
          </p:cNvSpPr>
          <p:nvPr>
            <p:ph type="sldNum" sz="quarter" idx="10"/>
          </p:nvPr>
        </p:nvSpPr>
        <p:spPr/>
        <p:txBody>
          <a:bodyPr/>
          <a:lstStyle/>
          <a:p>
            <a:fld id="{04015D28-BE0B-423F-B10B-207F250FC48E}" type="slidenum">
              <a:rPr lang="de-DE" smtClean="0"/>
              <a:t>20</a:t>
            </a:fld>
            <a:endParaRPr lang="de-DE"/>
          </a:p>
        </p:txBody>
      </p:sp>
    </p:spTree>
    <p:extLst>
      <p:ext uri="{BB962C8B-B14F-4D97-AF65-F5344CB8AC3E}">
        <p14:creationId xmlns:p14="http://schemas.microsoft.com/office/powerpoint/2010/main" val="19205505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0" dirty="0" smtClean="0"/>
              <a:t>Durch den</a:t>
            </a:r>
            <a:r>
              <a:rPr lang="de-DE" b="0" baseline="0" dirty="0" smtClean="0"/>
              <a:t> globalen Klimawandel wird sich auch das Klima in Deutschland bis 2050 verändern. Man vermutet eine Erhöhung der Sommertemperaturen von </a:t>
            </a:r>
            <a:r>
              <a:rPr lang="de-DE" sz="1200" b="0" dirty="0" smtClean="0">
                <a:solidFill>
                  <a:schemeClr val="tx1"/>
                </a:solidFill>
                <a:effectLst/>
                <a:latin typeface="+mn-lt"/>
                <a:ea typeface="+mn-ea"/>
                <a:cs typeface="+mn-cs"/>
              </a:rPr>
              <a:t>1,5 °C bis 2,5 °C und</a:t>
            </a:r>
            <a:r>
              <a:rPr lang="de-DE" sz="1200" b="0" baseline="0" dirty="0" smtClean="0">
                <a:solidFill>
                  <a:schemeClr val="tx1"/>
                </a:solidFill>
                <a:effectLst/>
                <a:latin typeface="+mn-lt"/>
                <a:ea typeface="+mn-ea"/>
                <a:cs typeface="+mn-cs"/>
              </a:rPr>
              <a:t> im Winter sogar von </a:t>
            </a:r>
            <a:r>
              <a:rPr lang="de-DE" sz="1200" b="0" dirty="0" smtClean="0">
                <a:solidFill>
                  <a:schemeClr val="tx1"/>
                </a:solidFill>
                <a:effectLst/>
                <a:latin typeface="+mn-lt"/>
                <a:ea typeface="+mn-ea"/>
                <a:cs typeface="+mn-cs"/>
              </a:rPr>
              <a:t>1,5 °C bis 3 °C. Diese Auswirkungen wären deutlich spürbar.</a:t>
            </a:r>
            <a:r>
              <a:rPr lang="de-DE" sz="1200" b="0" baseline="0" dirty="0" smtClean="0">
                <a:solidFill>
                  <a:schemeClr val="tx1"/>
                </a:solidFill>
                <a:effectLst/>
                <a:latin typeface="+mn-lt"/>
                <a:ea typeface="+mn-ea"/>
                <a:cs typeface="+mn-cs"/>
              </a:rPr>
              <a:t> Vor allem für den Wintertourismus werden die erhöhten Temperaturen Schwierigkeiten bereiten. Zu den erhöhten Temperaturen im Sommer kann es gleichzeitig zu einem Rückgang der Niederschläge von bis zu 40 % kommen, wodurch eine Wasserknappheit entstehen kann. Diese Limitation betrifft private Haushalte und wirtschaftliche Sektoren zu gleich. Im Winter dagegen schätzt man, dass die Niederschläge zunehmen werden und somit Überschwemmungen und ähnliche Belastungen auftreten werden. Die genauen zukünftigen Auswirkungen sind jedoch noch nicht absehbar. </a:t>
            </a:r>
            <a:endParaRPr lang="de-DE" b="0" dirty="0" smtClean="0"/>
          </a:p>
          <a:p>
            <a:endParaRPr lang="de-DE" dirty="0" smtClean="0"/>
          </a:p>
          <a:p>
            <a:r>
              <a:rPr lang="de-DE" dirty="0" smtClean="0"/>
              <a:t>Quelle:</a:t>
            </a:r>
          </a:p>
          <a:p>
            <a:r>
              <a:rPr lang="de-DE" dirty="0" smtClean="0"/>
              <a:t>- http://</a:t>
            </a:r>
            <a:r>
              <a:rPr lang="de-DE" dirty="0" err="1" smtClean="0"/>
              <a:t>www.umweltbundesamt.de</a:t>
            </a:r>
            <a:r>
              <a:rPr lang="de-DE" dirty="0" smtClean="0"/>
              <a:t>/presse/</a:t>
            </a:r>
            <a:r>
              <a:rPr lang="de-DE" dirty="0" err="1" smtClean="0"/>
              <a:t>presseinformationen</a:t>
            </a:r>
            <a:r>
              <a:rPr lang="de-DE" dirty="0" smtClean="0"/>
              <a:t>/folgen-des-</a:t>
            </a:r>
            <a:r>
              <a:rPr lang="de-DE" dirty="0" err="1" smtClean="0"/>
              <a:t>klimawandels</a:t>
            </a:r>
            <a:r>
              <a:rPr lang="de-DE" dirty="0" smtClean="0"/>
              <a:t>-in-deutschland-deutlich</a:t>
            </a:r>
          </a:p>
          <a:p>
            <a:pPr marL="0" marR="0" indent="0" algn="l" defTabSz="914400" rtl="0" eaLnBrk="1" fontAlgn="auto" latinLnBrk="0" hangingPunct="1">
              <a:lnSpc>
                <a:spcPct val="100000"/>
              </a:lnSpc>
              <a:spcBef>
                <a:spcPts val="0"/>
              </a:spcBef>
              <a:spcAft>
                <a:spcPts val="0"/>
              </a:spcAft>
              <a:buClrTx/>
              <a:buSzTx/>
              <a:buFontTx/>
              <a:buNone/>
              <a:tabLst/>
              <a:defRPr/>
            </a:pPr>
            <a:endParaRPr lang="de-D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Bilderquelle:</a:t>
            </a:r>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 </a:t>
            </a:r>
            <a:r>
              <a:rPr lang="de-DE" baseline="0" dirty="0" err="1" smtClean="0"/>
              <a:t>pixabay.com</a:t>
            </a:r>
            <a:endParaRPr lang="de-DE" dirty="0" smtClean="0"/>
          </a:p>
        </p:txBody>
      </p:sp>
      <p:sp>
        <p:nvSpPr>
          <p:cNvPr id="4" name="Foliennummernplatzhalter 3"/>
          <p:cNvSpPr>
            <a:spLocks noGrp="1"/>
          </p:cNvSpPr>
          <p:nvPr>
            <p:ph type="sldNum" sz="quarter" idx="10"/>
          </p:nvPr>
        </p:nvSpPr>
        <p:spPr/>
        <p:txBody>
          <a:bodyPr/>
          <a:lstStyle/>
          <a:p>
            <a:fld id="{04015D28-BE0B-423F-B10B-207F250FC48E}" type="slidenum">
              <a:rPr lang="de-DE" smtClean="0"/>
              <a:t>21</a:t>
            </a:fld>
            <a:endParaRPr lang="de-DE"/>
          </a:p>
        </p:txBody>
      </p:sp>
    </p:spTree>
    <p:extLst>
      <p:ext uri="{BB962C8B-B14F-4D97-AF65-F5344CB8AC3E}">
        <p14:creationId xmlns:p14="http://schemas.microsoft.com/office/powerpoint/2010/main" val="1516537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04015D28-BE0B-423F-B10B-207F250FC48E}" type="slidenum">
              <a:rPr lang="de-DE" smtClean="0"/>
              <a:t>2</a:t>
            </a:fld>
            <a:endParaRPr lang="de-DE"/>
          </a:p>
        </p:txBody>
      </p:sp>
    </p:spTree>
    <p:extLst>
      <p:ext uri="{BB962C8B-B14F-4D97-AF65-F5344CB8AC3E}">
        <p14:creationId xmlns:p14="http://schemas.microsoft.com/office/powerpoint/2010/main" val="39078107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de-DE" sz="1200" b="0" i="0" kern="1200" dirty="0" smtClean="0">
                <a:solidFill>
                  <a:schemeClr val="tx1"/>
                </a:solidFill>
                <a:latin typeface="+mn-lt"/>
                <a:ea typeface="+mn-ea"/>
                <a:cs typeface="+mn-cs"/>
              </a:rPr>
              <a:t>Falls Deutschland und die Welt keine passende Klimaschutzpolitik finden</a:t>
            </a:r>
            <a:r>
              <a:rPr lang="de-DE" sz="1200" b="0" i="0" kern="1200" baseline="0" dirty="0" smtClean="0">
                <a:solidFill>
                  <a:schemeClr val="tx1"/>
                </a:solidFill>
                <a:latin typeface="+mn-lt"/>
                <a:ea typeface="+mn-ea"/>
                <a:cs typeface="+mn-cs"/>
              </a:rPr>
              <a:t> und umsetzen, ist es sehr wahrscheinlich dass die Häufigkeit der extremen Wetterereignisse zunehmen wird. Dies führt dazu, dass in den nächsten Jahren hohe finanzielle Belastungen auf die unterschiedlichen Sektoren zukommen. Das </a:t>
            </a:r>
            <a:r>
              <a:rPr lang="de-DE" sz="1200" b="0" i="0" kern="1200" dirty="0" smtClean="0">
                <a:solidFill>
                  <a:schemeClr val="tx1"/>
                </a:solidFill>
                <a:latin typeface="+mn-lt"/>
                <a:ea typeface="+mn-ea"/>
                <a:cs typeface="+mn-cs"/>
              </a:rPr>
              <a:t>Deutsche Institut für Wirtschaftsforschung (DIW) befürchtet, dass die Land- und Forstwirtschaft stark</a:t>
            </a:r>
            <a:r>
              <a:rPr lang="de-DE" sz="1200" b="0" i="0" kern="1200" baseline="0" dirty="0" smtClean="0">
                <a:solidFill>
                  <a:schemeClr val="tx1"/>
                </a:solidFill>
                <a:latin typeface="+mn-lt"/>
                <a:ea typeface="+mn-ea"/>
                <a:cs typeface="+mn-cs"/>
              </a:rPr>
              <a:t> von den Folgen betroffen sein wird. Bis 2050 können hier Klimaschäden in Höhe von ca. 3 Milliarden Euro entstehen. Die Ursachen können vielseitig sein. Im Sektor Tourismus können die Kosten laut dem DIW etwa 19 Milliarden Euro sein. Vor allem ist hier der Wintertourismus betroffen, da die milden Temperaturen im Winter Probleme verursachen werden. Höhere Kosten sind im Gesundheitssektor zu erwarten. Die vermuteten Kosten belaufen sich auf ca. 37 Milliarden Euro. Gründe hierfür sind die erhöhten Temperaturen, die Wetterextremen und das ansteigende Durchschnittsalter der deutschen Gesellschaft, das dazu führt, dass die Menschen immer anfälliger für Krankheiten werden. Der Energie- und Verkehrssektor wird bis 2050 jedoch am stärksten betroffen sein. Es werden Kosten bis zu 130 Milliarden Euro erwartet. Man geht davon aus, dass die Energiekosten in Zukunft steigen werden und Wettervorfälle häufiger auftreten werden. Auch der Sektor der Finanz- und Versicherungswirtschaft wird stark von dem Klimawandel betroffen sein. Experten schätzen die Kosten auf etwa 100 Milliarden Euro, da die Versicherungsfälle und Wetterschäden stark zunehmen werden.  </a:t>
            </a:r>
            <a:endParaRPr lang="de-DE" sz="1200" b="0" i="0" kern="1200" dirty="0" smtClean="0">
              <a:solidFill>
                <a:schemeClr val="tx1"/>
              </a:solidFill>
              <a:latin typeface="+mn-lt"/>
              <a:ea typeface="+mn-ea"/>
              <a:cs typeface="+mn-cs"/>
            </a:endParaRPr>
          </a:p>
          <a:p>
            <a:endParaRPr lang="de-DE" sz="1200" b="0" i="0" kern="1200" dirty="0" smtClean="0">
              <a:solidFill>
                <a:schemeClr val="tx1"/>
              </a:solidFill>
              <a:latin typeface="+mn-lt"/>
              <a:ea typeface="+mn-ea"/>
              <a:cs typeface="+mn-cs"/>
            </a:endParaRPr>
          </a:p>
          <a:p>
            <a:r>
              <a:rPr lang="de-DE" dirty="0" smtClean="0"/>
              <a:t>Quelle:</a:t>
            </a:r>
          </a:p>
          <a:p>
            <a:r>
              <a:rPr lang="de-DE" baseline="0" dirty="0" smtClean="0"/>
              <a:t>- http://</a:t>
            </a:r>
            <a:r>
              <a:rPr lang="de-DE" baseline="0" dirty="0" err="1" smtClean="0"/>
              <a:t>www.bpb.de</a:t>
            </a:r>
            <a:r>
              <a:rPr lang="de-DE" baseline="0" dirty="0" smtClean="0"/>
              <a:t>/</a:t>
            </a:r>
            <a:r>
              <a:rPr lang="de-DE" baseline="0" dirty="0" err="1" smtClean="0"/>
              <a:t>gesellschaft</a:t>
            </a:r>
            <a:r>
              <a:rPr lang="de-DE" baseline="0" dirty="0" smtClean="0"/>
              <a:t>/</a:t>
            </a:r>
            <a:r>
              <a:rPr lang="de-DE" baseline="0" dirty="0" err="1" smtClean="0"/>
              <a:t>umwelt</a:t>
            </a:r>
            <a:r>
              <a:rPr lang="de-DE" baseline="0" dirty="0" smtClean="0"/>
              <a:t>/</a:t>
            </a:r>
            <a:r>
              <a:rPr lang="de-DE" baseline="0" dirty="0" err="1" smtClean="0"/>
              <a:t>klimawandel</a:t>
            </a:r>
            <a:r>
              <a:rPr lang="de-DE" baseline="0" dirty="0" smtClean="0"/>
              <a:t>/38487/kosten-des-</a:t>
            </a:r>
            <a:r>
              <a:rPr lang="de-DE" baseline="0" dirty="0" err="1" smtClean="0"/>
              <a:t>klimawandels</a:t>
            </a:r>
            <a:endParaRPr lang="de-D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de-D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Bilderquelle:</a:t>
            </a:r>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 </a:t>
            </a:r>
            <a:r>
              <a:rPr lang="de-DE" baseline="0" dirty="0" err="1" smtClean="0"/>
              <a:t>pixabay.com</a:t>
            </a:r>
            <a:r>
              <a:rPr lang="de-DE" baseline="0" dirty="0" smtClean="0"/>
              <a:t> </a:t>
            </a:r>
            <a:endParaRPr lang="de-DE" dirty="0" smtClean="0"/>
          </a:p>
          <a:p>
            <a:endParaRPr lang="de-DE" dirty="0"/>
          </a:p>
        </p:txBody>
      </p:sp>
      <p:sp>
        <p:nvSpPr>
          <p:cNvPr id="4" name="Foliennummernplatzhalter 3"/>
          <p:cNvSpPr>
            <a:spLocks noGrp="1"/>
          </p:cNvSpPr>
          <p:nvPr>
            <p:ph type="sldNum" sz="quarter" idx="10"/>
          </p:nvPr>
        </p:nvSpPr>
        <p:spPr/>
        <p:txBody>
          <a:bodyPr/>
          <a:lstStyle/>
          <a:p>
            <a:fld id="{04015D28-BE0B-423F-B10B-207F250FC48E}" type="slidenum">
              <a:rPr lang="de-DE" smtClean="0"/>
              <a:t>22</a:t>
            </a:fld>
            <a:endParaRPr lang="de-DE"/>
          </a:p>
        </p:txBody>
      </p:sp>
    </p:spTree>
    <p:extLst>
      <p:ext uri="{BB962C8B-B14F-4D97-AF65-F5344CB8AC3E}">
        <p14:creationId xmlns:p14="http://schemas.microsoft.com/office/powerpoint/2010/main" val="1851722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Anhand einer Umfrage wurde festgestellt, wie groß</a:t>
            </a:r>
            <a:r>
              <a:rPr lang="de-DE" sz="1200" kern="1200" baseline="0" dirty="0" smtClean="0">
                <a:solidFill>
                  <a:schemeClr val="tx1"/>
                </a:solidFill>
                <a:effectLst/>
                <a:latin typeface="+mn-lt"/>
                <a:ea typeface="+mn-ea"/>
                <a:cs typeface="+mn-cs"/>
              </a:rPr>
              <a:t> die Betroffenheit von Unternehmen durch den Klimawandel im Jahr 2011 war. </a:t>
            </a:r>
            <a:r>
              <a:rPr lang="de-DE" sz="1200" b="0" dirty="0" smtClean="0">
                <a:solidFill>
                  <a:schemeClr val="tx1"/>
                </a:solidFill>
                <a:effectLst/>
                <a:latin typeface="+mn-lt"/>
                <a:ea typeface="+mn-ea"/>
                <a:cs typeface="+mn-cs"/>
              </a:rPr>
              <a:t>Bis zu 15 % der Unternehmen waren im Inland oder Ausland direkt</a:t>
            </a:r>
            <a:r>
              <a:rPr lang="de-DE" sz="1200" b="0" baseline="0" dirty="0" smtClean="0">
                <a:solidFill>
                  <a:schemeClr val="tx1"/>
                </a:solidFill>
                <a:effectLst/>
                <a:latin typeface="+mn-lt"/>
                <a:ea typeface="+mn-ea"/>
                <a:cs typeface="+mn-cs"/>
              </a:rPr>
              <a:t> von Klimafolgen oder extremen Wetterereignissen betroffen. Vor allem durch </a:t>
            </a:r>
            <a:r>
              <a:rPr lang="de-DE" sz="1200" kern="1200" dirty="0" smtClean="0">
                <a:solidFill>
                  <a:schemeClr val="tx1"/>
                </a:solidFill>
                <a:effectLst/>
                <a:latin typeface="+mn-lt"/>
                <a:ea typeface="+mn-ea"/>
                <a:cs typeface="+mn-cs"/>
              </a:rPr>
              <a:t>Temperaturanstiege, Starkregen,</a:t>
            </a:r>
            <a:r>
              <a:rPr lang="de-DE" sz="1200" kern="1200" baseline="0" dirty="0" smtClean="0">
                <a:solidFill>
                  <a:schemeClr val="tx1"/>
                </a:solidFill>
                <a:effectLst/>
                <a:latin typeface="+mn-lt"/>
                <a:ea typeface="+mn-ea"/>
                <a:cs typeface="+mn-cs"/>
              </a:rPr>
              <a:t> </a:t>
            </a:r>
            <a:r>
              <a:rPr lang="de-DE" sz="1200" kern="1200" dirty="0" smtClean="0">
                <a:solidFill>
                  <a:schemeClr val="tx1"/>
                </a:solidFill>
                <a:effectLst/>
                <a:latin typeface="+mn-lt"/>
                <a:ea typeface="+mn-ea"/>
                <a:cs typeface="+mn-cs"/>
              </a:rPr>
              <a:t>Hochwasser und Gewitter.</a:t>
            </a:r>
            <a:r>
              <a:rPr lang="de-DE" sz="1200" kern="1200" baseline="0" dirty="0" smtClean="0">
                <a:solidFill>
                  <a:schemeClr val="tx1"/>
                </a:solidFill>
                <a:effectLst/>
                <a:latin typeface="+mn-lt"/>
                <a:ea typeface="+mn-ea"/>
                <a:cs typeface="+mn-cs"/>
              </a:rPr>
              <a:t> </a:t>
            </a:r>
            <a:r>
              <a:rPr lang="de-DE" sz="1200" b="0" dirty="0" smtClean="0">
                <a:solidFill>
                  <a:schemeClr val="tx1"/>
                </a:solidFill>
                <a:effectLst/>
                <a:latin typeface="+mn-lt"/>
                <a:ea typeface="+mn-ea"/>
                <a:cs typeface="+mn-cs"/>
              </a:rPr>
              <a:t>2030 erwartet man eine Betroffenheit der Unternehmen im Ausland</a:t>
            </a:r>
            <a:r>
              <a:rPr lang="de-DE" sz="1200" b="0" baseline="0" dirty="0" smtClean="0">
                <a:solidFill>
                  <a:schemeClr val="tx1"/>
                </a:solidFill>
                <a:effectLst/>
                <a:latin typeface="+mn-lt"/>
                <a:ea typeface="+mn-ea"/>
                <a:cs typeface="+mn-cs"/>
              </a:rPr>
              <a:t> und Inland</a:t>
            </a:r>
            <a:r>
              <a:rPr lang="de-DE" sz="1200" b="0" dirty="0" smtClean="0">
                <a:solidFill>
                  <a:schemeClr val="tx1"/>
                </a:solidFill>
                <a:effectLst/>
                <a:latin typeface="+mn-lt"/>
                <a:ea typeface="+mn-ea"/>
                <a:cs typeface="+mn-cs"/>
              </a:rPr>
              <a:t> von etwa 29 %.</a:t>
            </a:r>
            <a:r>
              <a:rPr lang="de-DE" sz="1200" b="0" baseline="0" dirty="0" smtClean="0">
                <a:solidFill>
                  <a:schemeClr val="tx1"/>
                </a:solidFill>
                <a:effectLst/>
                <a:latin typeface="+mn-lt"/>
                <a:ea typeface="+mn-ea"/>
                <a:cs typeface="+mn-cs"/>
              </a:rPr>
              <a:t> Sogar 25 % der Unternehmen waren 2011 nach eigenen Angaben von direkten und indirekten Auswirkungen betroffen. 2030 müssen etwa die Hälfte aller Unternehmen mit negativen Beeinträchtigungen rechnen. </a:t>
            </a:r>
            <a:endParaRPr lang="de-DE" sz="1200" b="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Quelle:</a:t>
            </a:r>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 Anpassung an den Klimawandel in Stadt und Region, BBSR;</a:t>
            </a:r>
            <a:r>
              <a:rPr lang="de-DE" baseline="0" dirty="0" smtClean="0"/>
              <a:t> BBR, 2016, S.13 ff. (http://</a:t>
            </a:r>
            <a:r>
              <a:rPr lang="de-DE" baseline="0" dirty="0" err="1" smtClean="0"/>
              <a:t>www.bbsr.bund.de</a:t>
            </a:r>
            <a:r>
              <a:rPr lang="de-DE" baseline="0" dirty="0" smtClean="0"/>
              <a:t>/BBSR/DE/</a:t>
            </a:r>
            <a:r>
              <a:rPr lang="de-DE" baseline="0" dirty="0" err="1" smtClean="0"/>
              <a:t>Veroeffentlichungen</a:t>
            </a:r>
            <a:r>
              <a:rPr lang="de-DE" baseline="0" dirty="0" smtClean="0"/>
              <a:t>/</a:t>
            </a:r>
            <a:r>
              <a:rPr lang="de-DE" baseline="0" dirty="0" err="1" smtClean="0"/>
              <a:t>Sonderveroeffentlichungen</a:t>
            </a:r>
            <a:r>
              <a:rPr lang="de-DE" baseline="0" dirty="0" smtClean="0"/>
              <a:t>/2016/</a:t>
            </a:r>
            <a:r>
              <a:rPr lang="de-DE" baseline="0" dirty="0" err="1" smtClean="0"/>
              <a:t>anpassung-klimawandel-dl.pdf;jsessionid</a:t>
            </a:r>
            <a:r>
              <a:rPr lang="de-DE" baseline="0" dirty="0" smtClean="0"/>
              <a:t>=7EAE40D8E95B10E73A4A2D2A33F0C4CC.live21301?__blob=</a:t>
            </a:r>
            <a:r>
              <a:rPr lang="de-DE" baseline="0" dirty="0" err="1" smtClean="0"/>
              <a:t>publicationFile&amp;v</a:t>
            </a:r>
            <a:r>
              <a:rPr lang="de-DE" baseline="0" dirty="0" smtClean="0"/>
              <a:t>=2) </a:t>
            </a:r>
            <a:endParaRPr lang="de-DE" dirty="0" smtClean="0"/>
          </a:p>
        </p:txBody>
      </p:sp>
      <p:sp>
        <p:nvSpPr>
          <p:cNvPr id="4" name="Foliennummernplatzhalter 3"/>
          <p:cNvSpPr>
            <a:spLocks noGrp="1"/>
          </p:cNvSpPr>
          <p:nvPr>
            <p:ph type="sldNum" sz="quarter" idx="10"/>
          </p:nvPr>
        </p:nvSpPr>
        <p:spPr/>
        <p:txBody>
          <a:bodyPr/>
          <a:lstStyle/>
          <a:p>
            <a:fld id="{04015D28-BE0B-423F-B10B-207F250FC48E}" type="slidenum">
              <a:rPr lang="de-DE" smtClean="0"/>
              <a:t>25</a:t>
            </a:fld>
            <a:endParaRPr lang="de-DE"/>
          </a:p>
        </p:txBody>
      </p:sp>
    </p:spTree>
    <p:extLst>
      <p:ext uri="{BB962C8B-B14F-4D97-AF65-F5344CB8AC3E}">
        <p14:creationId xmlns:p14="http://schemas.microsoft.com/office/powerpoint/2010/main" val="3336932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pPr marL="228600" marR="0" lvl="0" indent="-228600" algn="l" defTabSz="1066800" rtl="0" eaLnBrk="1" fontAlgn="auto" latinLnBrk="0" hangingPunct="1">
              <a:lnSpc>
                <a:spcPct val="90000"/>
              </a:lnSpc>
              <a:spcBef>
                <a:spcPct val="0"/>
              </a:spcBef>
              <a:spcAft>
                <a:spcPct val="15000"/>
              </a:spcAft>
              <a:buClrTx/>
              <a:buSzTx/>
              <a:buFontTx/>
              <a:buNone/>
              <a:tabLst/>
              <a:defRPr/>
            </a:pPr>
            <a:r>
              <a:rPr lang="de-DE" sz="1200" b="1" dirty="0" smtClean="0">
                <a:solidFill>
                  <a:schemeClr val="tx1"/>
                </a:solidFill>
                <a:effectLst/>
                <a:latin typeface="+mn-lt"/>
                <a:ea typeface="+mn-ea"/>
                <a:cs typeface="+mn-cs"/>
              </a:rPr>
              <a:t>Fragen in das Publikum (Falls Unternehmer anwesend sind):</a:t>
            </a:r>
          </a:p>
          <a:p>
            <a:pPr marL="228600" marR="0" lvl="0" indent="-228600" algn="l" defTabSz="1066800" rtl="0" eaLnBrk="1" fontAlgn="auto" latinLnBrk="0" hangingPunct="1">
              <a:lnSpc>
                <a:spcPct val="90000"/>
              </a:lnSpc>
              <a:spcBef>
                <a:spcPct val="0"/>
              </a:spcBef>
              <a:spcAft>
                <a:spcPct val="15000"/>
              </a:spcAft>
              <a:buClrTx/>
              <a:buSzTx/>
              <a:buFontTx/>
              <a:buNone/>
              <a:tabLst/>
              <a:defRPr/>
            </a:pPr>
            <a:endParaRPr lang="de-DE" sz="1200" b="1" dirty="0" smtClean="0">
              <a:solidFill>
                <a:schemeClr val="tx1"/>
              </a:solidFill>
              <a:effectLst/>
              <a:latin typeface="+mn-lt"/>
              <a:ea typeface="+mn-ea"/>
              <a:cs typeface="+mn-cs"/>
            </a:endParaRPr>
          </a:p>
          <a:p>
            <a:pPr marL="228600" marR="0" lvl="0" indent="-228600" algn="l" defTabSz="1066800" rtl="0" eaLnBrk="1" fontAlgn="auto" latinLnBrk="0" hangingPunct="1">
              <a:lnSpc>
                <a:spcPct val="90000"/>
              </a:lnSpc>
              <a:spcBef>
                <a:spcPct val="0"/>
              </a:spcBef>
              <a:spcAft>
                <a:spcPct val="15000"/>
              </a:spcAft>
              <a:buClrTx/>
              <a:buSzTx/>
              <a:buFontTx/>
              <a:buNone/>
              <a:tabLst/>
              <a:defRPr/>
            </a:pPr>
            <a:r>
              <a:rPr lang="de-DE" sz="1200" b="1" dirty="0" smtClean="0">
                <a:solidFill>
                  <a:schemeClr val="tx1"/>
                </a:solidFill>
                <a:effectLst/>
                <a:latin typeface="+mn-lt"/>
                <a:ea typeface="+mn-ea"/>
                <a:cs typeface="+mn-cs"/>
              </a:rPr>
              <a:t>Was glauben Sie, wie sich der Klimawandel auf Ihr Unternehmen auswirken könnte?</a:t>
            </a:r>
          </a:p>
          <a:p>
            <a:pPr lvl="0"/>
            <a:endParaRPr lang="de-DE" sz="1200" b="1" dirty="0" smtClean="0">
              <a:solidFill>
                <a:schemeClr val="tx1"/>
              </a:solidFill>
              <a:effectLst/>
              <a:latin typeface="+mn-lt"/>
              <a:ea typeface="+mn-ea"/>
              <a:cs typeface="+mn-cs"/>
            </a:endParaRPr>
          </a:p>
          <a:p>
            <a:pPr lvl="0"/>
            <a:r>
              <a:rPr lang="de-DE" sz="1200" b="1" dirty="0" smtClean="0">
                <a:solidFill>
                  <a:schemeClr val="tx1"/>
                </a:solidFill>
                <a:effectLst/>
                <a:latin typeface="+mn-lt"/>
                <a:ea typeface="+mn-ea"/>
                <a:cs typeface="+mn-cs"/>
              </a:rPr>
              <a:t>Gab es bereits Ereignisse, bei denen Wetterextreme ihr operatives Geschäft beeinflusst hat?</a:t>
            </a:r>
          </a:p>
          <a:p>
            <a:pPr lvl="0"/>
            <a:endParaRPr lang="de-DE" sz="1200" b="1" dirty="0" smtClean="0">
              <a:solidFill>
                <a:schemeClr val="tx1"/>
              </a:solidFill>
              <a:effectLst/>
              <a:latin typeface="+mn-lt"/>
              <a:ea typeface="+mn-ea"/>
              <a:cs typeface="+mn-cs"/>
            </a:endParaRPr>
          </a:p>
          <a:p>
            <a:pPr lvl="0"/>
            <a:r>
              <a:rPr lang="de-DE" sz="1200" b="1" dirty="0" smtClean="0">
                <a:solidFill>
                  <a:schemeClr val="tx1"/>
                </a:solidFill>
                <a:effectLst/>
                <a:latin typeface="+mn-lt"/>
                <a:ea typeface="+mn-ea"/>
                <a:cs typeface="+mn-cs"/>
              </a:rPr>
              <a:t>In welchem Unternehmen wird das Thema Klimawandel/Klimaschutz diskutiert?</a:t>
            </a:r>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smtClean="0"/>
          </a:p>
        </p:txBody>
      </p:sp>
      <p:sp>
        <p:nvSpPr>
          <p:cNvPr id="4" name="Foliennummernplatzhalter 3"/>
          <p:cNvSpPr>
            <a:spLocks noGrp="1"/>
          </p:cNvSpPr>
          <p:nvPr>
            <p:ph type="sldNum" sz="quarter" idx="10"/>
          </p:nvPr>
        </p:nvSpPr>
        <p:spPr/>
        <p:txBody>
          <a:bodyPr/>
          <a:lstStyle/>
          <a:p>
            <a:fld id="{04015D28-BE0B-423F-B10B-207F250FC48E}" type="slidenum">
              <a:rPr lang="de-DE" smtClean="0"/>
              <a:t>26</a:t>
            </a:fld>
            <a:endParaRPr lang="de-DE"/>
          </a:p>
        </p:txBody>
      </p:sp>
    </p:spTree>
    <p:extLst>
      <p:ext uri="{BB962C8B-B14F-4D97-AF65-F5344CB8AC3E}">
        <p14:creationId xmlns:p14="http://schemas.microsoft.com/office/powerpoint/2010/main" val="3083667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pPr marL="228600" marR="0" lvl="0" indent="-228600" algn="l" defTabSz="1066800" rtl="0" eaLnBrk="1" fontAlgn="auto" latinLnBrk="0" hangingPunct="1">
              <a:lnSpc>
                <a:spcPct val="90000"/>
              </a:lnSpc>
              <a:spcBef>
                <a:spcPct val="0"/>
              </a:spcBef>
              <a:spcAft>
                <a:spcPct val="15000"/>
              </a:spcAft>
              <a:buClrTx/>
              <a:buSzTx/>
              <a:buFontTx/>
              <a:buNone/>
              <a:tabLst/>
              <a:defRPr/>
            </a:pPr>
            <a:r>
              <a:rPr lang="de-DE" sz="1400" b="0" dirty="0" smtClean="0">
                <a:solidFill>
                  <a:schemeClr val="tx1"/>
                </a:solidFill>
                <a:effectLst/>
                <a:latin typeface="+mn-lt"/>
                <a:ea typeface="+mn-ea"/>
                <a:cs typeface="+mn-cs"/>
              </a:rPr>
              <a:t>Unternehmen müssen</a:t>
            </a:r>
            <a:r>
              <a:rPr lang="de-DE" sz="1400" b="0" baseline="0" dirty="0" smtClean="0">
                <a:solidFill>
                  <a:schemeClr val="tx1"/>
                </a:solidFill>
                <a:effectLst/>
                <a:latin typeface="+mn-lt"/>
                <a:ea typeface="+mn-ea"/>
                <a:cs typeface="+mn-cs"/>
              </a:rPr>
              <a:t> sich spätestens in den nächsten Jahren mit der Thematik der Klimaanpassung vertraut machen. Bereits heute gibt es schon zahlreiche Maßnahmen für Unternehmen. Dazu zählen beispielsweise ADAPTUS, QuickCheck für Unternehmen und das Projekt </a:t>
            </a:r>
            <a:r>
              <a:rPr lang="de-DE" sz="1400" b="0" baseline="0" dirty="0" err="1" smtClean="0">
                <a:solidFill>
                  <a:schemeClr val="tx1"/>
                </a:solidFill>
                <a:effectLst/>
                <a:latin typeface="+mn-lt"/>
                <a:ea typeface="+mn-ea"/>
                <a:cs typeface="+mn-cs"/>
              </a:rPr>
              <a:t>eukas</a:t>
            </a:r>
            <a:r>
              <a:rPr lang="de-DE" sz="1400" b="0" baseline="0" dirty="0" smtClean="0">
                <a:solidFill>
                  <a:schemeClr val="tx1"/>
                </a:solidFill>
                <a:effectLst/>
                <a:latin typeface="+mn-lt"/>
                <a:ea typeface="+mn-ea"/>
                <a:cs typeface="+mn-cs"/>
              </a:rPr>
              <a:t>. </a:t>
            </a:r>
          </a:p>
          <a:p>
            <a:pPr marL="228600" marR="0" lvl="0" indent="-228600" algn="l" defTabSz="1066800" rtl="0" eaLnBrk="1" fontAlgn="auto" latinLnBrk="0" hangingPunct="1">
              <a:lnSpc>
                <a:spcPct val="90000"/>
              </a:lnSpc>
              <a:spcBef>
                <a:spcPct val="0"/>
              </a:spcBef>
              <a:spcAft>
                <a:spcPct val="15000"/>
              </a:spcAft>
              <a:buClrTx/>
              <a:buSzTx/>
              <a:buFontTx/>
              <a:buNone/>
              <a:tabLst/>
              <a:defRPr/>
            </a:pPr>
            <a:endParaRPr lang="de-DE" sz="1400" b="0" dirty="0" smtClean="0">
              <a:solidFill>
                <a:schemeClr val="tx1"/>
              </a:solidFill>
              <a:effectLst/>
              <a:latin typeface="+mn-lt"/>
              <a:ea typeface="+mn-ea"/>
              <a:cs typeface="+mn-cs"/>
            </a:endParaRPr>
          </a:p>
          <a:p>
            <a:pPr marL="228600" marR="0" lvl="0" indent="-228600" algn="l" defTabSz="1066800" rtl="0" eaLnBrk="1" fontAlgn="auto" latinLnBrk="0" hangingPunct="1">
              <a:lnSpc>
                <a:spcPct val="90000"/>
              </a:lnSpc>
              <a:spcBef>
                <a:spcPct val="0"/>
              </a:spcBef>
              <a:spcAft>
                <a:spcPct val="15000"/>
              </a:spcAft>
              <a:buClrTx/>
              <a:buSzTx/>
              <a:buFontTx/>
              <a:buNone/>
              <a:tabLst/>
              <a:defRPr/>
            </a:pPr>
            <a:r>
              <a:rPr lang="de-DE" sz="1400" b="0" dirty="0" smtClean="0">
                <a:solidFill>
                  <a:schemeClr val="tx1"/>
                </a:solidFill>
                <a:effectLst/>
                <a:latin typeface="+mn-lt"/>
                <a:ea typeface="+mn-ea"/>
                <a:cs typeface="+mn-cs"/>
              </a:rPr>
              <a:t>ADAPTUS - Der Selbstcheck für Unternehmen:</a:t>
            </a:r>
          </a:p>
          <a:p>
            <a:pPr marL="228600" marR="0" lvl="0" indent="-228600" algn="l" defTabSz="1066800" rtl="0" eaLnBrk="1" fontAlgn="auto" latinLnBrk="0" hangingPunct="1">
              <a:lnSpc>
                <a:spcPct val="90000"/>
              </a:lnSpc>
              <a:spcBef>
                <a:spcPct val="0"/>
              </a:spcBef>
              <a:spcAft>
                <a:spcPct val="15000"/>
              </a:spcAft>
              <a:buClrTx/>
              <a:buSzTx/>
              <a:buFontTx/>
              <a:buNone/>
              <a:tabLst/>
              <a:defRPr/>
            </a:pPr>
            <a:r>
              <a:rPr lang="de-DE" sz="1400" b="0" baseline="0" dirty="0" smtClean="0">
                <a:solidFill>
                  <a:schemeClr val="tx1"/>
                </a:solidFill>
                <a:effectLst/>
                <a:latin typeface="+mn-lt"/>
                <a:ea typeface="+mn-ea"/>
                <a:cs typeface="+mn-cs"/>
              </a:rPr>
              <a:t> </a:t>
            </a:r>
            <a:r>
              <a:rPr lang="de-DE" sz="1200" b="0" dirty="0" smtClean="0">
                <a:solidFill>
                  <a:schemeClr val="tx1"/>
                </a:solidFill>
                <a:effectLst/>
                <a:latin typeface="+mn-lt"/>
                <a:ea typeface="+mn-ea"/>
                <a:cs typeface="+mn-cs"/>
                <a:hlinkClick r:id="rId3"/>
              </a:rPr>
              <a:t>http://dynaklim.de/dynaklim2pub/index/2000_dynaklim/2300_pilotprojekte/2360_adaptus.html</a:t>
            </a:r>
            <a:r>
              <a:rPr lang="de-DE" sz="1200" b="0" dirty="0" smtClean="0">
                <a:solidFill>
                  <a:schemeClr val="tx1"/>
                </a:solidFill>
                <a:effectLst/>
                <a:latin typeface="+mn-lt"/>
                <a:ea typeface="+mn-ea"/>
                <a:cs typeface="+mn-cs"/>
              </a:rPr>
              <a:t> </a:t>
            </a:r>
          </a:p>
          <a:p>
            <a:pPr marL="228600" marR="0" lvl="0" indent="-228600" algn="l" defTabSz="1066800" rtl="0" eaLnBrk="1" fontAlgn="auto" latinLnBrk="0" hangingPunct="1">
              <a:lnSpc>
                <a:spcPct val="90000"/>
              </a:lnSpc>
              <a:spcBef>
                <a:spcPct val="0"/>
              </a:spcBef>
              <a:spcAft>
                <a:spcPct val="15000"/>
              </a:spcAft>
              <a:buClrTx/>
              <a:buSzTx/>
              <a:buFontTx/>
              <a:buNone/>
              <a:tabLst/>
              <a:defRPr/>
            </a:pPr>
            <a:r>
              <a:rPr lang="de-DE" sz="1400" b="0" dirty="0" err="1" smtClean="0">
                <a:solidFill>
                  <a:schemeClr val="tx1"/>
                </a:solidFill>
                <a:effectLst/>
                <a:latin typeface="+mn-lt"/>
                <a:ea typeface="+mn-ea"/>
                <a:cs typeface="+mn-cs"/>
              </a:rPr>
              <a:t>QuickCheck</a:t>
            </a:r>
            <a:r>
              <a:rPr lang="de-DE" sz="1400" b="0" dirty="0" smtClean="0">
                <a:solidFill>
                  <a:schemeClr val="tx1"/>
                </a:solidFill>
                <a:effectLst/>
                <a:latin typeface="+mn-lt"/>
                <a:ea typeface="+mn-ea"/>
                <a:cs typeface="+mn-cs"/>
              </a:rPr>
              <a:t> für Unternehmen - Ist Ihr Unternehmen von den Auswirkungen des Klimawandels betroffen? </a:t>
            </a:r>
            <a:r>
              <a:rPr lang="de-DE" sz="1200" b="0" dirty="0" smtClean="0">
                <a:solidFill>
                  <a:schemeClr val="tx1"/>
                </a:solidFill>
                <a:effectLst/>
                <a:latin typeface="+mn-lt"/>
                <a:ea typeface="+mn-ea"/>
                <a:cs typeface="+mn-cs"/>
                <a:hlinkClick r:id="rId4"/>
              </a:rPr>
              <a:t>http://www.nordwest2050.de/index_nw2050.php?obj=page&amp;id=179&amp;unid=adc8e1745e687736c1afec80f07f399d</a:t>
            </a:r>
            <a:r>
              <a:rPr lang="de-DE" sz="1200" b="0" dirty="0" smtClean="0">
                <a:solidFill>
                  <a:schemeClr val="tx1"/>
                </a:solidFill>
                <a:effectLst/>
                <a:latin typeface="+mn-lt"/>
                <a:ea typeface="+mn-ea"/>
                <a:cs typeface="+mn-cs"/>
              </a:rPr>
              <a:t> </a:t>
            </a:r>
          </a:p>
          <a:p>
            <a:pPr marL="228600" marR="0" lvl="0" indent="-228600" algn="l" defTabSz="1066800" rtl="0" eaLnBrk="1" fontAlgn="auto" latinLnBrk="0" hangingPunct="1">
              <a:lnSpc>
                <a:spcPct val="90000"/>
              </a:lnSpc>
              <a:spcBef>
                <a:spcPct val="0"/>
              </a:spcBef>
              <a:spcAft>
                <a:spcPct val="15000"/>
              </a:spcAft>
              <a:buClrTx/>
              <a:buSzTx/>
              <a:buFontTx/>
              <a:buNone/>
              <a:tabLst/>
              <a:defRPr/>
            </a:pPr>
            <a:r>
              <a:rPr lang="de-DE" sz="1400" b="0" dirty="0" smtClean="0">
                <a:solidFill>
                  <a:schemeClr val="tx1"/>
                </a:solidFill>
                <a:effectLst/>
                <a:latin typeface="+mn-lt"/>
                <a:ea typeface="+mn-ea"/>
                <a:cs typeface="+mn-cs"/>
              </a:rPr>
              <a:t>Das Projekt </a:t>
            </a:r>
            <a:r>
              <a:rPr lang="de-DE" sz="1400" b="0" dirty="0" err="1" smtClean="0">
                <a:solidFill>
                  <a:schemeClr val="tx1"/>
                </a:solidFill>
                <a:effectLst/>
                <a:latin typeface="+mn-lt"/>
                <a:ea typeface="+mn-ea"/>
                <a:cs typeface="+mn-cs"/>
              </a:rPr>
              <a:t>eukas</a:t>
            </a:r>
            <a:r>
              <a:rPr lang="de-DE" sz="1400" b="0" dirty="0" smtClean="0">
                <a:solidFill>
                  <a:schemeClr val="tx1"/>
                </a:solidFill>
                <a:effectLst/>
                <a:latin typeface="+mn-lt"/>
                <a:ea typeface="+mn-ea"/>
                <a:cs typeface="+mn-cs"/>
              </a:rPr>
              <a:t>: Entwicklung unternehmensbezogener Klimaanpassungsstrategien:</a:t>
            </a:r>
          </a:p>
          <a:p>
            <a:pPr marL="228600" marR="0" lvl="0" indent="-228600" algn="l" defTabSz="1066800" rtl="0" eaLnBrk="1" fontAlgn="auto" latinLnBrk="0" hangingPunct="1">
              <a:lnSpc>
                <a:spcPct val="90000"/>
              </a:lnSpc>
              <a:spcBef>
                <a:spcPct val="0"/>
              </a:spcBef>
              <a:spcAft>
                <a:spcPct val="15000"/>
              </a:spcAft>
              <a:buClrTx/>
              <a:buSzTx/>
              <a:buFontTx/>
              <a:buNone/>
              <a:tabLst/>
              <a:defRPr/>
            </a:pPr>
            <a:r>
              <a:rPr lang="de-DE" sz="1400" b="0" dirty="0" smtClean="0">
                <a:solidFill>
                  <a:schemeClr val="tx1"/>
                </a:solidFill>
                <a:effectLst/>
                <a:latin typeface="+mn-lt"/>
                <a:ea typeface="+mn-ea"/>
                <a:cs typeface="+mn-cs"/>
              </a:rPr>
              <a:t> </a:t>
            </a:r>
            <a:r>
              <a:rPr lang="de-DE" sz="1200" b="0" dirty="0" smtClean="0">
                <a:solidFill>
                  <a:schemeClr val="tx1"/>
                </a:solidFill>
                <a:effectLst/>
                <a:latin typeface="+mn-lt"/>
                <a:ea typeface="+mn-ea"/>
                <a:cs typeface="+mn-cs"/>
                <a:hlinkClick r:id="rId5"/>
              </a:rPr>
              <a:t>http://www.klimanavigator.de/dossier/artikel/037741/index.php</a:t>
            </a:r>
            <a:r>
              <a:rPr lang="de-DE" sz="1200" b="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b="0" baseline="0" dirty="0" smtClean="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04015D28-BE0B-423F-B10B-207F250FC48E}" type="slidenum">
              <a:rPr lang="de-DE" smtClean="0"/>
              <a:t>27</a:t>
            </a:fld>
            <a:endParaRPr lang="de-DE"/>
          </a:p>
        </p:txBody>
      </p:sp>
    </p:spTree>
    <p:extLst>
      <p:ext uri="{BB962C8B-B14F-4D97-AF65-F5344CB8AC3E}">
        <p14:creationId xmlns:p14="http://schemas.microsoft.com/office/powerpoint/2010/main" val="12087997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04015D28-BE0B-423F-B10B-207F250FC48E}" type="slidenum">
              <a:rPr lang="de-DE" smtClean="0"/>
              <a:t>31</a:t>
            </a:fld>
            <a:endParaRPr lang="de-DE"/>
          </a:p>
        </p:txBody>
      </p:sp>
    </p:spTree>
    <p:extLst>
      <p:ext uri="{BB962C8B-B14F-4D97-AF65-F5344CB8AC3E}">
        <p14:creationId xmlns:p14="http://schemas.microsoft.com/office/powerpoint/2010/main" val="42231813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04015D28-BE0B-423F-B10B-207F250FC48E}" type="slidenum">
              <a:rPr lang="de-DE" smtClean="0"/>
              <a:t>33</a:t>
            </a:fld>
            <a:endParaRPr lang="de-DE"/>
          </a:p>
        </p:txBody>
      </p:sp>
    </p:spTree>
    <p:extLst>
      <p:ext uri="{BB962C8B-B14F-4D97-AF65-F5344CB8AC3E}">
        <p14:creationId xmlns:p14="http://schemas.microsoft.com/office/powerpoint/2010/main" val="33712939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Alle Bilderquellen sind laut </a:t>
            </a:r>
            <a:r>
              <a:rPr lang="de-DE" baseline="0" dirty="0" err="1" smtClean="0"/>
              <a:t>pixabay.com</a:t>
            </a:r>
            <a:r>
              <a:rPr lang="de-DE" baseline="0" dirty="0" smtClean="0"/>
              <a:t> zur </a:t>
            </a:r>
            <a:r>
              <a:rPr lang="de-DE" sz="1200" kern="1200" baseline="0" dirty="0" smtClean="0">
                <a:solidFill>
                  <a:schemeClr val="tx1"/>
                </a:solidFill>
                <a:latin typeface="+mn-lt"/>
                <a:ea typeface="+mn-ea"/>
                <a:cs typeface="+mn-cs"/>
              </a:rPr>
              <a:t>f</a:t>
            </a:r>
            <a:r>
              <a:rPr lang="de-DE" sz="1200" kern="1200" dirty="0" smtClean="0">
                <a:solidFill>
                  <a:schemeClr val="tx1"/>
                </a:solidFill>
                <a:latin typeface="+mn-lt"/>
                <a:ea typeface="+mn-ea"/>
                <a:cs typeface="+mn-cs"/>
              </a:rPr>
              <a:t>reien kommerziellen Nutzung freigegeben und benötigen keinen Bildnachweis.</a:t>
            </a:r>
            <a:r>
              <a:rPr lang="de-DE" sz="1200" kern="1200" baseline="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Alle Internetquellen wurden zuletzt am 15.07.2016 überprüft. </a:t>
            </a:r>
          </a:p>
          <a:p>
            <a:endParaRPr lang="de-DE" dirty="0"/>
          </a:p>
        </p:txBody>
      </p:sp>
      <p:sp>
        <p:nvSpPr>
          <p:cNvPr id="4" name="Foliennummernplatzhalter 3"/>
          <p:cNvSpPr>
            <a:spLocks noGrp="1"/>
          </p:cNvSpPr>
          <p:nvPr>
            <p:ph type="sldNum" sz="quarter" idx="10"/>
          </p:nvPr>
        </p:nvSpPr>
        <p:spPr/>
        <p:txBody>
          <a:bodyPr/>
          <a:lstStyle/>
          <a:p>
            <a:fld id="{04015D28-BE0B-423F-B10B-207F250FC48E}" type="slidenum">
              <a:rPr lang="de-DE" smtClean="0"/>
              <a:t>34</a:t>
            </a:fld>
            <a:endParaRPr lang="de-DE"/>
          </a:p>
        </p:txBody>
      </p:sp>
    </p:spTree>
    <p:extLst>
      <p:ext uri="{BB962C8B-B14F-4D97-AF65-F5344CB8AC3E}">
        <p14:creationId xmlns:p14="http://schemas.microsoft.com/office/powerpoint/2010/main" val="730034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04015D28-BE0B-423F-B10B-207F250FC48E}" type="slidenum">
              <a:rPr lang="de-DE" smtClean="0"/>
              <a:t>3</a:t>
            </a:fld>
            <a:endParaRPr lang="de-DE"/>
          </a:p>
        </p:txBody>
      </p:sp>
    </p:spTree>
    <p:extLst>
      <p:ext uri="{BB962C8B-B14F-4D97-AF65-F5344CB8AC3E}">
        <p14:creationId xmlns:p14="http://schemas.microsoft.com/office/powerpoint/2010/main" val="3189809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04015D28-BE0B-423F-B10B-207F250FC48E}" type="slidenum">
              <a:rPr lang="de-DE" smtClean="0"/>
              <a:t>5</a:t>
            </a:fld>
            <a:endParaRPr lang="de-DE"/>
          </a:p>
        </p:txBody>
      </p:sp>
    </p:spTree>
    <p:extLst>
      <p:ext uri="{BB962C8B-B14F-4D97-AF65-F5344CB8AC3E}">
        <p14:creationId xmlns:p14="http://schemas.microsoft.com/office/powerpoint/2010/main" val="2947768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Unter Wetter versteht man den momentanen Zustand der Atmosphäre. Dieser Zustand hält normalerweise eine Stunde bis ein Tag an. Die Witterung wird auch als Charakter des Wetters bezeichnet. Dabei spricht man von einigen Tagen bis hin zu einer Jahreszeit. Klima beschreibt den durchschnittlichen Zustand der Atmosphäre, der mindestens über einen Zeitraum von dreißig Jahren gemessen wurde.  </a:t>
            </a:r>
          </a:p>
          <a:p>
            <a:endParaRPr lang="de-DE" dirty="0" smtClean="0"/>
          </a:p>
          <a:p>
            <a:r>
              <a:rPr lang="de-DE" dirty="0" smtClean="0"/>
              <a:t>Quellen:</a:t>
            </a:r>
          </a:p>
          <a:p>
            <a:r>
              <a:rPr lang="de-DE" dirty="0" smtClean="0"/>
              <a:t>- http://</a:t>
            </a:r>
            <a:r>
              <a:rPr lang="de-DE" dirty="0" err="1" smtClean="0"/>
              <a:t>www.bpb.de</a:t>
            </a:r>
            <a:r>
              <a:rPr lang="de-DE" dirty="0" smtClean="0"/>
              <a:t>/</a:t>
            </a:r>
            <a:r>
              <a:rPr lang="de-DE" dirty="0" err="1" smtClean="0"/>
              <a:t>gesellschaft</a:t>
            </a:r>
            <a:r>
              <a:rPr lang="de-DE" dirty="0" smtClean="0"/>
              <a:t>/</a:t>
            </a:r>
            <a:r>
              <a:rPr lang="de-DE" dirty="0" err="1" smtClean="0"/>
              <a:t>umwelt</a:t>
            </a:r>
            <a:r>
              <a:rPr lang="de-DE" dirty="0" smtClean="0"/>
              <a:t>/</a:t>
            </a:r>
            <a:r>
              <a:rPr lang="de-DE" dirty="0" err="1" smtClean="0"/>
              <a:t>klimawandel</a:t>
            </a:r>
            <a:r>
              <a:rPr lang="de-DE" dirty="0" smtClean="0"/>
              <a:t>/38427/wetter-klima-und-</a:t>
            </a:r>
            <a:r>
              <a:rPr lang="de-DE" dirty="0" err="1" smtClean="0"/>
              <a:t>klimawandel</a:t>
            </a:r>
            <a:endParaRPr lang="de-DE" dirty="0" smtClean="0"/>
          </a:p>
          <a:p>
            <a:r>
              <a:rPr lang="de-DE" baseline="0" dirty="0" smtClean="0"/>
              <a:t>- http://</a:t>
            </a:r>
            <a:r>
              <a:rPr lang="de-DE" baseline="0" dirty="0" err="1" smtClean="0"/>
              <a:t>www.dwd.de</a:t>
            </a:r>
            <a:r>
              <a:rPr lang="de-DE" baseline="0" dirty="0" smtClean="0"/>
              <a:t>/DE/klimaumwelt/</a:t>
            </a:r>
            <a:r>
              <a:rPr lang="de-DE" baseline="0" dirty="0" err="1" smtClean="0"/>
              <a:t>klimawandel</a:t>
            </a:r>
            <a:r>
              <a:rPr lang="de-DE" baseline="0" dirty="0" smtClean="0"/>
              <a:t>/</a:t>
            </a:r>
            <a:r>
              <a:rPr lang="de-DE" baseline="0" dirty="0" err="1" smtClean="0"/>
              <a:t>ueberblick</a:t>
            </a:r>
            <a:r>
              <a:rPr lang="de-DE" baseline="0" dirty="0" smtClean="0"/>
              <a:t>/</a:t>
            </a:r>
            <a:r>
              <a:rPr lang="de-DE" baseline="0" dirty="0" err="1" smtClean="0"/>
              <a:t>ueberblick_node.html</a:t>
            </a:r>
            <a:endParaRPr lang="de-DE" baseline="0" dirty="0" smtClean="0"/>
          </a:p>
          <a:p>
            <a:pPr marL="0" indent="0">
              <a:buFont typeface="Arial" panose="020B0604020202020204" pitchFamily="34" charset="0"/>
              <a:buNone/>
            </a:pPr>
            <a:endParaRPr lang="de-DE" dirty="0" smtClean="0"/>
          </a:p>
          <a:p>
            <a:pPr marL="0" indent="0">
              <a:buFont typeface="Arial" panose="020B0604020202020204" pitchFamily="34" charset="0"/>
              <a:buNone/>
            </a:pPr>
            <a:endParaRPr lang="de-DE" dirty="0" smtClean="0"/>
          </a:p>
          <a:p>
            <a:pPr marL="171450" indent="-171450">
              <a:buFont typeface="Arial" panose="020B0604020202020204" pitchFamily="34" charset="0"/>
              <a:buChar char="•"/>
            </a:pPr>
            <a:endParaRPr lang="de-DE" baseline="0" dirty="0" smtClean="0"/>
          </a:p>
          <a:p>
            <a:endParaRPr lang="de-DE" dirty="0" smtClean="0"/>
          </a:p>
          <a:p>
            <a:endParaRPr lang="de-DE" dirty="0"/>
          </a:p>
        </p:txBody>
      </p:sp>
      <p:sp>
        <p:nvSpPr>
          <p:cNvPr id="4" name="Foliennummernplatzhalter 3"/>
          <p:cNvSpPr>
            <a:spLocks noGrp="1"/>
          </p:cNvSpPr>
          <p:nvPr>
            <p:ph type="sldNum" sz="quarter" idx="10"/>
          </p:nvPr>
        </p:nvSpPr>
        <p:spPr/>
        <p:txBody>
          <a:bodyPr/>
          <a:lstStyle/>
          <a:p>
            <a:fld id="{04015D28-BE0B-423F-B10B-207F250FC48E}" type="slidenum">
              <a:rPr lang="de-DE" smtClean="0"/>
              <a:t>6</a:t>
            </a:fld>
            <a:endParaRPr lang="de-DE"/>
          </a:p>
        </p:txBody>
      </p:sp>
    </p:spTree>
    <p:extLst>
      <p:ext uri="{BB962C8B-B14F-4D97-AF65-F5344CB8AC3E}">
        <p14:creationId xmlns:p14="http://schemas.microsoft.com/office/powerpoint/2010/main" val="1114063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de-DE" sz="2000" b="0" dirty="0" smtClean="0"/>
              <a:t>Diese Grafik verdeutlicht vereinfacht, wie es ohne den Treibhauseffekt auf</a:t>
            </a:r>
            <a:r>
              <a:rPr lang="de-DE" sz="2000" b="0" baseline="0" dirty="0" smtClean="0"/>
              <a:t> der Erde wäre. </a:t>
            </a:r>
            <a:r>
              <a:rPr lang="de-DE" sz="2000" b="0" dirty="0" smtClean="0"/>
              <a:t>Ohne den Treibhauseffekt läge die</a:t>
            </a:r>
            <a:r>
              <a:rPr lang="de-DE" sz="2000" b="0" baseline="0" dirty="0" smtClean="0"/>
              <a:t> Temperatur</a:t>
            </a:r>
            <a:r>
              <a:rPr lang="de-DE" sz="2000" b="0" dirty="0" smtClean="0"/>
              <a:t> auf der Erde bei -18 Grad Celsius. Die kurzwelligen Sonnenstrahlen die auf die Erde gelangen, werden nach dem Aufprall auf der Oberfläche</a:t>
            </a:r>
            <a:r>
              <a:rPr lang="de-DE" sz="2000" b="0" baseline="0" dirty="0" smtClean="0"/>
              <a:t> in langwellige Wärmestrahlung umgewandelt. Ein Teil dieser Wärmestrahlung würde auf der Erde verweilen, während der restliche Teil die Erdatmosphäre wieder verließe. </a:t>
            </a:r>
            <a:r>
              <a:rPr lang="de-DE" sz="2000" b="0" dirty="0" smtClean="0"/>
              <a:t>Ohne den Treibhauseffekt wäre ein Leben auf der Erde nur bedingt möglich.</a:t>
            </a:r>
          </a:p>
          <a:p>
            <a:endParaRPr lang="de-DE" sz="2000" dirty="0" smtClean="0"/>
          </a:p>
          <a:p>
            <a:r>
              <a:rPr lang="de-DE" sz="2000" dirty="0" smtClean="0"/>
              <a:t>Quellen:</a:t>
            </a:r>
            <a:r>
              <a:rPr lang="de-DE" sz="2000" baseline="0" dirty="0" smtClean="0"/>
              <a:t> </a:t>
            </a:r>
          </a:p>
          <a:p>
            <a:r>
              <a:rPr lang="de-DE" sz="2000" baseline="0" dirty="0" smtClean="0"/>
              <a:t>- http://</a:t>
            </a:r>
            <a:r>
              <a:rPr lang="de-DE" sz="2000" baseline="0" dirty="0" err="1" smtClean="0"/>
              <a:t>www.dwd.de</a:t>
            </a:r>
            <a:r>
              <a:rPr lang="de-DE" sz="2000" baseline="0" dirty="0" smtClean="0"/>
              <a:t>/DE/klimaumwelt/</a:t>
            </a:r>
            <a:r>
              <a:rPr lang="de-DE" sz="2000" baseline="0" dirty="0" err="1" smtClean="0"/>
              <a:t>klimawandel</a:t>
            </a:r>
            <a:r>
              <a:rPr lang="de-DE" sz="2000" baseline="0" dirty="0" smtClean="0"/>
              <a:t>/</a:t>
            </a:r>
            <a:r>
              <a:rPr lang="de-DE" sz="2000" baseline="0" dirty="0" err="1" smtClean="0"/>
              <a:t>ueberblick</a:t>
            </a:r>
            <a:r>
              <a:rPr lang="de-DE" sz="2000" baseline="0" dirty="0" smtClean="0"/>
              <a:t>/</a:t>
            </a:r>
            <a:r>
              <a:rPr lang="de-DE" sz="2000" baseline="0" dirty="0" err="1" smtClean="0"/>
              <a:t>ueberblick_node.html</a:t>
            </a:r>
            <a:endParaRPr lang="de-DE" sz="2000" baseline="0" dirty="0" smtClean="0"/>
          </a:p>
          <a:p>
            <a:pPr>
              <a:buFontTx/>
              <a:buChar char="-"/>
            </a:pPr>
            <a:r>
              <a:rPr lang="de-DE" sz="2000" baseline="0" dirty="0" smtClean="0"/>
              <a:t> Christina </a:t>
            </a:r>
            <a:r>
              <a:rPr lang="de-DE" sz="2000" baseline="0" dirty="0" err="1" smtClean="0"/>
              <a:t>Kleinau</a:t>
            </a:r>
            <a:r>
              <a:rPr lang="de-DE" sz="2000" baseline="0" dirty="0" smtClean="0"/>
              <a:t>, Der Treibhauseffekt als Thema im Sachunterricht: Untersuchungen zu Möglichkeiten und Grenzen, </a:t>
            </a:r>
            <a:r>
              <a:rPr lang="de-DE" sz="2000" baseline="0" dirty="0" err="1" smtClean="0"/>
              <a:t>Diplomica</a:t>
            </a:r>
            <a:r>
              <a:rPr lang="de-DE" sz="2000" baseline="0" dirty="0" smtClean="0"/>
              <a:t> Verlag, Hamburg, 2013</a:t>
            </a:r>
          </a:p>
          <a:p>
            <a:r>
              <a:rPr lang="de-DE" sz="2000" baseline="0" dirty="0" smtClean="0"/>
              <a:t>- http://</a:t>
            </a:r>
            <a:r>
              <a:rPr lang="de-DE" sz="2000" baseline="0" dirty="0" err="1" smtClean="0"/>
              <a:t>www.umweltbundesamt.de</a:t>
            </a:r>
            <a:r>
              <a:rPr lang="de-DE" sz="2000" baseline="0" dirty="0" smtClean="0"/>
              <a:t>/</a:t>
            </a:r>
            <a:r>
              <a:rPr lang="de-DE" sz="2000" baseline="0" dirty="0" err="1" smtClean="0"/>
              <a:t>service</a:t>
            </a:r>
            <a:r>
              <a:rPr lang="de-DE" sz="2000" baseline="0" dirty="0" smtClean="0"/>
              <a:t>/</a:t>
            </a:r>
            <a:r>
              <a:rPr lang="de-DE" sz="2000" baseline="0" dirty="0" err="1" smtClean="0"/>
              <a:t>uba</a:t>
            </a:r>
            <a:r>
              <a:rPr lang="de-DE" sz="2000" baseline="0" dirty="0" smtClean="0"/>
              <a:t>-fragen/wie-funktioniert-der-treibhauseffekt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sz="2000" b="1"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sz="2000" b="1" dirty="0" smtClean="0"/>
          </a:p>
          <a:p>
            <a:pPr marL="171450" indent="-171450">
              <a:buFont typeface="Arial" panose="020B0604020202020204" pitchFamily="34" charset="0"/>
              <a:buChar char="•"/>
            </a:pPr>
            <a:endParaRPr lang="de-DE" sz="2000" dirty="0" smtClean="0"/>
          </a:p>
          <a:p>
            <a:pPr marL="171450" indent="-171450">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04015D28-BE0B-423F-B10B-207F250FC48E}" type="slidenum">
              <a:rPr lang="de-DE" smtClean="0"/>
              <a:t>7</a:t>
            </a:fld>
            <a:endParaRPr lang="de-DE"/>
          </a:p>
        </p:txBody>
      </p:sp>
    </p:spTree>
    <p:extLst>
      <p:ext uri="{BB962C8B-B14F-4D97-AF65-F5344CB8AC3E}">
        <p14:creationId xmlns:p14="http://schemas.microsoft.com/office/powerpoint/2010/main" val="3110941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b="0" dirty="0" smtClean="0"/>
              <a:t>Im Gegensatz zu</a:t>
            </a:r>
            <a:r>
              <a:rPr lang="de-DE" sz="2000" b="0" baseline="0" dirty="0" smtClean="0"/>
              <a:t> einer Erde ohne Treibhauseffekt sorgt der natürliche Treibhauseffekt dafür, dass es auf der Erde um 32 Grad Celsius wärmer ist. Auch hier gelangen die kurzwelligen Sonnenstrahlen durch die Erdatmosphäre und den klimawirksamen Gasen auf die Erdoberfläche und werden zu langwelligen Wärmestrahlen umgewandelt. Jetzt ist jedoch entscheidend, dass ein Teil der langwelligen Wärmestrahlung durch die klimawirksamen Gase die Erdatmosphäre nicht verlässt. Sie werden durch die klimawirksamen Gase absorbiert und wieder zur Erde zurückgestrahlt. Dies wirkt sich wärmend auf die Erdoberfläche und die tieferen Schichten der Atmosphäre aus. Die Hauptv</a:t>
            </a:r>
            <a:r>
              <a:rPr lang="de-DE" sz="2000" b="0" dirty="0" smtClean="0"/>
              <a:t>erursacher des natürlichen Treibhauseffekts sind</a:t>
            </a:r>
            <a:r>
              <a:rPr lang="de-DE" sz="2000" b="0" baseline="0" dirty="0" smtClean="0"/>
              <a:t> </a:t>
            </a:r>
            <a:r>
              <a:rPr lang="de-DE" sz="2000" b="0" dirty="0" smtClean="0"/>
              <a:t>hauptsächlich Wasserdampf und Kohlenstoffdioxid.</a:t>
            </a:r>
            <a:endParaRPr lang="de-DE" sz="2000" b="0" baseline="0" dirty="0" smtClean="0"/>
          </a:p>
          <a:p>
            <a:r>
              <a:rPr lang="de-DE" sz="2000" b="0" baseline="0" dirty="0" smtClean="0"/>
              <a:t>Dieser Effekt wird Treibhauseffekt genannt, da sich in einem Treibhaus genau das Gleiche abspielt. Die kurzwellige Strahlung gelangt in das Treibhaus und die langwelligen Strahlen werden durch das Glasdach teilweise daran gehindert zu entweichen. Dadurch wärmt es sich im Inneren des Treibhauses auf. Die Aufgaben des Glasdaches übernehmen die Treibhausgase in der Atmosphäre. Der Treibhauseffekt macht menschliches Leben überhaupt erst möglich. </a:t>
            </a:r>
          </a:p>
          <a:p>
            <a:r>
              <a:rPr lang="de-DE" sz="2000" b="0" baseline="0" dirty="0" smtClean="0"/>
              <a:t>Der natürliche Treibhauseffekt wird durch die anthropogenen Einflüsse weiter verstärkt und genau das bringt große Gefahren mit sich. </a:t>
            </a:r>
            <a:endParaRPr lang="de-DE" sz="2000" b="0" dirty="0" smtClean="0"/>
          </a:p>
          <a:p>
            <a:endParaRPr lang="de-DE" sz="2000" dirty="0" smtClean="0"/>
          </a:p>
          <a:p>
            <a:r>
              <a:rPr lang="de-DE" sz="2000" dirty="0" smtClean="0"/>
              <a:t>Quellen:</a:t>
            </a:r>
            <a:r>
              <a:rPr lang="de-DE" sz="2000" baseline="0" dirty="0" smtClean="0"/>
              <a:t> </a:t>
            </a:r>
          </a:p>
          <a:p>
            <a:r>
              <a:rPr lang="de-DE" sz="2000" baseline="0" dirty="0" smtClean="0"/>
              <a:t>- http://</a:t>
            </a:r>
            <a:r>
              <a:rPr lang="de-DE" sz="2000" baseline="0" dirty="0" err="1" smtClean="0"/>
              <a:t>www.dwd.de</a:t>
            </a:r>
            <a:r>
              <a:rPr lang="de-DE" sz="2000" baseline="0" dirty="0" smtClean="0"/>
              <a:t>/DE/klimaumwelt/</a:t>
            </a:r>
            <a:r>
              <a:rPr lang="de-DE" sz="2000" baseline="0" dirty="0" err="1" smtClean="0"/>
              <a:t>klimawandel</a:t>
            </a:r>
            <a:r>
              <a:rPr lang="de-DE" sz="2000" baseline="0" dirty="0" smtClean="0"/>
              <a:t>/</a:t>
            </a:r>
            <a:r>
              <a:rPr lang="de-DE" sz="2000" baseline="0" dirty="0" err="1" smtClean="0"/>
              <a:t>ueberblick</a:t>
            </a:r>
            <a:r>
              <a:rPr lang="de-DE" sz="2000" baseline="0" dirty="0" smtClean="0"/>
              <a:t>/</a:t>
            </a:r>
            <a:r>
              <a:rPr lang="de-DE" sz="2000" baseline="0" dirty="0" err="1" smtClean="0"/>
              <a:t>ueberblick_node.html</a:t>
            </a:r>
            <a:endParaRPr lang="de-DE" sz="2000" baseline="0" dirty="0" smtClean="0"/>
          </a:p>
          <a:p>
            <a:pPr>
              <a:buFontTx/>
              <a:buChar char="-"/>
            </a:pPr>
            <a:r>
              <a:rPr lang="de-DE" sz="2000" baseline="0" dirty="0" smtClean="0"/>
              <a:t> Christina </a:t>
            </a:r>
            <a:r>
              <a:rPr lang="de-DE" sz="2000" baseline="0" dirty="0" err="1" smtClean="0"/>
              <a:t>Kleinau</a:t>
            </a:r>
            <a:r>
              <a:rPr lang="de-DE" sz="2000" baseline="0" dirty="0" smtClean="0"/>
              <a:t>, Der Treibhauseffekt als Thema im Sachunterricht: Untersuchungen zu Möglichkeiten und Grenzen, </a:t>
            </a:r>
            <a:r>
              <a:rPr lang="de-DE" sz="2000" baseline="0" dirty="0" err="1" smtClean="0"/>
              <a:t>Diplomica</a:t>
            </a:r>
            <a:r>
              <a:rPr lang="de-DE" sz="2000" baseline="0" dirty="0" smtClean="0"/>
              <a:t> Verlag, Hamburg, 2013</a:t>
            </a:r>
          </a:p>
          <a:p>
            <a:r>
              <a:rPr lang="de-DE" sz="2000" baseline="0" dirty="0" smtClean="0"/>
              <a:t>- http://</a:t>
            </a:r>
            <a:r>
              <a:rPr lang="de-DE" sz="2000" baseline="0" dirty="0" err="1" smtClean="0"/>
              <a:t>www.umweltbundesamt.de</a:t>
            </a:r>
            <a:r>
              <a:rPr lang="de-DE" sz="2000" baseline="0" dirty="0" smtClean="0"/>
              <a:t>/</a:t>
            </a:r>
            <a:r>
              <a:rPr lang="de-DE" sz="2000" baseline="0" dirty="0" err="1" smtClean="0"/>
              <a:t>service</a:t>
            </a:r>
            <a:r>
              <a:rPr lang="de-DE" sz="2000" baseline="0" dirty="0" smtClean="0"/>
              <a:t>/</a:t>
            </a:r>
            <a:r>
              <a:rPr lang="de-DE" sz="2000" baseline="0" dirty="0" err="1" smtClean="0"/>
              <a:t>uba</a:t>
            </a:r>
            <a:r>
              <a:rPr lang="de-DE" sz="2000" baseline="0" dirty="0" smtClean="0"/>
              <a:t>-fragen/wie-funktioniert-der-treibhauseffekt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sz="2000" b="1" dirty="0" smtClean="0"/>
          </a:p>
          <a:p>
            <a:pPr marL="171450" indent="-171450">
              <a:buFont typeface="Arial" panose="020B0604020202020204" pitchFamily="34" charset="0"/>
              <a:buChar char="•"/>
            </a:pPr>
            <a:endParaRPr lang="de-DE" sz="2000" dirty="0" smtClean="0"/>
          </a:p>
          <a:p>
            <a:pPr marL="171450" indent="-171450">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04015D28-BE0B-423F-B10B-207F250FC48E}" type="slidenum">
              <a:rPr lang="de-DE" smtClean="0"/>
              <a:t>8</a:t>
            </a:fld>
            <a:endParaRPr lang="de-DE"/>
          </a:p>
        </p:txBody>
      </p:sp>
    </p:spTree>
    <p:extLst>
      <p:ext uri="{BB962C8B-B14F-4D97-AF65-F5344CB8AC3E}">
        <p14:creationId xmlns:p14="http://schemas.microsoft.com/office/powerpoint/2010/main" val="1428733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pPr marL="0" indent="0">
              <a:buFont typeface="Arial" charset="0"/>
              <a:buNone/>
            </a:pPr>
            <a:r>
              <a:rPr lang="de-DE" b="0" baseline="0" dirty="0" smtClean="0"/>
              <a:t>Die Atmosphäre setzt sich aus vielen verschiedenen Bestandteilen zusammen. Wie anhand der Grafik zu sehen ist, besteht sie zu 78 % aus Stickstoff. Sauerstoff, auch O</a:t>
            </a:r>
            <a:r>
              <a:rPr lang="de-DE" b="0" baseline="-25000" dirty="0" smtClean="0"/>
              <a:t>2</a:t>
            </a:r>
            <a:r>
              <a:rPr lang="de-DE" b="0" baseline="0" dirty="0" smtClean="0"/>
              <a:t> genannt, macht 21 % der Erdatmosphäre aus. Die restlichen 1 % setzen sich aus Edelgase und Spurengase zusammen, die jeweils in sehr geringen Konzentrationen auftreten. Die Kohlenstoffdioxid-Konzentration in der Atmosphäre beträgt nur etwa 0,04 %. Dennoch können geringe Veränderungen sehr große Auswirkungen auf die Atmosphäre haben. Vielen Menschen ist nicht bewusst, dass die CO</a:t>
            </a:r>
            <a:r>
              <a:rPr lang="de-DE" b="0" baseline="-25000" dirty="0" smtClean="0"/>
              <a:t>2</a:t>
            </a:r>
            <a:r>
              <a:rPr lang="de-DE" b="0" baseline="0" dirty="0" smtClean="0"/>
              <a:t>-Konzentration so mikroskopisch klein ausfällt. </a:t>
            </a:r>
          </a:p>
          <a:p>
            <a:pPr marL="0" indent="0">
              <a:buFont typeface="Arial" charset="0"/>
              <a:buNone/>
            </a:pPr>
            <a:endParaRPr lang="de-DE" b="0" baseline="0" dirty="0" smtClean="0"/>
          </a:p>
          <a:p>
            <a:pPr marL="0" indent="0">
              <a:buFont typeface="Arial" charset="0"/>
              <a:buNone/>
            </a:pPr>
            <a:r>
              <a:rPr lang="de-DE" baseline="0" dirty="0" smtClean="0"/>
              <a:t>Quellen:</a:t>
            </a:r>
            <a:r>
              <a:rPr lang="de-DE" sz="1200" b="0" baseline="0" dirty="0" smtClean="0"/>
              <a:t> </a:t>
            </a:r>
          </a:p>
          <a:p>
            <a:pPr marL="0" indent="0">
              <a:buFontTx/>
              <a:buChar char="-"/>
            </a:pPr>
            <a:r>
              <a:rPr lang="de-DE" altLang="de-DE" sz="1200" b="0" baseline="0" dirty="0" smtClean="0"/>
              <a:t> Witterung und Klima: Eine allgemeine Klimatologie, Ernst Heyer, 9. Auflage, Leipzig 1993) S.12-18</a:t>
            </a:r>
          </a:p>
          <a:p>
            <a:pPr marL="0" indent="0">
              <a:buFontTx/>
              <a:buChar char="-"/>
            </a:pPr>
            <a:r>
              <a:rPr lang="de-DE" sz="1200" b="0" baseline="0" dirty="0" smtClean="0"/>
              <a:t> Heinrich Faust, Der Aufbau der Erdatmosphäre: Eine zusammenfassende Darstellung unter Einbeziehung d. neuen Raketen- u. </a:t>
            </a:r>
            <a:r>
              <a:rPr lang="de-DE" sz="1200" b="0" baseline="0" dirty="0" err="1" smtClean="0"/>
              <a:t>Satellitenmeßergebnisse</a:t>
            </a:r>
            <a:r>
              <a:rPr lang="de-DE" sz="1200" b="0" baseline="0" dirty="0" smtClean="0"/>
              <a:t>,, Springer 1968  S.1-16</a:t>
            </a:r>
            <a:endParaRPr lang="de-DE" dirty="0" smtClean="0"/>
          </a:p>
          <a:p>
            <a:pPr marL="0" indent="0">
              <a:buFont typeface="Arial" charset="0"/>
              <a:buNone/>
            </a:pPr>
            <a:endParaRPr lang="de-DE" baseline="0" dirty="0" smtClean="0"/>
          </a:p>
        </p:txBody>
      </p:sp>
      <p:sp>
        <p:nvSpPr>
          <p:cNvPr id="4" name="Foliennummernplatzhalter 3"/>
          <p:cNvSpPr>
            <a:spLocks noGrp="1"/>
          </p:cNvSpPr>
          <p:nvPr>
            <p:ph type="sldNum" sz="quarter" idx="10"/>
          </p:nvPr>
        </p:nvSpPr>
        <p:spPr/>
        <p:txBody>
          <a:bodyPr/>
          <a:lstStyle/>
          <a:p>
            <a:fld id="{04015D28-BE0B-423F-B10B-207F250FC48E}" type="slidenum">
              <a:rPr lang="de-DE" smtClean="0"/>
              <a:t>9</a:t>
            </a:fld>
            <a:endParaRPr lang="de-DE"/>
          </a:p>
        </p:txBody>
      </p:sp>
    </p:spTree>
    <p:extLst>
      <p:ext uri="{BB962C8B-B14F-4D97-AF65-F5344CB8AC3E}">
        <p14:creationId xmlns:p14="http://schemas.microsoft.com/office/powerpoint/2010/main" val="8299193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pPr marL="0" indent="0">
              <a:buFont typeface="Arial" charset="0"/>
              <a:buNone/>
            </a:pPr>
            <a:r>
              <a:rPr lang="de-DE" baseline="0" dirty="0" smtClean="0"/>
              <a:t>Die Atmosphäre besteht aus 1 % Spurengase. Die Kohlendioxid-Konzentration dieser Gase beträgt ca. 88 %. Methan hingegen macht nur einen Anteil von etwa 6 % aus. Lachgas hat eine Konzentration von ca. 4 % und die F-Gase etwa 2 %. Anhand dieser Zahlen ist zu erkennen, dass CO</a:t>
            </a:r>
            <a:r>
              <a:rPr lang="de-DE" baseline="-25000" dirty="0" smtClean="0"/>
              <a:t>2</a:t>
            </a:r>
            <a:r>
              <a:rPr lang="de-DE" baseline="0" dirty="0" smtClean="0"/>
              <a:t> den größten Anteil ausmacht. Obwohl Methan, Lachgas und die F-Gase so geringe Konzentrationen haben, bemerkt man ihren Einfluss auf den Klimawandel. </a:t>
            </a:r>
          </a:p>
          <a:p>
            <a:pPr marL="0" indent="0">
              <a:buFont typeface="Arial" charset="0"/>
              <a:buNone/>
            </a:pPr>
            <a:endParaRPr lang="de-DE" baseline="0" dirty="0" smtClean="0"/>
          </a:p>
          <a:p>
            <a:pPr marL="0" indent="0">
              <a:buFont typeface="Arial" charset="0"/>
              <a:buNone/>
            </a:pPr>
            <a:r>
              <a:rPr lang="de-DE" baseline="0" dirty="0" smtClean="0"/>
              <a:t>Quelle:</a:t>
            </a:r>
          </a:p>
          <a:p>
            <a:pPr marL="0" indent="0">
              <a:buFont typeface="Arial" charset="0"/>
              <a:buNone/>
            </a:pPr>
            <a:r>
              <a:rPr lang="de-DE" baseline="0" dirty="0" smtClean="0"/>
              <a:t>- http://</a:t>
            </a:r>
            <a:r>
              <a:rPr lang="de-DE" baseline="0" dirty="0" err="1" smtClean="0"/>
              <a:t>www.umweltbundesamt.de</a:t>
            </a:r>
            <a:r>
              <a:rPr lang="de-DE" baseline="0" dirty="0" smtClean="0"/>
              <a:t>/</a:t>
            </a:r>
            <a:r>
              <a:rPr lang="de-DE" baseline="0" dirty="0" err="1" smtClean="0"/>
              <a:t>themen</a:t>
            </a:r>
            <a:r>
              <a:rPr lang="de-DE" baseline="0" dirty="0" smtClean="0"/>
              <a:t>/klima-energie/klimaschutz-energiepolitik-in-deutschland/treibhausgas-emissionen/die-treibhausgase</a:t>
            </a:r>
            <a:endParaRPr lang="de-DE" dirty="0" smtClean="0"/>
          </a:p>
        </p:txBody>
      </p:sp>
      <p:sp>
        <p:nvSpPr>
          <p:cNvPr id="4" name="Foliennummernplatzhalter 3"/>
          <p:cNvSpPr>
            <a:spLocks noGrp="1"/>
          </p:cNvSpPr>
          <p:nvPr>
            <p:ph type="sldNum" sz="quarter" idx="10"/>
          </p:nvPr>
        </p:nvSpPr>
        <p:spPr/>
        <p:txBody>
          <a:bodyPr/>
          <a:lstStyle/>
          <a:p>
            <a:fld id="{04015D28-BE0B-423F-B10B-207F250FC48E}" type="slidenum">
              <a:rPr lang="de-DE" smtClean="0"/>
              <a:t>10</a:t>
            </a:fld>
            <a:endParaRPr lang="de-DE"/>
          </a:p>
        </p:txBody>
      </p:sp>
    </p:spTree>
    <p:extLst>
      <p:ext uri="{BB962C8B-B14F-4D97-AF65-F5344CB8AC3E}">
        <p14:creationId xmlns:p14="http://schemas.microsoft.com/office/powerpoint/2010/main" val="1906953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el und Inhalt">
    <p:bg>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a:xfrm>
            <a:off x="179512" y="303498"/>
            <a:ext cx="8698734" cy="857250"/>
          </a:xfrm>
        </p:spPr>
        <p:txBody>
          <a:bodyPr/>
          <a:lstStyle/>
          <a:p>
            <a:r>
              <a:rPr lang="de-DE" dirty="0" smtClean="0"/>
              <a:t>Titelmasterformat durch Klicken bearbeiten</a:t>
            </a:r>
            <a:endParaRPr lang="de-DE" dirty="0"/>
          </a:p>
        </p:txBody>
      </p:sp>
      <p:sp>
        <p:nvSpPr>
          <p:cNvPr id="3" name="Inhaltsplatzhalter 2"/>
          <p:cNvSpPr>
            <a:spLocks noGrp="1"/>
          </p:cNvSpPr>
          <p:nvPr>
            <p:ph idx="1"/>
          </p:nvPr>
        </p:nvSpPr>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p>
            <a:fld id="{108AA01D-6D90-8444-859F-56550BBB8F25}" type="datetime1">
              <a:rPr lang="de-DE" smtClean="0"/>
              <a:t>03.05.2018</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08A11F4-F0F8-4B5B-B075-753C58DBD519}" type="slidenum">
              <a:rPr lang="de-DE" smtClean="0"/>
              <a:t>‹Nr.›</a:t>
            </a:fld>
            <a:endParaRPr lang="de-DE"/>
          </a:p>
        </p:txBody>
      </p:sp>
    </p:spTree>
    <p:extLst>
      <p:ext uri="{BB962C8B-B14F-4D97-AF65-F5344CB8AC3E}">
        <p14:creationId xmlns:p14="http://schemas.microsoft.com/office/powerpoint/2010/main" val="250691108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1" y="204787"/>
            <a:ext cx="3008313" cy="871538"/>
          </a:xfrm>
        </p:spPr>
        <p:txBody>
          <a:bodyPr anchor="b"/>
          <a:lstStyle>
            <a:lvl1pPr algn="l">
              <a:defRPr sz="2000" b="1"/>
            </a:lvl1pPr>
          </a:lstStyle>
          <a:p>
            <a:r>
              <a:rPr lang="de-DE" dirty="0" smtClean="0"/>
              <a:t>Titelmasterformat durch Klicken bearbeiten</a:t>
            </a:r>
            <a:endParaRPr lang="de-DE" dirty="0"/>
          </a:p>
        </p:txBody>
      </p:sp>
      <p:sp>
        <p:nvSpPr>
          <p:cNvPr id="3" name="Inhaltsplatzhalt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Textplatzhalt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 bearbeiten</a:t>
            </a:r>
          </a:p>
        </p:txBody>
      </p:sp>
      <p:sp>
        <p:nvSpPr>
          <p:cNvPr id="5" name="Datumsplatzhalter 4"/>
          <p:cNvSpPr>
            <a:spLocks noGrp="1"/>
          </p:cNvSpPr>
          <p:nvPr>
            <p:ph type="dt" sz="half" idx="10"/>
          </p:nvPr>
        </p:nvSpPr>
        <p:spPr/>
        <p:txBody>
          <a:bodyPr/>
          <a:lstStyle/>
          <a:p>
            <a:fld id="{91B0A65C-8F61-2345-A794-9E0AE3F9BB97}" type="datetime1">
              <a:rPr lang="de-DE" smtClean="0"/>
              <a:t>03.05.2018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08A11F4-F0F8-4B5B-B075-753C58DBD519}" type="slidenum">
              <a:rPr lang="de-DE" smtClean="0"/>
              <a:t>‹Nr.›</a:t>
            </a:fld>
            <a:endParaRPr lang="de-DE"/>
          </a:p>
        </p:txBody>
      </p:sp>
    </p:spTree>
    <p:extLst>
      <p:ext uri="{BB962C8B-B14F-4D97-AF65-F5344CB8AC3E}">
        <p14:creationId xmlns:p14="http://schemas.microsoft.com/office/powerpoint/2010/main" val="208569196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0"/>
            <a:ext cx="5486400" cy="425054"/>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EEEA8B13-28B5-6248-8CD2-318BF8B7CAB2}" type="datetime1">
              <a:rPr lang="de-DE" smtClean="0"/>
              <a:t>03.05.2018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08A11F4-F0F8-4B5B-B075-753C58DBD519}" type="slidenum">
              <a:rPr lang="de-DE" smtClean="0"/>
              <a:t>‹Nr.›</a:t>
            </a:fld>
            <a:endParaRPr lang="de-DE"/>
          </a:p>
        </p:txBody>
      </p:sp>
    </p:spTree>
    <p:extLst>
      <p:ext uri="{BB962C8B-B14F-4D97-AF65-F5344CB8AC3E}">
        <p14:creationId xmlns:p14="http://schemas.microsoft.com/office/powerpoint/2010/main" val="14517724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Titelmasterformat durch Klicken bearbeiten</a:t>
            </a:r>
            <a:endParaRPr lang="de-DE" dirty="0"/>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C9B1BF31-9ECE-044A-8FC7-0463E1C2CB61}" type="datetime1">
              <a:rPr lang="de-DE" smtClean="0"/>
              <a:t>03.05.2018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08A11F4-F0F8-4B5B-B075-753C58DBD519}" type="slidenum">
              <a:rPr lang="de-DE" smtClean="0"/>
              <a:t>‹Nr.›</a:t>
            </a:fld>
            <a:endParaRPr lang="de-DE"/>
          </a:p>
        </p:txBody>
      </p:sp>
    </p:spTree>
    <p:extLst>
      <p:ext uri="{BB962C8B-B14F-4D97-AF65-F5344CB8AC3E}">
        <p14:creationId xmlns:p14="http://schemas.microsoft.com/office/powerpoint/2010/main" val="218464124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05979"/>
            <a:ext cx="2057400" cy="4388644"/>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05979"/>
            <a:ext cx="6019800" cy="4388644"/>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196AF2E7-0389-794F-9ABF-861DEB5DDEFA}" type="datetime1">
              <a:rPr lang="de-DE" smtClean="0"/>
              <a:t>03.05.2018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08A11F4-F0F8-4B5B-B075-753C58DBD519}" type="slidenum">
              <a:rPr lang="de-DE" smtClean="0"/>
              <a:t>‹Nr.›</a:t>
            </a:fld>
            <a:endParaRPr lang="de-DE"/>
          </a:p>
        </p:txBody>
      </p:sp>
    </p:spTree>
    <p:extLst>
      <p:ext uri="{BB962C8B-B14F-4D97-AF65-F5344CB8AC3E}">
        <p14:creationId xmlns:p14="http://schemas.microsoft.com/office/powerpoint/2010/main" val="90596927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Titelmasterformat durch Klicken bearbeiten</a:t>
            </a:r>
            <a:endParaRPr lang="de-DE" dirty="0"/>
          </a:p>
        </p:txBody>
      </p:sp>
      <p:sp>
        <p:nvSpPr>
          <p:cNvPr id="3" name="Datumsplatzhalter 2"/>
          <p:cNvSpPr>
            <a:spLocks noGrp="1"/>
          </p:cNvSpPr>
          <p:nvPr>
            <p:ph type="dt" sz="half" idx="10"/>
          </p:nvPr>
        </p:nvSpPr>
        <p:spPr/>
        <p:txBody>
          <a:bodyPr/>
          <a:lstStyle/>
          <a:p>
            <a:fld id="{30CAE1EF-4E75-C641-A7B2-6A205F3CA8E7}" type="datetime1">
              <a:rPr lang="de-DE" smtClean="0"/>
              <a:t>03.05.2018</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508A11F4-F0F8-4B5B-B075-753C58DBD519}" type="slidenum">
              <a:rPr lang="de-DE" smtClean="0"/>
              <a:t>‹Nr.›</a:t>
            </a:fld>
            <a:endParaRPr lang="de-DE"/>
          </a:p>
        </p:txBody>
      </p:sp>
    </p:spTree>
    <p:extLst>
      <p:ext uri="{BB962C8B-B14F-4D97-AF65-F5344CB8AC3E}">
        <p14:creationId xmlns:p14="http://schemas.microsoft.com/office/powerpoint/2010/main" val="176907213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597819"/>
            <a:ext cx="7772400" cy="1102519"/>
          </a:xfrm>
        </p:spPr>
        <p:txBody>
          <a:bodyPr/>
          <a:lstStyle/>
          <a:p>
            <a:r>
              <a:rPr lang="de-DE" dirty="0" smtClean="0"/>
              <a:t>Titelmasterformat durch Klicken bearbeiten</a:t>
            </a:r>
            <a:endParaRPr lang="de-DE" dirty="0"/>
          </a:p>
        </p:txBody>
      </p:sp>
      <p:sp>
        <p:nvSpPr>
          <p:cNvPr id="3" name="Untertitel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ED09E384-575E-E84C-BD1E-A50469D6A9D0}" type="datetime1">
              <a:rPr lang="de-DE" smtClean="0"/>
              <a:t>03.05.2018</a:t>
            </a:fld>
            <a:endParaRPr lang="de-DE" dirty="0"/>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08A11F4-F0F8-4B5B-B075-753C58DBD519}" type="slidenum">
              <a:rPr lang="de-DE" smtClean="0"/>
              <a:t>‹Nr.›</a:t>
            </a:fld>
            <a:endParaRPr lang="de-DE"/>
          </a:p>
        </p:txBody>
      </p:sp>
    </p:spTree>
    <p:extLst>
      <p:ext uri="{BB962C8B-B14F-4D97-AF65-F5344CB8AC3E}">
        <p14:creationId xmlns:p14="http://schemas.microsoft.com/office/powerpoint/2010/main" val="269428708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Titelmasterformat durch Klicken bearbeiten</a:t>
            </a:r>
            <a:endParaRPr lang="de-DE" dirty="0"/>
          </a:p>
        </p:txBody>
      </p:sp>
      <p:sp>
        <p:nvSpPr>
          <p:cNvPr id="3" name="Datumsplatzhalter 2"/>
          <p:cNvSpPr>
            <a:spLocks noGrp="1"/>
          </p:cNvSpPr>
          <p:nvPr>
            <p:ph type="dt" sz="half" idx="10"/>
          </p:nvPr>
        </p:nvSpPr>
        <p:spPr/>
        <p:txBody>
          <a:bodyPr/>
          <a:lstStyle/>
          <a:p>
            <a:fld id="{A5EB507D-A45F-904C-9A4A-87C9525D77D1}" type="datetime1">
              <a:rPr lang="de-DE" smtClean="0"/>
              <a:t>03.05.2018</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508A11F4-F0F8-4B5B-B075-753C58DBD519}" type="slidenum">
              <a:rPr lang="de-DE" smtClean="0"/>
              <a:t>‹Nr.›</a:t>
            </a:fld>
            <a:endParaRPr lang="de-DE"/>
          </a:p>
        </p:txBody>
      </p:sp>
    </p:spTree>
    <p:extLst>
      <p:ext uri="{BB962C8B-B14F-4D97-AF65-F5344CB8AC3E}">
        <p14:creationId xmlns:p14="http://schemas.microsoft.com/office/powerpoint/2010/main" val="239505818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3305176"/>
            <a:ext cx="7772400" cy="1021556"/>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B15EBF9B-7EED-774E-A6A4-DA39306A93BA}" type="datetime1">
              <a:rPr lang="de-DE" smtClean="0"/>
              <a:t>03.05.2018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08A11F4-F0F8-4B5B-B075-753C58DBD519}" type="slidenum">
              <a:rPr lang="de-DE" smtClean="0"/>
              <a:t>‹Nr.›</a:t>
            </a:fld>
            <a:endParaRPr lang="de-DE"/>
          </a:p>
        </p:txBody>
      </p:sp>
    </p:spTree>
    <p:extLst>
      <p:ext uri="{BB962C8B-B14F-4D97-AF65-F5344CB8AC3E}">
        <p14:creationId xmlns:p14="http://schemas.microsoft.com/office/powerpoint/2010/main" val="305531843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Titelmasterformat durch Klicken bearbeiten</a:t>
            </a:r>
            <a:endParaRPr lang="de-DE" dirty="0"/>
          </a:p>
        </p:txBody>
      </p:sp>
      <p:sp>
        <p:nvSpPr>
          <p:cNvPr id="3" name="Inhaltsplatzhalt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3B3305ED-EA4C-7D47-80DF-446FF6C42F68}" type="datetime1">
              <a:rPr lang="de-DE" smtClean="0"/>
              <a:t>03.05.2018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08A11F4-F0F8-4B5B-B075-753C58DBD519}" type="slidenum">
              <a:rPr lang="de-DE" smtClean="0"/>
              <a:t>‹Nr.›</a:t>
            </a:fld>
            <a:endParaRPr lang="de-DE"/>
          </a:p>
        </p:txBody>
      </p:sp>
    </p:spTree>
    <p:extLst>
      <p:ext uri="{BB962C8B-B14F-4D97-AF65-F5344CB8AC3E}">
        <p14:creationId xmlns:p14="http://schemas.microsoft.com/office/powerpoint/2010/main" val="372464977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dirty="0" smtClean="0"/>
              <a:t>Titelmasterformat durch Klicken bearbeiten</a:t>
            </a:r>
            <a:endParaRPr lang="de-DE" dirty="0"/>
          </a:p>
        </p:txBody>
      </p:sp>
      <p:sp>
        <p:nvSpPr>
          <p:cNvPr id="3" name="Textplatzhalt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101CEEC9-3A77-2747-9603-872D316C3ED0}" type="datetime1">
              <a:rPr lang="de-DE" smtClean="0"/>
              <a:t>03.05.2018</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508A11F4-F0F8-4B5B-B075-753C58DBD519}" type="slidenum">
              <a:rPr lang="de-DE" smtClean="0"/>
              <a:t>‹Nr.›</a:t>
            </a:fld>
            <a:endParaRPr lang="de-DE"/>
          </a:p>
        </p:txBody>
      </p:sp>
    </p:spTree>
    <p:extLst>
      <p:ext uri="{BB962C8B-B14F-4D97-AF65-F5344CB8AC3E}">
        <p14:creationId xmlns:p14="http://schemas.microsoft.com/office/powerpoint/2010/main" val="328960164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2F365B33-59A4-7540-8F1E-6281D26E7007}" type="datetime1">
              <a:rPr lang="de-DE" smtClean="0"/>
              <a:t>03.05.2018</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508A11F4-F0F8-4B5B-B075-753C58DBD519}" type="slidenum">
              <a:rPr lang="de-DE" smtClean="0"/>
              <a:t>‹Nr.›</a:t>
            </a:fld>
            <a:endParaRPr lang="de-DE"/>
          </a:p>
        </p:txBody>
      </p:sp>
    </p:spTree>
    <p:extLst>
      <p:ext uri="{BB962C8B-B14F-4D97-AF65-F5344CB8AC3E}">
        <p14:creationId xmlns:p14="http://schemas.microsoft.com/office/powerpoint/2010/main" val="237753511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571CEBC8-B7A7-C846-8ADA-D1844DC3BB2E}" type="datetime1">
              <a:rPr lang="de-DE" smtClean="0"/>
              <a:t>03.05.2018</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508A11F4-F0F8-4B5B-B075-753C58DBD519}" type="slidenum">
              <a:rPr lang="de-DE" smtClean="0"/>
              <a:t>‹Nr.›</a:t>
            </a:fld>
            <a:endParaRPr lang="de-DE"/>
          </a:p>
        </p:txBody>
      </p:sp>
    </p:spTree>
    <p:extLst>
      <p:ext uri="{BB962C8B-B14F-4D97-AF65-F5344CB8AC3E}">
        <p14:creationId xmlns:p14="http://schemas.microsoft.com/office/powerpoint/2010/main" val="203689936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251520" y="310344"/>
            <a:ext cx="8698734" cy="857250"/>
          </a:xfrm>
          <a:prstGeom prst="rect">
            <a:avLst/>
          </a:prstGeom>
        </p:spPr>
        <p:txBody>
          <a:bodyPr vert="horz" lIns="91440" tIns="45720" rIns="91440" bIns="45720" rtlCol="0" anchor="ctr">
            <a:no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A6226B3-137F-E04B-9843-77BC96A245A1}" type="datetime1">
              <a:rPr lang="de-DE" smtClean="0"/>
              <a:t>03.05.2018</a:t>
            </a:fld>
            <a:endParaRPr lang="de-DE" dirty="0"/>
          </a:p>
        </p:txBody>
      </p:sp>
      <p:sp>
        <p:nvSpPr>
          <p:cNvPr id="5" name="Fußzeilenplatzhalt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p>
        </p:txBody>
      </p:sp>
      <p:sp>
        <p:nvSpPr>
          <p:cNvPr id="6" name="Foliennummernplatzhalt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508A11F4-F0F8-4B5B-B075-753C58DBD519}" type="slidenum">
              <a:rPr lang="de-DE" smtClean="0"/>
              <a:pPr algn="ctr"/>
              <a:t>‹Nr.›</a:t>
            </a:fld>
            <a:endParaRPr lang="de-DE" dirty="0"/>
          </a:p>
        </p:txBody>
      </p:sp>
    </p:spTree>
    <p:extLst>
      <p:ext uri="{BB962C8B-B14F-4D97-AF65-F5344CB8AC3E}">
        <p14:creationId xmlns:p14="http://schemas.microsoft.com/office/powerpoint/2010/main" val="1310130689"/>
      </p:ext>
    </p:extLst>
  </p:cSld>
  <p:clrMap bg1="lt1" tx1="dk1" bg2="lt2" tx2="dk2" accent1="accent1" accent2="accent2" accent3="accent3" accent4="accent4" accent5="accent5" accent6="accent6" hlink="hlink" folHlink="folHlink"/>
  <p:sldLayoutIdLst>
    <p:sldLayoutId id="2147483698" r:id="rId1"/>
    <p:sldLayoutId id="2147483709" r:id="rId2"/>
    <p:sldLayoutId id="2147483697" r:id="rId3"/>
    <p:sldLayoutId id="214748370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Lst>
  <p:timing>
    <p:tnLst>
      <p:par>
        <p:cTn id="1" dur="indefinite" restart="never" nodeType="tmRoot"/>
      </p:par>
    </p:tnLst>
  </p:timing>
  <p:hf hdr="0" ftr="0" dt="0"/>
  <p:txStyles>
    <p:titleStyle>
      <a:lvl1pPr algn="ctr"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data.giss.nasa.gov/gistemp/graphs/"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0.jpeg"/><Relationship Id="rId7" Type="http://schemas.openxmlformats.org/officeDocument/2006/relationships/diagramColors" Target="../diagrams/colors6.xm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9.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9.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14.png"/><Relationship Id="rId7" Type="http://schemas.openxmlformats.org/officeDocument/2006/relationships/diagramColors" Target="../diagrams/colors13.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34.xml.rels><?xml version="1.0" encoding="UTF-8" standalone="yes"?>
<Relationships xmlns="http://schemas.openxmlformats.org/package/2006/relationships"><Relationship Id="rId8" Type="http://schemas.openxmlformats.org/officeDocument/2006/relationships/hyperlink" Target="http://www.ufz.de/index.php?de=37935" TargetMode="External"/><Relationship Id="rId13" Type="http://schemas.openxmlformats.org/officeDocument/2006/relationships/hyperlink" Target="http://wiki.bildungsserver.de/index.php/Hauptseite" TargetMode="External"/><Relationship Id="rId18" Type="http://schemas.openxmlformats.org/officeDocument/2006/relationships/hyperlink" Target="http://www.welt.de/wissenschaft/article737613/Mit-dem-Klimawandel-kommen-neue-Krankheiten.html" TargetMode="External"/><Relationship Id="rId26" Type="http://schemas.openxmlformats.org/officeDocument/2006/relationships/hyperlink" Target="http://www.oeko.de/oekodoc/2441/2015-598-de.pdf" TargetMode="External"/><Relationship Id="rId3" Type="http://schemas.openxmlformats.org/officeDocument/2006/relationships/hyperlink" Target="http://www.dwd.de/" TargetMode="External"/><Relationship Id="rId21" Type="http://schemas.openxmlformats.org/officeDocument/2006/relationships/hyperlink" Target="https://www.bamf.de/SharedDocs/Anlagen/DE/Publikationen/WorkingPapers/wp45-klimamigration.pdf?__blob=publicationFile" TargetMode="External"/><Relationship Id="rId7" Type="http://schemas.openxmlformats.org/officeDocument/2006/relationships/hyperlink" Target="http://www.eea.europa.eu/de" TargetMode="External"/><Relationship Id="rId12" Type="http://schemas.openxmlformats.org/officeDocument/2006/relationships/hyperlink" Target="http://www.klimafakten.de/" TargetMode="External"/><Relationship Id="rId17" Type="http://schemas.openxmlformats.org/officeDocument/2006/relationships/hyperlink" Target="http://svs.gsfc.nasa.gov/cgi-bin/details.cgi?aid=3998" TargetMode="External"/><Relationship Id="rId25" Type="http://schemas.openxmlformats.org/officeDocument/2006/relationships/hyperlink" Target="http://www.lpb-bw.de/klimaschutz_deutschland.html" TargetMode="External"/><Relationship Id="rId2" Type="http://schemas.openxmlformats.org/officeDocument/2006/relationships/notesSlide" Target="../notesSlides/notesSlide26.xml"/><Relationship Id="rId16" Type="http://schemas.openxmlformats.org/officeDocument/2006/relationships/hyperlink" Target="http://www.wbgu.de/fileadmin/templates/dateien/veroeffentlichungen/sondergutachten/sn2009/wbgu_sn2009.pdf" TargetMode="External"/><Relationship Id="rId20" Type="http://schemas.openxmlformats.org/officeDocument/2006/relationships/hyperlink" Target="http://https/www.clisap.de/de/forschung/c:-klimawandel-und-soziale-dynamiken/crg-klimawandel-und-sicherheit/zusammenhang-zwischen-klimawandel-und-konflikten/" TargetMode="External"/><Relationship Id="rId1" Type="http://schemas.openxmlformats.org/officeDocument/2006/relationships/slideLayout" Target="../slideLayouts/slideLayout1.xml"/><Relationship Id="rId6" Type="http://schemas.openxmlformats.org/officeDocument/2006/relationships/hyperlink" Target="http://www.ippc.ch/" TargetMode="External"/><Relationship Id="rId11" Type="http://schemas.openxmlformats.org/officeDocument/2006/relationships/hyperlink" Target="http://www1.wdr.de/mediathek/video/sendungen/eins-zu-eins/video-eins-zu-eins---klimaschutz-und-energiepolitik-welche-kosten-kommen-auf-den-buerger-zu-100.html" TargetMode="External"/><Relationship Id="rId24" Type="http://schemas.openxmlformats.org/officeDocument/2006/relationships/hyperlink" Target="http://www.klimaschutz.de/de/programme" TargetMode="External"/><Relationship Id="rId5" Type="http://schemas.openxmlformats.org/officeDocument/2006/relationships/hyperlink" Target="http://www.umweltbundesamt.de/" TargetMode="External"/><Relationship Id="rId15" Type="http://schemas.openxmlformats.org/officeDocument/2006/relationships/hyperlink" Target="http://www.oekosystem-erde.de/html/klimawandel-02.html" TargetMode="External"/><Relationship Id="rId23" Type="http://schemas.openxmlformats.org/officeDocument/2006/relationships/hyperlink" Target="http://www.bmwi.de/DE/Themen/Energie/Energiewende/koordinierung-energiewende.html" TargetMode="External"/><Relationship Id="rId10" Type="http://schemas.openxmlformats.org/officeDocument/2006/relationships/hyperlink" Target="https://www.greenpeace.de/themen/klimawandel" TargetMode="External"/><Relationship Id="rId19" Type="http://schemas.openxmlformats.org/officeDocument/2006/relationships/hyperlink" Target="http://www.zeit.de/wirtschaft/2015-12/klimawandel-ressourcen-konflikt-migration-konsequenzen" TargetMode="External"/><Relationship Id="rId4" Type="http://schemas.openxmlformats.org/officeDocument/2006/relationships/hyperlink" Target="http://www.deutschesklimaportal.de/DE/Home/home_node.html" TargetMode="External"/><Relationship Id="rId9" Type="http://schemas.openxmlformats.org/officeDocument/2006/relationships/hyperlink" Target="https://www.bpb.de/gesellschaft/umwelt/klimawandel/" TargetMode="External"/><Relationship Id="rId14" Type="http://schemas.openxmlformats.org/officeDocument/2006/relationships/hyperlink" Target="http://www.bmub.bund.de/themen/klima-energie" TargetMode="External"/><Relationship Id="rId22" Type="http://schemas.openxmlformats.org/officeDocument/2006/relationships/hyperlink" Target="http://www.umwelt-im-unterricht.de/hintergrund/klimawandel-und-migration" TargetMode="External"/><Relationship Id="rId27" Type="http://schemas.openxmlformats.org/officeDocument/2006/relationships/hyperlink" Target="http://www.bundesregierung.de/Content/DE/StatischeSeiten/Breg/FAQ/faq-zum-klimaschutz.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79512" y="6936"/>
            <a:ext cx="8698734" cy="2024754"/>
          </a:xfrm>
        </p:spPr>
        <p:txBody>
          <a:bodyPr/>
          <a:lstStyle/>
          <a:p>
            <a:r>
              <a:rPr lang="en-US" sz="3200" noProof="0" dirty="0" smtClean="0"/>
              <a:t>Energy Oriented Business Administration</a:t>
            </a:r>
            <a:br>
              <a:rPr lang="en-US" sz="3200" noProof="0" dirty="0" smtClean="0"/>
            </a:br>
            <a:r>
              <a:rPr lang="en-US" sz="3200" noProof="0" dirty="0" smtClean="0"/>
              <a:t>Prof. Dr. Johannes </a:t>
            </a:r>
            <a:r>
              <a:rPr lang="en-US" sz="3200" noProof="0" dirty="0" err="1" smtClean="0"/>
              <a:t>Kals</a:t>
            </a:r>
            <a:r>
              <a:rPr lang="en-US" sz="3200" noProof="0" dirty="0" smtClean="0"/>
              <a:t/>
            </a:r>
            <a:br>
              <a:rPr lang="en-US" sz="3200" noProof="0" dirty="0" smtClean="0"/>
            </a:br>
            <a:r>
              <a:rPr lang="en-US" sz="3200" noProof="0" dirty="0" smtClean="0"/>
              <a:t/>
            </a:r>
            <a:br>
              <a:rPr lang="en-US" sz="3200" noProof="0" dirty="0" smtClean="0"/>
            </a:br>
            <a:r>
              <a:rPr lang="en-US" sz="3200" noProof="0" dirty="0" smtClean="0"/>
              <a:t>2.1 Climate Change</a:t>
            </a:r>
            <a:endParaRPr lang="en-US" sz="1800" noProof="0" dirty="0"/>
          </a:p>
        </p:txBody>
      </p:sp>
      <p:sp>
        <p:nvSpPr>
          <p:cNvPr id="5" name="Inhaltsplatzhalter 4"/>
          <p:cNvSpPr>
            <a:spLocks noGrp="1"/>
          </p:cNvSpPr>
          <p:nvPr>
            <p:ph idx="1"/>
          </p:nvPr>
        </p:nvSpPr>
        <p:spPr>
          <a:xfrm>
            <a:off x="500321" y="2312608"/>
            <a:ext cx="8248143" cy="2747034"/>
          </a:xfrm>
        </p:spPr>
        <p:txBody>
          <a:bodyPr>
            <a:noAutofit/>
          </a:bodyPr>
          <a:lstStyle/>
          <a:p>
            <a:pPr marL="0" indent="0" algn="ctr">
              <a:buNone/>
            </a:pPr>
            <a:r>
              <a:rPr lang="en-US" sz="2800" b="1" dirty="0" smtClean="0"/>
              <a:t>Outline</a:t>
            </a:r>
            <a:endParaRPr lang="en-US" sz="2800" b="1" noProof="0" dirty="0" smtClean="0"/>
          </a:p>
          <a:p>
            <a:pPr marL="514350" indent="-514350" algn="ctr">
              <a:buFont typeface="+mj-lt"/>
              <a:buAutoNum type="arabicPeriod"/>
            </a:pPr>
            <a:r>
              <a:rPr lang="en-US" sz="2800" b="1" noProof="0" dirty="0" smtClean="0"/>
              <a:t>Global Warming</a:t>
            </a:r>
          </a:p>
          <a:p>
            <a:pPr marL="514350" indent="-514350" algn="ctr">
              <a:buFont typeface="+mj-lt"/>
              <a:buAutoNum type="arabicPeriod"/>
            </a:pPr>
            <a:r>
              <a:rPr lang="en-US" sz="2800" noProof="0" dirty="0" smtClean="0"/>
              <a:t>Weather, Climate, and Greenhouse Gases</a:t>
            </a:r>
          </a:p>
          <a:p>
            <a:pPr marL="514350" indent="-514350" algn="ctr">
              <a:buFont typeface="+mj-lt"/>
              <a:buAutoNum type="arabicPeriod"/>
            </a:pPr>
            <a:r>
              <a:rPr lang="en-US" sz="2800" noProof="0" dirty="0" smtClean="0"/>
              <a:t>Consequences and Impact </a:t>
            </a:r>
          </a:p>
          <a:p>
            <a:pPr marL="0" indent="0" algn="ctr">
              <a:buNone/>
            </a:pPr>
            <a:endParaRPr lang="en-US" sz="2800" noProof="0" dirty="0" smtClean="0"/>
          </a:p>
          <a:p>
            <a:pPr marL="0" indent="0" algn="ctr">
              <a:buNone/>
            </a:pPr>
            <a:endParaRPr lang="en-US" sz="2800" noProof="0" dirty="0" smtClean="0"/>
          </a:p>
          <a:p>
            <a:pPr marL="0" indent="0" algn="ctr">
              <a:buNone/>
            </a:pPr>
            <a:endParaRPr lang="en-US" sz="2800" noProof="0" dirty="0" smtClean="0"/>
          </a:p>
        </p:txBody>
      </p:sp>
      <p:sp>
        <p:nvSpPr>
          <p:cNvPr id="2" name="Foliennummernplatzhalter 1"/>
          <p:cNvSpPr>
            <a:spLocks noGrp="1"/>
          </p:cNvSpPr>
          <p:nvPr>
            <p:ph type="sldNum" sz="quarter" idx="12"/>
          </p:nvPr>
        </p:nvSpPr>
        <p:spPr/>
        <p:txBody>
          <a:bodyPr/>
          <a:lstStyle/>
          <a:p>
            <a:fld id="{508A11F4-F0F8-4B5B-B075-753C58DBD519}" type="slidenum">
              <a:rPr lang="de-DE" smtClean="0"/>
              <a:t>1</a:t>
            </a:fld>
            <a:endParaRPr lang="de-DE"/>
          </a:p>
        </p:txBody>
      </p:sp>
    </p:spTree>
    <p:extLst>
      <p:ext uri="{BB962C8B-B14F-4D97-AF65-F5344CB8AC3E}">
        <p14:creationId xmlns:p14="http://schemas.microsoft.com/office/powerpoint/2010/main" val="6937393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9512" y="-77264"/>
            <a:ext cx="8712968" cy="830997"/>
          </a:xfrm>
          <a:prstGeom prst="rect">
            <a:avLst/>
          </a:prstGeom>
          <a:noFill/>
        </p:spPr>
        <p:txBody>
          <a:bodyPr wrap="square" rtlCol="0">
            <a:spAutoFit/>
          </a:bodyPr>
          <a:lstStyle/>
          <a:p>
            <a:pPr algn="ctr"/>
            <a:r>
              <a:rPr lang="en-US" sz="2400" dirty="0" smtClean="0"/>
              <a:t>Nobel or rare gases (1 percent above, among them carbon dioxide – CO</a:t>
            </a:r>
            <a:r>
              <a:rPr lang="en-US" sz="2400" baseline="-25000" dirty="0" smtClean="0"/>
              <a:t>2</a:t>
            </a:r>
            <a:r>
              <a:rPr lang="en-US" sz="2400" dirty="0" smtClean="0"/>
              <a:t> - as leading GHG)</a:t>
            </a:r>
            <a:endParaRPr lang="en-US" sz="2400" dirty="0"/>
          </a:p>
        </p:txBody>
      </p:sp>
      <p:sp>
        <p:nvSpPr>
          <p:cNvPr id="2" name="Foliennummernplatzhalter 1"/>
          <p:cNvSpPr>
            <a:spLocks noGrp="1"/>
          </p:cNvSpPr>
          <p:nvPr>
            <p:ph type="sldNum" sz="quarter" idx="12"/>
          </p:nvPr>
        </p:nvSpPr>
        <p:spPr/>
        <p:txBody>
          <a:bodyPr/>
          <a:lstStyle/>
          <a:p>
            <a:fld id="{508A11F4-F0F8-4B5B-B075-753C58DBD519}" type="slidenum">
              <a:rPr lang="de-DE" smtClean="0"/>
              <a:t>10</a:t>
            </a:fld>
            <a:endParaRPr lang="de-DE" dirty="0"/>
          </a:p>
        </p:txBody>
      </p:sp>
      <p:pic>
        <p:nvPicPr>
          <p:cNvPr id="4" name="Bild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9612" y="673634"/>
            <a:ext cx="6912768" cy="4093629"/>
          </a:xfrm>
          <a:prstGeom prst="rect">
            <a:avLst/>
          </a:prstGeom>
        </p:spPr>
      </p:pic>
      <p:sp>
        <p:nvSpPr>
          <p:cNvPr id="6" name="Rechteck 5"/>
          <p:cNvSpPr/>
          <p:nvPr/>
        </p:nvSpPr>
        <p:spPr>
          <a:xfrm>
            <a:off x="3419872" y="753733"/>
            <a:ext cx="2304256" cy="3058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p:cNvSpPr txBox="1"/>
          <p:nvPr/>
        </p:nvSpPr>
        <p:spPr>
          <a:xfrm>
            <a:off x="4716016" y="843558"/>
            <a:ext cx="3456384" cy="646331"/>
          </a:xfrm>
          <a:prstGeom prst="rect">
            <a:avLst/>
          </a:prstGeom>
          <a:noFill/>
        </p:spPr>
        <p:txBody>
          <a:bodyPr wrap="square" rtlCol="0">
            <a:spAutoFit/>
          </a:bodyPr>
          <a:lstStyle/>
          <a:p>
            <a:r>
              <a:rPr lang="en-US" b="1" dirty="0" smtClean="0"/>
              <a:t>Composition of greenhouse gases (2014)</a:t>
            </a:r>
            <a:endParaRPr lang="en-US" b="1" dirty="0"/>
          </a:p>
        </p:txBody>
      </p:sp>
      <p:sp>
        <p:nvSpPr>
          <p:cNvPr id="9" name="Rechteck 8"/>
          <p:cNvSpPr/>
          <p:nvPr/>
        </p:nvSpPr>
        <p:spPr>
          <a:xfrm>
            <a:off x="5508104" y="2571750"/>
            <a:ext cx="2412268" cy="16561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5519119" y="2442250"/>
            <a:ext cx="3085329" cy="1569660"/>
          </a:xfrm>
          <a:prstGeom prst="rect">
            <a:avLst/>
          </a:prstGeom>
          <a:noFill/>
        </p:spPr>
        <p:txBody>
          <a:bodyPr wrap="square" rtlCol="0">
            <a:spAutoFit/>
          </a:bodyPr>
          <a:lstStyle/>
          <a:p>
            <a:pPr>
              <a:lnSpc>
                <a:spcPct val="150000"/>
              </a:lnSpc>
            </a:pPr>
            <a:r>
              <a:rPr lang="en-US" sz="1600" dirty="0" smtClean="0"/>
              <a:t>Carbon dioxide (CO2)</a:t>
            </a:r>
          </a:p>
          <a:p>
            <a:pPr>
              <a:lnSpc>
                <a:spcPct val="150000"/>
              </a:lnSpc>
            </a:pPr>
            <a:r>
              <a:rPr lang="en-US" sz="1600" dirty="0" smtClean="0"/>
              <a:t>Methane (CH4)</a:t>
            </a:r>
          </a:p>
          <a:p>
            <a:pPr>
              <a:lnSpc>
                <a:spcPct val="150000"/>
              </a:lnSpc>
            </a:pPr>
            <a:r>
              <a:rPr lang="en-US" sz="1600" dirty="0" smtClean="0"/>
              <a:t>Nitrous oxides (N2O)</a:t>
            </a:r>
          </a:p>
          <a:p>
            <a:pPr>
              <a:lnSpc>
                <a:spcPct val="150000"/>
              </a:lnSpc>
            </a:pPr>
            <a:r>
              <a:rPr lang="en-US" sz="1600" dirty="0" smtClean="0"/>
              <a:t>F-Gases (HFKW, FKW, SF6 , NF3)</a:t>
            </a:r>
            <a:endParaRPr lang="en-US" sz="1600" dirty="0"/>
          </a:p>
        </p:txBody>
      </p:sp>
    </p:spTree>
    <p:extLst>
      <p:ext uri="{BB962C8B-B14F-4D97-AF65-F5344CB8AC3E}">
        <p14:creationId xmlns:p14="http://schemas.microsoft.com/office/powerpoint/2010/main" val="17660664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 4"/>
          <p:cNvGraphicFramePr/>
          <p:nvPr>
            <p:extLst>
              <p:ext uri="{D42A27DB-BD31-4B8C-83A1-F6EECF244321}">
                <p14:modId xmlns:p14="http://schemas.microsoft.com/office/powerpoint/2010/main" val="3841090973"/>
              </p:ext>
            </p:extLst>
          </p:nvPr>
        </p:nvGraphicFramePr>
        <p:xfrm>
          <a:off x="251520" y="681540"/>
          <a:ext cx="8712967" cy="33483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liennummernplatzhalter 1"/>
          <p:cNvSpPr>
            <a:spLocks noGrp="1"/>
          </p:cNvSpPr>
          <p:nvPr>
            <p:ph type="sldNum" sz="quarter" idx="12"/>
          </p:nvPr>
        </p:nvSpPr>
        <p:spPr/>
        <p:txBody>
          <a:bodyPr/>
          <a:lstStyle/>
          <a:p>
            <a:fld id="{508A11F4-F0F8-4B5B-B075-753C58DBD519}" type="slidenum">
              <a:rPr lang="de-DE" smtClean="0"/>
              <a:t>11</a:t>
            </a:fld>
            <a:endParaRPr lang="de-DE"/>
          </a:p>
        </p:txBody>
      </p:sp>
    </p:spTree>
    <p:extLst>
      <p:ext uri="{BB962C8B-B14F-4D97-AF65-F5344CB8AC3E}">
        <p14:creationId xmlns:p14="http://schemas.microsoft.com/office/powerpoint/2010/main" val="10916737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508A11F4-F0F8-4B5B-B075-753C58DBD519}" type="slidenum">
              <a:rPr lang="de-DE" smtClean="0"/>
              <a:t>12</a:t>
            </a:fld>
            <a:endParaRPr lang="de-DE"/>
          </a:p>
        </p:txBody>
      </p:sp>
      <p:graphicFrame>
        <p:nvGraphicFramePr>
          <p:cNvPr id="4" name="Tabelle 3"/>
          <p:cNvGraphicFramePr>
            <a:graphicFrameLocks noGrp="1"/>
          </p:cNvGraphicFramePr>
          <p:nvPr>
            <p:extLst>
              <p:ext uri="{D42A27DB-BD31-4B8C-83A1-F6EECF244321}">
                <p14:modId xmlns:p14="http://schemas.microsoft.com/office/powerpoint/2010/main" val="4262050362"/>
              </p:ext>
            </p:extLst>
          </p:nvPr>
        </p:nvGraphicFramePr>
        <p:xfrm>
          <a:off x="683567" y="943745"/>
          <a:ext cx="8064898" cy="3960440"/>
        </p:xfrm>
        <a:graphic>
          <a:graphicData uri="http://schemas.openxmlformats.org/drawingml/2006/table">
            <a:tbl>
              <a:tblPr firstRow="1" firstCol="1" bandRow="1">
                <a:tableStyleId>{5C22544A-7EE6-4342-B048-85BDC9FD1C3A}</a:tableStyleId>
              </a:tblPr>
              <a:tblGrid>
                <a:gridCol w="2201745"/>
                <a:gridCol w="1465497"/>
                <a:gridCol w="1465497"/>
                <a:gridCol w="1465497"/>
                <a:gridCol w="1466662"/>
              </a:tblGrid>
              <a:tr h="1332441">
                <a:tc>
                  <a:txBody>
                    <a:bodyPr/>
                    <a:lstStyle/>
                    <a:p>
                      <a:pPr algn="ctr">
                        <a:lnSpc>
                          <a:spcPct val="100000"/>
                        </a:lnSpc>
                        <a:spcAft>
                          <a:spcPts val="0"/>
                        </a:spcAft>
                      </a:pPr>
                      <a:r>
                        <a:rPr lang="de-DE" sz="2000" dirty="0" smtClean="0">
                          <a:effectLst/>
                        </a:rPr>
                        <a:t>GHG</a:t>
                      </a:r>
                      <a:endParaRPr lang="de-DE" sz="2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00000"/>
                        </a:lnSpc>
                        <a:spcAft>
                          <a:spcPts val="0"/>
                        </a:spcAft>
                      </a:pPr>
                      <a:r>
                        <a:rPr lang="de-DE" sz="2000" dirty="0" smtClean="0">
                          <a:effectLst/>
                        </a:rPr>
                        <a:t>Chemical</a:t>
                      </a:r>
                      <a:r>
                        <a:rPr lang="de-DE" sz="2000" baseline="0" dirty="0" smtClean="0">
                          <a:effectLst/>
                        </a:rPr>
                        <a:t> </a:t>
                      </a:r>
                      <a:r>
                        <a:rPr lang="de-DE" sz="2000" baseline="0" dirty="0" err="1" smtClean="0">
                          <a:effectLst/>
                        </a:rPr>
                        <a:t>formula</a:t>
                      </a:r>
                      <a:endParaRPr lang="de-DE" sz="2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00000"/>
                        </a:lnSpc>
                        <a:spcAft>
                          <a:spcPts val="0"/>
                        </a:spcAft>
                      </a:pPr>
                      <a:r>
                        <a:rPr lang="de-DE" sz="2000" dirty="0" smtClean="0">
                          <a:effectLst/>
                        </a:rPr>
                        <a:t>Time </a:t>
                      </a:r>
                      <a:r>
                        <a:rPr lang="de-DE" sz="2000" dirty="0" err="1" smtClean="0">
                          <a:effectLst/>
                        </a:rPr>
                        <a:t>horizon</a:t>
                      </a:r>
                      <a:r>
                        <a:rPr lang="de-DE" sz="2000" dirty="0" smtClean="0">
                          <a:effectLst/>
                        </a:rPr>
                        <a:t> </a:t>
                      </a:r>
                      <a:r>
                        <a:rPr lang="de-DE" sz="2000" dirty="0" err="1" smtClean="0">
                          <a:effectLst/>
                        </a:rPr>
                        <a:t>of</a:t>
                      </a:r>
                      <a:r>
                        <a:rPr lang="de-DE" sz="2000" dirty="0" smtClean="0">
                          <a:effectLst/>
                        </a:rPr>
                        <a:t> 20 </a:t>
                      </a:r>
                      <a:r>
                        <a:rPr lang="de-DE" sz="2000" dirty="0" err="1" smtClean="0">
                          <a:effectLst/>
                        </a:rPr>
                        <a:t>years</a:t>
                      </a:r>
                      <a:endParaRPr lang="de-DE" sz="2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00000"/>
                        </a:lnSpc>
                        <a:spcAft>
                          <a:spcPts val="0"/>
                        </a:spcAft>
                      </a:pPr>
                      <a:r>
                        <a:rPr lang="de-DE" sz="2000" dirty="0" smtClean="0">
                          <a:effectLst/>
                          <a:latin typeface="+mn-lt"/>
                          <a:ea typeface="+mn-ea"/>
                        </a:rPr>
                        <a:t>Time</a:t>
                      </a:r>
                      <a:r>
                        <a:rPr lang="de-DE" sz="2000" baseline="0" dirty="0" smtClean="0">
                          <a:effectLst/>
                          <a:latin typeface="+mn-lt"/>
                          <a:ea typeface="+mn-ea"/>
                        </a:rPr>
                        <a:t> </a:t>
                      </a:r>
                      <a:r>
                        <a:rPr lang="de-DE" sz="2000" baseline="0" dirty="0" err="1" smtClean="0">
                          <a:effectLst/>
                          <a:latin typeface="+mn-lt"/>
                          <a:ea typeface="+mn-ea"/>
                        </a:rPr>
                        <a:t>horizon</a:t>
                      </a:r>
                      <a:r>
                        <a:rPr lang="de-DE" sz="2000" baseline="0" dirty="0" smtClean="0">
                          <a:effectLst/>
                          <a:latin typeface="+mn-lt"/>
                          <a:ea typeface="+mn-ea"/>
                        </a:rPr>
                        <a:t> </a:t>
                      </a:r>
                      <a:r>
                        <a:rPr lang="de-DE" sz="2000" baseline="0" dirty="0" err="1" smtClean="0">
                          <a:effectLst/>
                          <a:latin typeface="+mn-lt"/>
                          <a:ea typeface="+mn-ea"/>
                        </a:rPr>
                        <a:t>of</a:t>
                      </a:r>
                      <a:r>
                        <a:rPr lang="de-DE" sz="2000" baseline="0" dirty="0" smtClean="0">
                          <a:effectLst/>
                          <a:latin typeface="+mn-lt"/>
                          <a:ea typeface="+mn-ea"/>
                        </a:rPr>
                        <a:t> 100 </a:t>
                      </a:r>
                      <a:r>
                        <a:rPr lang="de-DE" sz="2000" baseline="0" dirty="0" err="1" smtClean="0">
                          <a:effectLst/>
                          <a:latin typeface="+mn-lt"/>
                          <a:ea typeface="+mn-ea"/>
                        </a:rPr>
                        <a:t>years</a:t>
                      </a:r>
                      <a:endParaRPr lang="de-DE" sz="2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00000"/>
                        </a:lnSpc>
                        <a:spcAft>
                          <a:spcPts val="0"/>
                        </a:spcAft>
                      </a:pPr>
                      <a:r>
                        <a:rPr lang="de-DE" sz="2000" dirty="0" smtClean="0">
                          <a:effectLst/>
                        </a:rPr>
                        <a:t>Time </a:t>
                      </a:r>
                      <a:r>
                        <a:rPr lang="de-DE" sz="2000" dirty="0" err="1" smtClean="0">
                          <a:effectLst/>
                        </a:rPr>
                        <a:t>horizon</a:t>
                      </a:r>
                      <a:r>
                        <a:rPr lang="de-DE" sz="2000" dirty="0" smtClean="0">
                          <a:effectLst/>
                        </a:rPr>
                        <a:t> </a:t>
                      </a:r>
                      <a:r>
                        <a:rPr lang="de-DE" sz="2000" dirty="0" err="1" smtClean="0">
                          <a:effectLst/>
                        </a:rPr>
                        <a:t>of</a:t>
                      </a:r>
                      <a:endParaRPr lang="de-DE" sz="2400" dirty="0">
                        <a:effectLst/>
                      </a:endParaRPr>
                    </a:p>
                    <a:p>
                      <a:pPr algn="ctr">
                        <a:lnSpc>
                          <a:spcPct val="100000"/>
                        </a:lnSpc>
                        <a:spcAft>
                          <a:spcPts val="0"/>
                        </a:spcAft>
                      </a:pPr>
                      <a:r>
                        <a:rPr lang="de-DE" sz="2000" dirty="0">
                          <a:effectLst/>
                        </a:rPr>
                        <a:t>500 </a:t>
                      </a:r>
                      <a:r>
                        <a:rPr lang="de-DE" sz="2000" dirty="0" err="1" smtClean="0">
                          <a:effectLst/>
                        </a:rPr>
                        <a:t>years</a:t>
                      </a:r>
                      <a:endParaRPr lang="de-DE" sz="2400" dirty="0">
                        <a:effectLst/>
                        <a:latin typeface="Times New Roman" panose="02020603050405020304" pitchFamily="18" charset="0"/>
                        <a:ea typeface="Times New Roman" panose="02020603050405020304" pitchFamily="18" charset="0"/>
                      </a:endParaRPr>
                    </a:p>
                  </a:txBody>
                  <a:tcPr marL="68580" marR="68580" marT="0" marB="0" anchor="ctr"/>
                </a:tc>
              </a:tr>
              <a:tr h="517623">
                <a:tc>
                  <a:txBody>
                    <a:bodyPr/>
                    <a:lstStyle/>
                    <a:p>
                      <a:pPr algn="ctr">
                        <a:lnSpc>
                          <a:spcPct val="100000"/>
                        </a:lnSpc>
                        <a:spcAft>
                          <a:spcPts val="0"/>
                        </a:spcAft>
                      </a:pPr>
                      <a:r>
                        <a:rPr lang="de-DE" sz="2000" dirty="0" smtClean="0">
                          <a:effectLst/>
                        </a:rPr>
                        <a:t>Carbon </a:t>
                      </a:r>
                      <a:r>
                        <a:rPr lang="de-DE" sz="2000" dirty="0" err="1" smtClean="0">
                          <a:effectLst/>
                        </a:rPr>
                        <a:t>dioxide</a:t>
                      </a:r>
                      <a:endParaRPr lang="de-DE" sz="2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ts val="1300"/>
                        </a:lnSpc>
                        <a:spcAft>
                          <a:spcPts val="600"/>
                        </a:spcAft>
                      </a:pPr>
                      <a:r>
                        <a:rPr lang="de-DE" sz="2000">
                          <a:effectLst/>
                        </a:rPr>
                        <a:t>CO</a:t>
                      </a:r>
                      <a:r>
                        <a:rPr lang="de-DE" sz="2000" baseline="-25000">
                          <a:effectLst/>
                        </a:rPr>
                        <a:t>2</a:t>
                      </a:r>
                      <a:endParaRPr lang="de-DE"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ts val="1300"/>
                        </a:lnSpc>
                        <a:spcAft>
                          <a:spcPts val="600"/>
                        </a:spcAft>
                      </a:pPr>
                      <a:r>
                        <a:rPr lang="de-DE" sz="2000">
                          <a:effectLst/>
                        </a:rPr>
                        <a:t>1</a:t>
                      </a:r>
                      <a:endParaRPr lang="de-DE"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ts val="1300"/>
                        </a:lnSpc>
                        <a:spcAft>
                          <a:spcPts val="600"/>
                        </a:spcAft>
                      </a:pPr>
                      <a:r>
                        <a:rPr lang="de-DE" sz="2000">
                          <a:effectLst/>
                        </a:rPr>
                        <a:t>1</a:t>
                      </a:r>
                      <a:endParaRPr lang="de-DE"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ts val="1300"/>
                        </a:lnSpc>
                        <a:spcAft>
                          <a:spcPts val="600"/>
                        </a:spcAft>
                      </a:pPr>
                      <a:r>
                        <a:rPr lang="de-DE" sz="2000" dirty="0">
                          <a:effectLst/>
                        </a:rPr>
                        <a:t>1</a:t>
                      </a:r>
                      <a:endParaRPr lang="de-DE" sz="2400" dirty="0">
                        <a:effectLst/>
                        <a:latin typeface="Times New Roman" panose="02020603050405020304" pitchFamily="18" charset="0"/>
                        <a:ea typeface="Times New Roman" panose="02020603050405020304" pitchFamily="18" charset="0"/>
                      </a:endParaRPr>
                    </a:p>
                  </a:txBody>
                  <a:tcPr marL="68580" marR="68580" marT="0" marB="0" anchor="ctr"/>
                </a:tc>
              </a:tr>
              <a:tr h="517623">
                <a:tc>
                  <a:txBody>
                    <a:bodyPr/>
                    <a:lstStyle/>
                    <a:p>
                      <a:pPr algn="ctr">
                        <a:lnSpc>
                          <a:spcPct val="100000"/>
                        </a:lnSpc>
                        <a:spcAft>
                          <a:spcPts val="0"/>
                        </a:spcAft>
                      </a:pPr>
                      <a:r>
                        <a:rPr lang="de-DE" sz="2000" dirty="0" err="1" smtClean="0">
                          <a:effectLst/>
                        </a:rPr>
                        <a:t>Methane</a:t>
                      </a:r>
                      <a:endParaRPr lang="de-DE" sz="2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ts val="1300"/>
                        </a:lnSpc>
                        <a:spcAft>
                          <a:spcPts val="600"/>
                        </a:spcAft>
                      </a:pPr>
                      <a:r>
                        <a:rPr lang="de-DE" sz="2000">
                          <a:effectLst/>
                        </a:rPr>
                        <a:t>CH</a:t>
                      </a:r>
                      <a:r>
                        <a:rPr lang="de-DE" sz="2000" baseline="-25000">
                          <a:effectLst/>
                        </a:rPr>
                        <a:t>4</a:t>
                      </a:r>
                      <a:endParaRPr lang="de-DE"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ts val="1300"/>
                        </a:lnSpc>
                        <a:spcAft>
                          <a:spcPts val="600"/>
                        </a:spcAft>
                      </a:pPr>
                      <a:r>
                        <a:rPr lang="de-DE" sz="2000">
                          <a:effectLst/>
                        </a:rPr>
                        <a:t>56</a:t>
                      </a:r>
                      <a:endParaRPr lang="de-DE"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ts val="1300"/>
                        </a:lnSpc>
                        <a:spcAft>
                          <a:spcPts val="600"/>
                        </a:spcAft>
                      </a:pPr>
                      <a:r>
                        <a:rPr lang="de-DE" sz="2000" dirty="0">
                          <a:effectLst/>
                        </a:rPr>
                        <a:t>21</a:t>
                      </a:r>
                      <a:endParaRPr lang="de-DE" sz="2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ts val="1300"/>
                        </a:lnSpc>
                        <a:spcAft>
                          <a:spcPts val="600"/>
                        </a:spcAft>
                      </a:pPr>
                      <a:r>
                        <a:rPr lang="de-DE" sz="2000" dirty="0">
                          <a:effectLst/>
                        </a:rPr>
                        <a:t>6,5</a:t>
                      </a:r>
                      <a:endParaRPr lang="de-DE" sz="2400" dirty="0">
                        <a:effectLst/>
                        <a:latin typeface="Times New Roman" panose="02020603050405020304" pitchFamily="18" charset="0"/>
                        <a:ea typeface="Times New Roman" panose="02020603050405020304" pitchFamily="18" charset="0"/>
                      </a:endParaRPr>
                    </a:p>
                  </a:txBody>
                  <a:tcPr marL="68580" marR="68580" marT="0" marB="0" anchor="ctr"/>
                </a:tc>
              </a:tr>
              <a:tr h="1075130">
                <a:tc>
                  <a:txBody>
                    <a:bodyPr/>
                    <a:lstStyle/>
                    <a:p>
                      <a:pPr algn="ctr">
                        <a:lnSpc>
                          <a:spcPct val="100000"/>
                        </a:lnSpc>
                        <a:spcAft>
                          <a:spcPts val="0"/>
                        </a:spcAft>
                      </a:pPr>
                      <a:r>
                        <a:rPr lang="de-DE" sz="2000" dirty="0" err="1" smtClean="0">
                          <a:effectLst/>
                        </a:rPr>
                        <a:t>Nitrous</a:t>
                      </a:r>
                      <a:r>
                        <a:rPr lang="de-DE" sz="2000" dirty="0" smtClean="0">
                          <a:effectLst/>
                        </a:rPr>
                        <a:t> </a:t>
                      </a:r>
                      <a:r>
                        <a:rPr lang="de-DE" sz="2000" dirty="0" err="1" smtClean="0">
                          <a:effectLst/>
                        </a:rPr>
                        <a:t>oxide</a:t>
                      </a:r>
                      <a:r>
                        <a:rPr lang="de-DE" sz="2000" dirty="0" smtClean="0">
                          <a:effectLst/>
                        </a:rPr>
                        <a:t>/ </a:t>
                      </a:r>
                      <a:r>
                        <a:rPr lang="de-DE" sz="2000" dirty="0" err="1" smtClean="0">
                          <a:effectLst/>
                        </a:rPr>
                        <a:t>laughing</a:t>
                      </a:r>
                      <a:r>
                        <a:rPr lang="de-DE" sz="2000" dirty="0" smtClean="0">
                          <a:effectLst/>
                        </a:rPr>
                        <a:t> gas </a:t>
                      </a:r>
                    </a:p>
                  </a:txBody>
                  <a:tcPr marL="68580" marR="68580" marT="0" marB="0" anchor="ctr"/>
                </a:tc>
                <a:tc>
                  <a:txBody>
                    <a:bodyPr/>
                    <a:lstStyle/>
                    <a:p>
                      <a:pPr algn="ctr">
                        <a:lnSpc>
                          <a:spcPts val="1300"/>
                        </a:lnSpc>
                        <a:spcAft>
                          <a:spcPts val="600"/>
                        </a:spcAft>
                      </a:pPr>
                      <a:r>
                        <a:rPr lang="de-DE" sz="2000">
                          <a:effectLst/>
                        </a:rPr>
                        <a:t>N</a:t>
                      </a:r>
                      <a:r>
                        <a:rPr lang="de-DE" sz="2000" baseline="-25000">
                          <a:effectLst/>
                        </a:rPr>
                        <a:t>2</a:t>
                      </a:r>
                      <a:r>
                        <a:rPr lang="de-DE" sz="2000">
                          <a:effectLst/>
                        </a:rPr>
                        <a:t>O</a:t>
                      </a:r>
                      <a:endParaRPr lang="de-DE"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ts val="1300"/>
                        </a:lnSpc>
                        <a:spcAft>
                          <a:spcPts val="600"/>
                        </a:spcAft>
                      </a:pPr>
                      <a:r>
                        <a:rPr lang="de-DE" sz="2000">
                          <a:effectLst/>
                        </a:rPr>
                        <a:t>280</a:t>
                      </a:r>
                      <a:endParaRPr lang="de-DE"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ts val="1300"/>
                        </a:lnSpc>
                        <a:spcAft>
                          <a:spcPts val="600"/>
                        </a:spcAft>
                      </a:pPr>
                      <a:r>
                        <a:rPr lang="de-DE" sz="2000">
                          <a:effectLst/>
                        </a:rPr>
                        <a:t>310</a:t>
                      </a:r>
                      <a:endParaRPr lang="de-DE"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ts val="1300"/>
                        </a:lnSpc>
                        <a:spcAft>
                          <a:spcPts val="600"/>
                        </a:spcAft>
                      </a:pPr>
                      <a:r>
                        <a:rPr lang="de-DE" sz="2000" dirty="0">
                          <a:effectLst/>
                        </a:rPr>
                        <a:t>170</a:t>
                      </a:r>
                      <a:endParaRPr lang="de-DE" sz="2400" dirty="0">
                        <a:effectLst/>
                        <a:latin typeface="Times New Roman" panose="02020603050405020304" pitchFamily="18" charset="0"/>
                        <a:ea typeface="Times New Roman" panose="02020603050405020304" pitchFamily="18" charset="0"/>
                      </a:endParaRPr>
                    </a:p>
                  </a:txBody>
                  <a:tcPr marL="68580" marR="68580" marT="0" marB="0" anchor="ctr"/>
                </a:tc>
              </a:tr>
              <a:tr h="517623">
                <a:tc>
                  <a:txBody>
                    <a:bodyPr/>
                    <a:lstStyle/>
                    <a:p>
                      <a:pPr algn="ctr">
                        <a:lnSpc>
                          <a:spcPct val="100000"/>
                        </a:lnSpc>
                        <a:spcAft>
                          <a:spcPts val="0"/>
                        </a:spcAft>
                      </a:pPr>
                      <a:r>
                        <a:rPr lang="de-DE" sz="2000" dirty="0" smtClean="0">
                          <a:effectLst/>
                        </a:rPr>
                        <a:t>Sulfur </a:t>
                      </a:r>
                      <a:r>
                        <a:rPr lang="de-DE" sz="2000" dirty="0" err="1" smtClean="0">
                          <a:effectLst/>
                        </a:rPr>
                        <a:t>hexafluoride</a:t>
                      </a:r>
                      <a:r>
                        <a:rPr lang="de-DE" sz="2000" dirty="0" smtClean="0">
                          <a:effectLst/>
                        </a:rPr>
                        <a:t> </a:t>
                      </a:r>
                      <a:endParaRPr lang="de-DE" sz="2000" dirty="0">
                        <a:effectLst/>
                      </a:endParaRPr>
                    </a:p>
                  </a:txBody>
                  <a:tcPr marL="68580" marR="68580" marT="0" marB="0" anchor="ctr"/>
                </a:tc>
                <a:tc>
                  <a:txBody>
                    <a:bodyPr/>
                    <a:lstStyle/>
                    <a:p>
                      <a:pPr algn="ctr">
                        <a:lnSpc>
                          <a:spcPts val="1300"/>
                        </a:lnSpc>
                        <a:spcAft>
                          <a:spcPts val="600"/>
                        </a:spcAft>
                      </a:pPr>
                      <a:r>
                        <a:rPr lang="de-DE" sz="2000">
                          <a:effectLst/>
                        </a:rPr>
                        <a:t>SF</a:t>
                      </a:r>
                      <a:r>
                        <a:rPr lang="de-DE" sz="2000" baseline="-25000">
                          <a:effectLst/>
                        </a:rPr>
                        <a:t>6</a:t>
                      </a:r>
                      <a:endParaRPr lang="de-DE"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ts val="1300"/>
                        </a:lnSpc>
                        <a:spcAft>
                          <a:spcPts val="600"/>
                        </a:spcAft>
                      </a:pPr>
                      <a:r>
                        <a:rPr lang="de-DE" sz="2000">
                          <a:effectLst/>
                        </a:rPr>
                        <a:t>16.300</a:t>
                      </a:r>
                      <a:endParaRPr lang="de-DE"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ts val="1300"/>
                        </a:lnSpc>
                        <a:spcAft>
                          <a:spcPts val="600"/>
                        </a:spcAft>
                      </a:pPr>
                      <a:r>
                        <a:rPr lang="de-DE" sz="2000">
                          <a:effectLst/>
                        </a:rPr>
                        <a:t>23.900</a:t>
                      </a:r>
                      <a:endParaRPr lang="de-DE"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ts val="1300"/>
                        </a:lnSpc>
                        <a:spcAft>
                          <a:spcPts val="600"/>
                        </a:spcAft>
                      </a:pPr>
                      <a:r>
                        <a:rPr lang="de-DE" sz="2000" dirty="0">
                          <a:effectLst/>
                        </a:rPr>
                        <a:t>34.900</a:t>
                      </a:r>
                      <a:endParaRPr lang="de-DE" sz="2400" dirty="0">
                        <a:effectLst/>
                        <a:latin typeface="Times New Roman" panose="02020603050405020304" pitchFamily="18" charset="0"/>
                        <a:ea typeface="Times New Roman" panose="02020603050405020304" pitchFamily="18" charset="0"/>
                      </a:endParaRPr>
                    </a:p>
                  </a:txBody>
                  <a:tcPr marL="68580" marR="68580" marT="0" marB="0" anchor="ctr"/>
                </a:tc>
              </a:tr>
            </a:tbl>
          </a:graphicData>
        </a:graphic>
      </p:graphicFrame>
      <p:sp>
        <p:nvSpPr>
          <p:cNvPr id="5" name="Textfeld 4"/>
          <p:cNvSpPr txBox="1"/>
          <p:nvPr/>
        </p:nvSpPr>
        <p:spPr>
          <a:xfrm>
            <a:off x="2195736" y="0"/>
            <a:ext cx="5040560" cy="830997"/>
          </a:xfrm>
          <a:prstGeom prst="rect">
            <a:avLst/>
          </a:prstGeom>
          <a:noFill/>
        </p:spPr>
        <p:txBody>
          <a:bodyPr wrap="square" rtlCol="0">
            <a:spAutoFit/>
          </a:bodyPr>
          <a:lstStyle/>
          <a:p>
            <a:pPr algn="ctr"/>
            <a:r>
              <a:rPr lang="en-US" sz="2400" dirty="0" smtClean="0"/>
              <a:t>CO</a:t>
            </a:r>
            <a:r>
              <a:rPr lang="en-US" sz="2400" baseline="-25000" dirty="0" smtClean="0"/>
              <a:t>2</a:t>
            </a:r>
            <a:r>
              <a:rPr lang="en-US" sz="2400" dirty="0" smtClean="0"/>
              <a:t>-equivalents of selected GHG according to the IPCC</a:t>
            </a:r>
            <a:endParaRPr lang="en-US" sz="2400" dirty="0"/>
          </a:p>
        </p:txBody>
      </p:sp>
    </p:spTree>
    <p:extLst>
      <p:ext uri="{BB962C8B-B14F-4D97-AF65-F5344CB8AC3E}">
        <p14:creationId xmlns:p14="http://schemas.microsoft.com/office/powerpoint/2010/main" val="24098874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title"/>
          </p:nvPr>
        </p:nvSpPr>
        <p:spPr>
          <a:xfrm>
            <a:off x="177897" y="483518"/>
            <a:ext cx="8698734" cy="857250"/>
          </a:xfrm>
        </p:spPr>
        <p:txBody>
          <a:bodyPr/>
          <a:lstStyle/>
          <a:p>
            <a:r>
              <a:rPr lang="de-DE" sz="3200" dirty="0" err="1" smtClean="0"/>
              <a:t>Tipping</a:t>
            </a:r>
            <a:r>
              <a:rPr lang="de-DE" sz="3200" dirty="0" smtClean="0"/>
              <a:t> </a:t>
            </a:r>
            <a:r>
              <a:rPr lang="de-DE" sz="3200" dirty="0" err="1" smtClean="0"/>
              <a:t>points</a:t>
            </a:r>
            <a:r>
              <a:rPr lang="de-DE" sz="3200" dirty="0" smtClean="0"/>
              <a:t> in </a:t>
            </a:r>
            <a:r>
              <a:rPr lang="de-DE" sz="3200" dirty="0" err="1" smtClean="0"/>
              <a:t>the</a:t>
            </a:r>
            <a:r>
              <a:rPr lang="de-DE" sz="3200" dirty="0" smtClean="0"/>
              <a:t> northern </a:t>
            </a:r>
            <a:r>
              <a:rPr lang="de-DE" sz="3200" dirty="0" err="1" smtClean="0"/>
              <a:t>hemisphere</a:t>
            </a:r>
            <a:endParaRPr lang="de-DE" sz="3200" b="1" dirty="0"/>
          </a:p>
        </p:txBody>
      </p:sp>
      <p:pic>
        <p:nvPicPr>
          <p:cNvPr id="4" name="Bild 3"/>
          <p:cNvPicPr>
            <a:picLocks noChangeAspect="1"/>
          </p:cNvPicPr>
          <p:nvPr/>
        </p:nvPicPr>
        <p:blipFill>
          <a:blip r:embed="rId3"/>
          <a:stretch>
            <a:fillRect/>
          </a:stretch>
        </p:blipFill>
        <p:spPr>
          <a:xfrm>
            <a:off x="68910" y="1642353"/>
            <a:ext cx="8841336" cy="3348372"/>
          </a:xfrm>
          <a:prstGeom prst="rect">
            <a:avLst/>
          </a:prstGeom>
        </p:spPr>
      </p:pic>
      <p:sp>
        <p:nvSpPr>
          <p:cNvPr id="11" name="Oval 10"/>
          <p:cNvSpPr/>
          <p:nvPr/>
        </p:nvSpPr>
        <p:spPr>
          <a:xfrm>
            <a:off x="395536" y="2427734"/>
            <a:ext cx="3024336" cy="648072"/>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6">
                  <a:lumMod val="75000"/>
                </a:schemeClr>
              </a:solidFill>
            </a:endParaRPr>
          </a:p>
        </p:txBody>
      </p:sp>
      <p:sp>
        <p:nvSpPr>
          <p:cNvPr id="6" name="Textfeld 5"/>
          <p:cNvSpPr txBox="1"/>
          <p:nvPr/>
        </p:nvSpPr>
        <p:spPr>
          <a:xfrm>
            <a:off x="755576" y="2491031"/>
            <a:ext cx="2448272" cy="584775"/>
          </a:xfrm>
          <a:prstGeom prst="rect">
            <a:avLst/>
          </a:prstGeom>
          <a:noFill/>
        </p:spPr>
        <p:txBody>
          <a:bodyPr wrap="square" rtlCol="0">
            <a:spAutoFit/>
          </a:bodyPr>
          <a:lstStyle/>
          <a:p>
            <a:pPr algn="ctr"/>
            <a:r>
              <a:rPr lang="en-US" sz="1600" dirty="0" smtClean="0"/>
              <a:t>Dieback of boreal coniferous forests</a:t>
            </a:r>
            <a:endParaRPr lang="en-US" sz="1600" dirty="0"/>
          </a:p>
        </p:txBody>
      </p:sp>
      <p:sp>
        <p:nvSpPr>
          <p:cNvPr id="12" name="Oval 11"/>
          <p:cNvSpPr/>
          <p:nvPr/>
        </p:nvSpPr>
        <p:spPr>
          <a:xfrm>
            <a:off x="2627784" y="2028421"/>
            <a:ext cx="2808312" cy="489323"/>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6">
                  <a:lumMod val="75000"/>
                </a:schemeClr>
              </a:solidFill>
            </a:endParaRPr>
          </a:p>
        </p:txBody>
      </p:sp>
      <p:sp>
        <p:nvSpPr>
          <p:cNvPr id="7" name="Textfeld 6"/>
          <p:cNvSpPr txBox="1"/>
          <p:nvPr/>
        </p:nvSpPr>
        <p:spPr>
          <a:xfrm>
            <a:off x="2807804" y="1995686"/>
            <a:ext cx="2448272" cy="584775"/>
          </a:xfrm>
          <a:prstGeom prst="rect">
            <a:avLst/>
          </a:prstGeom>
          <a:noFill/>
        </p:spPr>
        <p:txBody>
          <a:bodyPr wrap="square" rtlCol="0">
            <a:spAutoFit/>
          </a:bodyPr>
          <a:lstStyle/>
          <a:p>
            <a:pPr algn="ctr"/>
            <a:r>
              <a:rPr lang="en-US" sz="1600" dirty="0" smtClean="0"/>
              <a:t>Melting of Greenland ice sheet</a:t>
            </a:r>
            <a:endParaRPr lang="en-US" sz="1600" dirty="0"/>
          </a:p>
        </p:txBody>
      </p:sp>
      <p:sp>
        <p:nvSpPr>
          <p:cNvPr id="9" name="Oval 8"/>
          <p:cNvSpPr/>
          <p:nvPr/>
        </p:nvSpPr>
        <p:spPr>
          <a:xfrm>
            <a:off x="2888595" y="1653648"/>
            <a:ext cx="3744416" cy="326215"/>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6">
                  <a:lumMod val="75000"/>
                </a:schemeClr>
              </a:solidFill>
            </a:endParaRPr>
          </a:p>
        </p:txBody>
      </p:sp>
      <p:sp>
        <p:nvSpPr>
          <p:cNvPr id="8" name="Textfeld 7"/>
          <p:cNvSpPr txBox="1"/>
          <p:nvPr/>
        </p:nvSpPr>
        <p:spPr>
          <a:xfrm>
            <a:off x="3654152" y="1641309"/>
            <a:ext cx="3563888" cy="338554"/>
          </a:xfrm>
          <a:prstGeom prst="rect">
            <a:avLst/>
          </a:prstGeom>
          <a:noFill/>
        </p:spPr>
        <p:txBody>
          <a:bodyPr wrap="square" rtlCol="0">
            <a:spAutoFit/>
          </a:bodyPr>
          <a:lstStyle/>
          <a:p>
            <a:r>
              <a:rPr lang="de-DE" sz="1600" dirty="0" smtClean="0"/>
              <a:t>Loss </a:t>
            </a:r>
            <a:r>
              <a:rPr lang="de-DE" sz="1600" dirty="0" err="1" smtClean="0"/>
              <a:t>of</a:t>
            </a:r>
            <a:r>
              <a:rPr lang="de-DE" sz="1600" dirty="0" smtClean="0"/>
              <a:t> </a:t>
            </a:r>
            <a:r>
              <a:rPr lang="de-DE" sz="1600" dirty="0" err="1" smtClean="0"/>
              <a:t>arctic</a:t>
            </a:r>
            <a:r>
              <a:rPr lang="de-DE" sz="1600" dirty="0" smtClean="0"/>
              <a:t> </a:t>
            </a:r>
            <a:r>
              <a:rPr lang="de-DE" sz="1600" dirty="0" err="1" smtClean="0"/>
              <a:t>sea</a:t>
            </a:r>
            <a:r>
              <a:rPr lang="de-DE" sz="1600" dirty="0" err="1"/>
              <a:t>-</a:t>
            </a:r>
            <a:r>
              <a:rPr lang="de-DE" sz="1600" dirty="0" err="1" smtClean="0"/>
              <a:t>ice</a:t>
            </a:r>
            <a:endParaRPr lang="de-DE" sz="1600" dirty="0"/>
          </a:p>
        </p:txBody>
      </p:sp>
      <p:sp>
        <p:nvSpPr>
          <p:cNvPr id="13" name="Oval 12"/>
          <p:cNvSpPr/>
          <p:nvPr/>
        </p:nvSpPr>
        <p:spPr>
          <a:xfrm>
            <a:off x="5580112" y="2299542"/>
            <a:ext cx="3089666" cy="326215"/>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6">
                  <a:lumMod val="75000"/>
                </a:schemeClr>
              </a:solidFill>
            </a:endParaRPr>
          </a:p>
        </p:txBody>
      </p:sp>
      <p:sp>
        <p:nvSpPr>
          <p:cNvPr id="14" name="Textfeld 13"/>
          <p:cNvSpPr txBox="1"/>
          <p:nvPr/>
        </p:nvSpPr>
        <p:spPr>
          <a:xfrm>
            <a:off x="6031579" y="2283718"/>
            <a:ext cx="3563888" cy="338554"/>
          </a:xfrm>
          <a:prstGeom prst="rect">
            <a:avLst/>
          </a:prstGeom>
          <a:noFill/>
        </p:spPr>
        <p:txBody>
          <a:bodyPr wrap="square" rtlCol="0">
            <a:spAutoFit/>
          </a:bodyPr>
          <a:lstStyle/>
          <a:p>
            <a:r>
              <a:rPr lang="en-US" sz="1600" dirty="0" smtClean="0"/>
              <a:t>Loss of permafrost</a:t>
            </a:r>
            <a:endParaRPr lang="en-US" sz="1600" dirty="0"/>
          </a:p>
        </p:txBody>
      </p:sp>
      <p:sp>
        <p:nvSpPr>
          <p:cNvPr id="15" name="Oval 14"/>
          <p:cNvSpPr/>
          <p:nvPr/>
        </p:nvSpPr>
        <p:spPr>
          <a:xfrm>
            <a:off x="2483767" y="2805448"/>
            <a:ext cx="2489321" cy="792416"/>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6">
                  <a:lumMod val="75000"/>
                </a:schemeClr>
              </a:solidFill>
            </a:endParaRPr>
          </a:p>
        </p:txBody>
      </p:sp>
      <p:sp>
        <p:nvSpPr>
          <p:cNvPr id="16" name="Textfeld 15"/>
          <p:cNvSpPr txBox="1"/>
          <p:nvPr/>
        </p:nvSpPr>
        <p:spPr>
          <a:xfrm>
            <a:off x="2483767" y="2894480"/>
            <a:ext cx="2520280" cy="584775"/>
          </a:xfrm>
          <a:prstGeom prst="rect">
            <a:avLst/>
          </a:prstGeom>
          <a:noFill/>
        </p:spPr>
        <p:txBody>
          <a:bodyPr wrap="square" rtlCol="0">
            <a:spAutoFit/>
          </a:bodyPr>
          <a:lstStyle/>
          <a:p>
            <a:pPr algn="ctr"/>
            <a:r>
              <a:rPr lang="en-US" sz="1600" dirty="0" smtClean="0"/>
              <a:t>Changes of Atlantic</a:t>
            </a:r>
          </a:p>
          <a:p>
            <a:pPr algn="ctr"/>
            <a:r>
              <a:rPr lang="en-US" sz="1600" dirty="0" smtClean="0"/>
              <a:t>Thermohaline Circulation</a:t>
            </a:r>
            <a:endParaRPr lang="en-US" sz="1600" dirty="0"/>
          </a:p>
        </p:txBody>
      </p:sp>
      <p:sp>
        <p:nvSpPr>
          <p:cNvPr id="17" name="Oval 16"/>
          <p:cNvSpPr/>
          <p:nvPr/>
        </p:nvSpPr>
        <p:spPr>
          <a:xfrm>
            <a:off x="6623720" y="4038006"/>
            <a:ext cx="2102750" cy="792416"/>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6">
                  <a:lumMod val="75000"/>
                </a:schemeClr>
              </a:solidFill>
            </a:endParaRPr>
          </a:p>
        </p:txBody>
      </p:sp>
      <p:sp>
        <p:nvSpPr>
          <p:cNvPr id="18" name="Textfeld 17"/>
          <p:cNvSpPr txBox="1"/>
          <p:nvPr/>
        </p:nvSpPr>
        <p:spPr>
          <a:xfrm>
            <a:off x="6720536" y="4272470"/>
            <a:ext cx="2520280" cy="338554"/>
          </a:xfrm>
          <a:prstGeom prst="rect">
            <a:avLst/>
          </a:prstGeom>
          <a:noFill/>
        </p:spPr>
        <p:txBody>
          <a:bodyPr wrap="square" rtlCol="0">
            <a:spAutoFit/>
          </a:bodyPr>
          <a:lstStyle/>
          <a:p>
            <a:r>
              <a:rPr lang="en-US" sz="1600" dirty="0" smtClean="0"/>
              <a:t>Changes in monsoon </a:t>
            </a:r>
            <a:endParaRPr lang="en-US" sz="1600" dirty="0"/>
          </a:p>
        </p:txBody>
      </p:sp>
      <p:sp>
        <p:nvSpPr>
          <p:cNvPr id="19" name="Oval 18"/>
          <p:cNvSpPr/>
          <p:nvPr/>
        </p:nvSpPr>
        <p:spPr>
          <a:xfrm>
            <a:off x="4031940" y="4176763"/>
            <a:ext cx="2196244" cy="655254"/>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6">
                  <a:lumMod val="75000"/>
                </a:schemeClr>
              </a:solidFill>
            </a:endParaRPr>
          </a:p>
        </p:txBody>
      </p:sp>
      <p:sp>
        <p:nvSpPr>
          <p:cNvPr id="20" name="Textfeld 19"/>
          <p:cNvSpPr txBox="1"/>
          <p:nvPr/>
        </p:nvSpPr>
        <p:spPr>
          <a:xfrm>
            <a:off x="4283968" y="4247242"/>
            <a:ext cx="2520280" cy="584775"/>
          </a:xfrm>
          <a:prstGeom prst="rect">
            <a:avLst/>
          </a:prstGeom>
          <a:noFill/>
        </p:spPr>
        <p:txBody>
          <a:bodyPr wrap="square" rtlCol="0">
            <a:spAutoFit/>
          </a:bodyPr>
          <a:lstStyle/>
          <a:p>
            <a:r>
              <a:rPr lang="en-US" sz="1600" dirty="0" smtClean="0"/>
              <a:t>Breakdown of desert climate</a:t>
            </a:r>
            <a:endParaRPr lang="en-US" sz="1600" dirty="0"/>
          </a:p>
        </p:txBody>
      </p:sp>
      <p:sp>
        <p:nvSpPr>
          <p:cNvPr id="21" name="Oval 20"/>
          <p:cNvSpPr/>
          <p:nvPr/>
        </p:nvSpPr>
        <p:spPr>
          <a:xfrm>
            <a:off x="5486327" y="3517457"/>
            <a:ext cx="3089666" cy="326215"/>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6">
                  <a:lumMod val="75000"/>
                </a:schemeClr>
              </a:solidFill>
            </a:endParaRPr>
          </a:p>
        </p:txBody>
      </p:sp>
      <p:sp>
        <p:nvSpPr>
          <p:cNvPr id="22" name="Textfeld 21"/>
          <p:cNvSpPr txBox="1"/>
          <p:nvPr/>
        </p:nvSpPr>
        <p:spPr>
          <a:xfrm>
            <a:off x="6031579" y="3517457"/>
            <a:ext cx="3563888" cy="338554"/>
          </a:xfrm>
          <a:prstGeom prst="rect">
            <a:avLst/>
          </a:prstGeom>
          <a:noFill/>
        </p:spPr>
        <p:txBody>
          <a:bodyPr wrap="square" rtlCol="0">
            <a:spAutoFit/>
          </a:bodyPr>
          <a:lstStyle/>
          <a:p>
            <a:r>
              <a:rPr lang="en-US" sz="1600" dirty="0" smtClean="0"/>
              <a:t>Melting of glaciers</a:t>
            </a:r>
            <a:endParaRPr lang="en-US" sz="1600" dirty="0"/>
          </a:p>
        </p:txBody>
      </p:sp>
      <p:sp>
        <p:nvSpPr>
          <p:cNvPr id="2" name="Foliennummernplatzhalter 1"/>
          <p:cNvSpPr>
            <a:spLocks noGrp="1"/>
          </p:cNvSpPr>
          <p:nvPr>
            <p:ph type="sldNum" sz="quarter" idx="12"/>
          </p:nvPr>
        </p:nvSpPr>
        <p:spPr/>
        <p:txBody>
          <a:bodyPr/>
          <a:lstStyle/>
          <a:p>
            <a:fld id="{508A11F4-F0F8-4B5B-B075-753C58DBD519}" type="slidenum">
              <a:rPr lang="de-DE" smtClean="0"/>
              <a:t>13</a:t>
            </a:fld>
            <a:endParaRPr lang="de-DE"/>
          </a:p>
        </p:txBody>
      </p:sp>
    </p:spTree>
    <p:extLst>
      <p:ext uri="{BB962C8B-B14F-4D97-AF65-F5344CB8AC3E}">
        <p14:creationId xmlns:p14="http://schemas.microsoft.com/office/powerpoint/2010/main" val="8484698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title"/>
          </p:nvPr>
        </p:nvSpPr>
        <p:spPr>
          <a:xfrm>
            <a:off x="193746" y="472362"/>
            <a:ext cx="8698734" cy="857250"/>
          </a:xfrm>
        </p:spPr>
        <p:txBody>
          <a:bodyPr/>
          <a:lstStyle/>
          <a:p>
            <a:r>
              <a:rPr lang="de-DE" sz="3200" dirty="0" err="1" smtClean="0"/>
              <a:t>Tipping</a:t>
            </a:r>
            <a:r>
              <a:rPr lang="de-DE" sz="3200" dirty="0" smtClean="0"/>
              <a:t> </a:t>
            </a:r>
            <a:r>
              <a:rPr lang="de-DE" sz="3200" dirty="0" err="1" smtClean="0"/>
              <a:t>points</a:t>
            </a:r>
            <a:r>
              <a:rPr lang="de-DE" sz="3200" dirty="0" smtClean="0"/>
              <a:t> in </a:t>
            </a:r>
            <a:r>
              <a:rPr lang="de-DE" sz="3200" dirty="0" err="1" smtClean="0"/>
              <a:t>the</a:t>
            </a:r>
            <a:r>
              <a:rPr lang="de-DE" sz="3200" dirty="0" smtClean="0"/>
              <a:t> southern </a:t>
            </a:r>
            <a:r>
              <a:rPr lang="de-DE" sz="3200" dirty="0" err="1" smtClean="0"/>
              <a:t>hemisphere</a:t>
            </a:r>
            <a:endParaRPr lang="de-DE" sz="3200" b="1" dirty="0"/>
          </a:p>
        </p:txBody>
      </p:sp>
      <p:pic>
        <p:nvPicPr>
          <p:cNvPr id="3" name="Bild 2"/>
          <p:cNvPicPr>
            <a:picLocks noChangeAspect="1"/>
          </p:cNvPicPr>
          <p:nvPr/>
        </p:nvPicPr>
        <p:blipFill>
          <a:blip r:embed="rId3"/>
          <a:stretch>
            <a:fillRect/>
          </a:stretch>
        </p:blipFill>
        <p:spPr>
          <a:xfrm>
            <a:off x="179512" y="1680558"/>
            <a:ext cx="8698734" cy="3321463"/>
          </a:xfrm>
          <a:prstGeom prst="rect">
            <a:avLst/>
          </a:prstGeom>
        </p:spPr>
      </p:pic>
      <p:sp>
        <p:nvSpPr>
          <p:cNvPr id="6" name="Oval 5"/>
          <p:cNvSpPr/>
          <p:nvPr/>
        </p:nvSpPr>
        <p:spPr>
          <a:xfrm>
            <a:off x="827584" y="1663776"/>
            <a:ext cx="2664296" cy="653659"/>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6">
                  <a:lumMod val="75000"/>
                </a:schemeClr>
              </a:solidFill>
            </a:endParaRPr>
          </a:p>
        </p:txBody>
      </p:sp>
      <p:sp>
        <p:nvSpPr>
          <p:cNvPr id="7" name="Textfeld 6"/>
          <p:cNvSpPr txBox="1"/>
          <p:nvPr/>
        </p:nvSpPr>
        <p:spPr>
          <a:xfrm>
            <a:off x="1043608" y="1698943"/>
            <a:ext cx="2291164" cy="584775"/>
          </a:xfrm>
          <a:prstGeom prst="rect">
            <a:avLst/>
          </a:prstGeom>
          <a:noFill/>
        </p:spPr>
        <p:txBody>
          <a:bodyPr wrap="square" rtlCol="0">
            <a:spAutoFit/>
          </a:bodyPr>
          <a:lstStyle/>
          <a:p>
            <a:pPr algn="ctr"/>
            <a:r>
              <a:rPr lang="en-US" sz="1600" dirty="0" smtClean="0"/>
              <a:t>Dieback of tropical rainforests</a:t>
            </a:r>
            <a:endParaRPr lang="en-US" sz="1600" dirty="0"/>
          </a:p>
        </p:txBody>
      </p:sp>
      <p:sp>
        <p:nvSpPr>
          <p:cNvPr id="8" name="Oval 7"/>
          <p:cNvSpPr/>
          <p:nvPr/>
        </p:nvSpPr>
        <p:spPr>
          <a:xfrm>
            <a:off x="6423441" y="2719917"/>
            <a:ext cx="2411760" cy="1458162"/>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6">
                  <a:lumMod val="75000"/>
                </a:schemeClr>
              </a:solidFill>
            </a:endParaRPr>
          </a:p>
        </p:txBody>
      </p:sp>
      <p:sp>
        <p:nvSpPr>
          <p:cNvPr id="9" name="Textfeld 8"/>
          <p:cNvSpPr txBox="1"/>
          <p:nvPr/>
        </p:nvSpPr>
        <p:spPr>
          <a:xfrm>
            <a:off x="6423441" y="3036897"/>
            <a:ext cx="2488298" cy="830997"/>
          </a:xfrm>
          <a:prstGeom prst="rect">
            <a:avLst/>
          </a:prstGeom>
          <a:noFill/>
        </p:spPr>
        <p:txBody>
          <a:bodyPr wrap="square" rtlCol="0">
            <a:spAutoFit/>
          </a:bodyPr>
          <a:lstStyle/>
          <a:p>
            <a:pPr algn="ctr"/>
            <a:r>
              <a:rPr lang="en-US" sz="1600" dirty="0" smtClean="0"/>
              <a:t>Changes of amplitude and frequency of </a:t>
            </a:r>
            <a:r>
              <a:rPr lang="en-US" sz="1600" dirty="0" err="1" smtClean="0"/>
              <a:t>El-Niño</a:t>
            </a:r>
            <a:r>
              <a:rPr lang="en-US" sz="1600" dirty="0"/>
              <a:t> </a:t>
            </a:r>
            <a:r>
              <a:rPr lang="en-US" sz="1600" dirty="0" smtClean="0"/>
              <a:t>– South </a:t>
            </a:r>
            <a:r>
              <a:rPr lang="en-US" sz="1600" dirty="0"/>
              <a:t>A</a:t>
            </a:r>
            <a:r>
              <a:rPr lang="en-US" sz="1600" dirty="0" smtClean="0"/>
              <a:t>tlantic Oscillation</a:t>
            </a:r>
            <a:endParaRPr lang="en-US" sz="1600" dirty="0"/>
          </a:p>
        </p:txBody>
      </p:sp>
      <p:sp>
        <p:nvSpPr>
          <p:cNvPr id="10" name="Oval 9"/>
          <p:cNvSpPr/>
          <p:nvPr/>
        </p:nvSpPr>
        <p:spPr>
          <a:xfrm>
            <a:off x="1508321" y="4623978"/>
            <a:ext cx="4801905" cy="371164"/>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6">
                  <a:lumMod val="75000"/>
                </a:schemeClr>
              </a:solidFill>
            </a:endParaRPr>
          </a:p>
        </p:txBody>
      </p:sp>
      <p:sp>
        <p:nvSpPr>
          <p:cNvPr id="11" name="Textfeld 10"/>
          <p:cNvSpPr txBox="1"/>
          <p:nvPr/>
        </p:nvSpPr>
        <p:spPr>
          <a:xfrm>
            <a:off x="1767883" y="4661147"/>
            <a:ext cx="4542342" cy="338554"/>
          </a:xfrm>
          <a:prstGeom prst="rect">
            <a:avLst/>
          </a:prstGeom>
          <a:noFill/>
        </p:spPr>
        <p:txBody>
          <a:bodyPr wrap="square" rtlCol="0">
            <a:spAutoFit/>
          </a:bodyPr>
          <a:lstStyle/>
          <a:p>
            <a:pPr algn="ctr"/>
            <a:r>
              <a:rPr lang="en-US" sz="1600" dirty="0" smtClean="0"/>
              <a:t>Melting of </a:t>
            </a:r>
            <a:r>
              <a:rPr lang="en-US" sz="1600" dirty="0" err="1" smtClean="0"/>
              <a:t>antarctic</a:t>
            </a:r>
            <a:r>
              <a:rPr lang="en-US" sz="1600" dirty="0" smtClean="0"/>
              <a:t> ice shield</a:t>
            </a:r>
          </a:p>
        </p:txBody>
      </p:sp>
      <p:sp>
        <p:nvSpPr>
          <p:cNvPr id="12" name="Oval 11"/>
          <p:cNvSpPr/>
          <p:nvPr/>
        </p:nvSpPr>
        <p:spPr>
          <a:xfrm>
            <a:off x="3059832" y="3407758"/>
            <a:ext cx="2664296" cy="653659"/>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6">
                  <a:lumMod val="75000"/>
                </a:schemeClr>
              </a:solidFill>
            </a:endParaRPr>
          </a:p>
        </p:txBody>
      </p:sp>
      <p:sp>
        <p:nvSpPr>
          <p:cNvPr id="13" name="Textfeld 12"/>
          <p:cNvSpPr txBox="1"/>
          <p:nvPr/>
        </p:nvSpPr>
        <p:spPr>
          <a:xfrm>
            <a:off x="3131840" y="3448998"/>
            <a:ext cx="2520280" cy="584775"/>
          </a:xfrm>
          <a:prstGeom prst="rect">
            <a:avLst/>
          </a:prstGeom>
          <a:noFill/>
        </p:spPr>
        <p:txBody>
          <a:bodyPr wrap="square" rtlCol="0">
            <a:spAutoFit/>
          </a:bodyPr>
          <a:lstStyle/>
          <a:p>
            <a:pPr algn="ctr"/>
            <a:r>
              <a:rPr lang="en-US" sz="1600" dirty="0" smtClean="0"/>
              <a:t>Reduction of CO</a:t>
            </a:r>
            <a:r>
              <a:rPr lang="en-US" sz="1600" baseline="-25000" dirty="0" smtClean="0"/>
              <a:t>2</a:t>
            </a:r>
            <a:r>
              <a:rPr lang="en-US" sz="1600" dirty="0" smtClean="0"/>
              <a:t>-storage in the oceans </a:t>
            </a:r>
            <a:endParaRPr lang="en-US" sz="1600" dirty="0"/>
          </a:p>
        </p:txBody>
      </p:sp>
      <p:sp>
        <p:nvSpPr>
          <p:cNvPr id="2" name="Foliennummernplatzhalter 1"/>
          <p:cNvSpPr>
            <a:spLocks noGrp="1"/>
          </p:cNvSpPr>
          <p:nvPr>
            <p:ph type="sldNum" sz="quarter" idx="12"/>
          </p:nvPr>
        </p:nvSpPr>
        <p:spPr/>
        <p:txBody>
          <a:bodyPr/>
          <a:lstStyle/>
          <a:p>
            <a:fld id="{508A11F4-F0F8-4B5B-B075-753C58DBD519}" type="slidenum">
              <a:rPr lang="de-DE" smtClean="0"/>
              <a:t>14</a:t>
            </a:fld>
            <a:endParaRPr lang="de-DE"/>
          </a:p>
        </p:txBody>
      </p:sp>
    </p:spTree>
    <p:extLst>
      <p:ext uri="{BB962C8B-B14F-4D97-AF65-F5344CB8AC3E}">
        <p14:creationId xmlns:p14="http://schemas.microsoft.com/office/powerpoint/2010/main" val="8132253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508A11F4-F0F8-4B5B-B075-753C58DBD519}" type="slidenum">
              <a:rPr lang="de-DE" smtClean="0"/>
              <a:t>15</a:t>
            </a:fld>
            <a:endParaRPr lang="de-DE"/>
          </a:p>
        </p:txBody>
      </p:sp>
      <p:sp>
        <p:nvSpPr>
          <p:cNvPr id="6" name="Inhaltsplatzhalter 4"/>
          <p:cNvSpPr>
            <a:spLocks noGrp="1"/>
          </p:cNvSpPr>
          <p:nvPr>
            <p:ph idx="1"/>
          </p:nvPr>
        </p:nvSpPr>
        <p:spPr>
          <a:xfrm>
            <a:off x="438657" y="699542"/>
            <a:ext cx="8248143" cy="2747034"/>
          </a:xfrm>
        </p:spPr>
        <p:txBody>
          <a:bodyPr>
            <a:noAutofit/>
          </a:bodyPr>
          <a:lstStyle/>
          <a:p>
            <a:pPr marL="0" indent="0" algn="ctr">
              <a:buNone/>
            </a:pPr>
            <a:r>
              <a:rPr lang="de-DE" sz="2800" b="1" dirty="0" smtClean="0"/>
              <a:t>Outline</a:t>
            </a:r>
          </a:p>
          <a:p>
            <a:pPr marL="514350" indent="-514350" algn="ctr">
              <a:buFont typeface="+mj-lt"/>
              <a:buAutoNum type="arabicPeriod"/>
            </a:pPr>
            <a:r>
              <a:rPr lang="de-DE" sz="2800" dirty="0" smtClean="0"/>
              <a:t>Global </a:t>
            </a:r>
            <a:r>
              <a:rPr lang="de-DE" sz="2800" dirty="0" err="1" smtClean="0"/>
              <a:t>Warming</a:t>
            </a:r>
            <a:endParaRPr lang="de-DE" sz="2800" dirty="0" smtClean="0"/>
          </a:p>
          <a:p>
            <a:pPr marL="514350" indent="-514350" algn="ctr">
              <a:buFont typeface="+mj-lt"/>
              <a:buAutoNum type="arabicPeriod"/>
            </a:pPr>
            <a:r>
              <a:rPr lang="de-DE" sz="2800" dirty="0" err="1" smtClean="0"/>
              <a:t>Weather</a:t>
            </a:r>
            <a:r>
              <a:rPr lang="de-DE" sz="2800" dirty="0" smtClean="0"/>
              <a:t>, </a:t>
            </a:r>
            <a:r>
              <a:rPr lang="de-DE" sz="2800" dirty="0" err="1" smtClean="0"/>
              <a:t>Climate</a:t>
            </a:r>
            <a:r>
              <a:rPr lang="de-DE" sz="2800" dirty="0" smtClean="0"/>
              <a:t>, </a:t>
            </a:r>
            <a:r>
              <a:rPr lang="de-DE" sz="2800" dirty="0" err="1" smtClean="0"/>
              <a:t>and</a:t>
            </a:r>
            <a:r>
              <a:rPr lang="de-DE" sz="2800" dirty="0" smtClean="0"/>
              <a:t> </a:t>
            </a:r>
            <a:r>
              <a:rPr lang="de-DE" sz="2800" dirty="0" err="1" smtClean="0"/>
              <a:t>Greenhouse</a:t>
            </a:r>
            <a:r>
              <a:rPr lang="de-DE" sz="2800" dirty="0" smtClean="0"/>
              <a:t> Gases</a:t>
            </a:r>
          </a:p>
          <a:p>
            <a:pPr marL="514350" indent="-514350" algn="ctr">
              <a:buFont typeface="+mj-lt"/>
              <a:buAutoNum type="arabicPeriod"/>
            </a:pPr>
            <a:r>
              <a:rPr lang="de-DE" sz="2800" b="1" dirty="0" err="1" smtClean="0"/>
              <a:t>Consequences</a:t>
            </a:r>
            <a:r>
              <a:rPr lang="de-DE" sz="2800" b="1" dirty="0" smtClean="0"/>
              <a:t> </a:t>
            </a:r>
            <a:r>
              <a:rPr lang="de-DE" sz="2800" b="1" dirty="0" err="1" smtClean="0"/>
              <a:t>and</a:t>
            </a:r>
            <a:r>
              <a:rPr lang="de-DE" sz="2800" b="1" dirty="0" smtClean="0"/>
              <a:t> </a:t>
            </a:r>
            <a:r>
              <a:rPr lang="de-DE" sz="2800" b="1" dirty="0"/>
              <a:t>I</a:t>
            </a:r>
            <a:r>
              <a:rPr lang="de-DE" sz="2800" b="1" dirty="0" smtClean="0"/>
              <a:t>mpact </a:t>
            </a:r>
            <a:endParaRPr lang="de-DE" sz="2800" b="1" dirty="0"/>
          </a:p>
          <a:p>
            <a:pPr marL="0" indent="0" algn="ctr">
              <a:buNone/>
            </a:pPr>
            <a:endParaRPr lang="de-DE" sz="2800" dirty="0"/>
          </a:p>
          <a:p>
            <a:pPr marL="0" indent="0" algn="ctr">
              <a:buNone/>
            </a:pPr>
            <a:endParaRPr lang="de-DE" sz="2800" dirty="0"/>
          </a:p>
          <a:p>
            <a:pPr marL="0" indent="0" algn="ctr">
              <a:buNone/>
            </a:pPr>
            <a:endParaRPr lang="de-DE" sz="2800" dirty="0" smtClean="0"/>
          </a:p>
        </p:txBody>
      </p:sp>
    </p:spTree>
    <p:extLst>
      <p:ext uri="{BB962C8B-B14F-4D97-AF65-F5344CB8AC3E}">
        <p14:creationId xmlns:p14="http://schemas.microsoft.com/office/powerpoint/2010/main" val="11743102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508A11F4-F0F8-4B5B-B075-753C58DBD519}" type="slidenum">
              <a:rPr lang="de-DE" smtClean="0"/>
              <a:t>16</a:t>
            </a:fld>
            <a:endParaRPr lang="de-DE"/>
          </a:p>
        </p:txBody>
      </p:sp>
      <p:graphicFrame>
        <p:nvGraphicFramePr>
          <p:cNvPr id="3" name="Diagramm 2"/>
          <p:cNvGraphicFramePr/>
          <p:nvPr>
            <p:extLst>
              <p:ext uri="{D42A27DB-BD31-4B8C-83A1-F6EECF244321}">
                <p14:modId xmlns:p14="http://schemas.microsoft.com/office/powerpoint/2010/main" val="1507208871"/>
              </p:ext>
            </p:extLst>
          </p:nvPr>
        </p:nvGraphicFramePr>
        <p:xfrm>
          <a:off x="611560" y="195486"/>
          <a:ext cx="8075240" cy="4408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985979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508A11F4-F0F8-4B5B-B075-753C58DBD519}" type="slidenum">
              <a:rPr lang="de-DE" smtClean="0"/>
              <a:t>17</a:t>
            </a:fld>
            <a:endParaRPr lang="de-DE"/>
          </a:p>
        </p:txBody>
      </p:sp>
      <p:graphicFrame>
        <p:nvGraphicFramePr>
          <p:cNvPr id="4" name="Diagramm 3"/>
          <p:cNvGraphicFramePr/>
          <p:nvPr>
            <p:extLst>
              <p:ext uri="{D42A27DB-BD31-4B8C-83A1-F6EECF244321}">
                <p14:modId xmlns:p14="http://schemas.microsoft.com/office/powerpoint/2010/main" val="1753928914"/>
              </p:ext>
            </p:extLst>
          </p:nvPr>
        </p:nvGraphicFramePr>
        <p:xfrm>
          <a:off x="251520" y="51470"/>
          <a:ext cx="8136904"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04463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235153" y="720321"/>
            <a:ext cx="8676456" cy="523220"/>
          </a:xfrm>
          <a:prstGeom prst="rect">
            <a:avLst/>
          </a:prstGeom>
          <a:noFill/>
        </p:spPr>
        <p:txBody>
          <a:bodyPr wrap="square" rtlCol="0">
            <a:spAutoFit/>
          </a:bodyPr>
          <a:lstStyle/>
          <a:p>
            <a:pPr algn="ctr"/>
            <a:r>
              <a:rPr lang="en-US" sz="2800" dirty="0" smtClean="0"/>
              <a:t>Comparison between 1979 and 2012</a:t>
            </a:r>
          </a:p>
        </p:txBody>
      </p:sp>
      <p:sp>
        <p:nvSpPr>
          <p:cNvPr id="12" name="Textfeld 11"/>
          <p:cNvSpPr txBox="1"/>
          <p:nvPr/>
        </p:nvSpPr>
        <p:spPr>
          <a:xfrm>
            <a:off x="2505105" y="3381840"/>
            <a:ext cx="648072" cy="369332"/>
          </a:xfrm>
          <a:prstGeom prst="rect">
            <a:avLst/>
          </a:prstGeom>
          <a:noFill/>
        </p:spPr>
        <p:txBody>
          <a:bodyPr wrap="square" rtlCol="0">
            <a:spAutoFit/>
          </a:bodyPr>
          <a:lstStyle/>
          <a:p>
            <a:r>
              <a:rPr lang="de-DE" dirty="0" smtClean="0">
                <a:solidFill>
                  <a:schemeClr val="bg1"/>
                </a:solidFill>
              </a:rPr>
              <a:t>2012</a:t>
            </a:r>
            <a:endParaRPr lang="de-DE" dirty="0">
              <a:solidFill>
                <a:schemeClr val="bg1"/>
              </a:solidFill>
            </a:endParaRPr>
          </a:p>
        </p:txBody>
      </p:sp>
      <p:pic>
        <p:nvPicPr>
          <p:cNvPr id="2" name="Bild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159" y="1243541"/>
            <a:ext cx="7536366" cy="3692212"/>
          </a:xfrm>
          <a:prstGeom prst="rect">
            <a:avLst/>
          </a:prstGeom>
        </p:spPr>
      </p:pic>
      <p:sp>
        <p:nvSpPr>
          <p:cNvPr id="10" name="Textfeld 9"/>
          <p:cNvSpPr txBox="1"/>
          <p:nvPr/>
        </p:nvSpPr>
        <p:spPr>
          <a:xfrm>
            <a:off x="611561" y="4935752"/>
            <a:ext cx="6494235" cy="276999"/>
          </a:xfrm>
          <a:prstGeom prst="rect">
            <a:avLst/>
          </a:prstGeom>
          <a:noFill/>
        </p:spPr>
        <p:txBody>
          <a:bodyPr wrap="square" rtlCol="0">
            <a:spAutoFit/>
          </a:bodyPr>
          <a:lstStyle/>
          <a:p>
            <a:r>
              <a:rPr lang="de-DE" sz="1200" dirty="0" smtClean="0"/>
              <a:t>Quelle: </a:t>
            </a:r>
            <a:r>
              <a:rPr lang="de-DE" sz="1200" dirty="0"/>
              <a:t>NASA/Goddard </a:t>
            </a:r>
            <a:r>
              <a:rPr lang="de-DE" sz="1200" dirty="0" smtClean="0"/>
              <a:t>Space </a:t>
            </a:r>
            <a:r>
              <a:rPr lang="de-DE" sz="1200" dirty="0"/>
              <a:t>Flight Center </a:t>
            </a:r>
            <a:r>
              <a:rPr lang="de-DE" sz="1200" dirty="0" smtClean="0"/>
              <a:t>Scientific </a:t>
            </a:r>
            <a:r>
              <a:rPr lang="de-DE" sz="1200" dirty="0" err="1" smtClean="0"/>
              <a:t>Visualization</a:t>
            </a:r>
            <a:r>
              <a:rPr lang="de-DE" sz="1200" dirty="0" smtClean="0"/>
              <a:t> Studio</a:t>
            </a:r>
            <a:endParaRPr lang="de-DE" sz="1200" dirty="0"/>
          </a:p>
        </p:txBody>
      </p:sp>
      <p:sp>
        <p:nvSpPr>
          <p:cNvPr id="3" name="Foliennummernplatzhalter 2"/>
          <p:cNvSpPr>
            <a:spLocks noGrp="1"/>
          </p:cNvSpPr>
          <p:nvPr>
            <p:ph type="sldNum" sz="quarter" idx="12"/>
          </p:nvPr>
        </p:nvSpPr>
        <p:spPr/>
        <p:txBody>
          <a:bodyPr/>
          <a:lstStyle/>
          <a:p>
            <a:fld id="{508A11F4-F0F8-4B5B-B075-753C58DBD519}" type="slidenum">
              <a:rPr lang="de-DE" smtClean="0"/>
              <a:t>18</a:t>
            </a:fld>
            <a:endParaRPr lang="de-DE"/>
          </a:p>
        </p:txBody>
      </p:sp>
      <p:sp>
        <p:nvSpPr>
          <p:cNvPr id="11" name="Textfeld 10"/>
          <p:cNvSpPr txBox="1"/>
          <p:nvPr/>
        </p:nvSpPr>
        <p:spPr>
          <a:xfrm>
            <a:off x="225011" y="31975"/>
            <a:ext cx="8676456" cy="646331"/>
          </a:xfrm>
          <a:prstGeom prst="rect">
            <a:avLst/>
          </a:prstGeom>
          <a:noFill/>
        </p:spPr>
        <p:txBody>
          <a:bodyPr wrap="square" rtlCol="0">
            <a:spAutoFit/>
          </a:bodyPr>
          <a:lstStyle/>
          <a:p>
            <a:pPr algn="ctr"/>
            <a:r>
              <a:rPr lang="en-US" sz="3600" dirty="0" smtClean="0"/>
              <a:t>Impacts on the arctic ice cap</a:t>
            </a:r>
            <a:endParaRPr lang="en-US" sz="3600" dirty="0"/>
          </a:p>
        </p:txBody>
      </p:sp>
    </p:spTree>
    <p:extLst>
      <p:ext uri="{BB962C8B-B14F-4D97-AF65-F5344CB8AC3E}">
        <p14:creationId xmlns:p14="http://schemas.microsoft.com/office/powerpoint/2010/main" val="31955723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508A11F4-F0F8-4B5B-B075-753C58DBD519}" type="slidenum">
              <a:rPr lang="de-DE" smtClean="0"/>
              <a:t>19</a:t>
            </a:fld>
            <a:endParaRPr lang="de-DE"/>
          </a:p>
        </p:txBody>
      </p:sp>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3728" y="834706"/>
            <a:ext cx="4896544" cy="2752393"/>
          </a:xfrm>
          <a:prstGeom prst="rect">
            <a:avLst/>
          </a:prstGeom>
        </p:spPr>
      </p:pic>
      <p:sp>
        <p:nvSpPr>
          <p:cNvPr id="7" name="Textfeld 6"/>
          <p:cNvSpPr txBox="1"/>
          <p:nvPr/>
        </p:nvSpPr>
        <p:spPr>
          <a:xfrm>
            <a:off x="1147676" y="3724730"/>
            <a:ext cx="6912768" cy="1077218"/>
          </a:xfrm>
          <a:prstGeom prst="rect">
            <a:avLst/>
          </a:prstGeom>
          <a:noFill/>
        </p:spPr>
        <p:txBody>
          <a:bodyPr wrap="square" rtlCol="0">
            <a:spAutoFit/>
          </a:bodyPr>
          <a:lstStyle/>
          <a:p>
            <a:pPr algn="ctr"/>
            <a:r>
              <a:rPr lang="de-DE" sz="3200" dirty="0" smtClean="0"/>
              <a:t>A </a:t>
            </a:r>
            <a:r>
              <a:rPr lang="de-DE" sz="3200" dirty="0" err="1" smtClean="0"/>
              <a:t>third</a:t>
            </a:r>
            <a:r>
              <a:rPr lang="de-DE" sz="3200" dirty="0" smtClean="0"/>
              <a:t> </a:t>
            </a:r>
            <a:r>
              <a:rPr lang="de-DE" sz="3200" dirty="0" err="1" smtClean="0"/>
              <a:t>of</a:t>
            </a:r>
            <a:r>
              <a:rPr lang="de-DE" sz="3200" dirty="0" smtClean="0"/>
              <a:t> </a:t>
            </a:r>
            <a:r>
              <a:rPr lang="de-DE" sz="3200" dirty="0" err="1" smtClean="0"/>
              <a:t>the</a:t>
            </a:r>
            <a:r>
              <a:rPr lang="de-DE" sz="3200" dirty="0" smtClean="0"/>
              <a:t> </a:t>
            </a:r>
            <a:r>
              <a:rPr lang="de-DE" sz="3200" dirty="0" err="1" smtClean="0"/>
              <a:t>surface</a:t>
            </a:r>
            <a:r>
              <a:rPr lang="de-DE" sz="3200" dirty="0" smtClean="0"/>
              <a:t> </a:t>
            </a:r>
            <a:r>
              <a:rPr lang="de-DE" sz="3200" dirty="0" err="1" smtClean="0"/>
              <a:t>of</a:t>
            </a:r>
            <a:r>
              <a:rPr lang="de-DE" sz="3200" dirty="0" smtClean="0"/>
              <a:t> Bangladesch </a:t>
            </a:r>
            <a:r>
              <a:rPr lang="de-DE" sz="3200" dirty="0" err="1" smtClean="0"/>
              <a:t>and</a:t>
            </a:r>
            <a:r>
              <a:rPr lang="de-DE" sz="3200" dirty="0" smtClean="0"/>
              <a:t> </a:t>
            </a:r>
            <a:r>
              <a:rPr lang="de-DE" sz="3200" dirty="0" err="1" smtClean="0"/>
              <a:t>the</a:t>
            </a:r>
            <a:r>
              <a:rPr lang="de-DE" sz="3200" dirty="0" smtClean="0"/>
              <a:t> </a:t>
            </a:r>
            <a:r>
              <a:rPr lang="de-DE" sz="3200" dirty="0" err="1" smtClean="0"/>
              <a:t>Netherlands</a:t>
            </a:r>
            <a:r>
              <a:rPr lang="de-DE" sz="3200" dirty="0" smtClean="0"/>
              <a:t> </a:t>
            </a:r>
            <a:r>
              <a:rPr lang="de-DE" sz="3200" dirty="0" err="1" smtClean="0"/>
              <a:t>are</a:t>
            </a:r>
            <a:r>
              <a:rPr lang="de-DE" sz="3200" dirty="0" smtClean="0"/>
              <a:t> </a:t>
            </a:r>
            <a:r>
              <a:rPr lang="de-DE" sz="3200" dirty="0" err="1" smtClean="0"/>
              <a:t>below</a:t>
            </a:r>
            <a:r>
              <a:rPr lang="de-DE" sz="3200" dirty="0" smtClean="0"/>
              <a:t> </a:t>
            </a:r>
            <a:r>
              <a:rPr lang="de-DE" sz="3200" dirty="0" err="1" smtClean="0"/>
              <a:t>sea</a:t>
            </a:r>
            <a:r>
              <a:rPr lang="de-DE" sz="3200" dirty="0" smtClean="0"/>
              <a:t> </a:t>
            </a:r>
            <a:r>
              <a:rPr lang="de-DE" sz="3200" dirty="0" err="1" smtClean="0"/>
              <a:t>level</a:t>
            </a:r>
            <a:endParaRPr lang="de-DE" sz="3200" dirty="0"/>
          </a:p>
        </p:txBody>
      </p:sp>
    </p:spTree>
    <p:extLst>
      <p:ext uri="{BB962C8B-B14F-4D97-AF65-F5344CB8AC3E}">
        <p14:creationId xmlns:p14="http://schemas.microsoft.com/office/powerpoint/2010/main" val="1905691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508A11F4-F0F8-4B5B-B075-753C58DBD519}" type="slidenum">
              <a:rPr lang="de-DE" smtClean="0"/>
              <a:t>2</a:t>
            </a:fld>
            <a:endParaRPr lang="de-DE"/>
          </a:p>
        </p:txBody>
      </p:sp>
      <p:pic>
        <p:nvPicPr>
          <p:cNvPr id="6" name="Picture 2" descr="https://upload.wikimedia.org/wikipedia/commons/thumb/f/f8/Global_Temperature_Anomaly.svg/951px-Global_Temperature_Anomaly.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135944"/>
            <a:ext cx="5578649" cy="4896544"/>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p:cNvSpPr txBox="1"/>
          <p:nvPr/>
        </p:nvSpPr>
        <p:spPr>
          <a:xfrm rot="16200000">
            <a:off x="6377711" y="2340917"/>
            <a:ext cx="5070913" cy="461665"/>
          </a:xfrm>
          <a:prstGeom prst="rect">
            <a:avLst/>
          </a:prstGeom>
          <a:noFill/>
        </p:spPr>
        <p:txBody>
          <a:bodyPr wrap="square" rtlCol="0">
            <a:spAutoFit/>
          </a:bodyPr>
          <a:lstStyle/>
          <a:p>
            <a:pPr algn="ctr"/>
            <a:r>
              <a:rPr lang="de-DE" sz="1200" dirty="0"/>
              <a:t>NASA Goddard Institute </a:t>
            </a:r>
            <a:r>
              <a:rPr lang="de-DE" sz="1200" dirty="0" err="1"/>
              <a:t>for</a:t>
            </a:r>
            <a:r>
              <a:rPr lang="de-DE" sz="1200" dirty="0"/>
              <a:t> Space Studies - </a:t>
            </a:r>
            <a:r>
              <a:rPr lang="de-DE" sz="1200" dirty="0">
                <a:hlinkClick r:id="rId4"/>
              </a:rPr>
              <a:t>http://data.giss.nasa.gov/gistemp/graphs</a:t>
            </a:r>
            <a:r>
              <a:rPr lang="de-DE" sz="1200" dirty="0" smtClean="0">
                <a:hlinkClick r:id="rId4"/>
              </a:rPr>
              <a:t>/</a:t>
            </a:r>
            <a:r>
              <a:rPr lang="de-DE" sz="1200" dirty="0" smtClean="0"/>
              <a:t> </a:t>
            </a:r>
            <a:r>
              <a:rPr lang="de-DE" sz="1200" dirty="0" err="1" smtClean="0"/>
              <a:t>accessed</a:t>
            </a:r>
            <a:r>
              <a:rPr lang="de-DE" sz="1200" dirty="0" smtClean="0"/>
              <a:t> via wikipedia.de</a:t>
            </a:r>
            <a:endParaRPr lang="de-DE" sz="1200" dirty="0"/>
          </a:p>
        </p:txBody>
      </p:sp>
    </p:spTree>
    <p:extLst>
      <p:ext uri="{BB962C8B-B14F-4D97-AF65-F5344CB8AC3E}">
        <p14:creationId xmlns:p14="http://schemas.microsoft.com/office/powerpoint/2010/main" val="18389987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141480"/>
            <a:ext cx="2178621" cy="1239478"/>
          </a:xfrm>
          <a:prstGeom prst="rect">
            <a:avLst/>
          </a:prstGeom>
        </p:spPr>
      </p:pic>
      <p:sp>
        <p:nvSpPr>
          <p:cNvPr id="2" name="Textfeld 1"/>
          <p:cNvSpPr txBox="1"/>
          <p:nvPr/>
        </p:nvSpPr>
        <p:spPr>
          <a:xfrm>
            <a:off x="251521" y="2085697"/>
            <a:ext cx="8659339" cy="523220"/>
          </a:xfrm>
          <a:prstGeom prst="rect">
            <a:avLst/>
          </a:prstGeom>
          <a:noFill/>
        </p:spPr>
        <p:txBody>
          <a:bodyPr wrap="square" rtlCol="0">
            <a:spAutoFit/>
          </a:bodyPr>
          <a:lstStyle/>
          <a:p>
            <a:pPr algn="ctr"/>
            <a:r>
              <a:rPr lang="en-US" sz="2800" dirty="0" smtClean="0"/>
              <a:t>How many climate refugees will be there in 2050?</a:t>
            </a:r>
            <a:endParaRPr lang="en-US" sz="2800" dirty="0"/>
          </a:p>
        </p:txBody>
      </p:sp>
      <p:sp>
        <p:nvSpPr>
          <p:cNvPr id="3" name="Foliennummernplatzhalter 2"/>
          <p:cNvSpPr>
            <a:spLocks noGrp="1"/>
          </p:cNvSpPr>
          <p:nvPr>
            <p:ph type="sldNum" sz="quarter" idx="12"/>
          </p:nvPr>
        </p:nvSpPr>
        <p:spPr/>
        <p:txBody>
          <a:bodyPr/>
          <a:lstStyle/>
          <a:p>
            <a:fld id="{508A11F4-F0F8-4B5B-B075-753C58DBD519}" type="slidenum">
              <a:rPr lang="de-DE" smtClean="0"/>
              <a:t>20</a:t>
            </a:fld>
            <a:endParaRPr lang="de-DE"/>
          </a:p>
        </p:txBody>
      </p:sp>
      <p:sp>
        <p:nvSpPr>
          <p:cNvPr id="4" name="Textfeld 3"/>
          <p:cNvSpPr txBox="1"/>
          <p:nvPr/>
        </p:nvSpPr>
        <p:spPr>
          <a:xfrm>
            <a:off x="1043608" y="3215488"/>
            <a:ext cx="7056784" cy="1815882"/>
          </a:xfrm>
          <a:prstGeom prst="rect">
            <a:avLst/>
          </a:prstGeom>
          <a:noFill/>
        </p:spPr>
        <p:txBody>
          <a:bodyPr wrap="square" rtlCol="0">
            <a:spAutoFit/>
          </a:bodyPr>
          <a:lstStyle/>
          <a:p>
            <a:pPr algn="ctr"/>
            <a:r>
              <a:rPr lang="en-US" sz="2800" dirty="0" smtClean="0"/>
              <a:t>According to the German Office for Migration and Refugees (BAMF): </a:t>
            </a:r>
          </a:p>
          <a:p>
            <a:pPr algn="ctr"/>
            <a:r>
              <a:rPr lang="en-US" sz="2800" dirty="0" smtClean="0"/>
              <a:t>42 million climate refugees globally in 2010, </a:t>
            </a:r>
          </a:p>
          <a:p>
            <a:pPr algn="ctr"/>
            <a:r>
              <a:rPr lang="en-US" sz="2800" dirty="0" smtClean="0"/>
              <a:t>possibly up to 150 million in 2050 </a:t>
            </a:r>
            <a:endParaRPr lang="en-US" sz="2800" dirty="0"/>
          </a:p>
        </p:txBody>
      </p:sp>
      <p:sp>
        <p:nvSpPr>
          <p:cNvPr id="7" name="Textfeld 6"/>
          <p:cNvSpPr txBox="1"/>
          <p:nvPr/>
        </p:nvSpPr>
        <p:spPr>
          <a:xfrm>
            <a:off x="-324544" y="240810"/>
            <a:ext cx="9144000" cy="707886"/>
          </a:xfrm>
          <a:prstGeom prst="rect">
            <a:avLst/>
          </a:prstGeom>
          <a:noFill/>
        </p:spPr>
        <p:txBody>
          <a:bodyPr wrap="square" rtlCol="0">
            <a:spAutoFit/>
          </a:bodyPr>
          <a:lstStyle/>
          <a:p>
            <a:r>
              <a:rPr lang="de-DE" sz="4000" b="1" dirty="0" smtClean="0"/>
              <a:t>	</a:t>
            </a:r>
            <a:r>
              <a:rPr lang="de-DE" sz="3600" dirty="0" err="1" smtClean="0"/>
              <a:t>Climate</a:t>
            </a:r>
            <a:r>
              <a:rPr lang="de-DE" sz="3600" dirty="0" smtClean="0"/>
              <a:t> </a:t>
            </a:r>
            <a:r>
              <a:rPr lang="de-DE" sz="3600" dirty="0" err="1" smtClean="0"/>
              <a:t>effects</a:t>
            </a:r>
            <a:r>
              <a:rPr lang="de-DE" sz="3600" dirty="0" smtClean="0"/>
              <a:t> </a:t>
            </a:r>
            <a:r>
              <a:rPr lang="de-DE" sz="3600" dirty="0" err="1" smtClean="0"/>
              <a:t>and</a:t>
            </a:r>
            <a:r>
              <a:rPr lang="de-DE" sz="3600" dirty="0" smtClean="0"/>
              <a:t> </a:t>
            </a:r>
            <a:r>
              <a:rPr lang="de-DE" sz="3600" dirty="0" err="1" smtClean="0"/>
              <a:t>migration</a:t>
            </a:r>
            <a:endParaRPr lang="de-DE" sz="3600" dirty="0"/>
          </a:p>
        </p:txBody>
      </p:sp>
    </p:spTree>
    <p:extLst>
      <p:ext uri="{BB962C8B-B14F-4D97-AF65-F5344CB8AC3E}">
        <p14:creationId xmlns:p14="http://schemas.microsoft.com/office/powerpoint/2010/main" val="1775139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 5"/>
          <p:cNvGraphicFramePr/>
          <p:nvPr>
            <p:extLst>
              <p:ext uri="{D42A27DB-BD31-4B8C-83A1-F6EECF244321}">
                <p14:modId xmlns:p14="http://schemas.microsoft.com/office/powerpoint/2010/main" val="2193314460"/>
              </p:ext>
            </p:extLst>
          </p:nvPr>
        </p:nvGraphicFramePr>
        <p:xfrm>
          <a:off x="246310" y="1869672"/>
          <a:ext cx="8677720" cy="24302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feld 8"/>
          <p:cNvSpPr txBox="1"/>
          <p:nvPr/>
        </p:nvSpPr>
        <p:spPr>
          <a:xfrm>
            <a:off x="107504" y="341243"/>
            <a:ext cx="8816526" cy="646331"/>
          </a:xfrm>
          <a:prstGeom prst="rect">
            <a:avLst/>
          </a:prstGeom>
          <a:noFill/>
        </p:spPr>
        <p:txBody>
          <a:bodyPr wrap="square" rtlCol="0">
            <a:spAutoFit/>
          </a:bodyPr>
          <a:lstStyle/>
          <a:p>
            <a:pPr algn="ctr"/>
            <a:r>
              <a:rPr lang="en-US" sz="3600" b="1" dirty="0" smtClean="0"/>
              <a:t>Effects on Germany</a:t>
            </a:r>
            <a:endParaRPr lang="en-US" sz="4400" b="1" dirty="0" smtClean="0"/>
          </a:p>
        </p:txBody>
      </p:sp>
      <p:pic>
        <p:nvPicPr>
          <p:cNvPr id="10" name="Bild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40351" y="141481"/>
            <a:ext cx="1183679" cy="694673"/>
          </a:xfrm>
          <a:prstGeom prst="rect">
            <a:avLst/>
          </a:prstGeom>
        </p:spPr>
      </p:pic>
      <p:sp>
        <p:nvSpPr>
          <p:cNvPr id="2" name="Foliennummernplatzhalter 1"/>
          <p:cNvSpPr>
            <a:spLocks noGrp="1"/>
          </p:cNvSpPr>
          <p:nvPr>
            <p:ph type="sldNum" sz="quarter" idx="12"/>
          </p:nvPr>
        </p:nvSpPr>
        <p:spPr/>
        <p:txBody>
          <a:bodyPr/>
          <a:lstStyle/>
          <a:p>
            <a:fld id="{508A11F4-F0F8-4B5B-B075-753C58DBD519}" type="slidenum">
              <a:rPr lang="de-DE" smtClean="0"/>
              <a:t>21</a:t>
            </a:fld>
            <a:endParaRPr lang="de-DE"/>
          </a:p>
        </p:txBody>
      </p:sp>
    </p:spTree>
    <p:extLst>
      <p:ext uri="{BB962C8B-B14F-4D97-AF65-F5344CB8AC3E}">
        <p14:creationId xmlns:p14="http://schemas.microsoft.com/office/powerpoint/2010/main" val="13142372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feld 12"/>
          <p:cNvSpPr txBox="1"/>
          <p:nvPr/>
        </p:nvSpPr>
        <p:spPr>
          <a:xfrm>
            <a:off x="233140" y="141481"/>
            <a:ext cx="8910859" cy="707886"/>
          </a:xfrm>
          <a:prstGeom prst="rect">
            <a:avLst/>
          </a:prstGeom>
          <a:noFill/>
        </p:spPr>
        <p:txBody>
          <a:bodyPr wrap="square" rtlCol="0">
            <a:spAutoFit/>
          </a:bodyPr>
          <a:lstStyle/>
          <a:p>
            <a:r>
              <a:rPr lang="de-DE" sz="4000" b="1" dirty="0" smtClean="0"/>
              <a:t> </a:t>
            </a:r>
            <a:r>
              <a:rPr lang="en-US" sz="3600" dirty="0" smtClean="0"/>
              <a:t>Estimated financial impact</a:t>
            </a:r>
            <a:endParaRPr lang="en-US" sz="1600" dirty="0"/>
          </a:p>
        </p:txBody>
      </p:sp>
      <p:pic>
        <p:nvPicPr>
          <p:cNvPr id="14" name="Bild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08083" y="141480"/>
            <a:ext cx="2016224" cy="1134126"/>
          </a:xfrm>
          <a:prstGeom prst="rect">
            <a:avLst/>
          </a:prstGeom>
        </p:spPr>
      </p:pic>
      <p:sp>
        <p:nvSpPr>
          <p:cNvPr id="2" name="Foliennummernplatzhalter 1"/>
          <p:cNvSpPr>
            <a:spLocks noGrp="1"/>
          </p:cNvSpPr>
          <p:nvPr>
            <p:ph type="sldNum" sz="quarter" idx="12"/>
          </p:nvPr>
        </p:nvSpPr>
        <p:spPr/>
        <p:txBody>
          <a:bodyPr/>
          <a:lstStyle/>
          <a:p>
            <a:fld id="{508A11F4-F0F8-4B5B-B075-753C58DBD519}" type="slidenum">
              <a:rPr lang="de-DE" smtClean="0"/>
              <a:t>22</a:t>
            </a:fld>
            <a:endParaRPr lang="de-DE"/>
          </a:p>
        </p:txBody>
      </p:sp>
      <p:graphicFrame>
        <p:nvGraphicFramePr>
          <p:cNvPr id="11" name="Diagramm 10"/>
          <p:cNvGraphicFramePr/>
          <p:nvPr>
            <p:extLst>
              <p:ext uri="{D42A27DB-BD31-4B8C-83A1-F6EECF244321}">
                <p14:modId xmlns:p14="http://schemas.microsoft.com/office/powerpoint/2010/main" val="175582583"/>
              </p:ext>
            </p:extLst>
          </p:nvPr>
        </p:nvGraphicFramePr>
        <p:xfrm>
          <a:off x="349709" y="1464920"/>
          <a:ext cx="8677720" cy="51777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 name="Pfeil nach rechts 14"/>
          <p:cNvSpPr/>
          <p:nvPr/>
        </p:nvSpPr>
        <p:spPr>
          <a:xfrm>
            <a:off x="4444609" y="2882016"/>
            <a:ext cx="504056" cy="18002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Pfeil nach rechts 15"/>
          <p:cNvSpPr/>
          <p:nvPr/>
        </p:nvSpPr>
        <p:spPr>
          <a:xfrm>
            <a:off x="4444609" y="3521725"/>
            <a:ext cx="504056" cy="18002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Pfeil nach rechts 16"/>
          <p:cNvSpPr/>
          <p:nvPr/>
        </p:nvSpPr>
        <p:spPr>
          <a:xfrm>
            <a:off x="4444609" y="3845761"/>
            <a:ext cx="504056" cy="18002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Pfeil nach rechts 17"/>
          <p:cNvSpPr/>
          <p:nvPr/>
        </p:nvSpPr>
        <p:spPr>
          <a:xfrm>
            <a:off x="4444609" y="4155926"/>
            <a:ext cx="504056" cy="18002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Pfeil nach rechts 18"/>
          <p:cNvSpPr/>
          <p:nvPr/>
        </p:nvSpPr>
        <p:spPr>
          <a:xfrm>
            <a:off x="4444609" y="3211560"/>
            <a:ext cx="504056" cy="18002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0437900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755576" y="987574"/>
            <a:ext cx="2368311" cy="3050943"/>
          </a:xfrm>
          <a:prstGeom prst="rect">
            <a:avLst/>
          </a:prstGeom>
        </p:spPr>
      </p:pic>
      <p:sp>
        <p:nvSpPr>
          <p:cNvPr id="3" name="Textfeld 2"/>
          <p:cNvSpPr txBox="1"/>
          <p:nvPr/>
        </p:nvSpPr>
        <p:spPr>
          <a:xfrm>
            <a:off x="3995936" y="1419622"/>
            <a:ext cx="4320480" cy="1569660"/>
          </a:xfrm>
          <a:prstGeom prst="rect">
            <a:avLst/>
          </a:prstGeom>
          <a:noFill/>
        </p:spPr>
        <p:txBody>
          <a:bodyPr wrap="square" rtlCol="0">
            <a:spAutoFit/>
          </a:bodyPr>
          <a:lstStyle/>
          <a:p>
            <a:pPr algn="ctr"/>
            <a:r>
              <a:rPr lang="de-DE" sz="2400" dirty="0"/>
              <a:t>Stern-Report </a:t>
            </a:r>
            <a:r>
              <a:rPr lang="en-US" sz="2400" dirty="0" smtClean="0"/>
              <a:t>as soon as in </a:t>
            </a:r>
            <a:r>
              <a:rPr lang="de-DE" sz="2400" dirty="0" smtClean="0"/>
              <a:t>2006</a:t>
            </a:r>
            <a:r>
              <a:rPr lang="de-DE" sz="2400" dirty="0"/>
              <a:t>: </a:t>
            </a:r>
          </a:p>
          <a:p>
            <a:pPr algn="ctr"/>
            <a:r>
              <a:rPr lang="en-US" sz="2400" dirty="0"/>
              <a:t>avoiding climate change would be much cheaper than mitigating its consequences</a:t>
            </a:r>
            <a:r>
              <a:rPr lang="de-DE" sz="2400" dirty="0"/>
              <a:t> </a:t>
            </a:r>
          </a:p>
        </p:txBody>
      </p:sp>
      <p:sp>
        <p:nvSpPr>
          <p:cNvPr id="4" name="Textfeld 3"/>
          <p:cNvSpPr txBox="1"/>
          <p:nvPr/>
        </p:nvSpPr>
        <p:spPr>
          <a:xfrm>
            <a:off x="1259632" y="4299942"/>
            <a:ext cx="1494323" cy="230832"/>
          </a:xfrm>
          <a:prstGeom prst="rect">
            <a:avLst/>
          </a:prstGeom>
          <a:noFill/>
        </p:spPr>
        <p:txBody>
          <a:bodyPr wrap="square" rtlCol="0">
            <a:spAutoFit/>
          </a:bodyPr>
          <a:lstStyle/>
          <a:p>
            <a:r>
              <a:rPr lang="de-DE" sz="900" dirty="0"/>
              <a:t>Source: </a:t>
            </a:r>
            <a:r>
              <a:rPr lang="de-DE" sz="900" dirty="0" err="1"/>
              <a:t>wikipedia</a:t>
            </a:r>
            <a:endParaRPr lang="de-DE" sz="900" dirty="0"/>
          </a:p>
        </p:txBody>
      </p:sp>
    </p:spTree>
    <p:extLst>
      <p:ext uri="{BB962C8B-B14F-4D97-AF65-F5344CB8AC3E}">
        <p14:creationId xmlns:p14="http://schemas.microsoft.com/office/powerpoint/2010/main" val="23583194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508A11F4-F0F8-4B5B-B075-753C58DBD519}" type="slidenum">
              <a:rPr lang="de-DE" smtClean="0"/>
              <a:t>24</a:t>
            </a:fld>
            <a:endParaRPr lang="de-DE"/>
          </a:p>
        </p:txBody>
      </p:sp>
      <p:graphicFrame>
        <p:nvGraphicFramePr>
          <p:cNvPr id="3" name="Diagramm 2"/>
          <p:cNvGraphicFramePr/>
          <p:nvPr>
            <p:extLst>
              <p:ext uri="{D42A27DB-BD31-4B8C-83A1-F6EECF244321}">
                <p14:modId xmlns:p14="http://schemas.microsoft.com/office/powerpoint/2010/main" val="3233538859"/>
              </p:ext>
            </p:extLst>
          </p:nvPr>
        </p:nvGraphicFramePr>
        <p:xfrm>
          <a:off x="611560" y="195486"/>
          <a:ext cx="8075240" cy="4408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138791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0" y="141480"/>
            <a:ext cx="9144000" cy="584775"/>
          </a:xfrm>
          <a:prstGeom prst="rect">
            <a:avLst/>
          </a:prstGeom>
          <a:noFill/>
        </p:spPr>
        <p:txBody>
          <a:bodyPr wrap="square" rtlCol="0">
            <a:spAutoFit/>
          </a:bodyPr>
          <a:lstStyle/>
          <a:p>
            <a:pPr algn="ctr"/>
            <a:r>
              <a:rPr lang="en-US" sz="3200" dirty="0" smtClean="0"/>
              <a:t>Consequences and climate adaption for companies</a:t>
            </a:r>
          </a:p>
        </p:txBody>
      </p:sp>
      <p:graphicFrame>
        <p:nvGraphicFramePr>
          <p:cNvPr id="4" name="Diagramm 3"/>
          <p:cNvGraphicFramePr/>
          <p:nvPr>
            <p:extLst>
              <p:ext uri="{D42A27DB-BD31-4B8C-83A1-F6EECF244321}">
                <p14:modId xmlns:p14="http://schemas.microsoft.com/office/powerpoint/2010/main" val="3148460889"/>
              </p:ext>
            </p:extLst>
          </p:nvPr>
        </p:nvGraphicFramePr>
        <p:xfrm>
          <a:off x="233140" y="1275606"/>
          <a:ext cx="8677720" cy="30783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liennummernplatzhalter 1"/>
          <p:cNvSpPr>
            <a:spLocks noGrp="1"/>
          </p:cNvSpPr>
          <p:nvPr>
            <p:ph type="sldNum" sz="quarter" idx="12"/>
          </p:nvPr>
        </p:nvSpPr>
        <p:spPr/>
        <p:txBody>
          <a:bodyPr/>
          <a:lstStyle/>
          <a:p>
            <a:fld id="{508A11F4-F0F8-4B5B-B075-753C58DBD519}" type="slidenum">
              <a:rPr lang="de-DE" smtClean="0"/>
              <a:t>25</a:t>
            </a:fld>
            <a:endParaRPr lang="de-DE"/>
          </a:p>
        </p:txBody>
      </p:sp>
    </p:spTree>
    <p:extLst>
      <p:ext uri="{BB962C8B-B14F-4D97-AF65-F5344CB8AC3E}">
        <p14:creationId xmlns:p14="http://schemas.microsoft.com/office/powerpoint/2010/main" val="14535674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 3"/>
          <p:cNvGraphicFramePr/>
          <p:nvPr>
            <p:extLst>
              <p:ext uri="{D42A27DB-BD31-4B8C-83A1-F6EECF244321}">
                <p14:modId xmlns:p14="http://schemas.microsoft.com/office/powerpoint/2010/main" val="1085925409"/>
              </p:ext>
            </p:extLst>
          </p:nvPr>
        </p:nvGraphicFramePr>
        <p:xfrm>
          <a:off x="251520" y="1688921"/>
          <a:ext cx="8677720" cy="30783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feld 5"/>
          <p:cNvSpPr txBox="1"/>
          <p:nvPr/>
        </p:nvSpPr>
        <p:spPr>
          <a:xfrm>
            <a:off x="0" y="269235"/>
            <a:ext cx="9144000" cy="1200329"/>
          </a:xfrm>
          <a:prstGeom prst="rect">
            <a:avLst/>
          </a:prstGeom>
          <a:noFill/>
        </p:spPr>
        <p:txBody>
          <a:bodyPr wrap="square" rtlCol="0">
            <a:spAutoFit/>
          </a:bodyPr>
          <a:lstStyle/>
          <a:p>
            <a:pPr algn="ctr"/>
            <a:r>
              <a:rPr lang="en-US" sz="3600" dirty="0" smtClean="0"/>
              <a:t>Climate adaption for companies – </a:t>
            </a:r>
          </a:p>
          <a:p>
            <a:pPr algn="ctr"/>
            <a:r>
              <a:rPr lang="en-US" sz="3600" dirty="0" smtClean="0"/>
              <a:t>discussion questions</a:t>
            </a:r>
          </a:p>
        </p:txBody>
      </p:sp>
      <p:sp>
        <p:nvSpPr>
          <p:cNvPr id="2" name="Foliennummernplatzhalter 1"/>
          <p:cNvSpPr>
            <a:spLocks noGrp="1"/>
          </p:cNvSpPr>
          <p:nvPr>
            <p:ph type="sldNum" sz="quarter" idx="12"/>
          </p:nvPr>
        </p:nvSpPr>
        <p:spPr/>
        <p:txBody>
          <a:bodyPr/>
          <a:lstStyle/>
          <a:p>
            <a:fld id="{508A11F4-F0F8-4B5B-B075-753C58DBD519}" type="slidenum">
              <a:rPr lang="de-DE" smtClean="0"/>
              <a:t>26</a:t>
            </a:fld>
            <a:endParaRPr lang="de-DE"/>
          </a:p>
        </p:txBody>
      </p:sp>
    </p:spTree>
    <p:extLst>
      <p:ext uri="{BB962C8B-B14F-4D97-AF65-F5344CB8AC3E}">
        <p14:creationId xmlns:p14="http://schemas.microsoft.com/office/powerpoint/2010/main" val="17866705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 3"/>
          <p:cNvGraphicFramePr/>
          <p:nvPr>
            <p:extLst>
              <p:ext uri="{D42A27DB-BD31-4B8C-83A1-F6EECF244321}">
                <p14:modId xmlns:p14="http://schemas.microsoft.com/office/powerpoint/2010/main" val="3239497862"/>
              </p:ext>
            </p:extLst>
          </p:nvPr>
        </p:nvGraphicFramePr>
        <p:xfrm>
          <a:off x="233140" y="843558"/>
          <a:ext cx="8677720" cy="3312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liennummernplatzhalter 1"/>
          <p:cNvSpPr>
            <a:spLocks noGrp="1"/>
          </p:cNvSpPr>
          <p:nvPr>
            <p:ph type="sldNum" sz="quarter" idx="12"/>
          </p:nvPr>
        </p:nvSpPr>
        <p:spPr/>
        <p:txBody>
          <a:bodyPr/>
          <a:lstStyle/>
          <a:p>
            <a:fld id="{508A11F4-F0F8-4B5B-B075-753C58DBD519}" type="slidenum">
              <a:rPr lang="de-DE" smtClean="0"/>
              <a:t>27</a:t>
            </a:fld>
            <a:endParaRPr lang="de-DE"/>
          </a:p>
        </p:txBody>
      </p:sp>
    </p:spTree>
    <p:extLst>
      <p:ext uri="{BB962C8B-B14F-4D97-AF65-F5344CB8AC3E}">
        <p14:creationId xmlns:p14="http://schemas.microsoft.com/office/powerpoint/2010/main" val="3828642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742392"/>
            <a:ext cx="8698734" cy="3557550"/>
          </a:xfrm>
        </p:spPr>
        <p:txBody>
          <a:bodyPr/>
          <a:lstStyle/>
          <a:p>
            <a:r>
              <a:rPr lang="en-US" sz="3200" dirty="0" smtClean="0"/>
              <a:t>Examples of „revolutionary“, disruptive changes and their consequences:</a:t>
            </a:r>
            <a:br>
              <a:rPr lang="en-US" sz="3200" dirty="0" smtClean="0"/>
            </a:br>
            <a:r>
              <a:rPr lang="en-US" sz="3200" dirty="0" smtClean="0"/>
              <a:t> </a:t>
            </a:r>
            <a:br>
              <a:rPr lang="en-US" sz="3200" dirty="0" smtClean="0"/>
            </a:br>
            <a:r>
              <a:rPr lang="en-US" sz="3200" dirty="0" smtClean="0"/>
              <a:t>Energy sector and „carbon bubble“</a:t>
            </a:r>
            <a:br>
              <a:rPr lang="en-US" sz="3200" dirty="0" smtClean="0"/>
            </a:br>
            <a:r>
              <a:rPr lang="en-US" sz="3200" dirty="0" smtClean="0"/>
              <a:t/>
            </a:r>
            <a:br>
              <a:rPr lang="en-US" sz="3200" dirty="0" smtClean="0"/>
            </a:br>
            <a:r>
              <a:rPr lang="en-US" sz="3200" dirty="0" smtClean="0"/>
              <a:t>Mobility and combustion engines</a:t>
            </a:r>
            <a:br>
              <a:rPr lang="en-US" sz="3200" dirty="0" smtClean="0"/>
            </a:br>
            <a:r>
              <a:rPr lang="en-US" sz="3200" dirty="0" smtClean="0"/>
              <a:t/>
            </a:r>
            <a:br>
              <a:rPr lang="en-US" sz="3200" dirty="0" smtClean="0"/>
            </a:br>
            <a:r>
              <a:rPr lang="en-US" sz="3200" dirty="0" smtClean="0"/>
              <a:t>„Creative destruction“ according to Josef Schumpeter?!</a:t>
            </a:r>
            <a:endParaRPr lang="en-US" sz="3200" dirty="0"/>
          </a:p>
        </p:txBody>
      </p:sp>
      <p:sp>
        <p:nvSpPr>
          <p:cNvPr id="3" name="Foliennummernplatzhalter 2"/>
          <p:cNvSpPr>
            <a:spLocks noGrp="1"/>
          </p:cNvSpPr>
          <p:nvPr>
            <p:ph type="sldNum" sz="quarter" idx="12"/>
          </p:nvPr>
        </p:nvSpPr>
        <p:spPr/>
        <p:txBody>
          <a:bodyPr/>
          <a:lstStyle/>
          <a:p>
            <a:fld id="{508A11F4-F0F8-4B5B-B075-753C58DBD519}" type="slidenum">
              <a:rPr lang="de-DE" smtClean="0"/>
              <a:t>28</a:t>
            </a:fld>
            <a:endParaRPr lang="de-DE"/>
          </a:p>
        </p:txBody>
      </p:sp>
    </p:spTree>
    <p:extLst>
      <p:ext uri="{BB962C8B-B14F-4D97-AF65-F5344CB8AC3E}">
        <p14:creationId xmlns:p14="http://schemas.microsoft.com/office/powerpoint/2010/main" val="64986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263030" y="138493"/>
            <a:ext cx="7765353" cy="4154984"/>
          </a:xfrm>
          <a:prstGeom prst="rect">
            <a:avLst/>
          </a:prstGeom>
        </p:spPr>
        <p:txBody>
          <a:bodyPr wrap="square">
            <a:spAutoFit/>
          </a:bodyPr>
          <a:lstStyle/>
          <a:p>
            <a:r>
              <a:rPr lang="en-US" sz="2400" dirty="0" smtClean="0"/>
              <a:t>Practical conclusions for companies of many branches:</a:t>
            </a:r>
            <a:endParaRPr lang="en-US" sz="2400" dirty="0"/>
          </a:p>
          <a:p>
            <a:endParaRPr lang="en-US" sz="2400" dirty="0"/>
          </a:p>
          <a:p>
            <a:pPr marL="257175" indent="-257175">
              <a:buFont typeface="Arial" panose="020B0604020202020204" pitchFamily="34" charset="0"/>
              <a:buChar char="•"/>
            </a:pPr>
            <a:r>
              <a:rPr lang="en-US" sz="2400" dirty="0" smtClean="0"/>
              <a:t>Observation of climate change, possible risks and chances</a:t>
            </a:r>
            <a:endParaRPr lang="en-US" sz="2400" dirty="0"/>
          </a:p>
          <a:p>
            <a:pPr marL="257175" indent="-257175">
              <a:buFont typeface="Arial" panose="020B0604020202020204" pitchFamily="34" charset="0"/>
              <a:buChar char="•"/>
            </a:pPr>
            <a:r>
              <a:rPr lang="en-US" sz="2400" dirty="0" smtClean="0"/>
              <a:t>Energy and carbon accounting</a:t>
            </a:r>
            <a:endParaRPr lang="en-US" sz="2400" dirty="0"/>
          </a:p>
          <a:p>
            <a:pPr marL="257175" indent="-257175">
              <a:buFont typeface="Arial" panose="020B0604020202020204" pitchFamily="34" charset="0"/>
              <a:buChar char="•"/>
            </a:pPr>
            <a:r>
              <a:rPr lang="en-US" sz="2400" dirty="0" smtClean="0"/>
              <a:t>Implement </a:t>
            </a:r>
            <a:r>
              <a:rPr lang="en-US" sz="2400" dirty="0"/>
              <a:t>profitable investments to prevent greenhouse gases</a:t>
            </a:r>
          </a:p>
          <a:p>
            <a:pPr marL="257175" indent="-257175">
              <a:buFont typeface="Arial" panose="020B0604020202020204" pitchFamily="34" charset="0"/>
              <a:buChar char="•"/>
            </a:pPr>
            <a:r>
              <a:rPr lang="en-US" sz="2400" dirty="0"/>
              <a:t>Long-term strategy </a:t>
            </a:r>
          </a:p>
          <a:p>
            <a:pPr marL="257175" indent="-257175">
              <a:buFont typeface="Arial" panose="020B0604020202020204" pitchFamily="34" charset="0"/>
              <a:buChar char="•"/>
            </a:pPr>
            <a:r>
              <a:rPr lang="en-US" sz="2400" dirty="0"/>
              <a:t>Ethical side</a:t>
            </a:r>
          </a:p>
          <a:p>
            <a:pPr marL="257175" indent="-257175">
              <a:buFont typeface="Arial" panose="020B0604020202020204" pitchFamily="34" charset="0"/>
              <a:buChar char="•"/>
            </a:pPr>
            <a:endParaRPr lang="en-US" sz="2400" dirty="0"/>
          </a:p>
          <a:p>
            <a:endParaRPr lang="en-US" sz="2400" dirty="0"/>
          </a:p>
          <a:p>
            <a:r>
              <a:rPr lang="en-US" sz="2400" dirty="0"/>
              <a:t>Everybody: “consumerism”</a:t>
            </a:r>
          </a:p>
        </p:txBody>
      </p:sp>
    </p:spTree>
    <p:extLst>
      <p:ext uri="{BB962C8B-B14F-4D97-AF65-F5344CB8AC3E}">
        <p14:creationId xmlns:p14="http://schemas.microsoft.com/office/powerpoint/2010/main" val="8110261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23928" y="21900"/>
            <a:ext cx="5026326" cy="5121600"/>
          </a:xfrm>
        </p:spPr>
        <p:txBody>
          <a:bodyPr/>
          <a:lstStyle/>
          <a:p>
            <a:r>
              <a:rPr lang="en-US" sz="3200" noProof="0" dirty="0" smtClean="0"/>
              <a:t>Main cause: </a:t>
            </a:r>
            <a:br>
              <a:rPr lang="en-US" sz="3200" noProof="0" dirty="0" smtClean="0"/>
            </a:br>
            <a:r>
              <a:rPr lang="en-US" sz="3200" noProof="0" dirty="0" smtClean="0"/>
              <a:t>we are extracting fossil carbon; during the combustion one part carbon (C) and two parts oxygen (O) are forming the most important greenhouse gas (GHG) carbon dioxide (CO</a:t>
            </a:r>
            <a:r>
              <a:rPr lang="en-US" sz="3200" baseline="-25000" noProof="0" dirty="0" smtClean="0"/>
              <a:t>2</a:t>
            </a:r>
            <a:r>
              <a:rPr lang="en-US" sz="3200" noProof="0" dirty="0" smtClean="0"/>
              <a:t>)</a:t>
            </a:r>
            <a:endParaRPr lang="en-US" sz="3200" noProof="0" dirty="0"/>
          </a:p>
        </p:txBody>
      </p:sp>
      <p:sp>
        <p:nvSpPr>
          <p:cNvPr id="3" name="Foliennummernplatzhalter 2"/>
          <p:cNvSpPr>
            <a:spLocks noGrp="1"/>
          </p:cNvSpPr>
          <p:nvPr>
            <p:ph type="sldNum" sz="quarter" idx="12"/>
          </p:nvPr>
        </p:nvSpPr>
        <p:spPr/>
        <p:txBody>
          <a:bodyPr/>
          <a:lstStyle/>
          <a:p>
            <a:fld id="{508A11F4-F0F8-4B5B-B075-753C58DBD519}" type="slidenum">
              <a:rPr lang="de-DE" smtClean="0"/>
              <a:t>3</a:t>
            </a:fld>
            <a:endParaRPr lang="de-DE"/>
          </a:p>
        </p:txBody>
      </p:sp>
      <p:pic>
        <p:nvPicPr>
          <p:cNvPr id="6" name="Picture 2" descr="Dinosaur, Gad, Mammal, Dino, Extinct, Model, Drag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31" y="1203598"/>
            <a:ext cx="4015265" cy="2664296"/>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p:cNvSpPr txBox="1"/>
          <p:nvPr/>
        </p:nvSpPr>
        <p:spPr>
          <a:xfrm>
            <a:off x="0" y="3919100"/>
            <a:ext cx="3384376" cy="276999"/>
          </a:xfrm>
          <a:prstGeom prst="rect">
            <a:avLst/>
          </a:prstGeom>
          <a:noFill/>
        </p:spPr>
        <p:txBody>
          <a:bodyPr wrap="square" rtlCol="0">
            <a:spAutoFit/>
          </a:bodyPr>
          <a:lstStyle/>
          <a:p>
            <a:r>
              <a:rPr lang="de-DE" sz="1200" dirty="0" smtClean="0"/>
              <a:t>Dariusz </a:t>
            </a:r>
            <a:r>
              <a:rPr lang="de-DE" sz="1200" dirty="0" err="1" smtClean="0"/>
              <a:t>Sankowski</a:t>
            </a:r>
            <a:r>
              <a:rPr lang="de-DE" sz="1200" dirty="0" smtClean="0"/>
              <a:t>, Pixabay.com</a:t>
            </a:r>
            <a:endParaRPr lang="de-DE" sz="1200" dirty="0"/>
          </a:p>
        </p:txBody>
      </p:sp>
    </p:spTree>
    <p:extLst>
      <p:ext uri="{BB962C8B-B14F-4D97-AF65-F5344CB8AC3E}">
        <p14:creationId xmlns:p14="http://schemas.microsoft.com/office/powerpoint/2010/main" val="40117830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508A11F4-F0F8-4B5B-B075-753C58DBD519}" type="slidenum">
              <a:rPr lang="de-DE" smtClean="0"/>
              <a:t>30</a:t>
            </a:fld>
            <a:endParaRPr lang="de-DE"/>
          </a:p>
        </p:txBody>
      </p:sp>
      <p:graphicFrame>
        <p:nvGraphicFramePr>
          <p:cNvPr id="3" name="Diagramm 2"/>
          <p:cNvGraphicFramePr/>
          <p:nvPr>
            <p:extLst>
              <p:ext uri="{D42A27DB-BD31-4B8C-83A1-F6EECF244321}">
                <p14:modId xmlns:p14="http://schemas.microsoft.com/office/powerpoint/2010/main" val="3555259763"/>
              </p:ext>
            </p:extLst>
          </p:nvPr>
        </p:nvGraphicFramePr>
        <p:xfrm>
          <a:off x="611560" y="195486"/>
          <a:ext cx="8075240" cy="4408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822108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508A11F4-F0F8-4B5B-B075-753C58DBD519}" type="slidenum">
              <a:rPr lang="de-DE" smtClean="0"/>
              <a:t>31</a:t>
            </a:fld>
            <a:endParaRPr lang="de-DE"/>
          </a:p>
        </p:txBody>
      </p:sp>
      <p:graphicFrame>
        <p:nvGraphicFramePr>
          <p:cNvPr id="4" name="Diagramm 3"/>
          <p:cNvGraphicFramePr/>
          <p:nvPr>
            <p:extLst>
              <p:ext uri="{D42A27DB-BD31-4B8C-83A1-F6EECF244321}">
                <p14:modId xmlns:p14="http://schemas.microsoft.com/office/powerpoint/2010/main" val="2305705987"/>
              </p:ext>
            </p:extLst>
          </p:nvPr>
        </p:nvGraphicFramePr>
        <p:xfrm>
          <a:off x="-684584" y="0"/>
          <a:ext cx="10441160" cy="5143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37202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251520" y="735546"/>
            <a:ext cx="4176463" cy="2088232"/>
          </a:xfrm>
          <a:prstGeom prst="rect">
            <a:avLst/>
          </a:prstGeom>
        </p:spPr>
      </p:pic>
      <p:pic>
        <p:nvPicPr>
          <p:cNvPr id="3" name="Grafik 2"/>
          <p:cNvPicPr>
            <a:picLocks noChangeAspect="1"/>
          </p:cNvPicPr>
          <p:nvPr/>
        </p:nvPicPr>
        <p:blipFill>
          <a:blip r:embed="rId3"/>
          <a:stretch>
            <a:fillRect/>
          </a:stretch>
        </p:blipFill>
        <p:spPr>
          <a:xfrm>
            <a:off x="5161451" y="483518"/>
            <a:ext cx="4016221" cy="2592288"/>
          </a:xfrm>
          <a:prstGeom prst="rect">
            <a:avLst/>
          </a:prstGeom>
        </p:spPr>
      </p:pic>
      <p:sp>
        <p:nvSpPr>
          <p:cNvPr id="4" name="Textfeld 3"/>
          <p:cNvSpPr txBox="1"/>
          <p:nvPr/>
        </p:nvSpPr>
        <p:spPr>
          <a:xfrm>
            <a:off x="4202041" y="4659982"/>
            <a:ext cx="989024" cy="230832"/>
          </a:xfrm>
          <a:prstGeom prst="rect">
            <a:avLst/>
          </a:prstGeom>
          <a:noFill/>
        </p:spPr>
        <p:txBody>
          <a:bodyPr wrap="square" rtlCol="0">
            <a:spAutoFit/>
          </a:bodyPr>
          <a:lstStyle/>
          <a:p>
            <a:r>
              <a:rPr lang="de-DE" sz="900" dirty="0"/>
              <a:t>Source </a:t>
            </a:r>
            <a:r>
              <a:rPr lang="de-DE" sz="900" dirty="0" err="1"/>
              <a:t>wikipedia</a:t>
            </a:r>
            <a:endParaRPr lang="de-DE" sz="900" dirty="0"/>
          </a:p>
        </p:txBody>
      </p:sp>
    </p:spTree>
    <p:extLst>
      <p:ext uri="{BB962C8B-B14F-4D97-AF65-F5344CB8AC3E}">
        <p14:creationId xmlns:p14="http://schemas.microsoft.com/office/powerpoint/2010/main" val="34272845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a:blip r:embed="rId3"/>
          <a:stretch>
            <a:fillRect/>
          </a:stretch>
        </p:blipFill>
        <p:spPr>
          <a:xfrm>
            <a:off x="3059832" y="1635646"/>
            <a:ext cx="3049513" cy="2287135"/>
          </a:xfrm>
          <a:prstGeom prst="rect">
            <a:avLst/>
          </a:prstGeom>
        </p:spPr>
      </p:pic>
      <p:graphicFrame>
        <p:nvGraphicFramePr>
          <p:cNvPr id="5" name="Diagramm 4"/>
          <p:cNvGraphicFramePr/>
          <p:nvPr>
            <p:extLst>
              <p:ext uri="{D42A27DB-BD31-4B8C-83A1-F6EECF244321}">
                <p14:modId xmlns:p14="http://schemas.microsoft.com/office/powerpoint/2010/main" val="2694297965"/>
              </p:ext>
            </p:extLst>
          </p:nvPr>
        </p:nvGraphicFramePr>
        <p:xfrm>
          <a:off x="0" y="657151"/>
          <a:ext cx="9324528" cy="44863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Foliennummernplatzhalter 2"/>
          <p:cNvSpPr>
            <a:spLocks noGrp="1"/>
          </p:cNvSpPr>
          <p:nvPr>
            <p:ph type="sldNum" sz="quarter" idx="12"/>
          </p:nvPr>
        </p:nvSpPr>
        <p:spPr/>
        <p:txBody>
          <a:bodyPr/>
          <a:lstStyle/>
          <a:p>
            <a:fld id="{508A11F4-F0F8-4B5B-B075-753C58DBD519}" type="slidenum">
              <a:rPr lang="de-DE" smtClean="0"/>
              <a:t>33</a:t>
            </a:fld>
            <a:endParaRPr lang="de-DE"/>
          </a:p>
        </p:txBody>
      </p:sp>
      <p:sp>
        <p:nvSpPr>
          <p:cNvPr id="2" name="Textfeld 1"/>
          <p:cNvSpPr txBox="1"/>
          <p:nvPr/>
        </p:nvSpPr>
        <p:spPr>
          <a:xfrm>
            <a:off x="2376736" y="54201"/>
            <a:ext cx="4176464" cy="461665"/>
          </a:xfrm>
          <a:prstGeom prst="rect">
            <a:avLst/>
          </a:prstGeom>
          <a:noFill/>
        </p:spPr>
        <p:txBody>
          <a:bodyPr wrap="square" rtlCol="0">
            <a:spAutoFit/>
          </a:bodyPr>
          <a:lstStyle/>
          <a:p>
            <a:pPr algn="ctr"/>
            <a:r>
              <a:rPr lang="en-US" sz="2400" dirty="0"/>
              <a:t>I</a:t>
            </a:r>
            <a:r>
              <a:rPr lang="en-US" sz="2400" dirty="0" smtClean="0"/>
              <a:t>deas we should follow</a:t>
            </a:r>
            <a:endParaRPr lang="en-US" sz="2400" dirty="0"/>
          </a:p>
        </p:txBody>
      </p:sp>
    </p:spTree>
    <p:extLst>
      <p:ext uri="{BB962C8B-B14F-4D97-AF65-F5344CB8AC3E}">
        <p14:creationId xmlns:p14="http://schemas.microsoft.com/office/powerpoint/2010/main" val="375528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p:cNvSpPr>
            <a:spLocks noGrp="1"/>
          </p:cNvSpPr>
          <p:nvPr>
            <p:ph idx="1"/>
          </p:nvPr>
        </p:nvSpPr>
        <p:spPr>
          <a:xfrm>
            <a:off x="179512" y="411510"/>
            <a:ext cx="8698734" cy="4194466"/>
          </a:xfrm>
        </p:spPr>
        <p:txBody>
          <a:bodyPr>
            <a:noAutofit/>
          </a:bodyPr>
          <a:lstStyle/>
          <a:p>
            <a:pPr marL="0" indent="0">
              <a:buNone/>
            </a:pPr>
            <a:r>
              <a:rPr lang="de-DE" sz="1100" b="1" dirty="0" smtClean="0"/>
              <a:t>In der Präsentation verwendete Literatur:</a:t>
            </a:r>
          </a:p>
          <a:p>
            <a:endParaRPr lang="de-DE" sz="800" dirty="0" smtClean="0"/>
          </a:p>
          <a:p>
            <a:r>
              <a:rPr lang="de-DE" sz="800" dirty="0" err="1" smtClean="0"/>
              <a:t>Heintz</a:t>
            </a:r>
            <a:r>
              <a:rPr lang="de-DE" sz="800" dirty="0"/>
              <a:t>, A., Reinhardt, G.A. (1996): Chemie und Umwelt. 4., aktualisierte und erweiterte Auflage. Braunschweig/Wiesbaden. </a:t>
            </a:r>
            <a:endParaRPr lang="de-DE" sz="800" dirty="0" smtClean="0"/>
          </a:p>
          <a:p>
            <a:r>
              <a:rPr lang="de-DE" sz="800" dirty="0" smtClean="0"/>
              <a:t>Deutscher Wetterdienst: </a:t>
            </a:r>
            <a:r>
              <a:rPr lang="de-DE" sz="800" dirty="0" smtClean="0">
                <a:hlinkClick r:id="rId3"/>
              </a:rPr>
              <a:t>www.dwd.de</a:t>
            </a:r>
            <a:endParaRPr lang="de-DE" sz="800" dirty="0" smtClean="0"/>
          </a:p>
          <a:p>
            <a:r>
              <a:rPr lang="de-DE" sz="800" dirty="0" smtClean="0"/>
              <a:t>Deutsches Klimaportal: </a:t>
            </a:r>
            <a:r>
              <a:rPr lang="de-DE" sz="800" dirty="0" smtClean="0">
                <a:hlinkClick r:id="rId4"/>
              </a:rPr>
              <a:t>http</a:t>
            </a:r>
            <a:r>
              <a:rPr lang="de-DE" sz="800" dirty="0">
                <a:hlinkClick r:id="rId4"/>
              </a:rPr>
              <a:t>://</a:t>
            </a:r>
            <a:r>
              <a:rPr lang="de-DE" sz="800" dirty="0" smtClean="0">
                <a:hlinkClick r:id="rId4"/>
              </a:rPr>
              <a:t>www.deutschesklimaportal.de/DE/Home/home_node.html</a:t>
            </a:r>
            <a:r>
              <a:rPr lang="de-DE" sz="800" dirty="0" smtClean="0"/>
              <a:t> </a:t>
            </a:r>
          </a:p>
          <a:p>
            <a:r>
              <a:rPr lang="de-DE" sz="800" dirty="0" smtClean="0"/>
              <a:t>Umweltbundesamt: </a:t>
            </a:r>
            <a:r>
              <a:rPr lang="de-DE" sz="800" dirty="0" smtClean="0">
                <a:hlinkClick r:id="rId5"/>
              </a:rPr>
              <a:t>www.umweltbundesamt.de</a:t>
            </a:r>
            <a:endParaRPr lang="de-DE" sz="800" dirty="0" smtClean="0"/>
          </a:p>
          <a:p>
            <a:r>
              <a:rPr lang="de-DE" sz="800" dirty="0" err="1" smtClean="0"/>
              <a:t>Intergovernmenal</a:t>
            </a:r>
            <a:r>
              <a:rPr lang="de-DE" sz="800" dirty="0" smtClean="0"/>
              <a:t> Panel on </a:t>
            </a:r>
            <a:r>
              <a:rPr lang="de-DE" sz="800" dirty="0" err="1" smtClean="0"/>
              <a:t>Climate</a:t>
            </a:r>
            <a:r>
              <a:rPr lang="de-DE" sz="800" dirty="0" smtClean="0"/>
              <a:t> Change: </a:t>
            </a:r>
            <a:r>
              <a:rPr lang="de-DE" sz="800" dirty="0" smtClean="0">
                <a:hlinkClick r:id="rId6"/>
              </a:rPr>
              <a:t>www.ipcc.ch</a:t>
            </a:r>
            <a:endParaRPr lang="de-DE" sz="800" dirty="0" smtClean="0"/>
          </a:p>
          <a:p>
            <a:r>
              <a:rPr lang="de-DE" sz="800" dirty="0" smtClean="0"/>
              <a:t>Europäische Umweltagentur: </a:t>
            </a:r>
            <a:r>
              <a:rPr lang="de-DE" sz="800" dirty="0" smtClean="0">
                <a:hlinkClick r:id="rId7"/>
              </a:rPr>
              <a:t>www.eea.europa.eu/de</a:t>
            </a:r>
            <a:endParaRPr lang="de-DE" sz="800" dirty="0" smtClean="0"/>
          </a:p>
          <a:p>
            <a:r>
              <a:rPr lang="de-DE" sz="800" dirty="0"/>
              <a:t>Klimaforschung Helmholtz-Zentrum für Umweltforschung UFZ: </a:t>
            </a:r>
            <a:r>
              <a:rPr lang="de-DE" sz="800" dirty="0">
                <a:hlinkClick r:id="rId8"/>
              </a:rPr>
              <a:t>http://</a:t>
            </a:r>
            <a:r>
              <a:rPr lang="de-DE" sz="800" dirty="0" smtClean="0">
                <a:hlinkClick r:id="rId8"/>
              </a:rPr>
              <a:t>www.ufz.de/index.php?de=37935</a:t>
            </a:r>
            <a:endParaRPr lang="de-DE" sz="800" dirty="0" smtClean="0"/>
          </a:p>
          <a:p>
            <a:r>
              <a:rPr lang="de-DE" sz="800" dirty="0" smtClean="0"/>
              <a:t>Bundeszentrale für politische Bildung: </a:t>
            </a:r>
            <a:r>
              <a:rPr lang="de-DE" sz="800" dirty="0" smtClean="0">
                <a:hlinkClick r:id="rId9"/>
              </a:rPr>
              <a:t>https</a:t>
            </a:r>
            <a:r>
              <a:rPr lang="de-DE" sz="800" dirty="0">
                <a:hlinkClick r:id="rId9"/>
              </a:rPr>
              <a:t>://www.bpb.de/gesellschaft/umwelt/klimawandel</a:t>
            </a:r>
            <a:r>
              <a:rPr lang="de-DE" sz="800" dirty="0" smtClean="0">
                <a:hlinkClick r:id="rId9"/>
              </a:rPr>
              <a:t>/</a:t>
            </a:r>
            <a:endParaRPr lang="de-DE" sz="800" dirty="0" smtClean="0"/>
          </a:p>
          <a:p>
            <a:r>
              <a:rPr lang="de-DE" sz="800" dirty="0"/>
              <a:t>Greenpeace: </a:t>
            </a:r>
            <a:r>
              <a:rPr lang="de-DE" sz="800" dirty="0">
                <a:hlinkClick r:id="rId10"/>
              </a:rPr>
              <a:t>https://</a:t>
            </a:r>
            <a:r>
              <a:rPr lang="de-DE" sz="800" dirty="0" smtClean="0">
                <a:hlinkClick r:id="rId10"/>
              </a:rPr>
              <a:t>www.greenpeace.de/themen/klimawandel</a:t>
            </a:r>
            <a:endParaRPr lang="de-DE" sz="800" dirty="0" smtClean="0"/>
          </a:p>
          <a:p>
            <a:r>
              <a:rPr lang="de-DE" sz="800" dirty="0" smtClean="0"/>
              <a:t>WDR: </a:t>
            </a:r>
            <a:r>
              <a:rPr lang="de-DE" sz="800" dirty="0" smtClean="0">
                <a:hlinkClick r:id="rId11"/>
              </a:rPr>
              <a:t>http</a:t>
            </a:r>
            <a:r>
              <a:rPr lang="de-DE" sz="800" dirty="0">
                <a:hlinkClick r:id="rId11"/>
              </a:rPr>
              <a:t>://www1.wdr.de/mediathek/video/sendungen/eins-zu-eins/video-eins-zu-eins---</a:t>
            </a:r>
            <a:r>
              <a:rPr lang="de-DE" sz="800" dirty="0" smtClean="0">
                <a:hlinkClick r:id="rId11"/>
              </a:rPr>
              <a:t>klimaschutz-und-energiepolitik-welche-kosten-kommen-auf-den-buerger-zu-100.html</a:t>
            </a:r>
            <a:endParaRPr lang="de-DE" sz="800" dirty="0" smtClean="0">
              <a:hlinkClick r:id="rId12"/>
            </a:endParaRPr>
          </a:p>
          <a:p>
            <a:r>
              <a:rPr lang="de-DE" sz="800" dirty="0" smtClean="0"/>
              <a:t>Klimafakten: </a:t>
            </a:r>
            <a:r>
              <a:rPr lang="de-DE" sz="800" dirty="0" smtClean="0">
                <a:hlinkClick r:id="rId12"/>
              </a:rPr>
              <a:t>www.klimafakten.de</a:t>
            </a:r>
            <a:r>
              <a:rPr lang="de-DE" sz="800" dirty="0" smtClean="0"/>
              <a:t> </a:t>
            </a:r>
          </a:p>
          <a:p>
            <a:r>
              <a:rPr lang="de-DE" altLang="de-DE" sz="800" dirty="0"/>
              <a:t>Witterung und Klima: Eine allgemeine Klimatologie, Ernst Heyer, 9. Auflage, Leipzig 1993) </a:t>
            </a:r>
            <a:endParaRPr lang="de-DE" sz="800" dirty="0" smtClean="0"/>
          </a:p>
          <a:p>
            <a:r>
              <a:rPr lang="de-DE" sz="800" dirty="0" smtClean="0"/>
              <a:t>Klett Verlag: </a:t>
            </a:r>
            <a:r>
              <a:rPr lang="de-DE" sz="800" dirty="0"/>
              <a:t>http://</a:t>
            </a:r>
            <a:r>
              <a:rPr lang="de-DE" sz="800" dirty="0" err="1"/>
              <a:t>www.klett.de</a:t>
            </a:r>
            <a:r>
              <a:rPr lang="de-DE" sz="800" dirty="0"/>
              <a:t>/alias/1016053 </a:t>
            </a:r>
          </a:p>
          <a:p>
            <a:r>
              <a:rPr lang="de-DE" sz="800" dirty="0"/>
              <a:t>Wiki Bildungsserver: </a:t>
            </a:r>
            <a:r>
              <a:rPr lang="de-DE" sz="800" dirty="0">
                <a:hlinkClick r:id="rId13"/>
              </a:rPr>
              <a:t>http://</a:t>
            </a:r>
            <a:r>
              <a:rPr lang="de-DE" sz="800" dirty="0" smtClean="0">
                <a:hlinkClick r:id="rId13"/>
              </a:rPr>
              <a:t>wiki.bildungsserver.de/index.php/Hauptseite</a:t>
            </a:r>
            <a:r>
              <a:rPr lang="de-DE" sz="800" dirty="0" smtClean="0"/>
              <a:t> </a:t>
            </a:r>
          </a:p>
          <a:p>
            <a:r>
              <a:rPr lang="de-DE" sz="800" dirty="0" smtClean="0"/>
              <a:t>BMUB: </a:t>
            </a:r>
            <a:r>
              <a:rPr lang="de-DE" sz="800" dirty="0" smtClean="0">
                <a:hlinkClick r:id="rId14"/>
              </a:rPr>
              <a:t>http://www.bmub.bund.de/themen/klima-energie</a:t>
            </a:r>
            <a:endParaRPr lang="de-DE" sz="800" dirty="0" smtClean="0"/>
          </a:p>
          <a:p>
            <a:r>
              <a:rPr lang="de-DE" sz="800" dirty="0" err="1" smtClean="0"/>
              <a:t>Ökoystem</a:t>
            </a:r>
            <a:r>
              <a:rPr lang="de-DE" sz="800" dirty="0" smtClean="0"/>
              <a:t>-Erde: </a:t>
            </a:r>
            <a:r>
              <a:rPr lang="de-DE" sz="800" dirty="0" smtClean="0">
                <a:hlinkClick r:id="rId15"/>
              </a:rPr>
              <a:t>www.oekosystem-erde.de/html/klimawandel-02.html</a:t>
            </a:r>
            <a:endParaRPr lang="de-DE" sz="800" dirty="0" smtClean="0"/>
          </a:p>
          <a:p>
            <a:r>
              <a:rPr lang="de-DE" sz="800" dirty="0" smtClean="0"/>
              <a:t>WBGU: </a:t>
            </a:r>
            <a:r>
              <a:rPr lang="de-DE" sz="800" dirty="0" smtClean="0">
                <a:hlinkClick r:id="rId16"/>
              </a:rPr>
              <a:t>http</a:t>
            </a:r>
            <a:r>
              <a:rPr lang="de-DE" sz="800" dirty="0">
                <a:hlinkClick r:id="rId16"/>
              </a:rPr>
              <a:t>://</a:t>
            </a:r>
            <a:r>
              <a:rPr lang="de-DE" sz="800" dirty="0" smtClean="0">
                <a:hlinkClick r:id="rId16"/>
              </a:rPr>
              <a:t>www.wbgu.de/fileadmin/templates/dateien/veroeffentlichungen/sondergutachten/sn2009/wbgu_sn2009.pdf</a:t>
            </a:r>
            <a:endParaRPr lang="de-DE" sz="800" dirty="0" smtClean="0"/>
          </a:p>
          <a:p>
            <a:r>
              <a:rPr lang="de-DE" sz="800" dirty="0" smtClean="0"/>
              <a:t>NASA: </a:t>
            </a:r>
            <a:r>
              <a:rPr lang="de-DE" sz="800" dirty="0">
                <a:hlinkClick r:id="rId17"/>
              </a:rPr>
              <a:t>http://</a:t>
            </a:r>
            <a:r>
              <a:rPr lang="de-DE" sz="800" dirty="0" smtClean="0">
                <a:hlinkClick r:id="rId17"/>
              </a:rPr>
              <a:t>svs.gsfc.nasa.gov/cgi-bin/details.cgi?aid=3998</a:t>
            </a:r>
            <a:endParaRPr lang="de-DE" sz="800" dirty="0" smtClean="0"/>
          </a:p>
          <a:p>
            <a:r>
              <a:rPr lang="de-DE" sz="800" dirty="0" smtClean="0"/>
              <a:t>Welt: </a:t>
            </a:r>
            <a:r>
              <a:rPr lang="de-DE" sz="800" dirty="0" smtClean="0">
                <a:hlinkClick r:id="rId18"/>
              </a:rPr>
              <a:t>www.welt.de/wissenschaft/article737613/Mit-dem-Klimawandel-kommen-neue-Krankheiten.html</a:t>
            </a:r>
            <a:endParaRPr lang="de-DE" sz="800" dirty="0" smtClean="0"/>
          </a:p>
          <a:p>
            <a:r>
              <a:rPr lang="de-DE" sz="800" dirty="0" smtClean="0"/>
              <a:t>Zeit: </a:t>
            </a:r>
            <a:r>
              <a:rPr lang="de-DE" sz="800" dirty="0" smtClean="0">
                <a:hlinkClick r:id="rId19"/>
              </a:rPr>
              <a:t>http</a:t>
            </a:r>
            <a:r>
              <a:rPr lang="de-DE" sz="800" dirty="0">
                <a:hlinkClick r:id="rId19"/>
              </a:rPr>
              <a:t>://</a:t>
            </a:r>
            <a:r>
              <a:rPr lang="de-DE" sz="800" dirty="0" smtClean="0">
                <a:hlinkClick r:id="rId19"/>
              </a:rPr>
              <a:t>www.zeit.de/wirtschaft/2015-12/klimawandel-ressourcen-konflikt-migration-konsequenzen</a:t>
            </a:r>
            <a:endParaRPr lang="de-DE" sz="800" dirty="0" smtClean="0"/>
          </a:p>
          <a:p>
            <a:r>
              <a:rPr lang="de-DE" sz="800" dirty="0" err="1" smtClean="0"/>
              <a:t>Clisap</a:t>
            </a:r>
            <a:r>
              <a:rPr lang="de-DE" sz="800" dirty="0" smtClean="0"/>
              <a:t>: </a:t>
            </a:r>
            <a:r>
              <a:rPr lang="de-DE" sz="800" dirty="0" smtClean="0">
                <a:hlinkClick r:id="rId20"/>
              </a:rPr>
              <a:t>https</a:t>
            </a:r>
            <a:r>
              <a:rPr lang="de-DE" sz="800" dirty="0">
                <a:hlinkClick r:id="rId20"/>
              </a:rPr>
              <a:t>://www.clisap.de/de/forschung/c:-</a:t>
            </a:r>
            <a:r>
              <a:rPr lang="de-DE" sz="800" dirty="0" smtClean="0">
                <a:hlinkClick r:id="rId20"/>
              </a:rPr>
              <a:t>klimawandel-und-soziale-dynamiken/crg-klimawandel-und-sicherheit/zusammenhang-zwischen-klimawandel-und-konflikten/</a:t>
            </a:r>
            <a:endParaRPr lang="de-DE" sz="800" dirty="0" smtClean="0"/>
          </a:p>
          <a:p>
            <a:r>
              <a:rPr lang="de-DE" sz="800" dirty="0" smtClean="0"/>
              <a:t>BAMF: </a:t>
            </a:r>
            <a:r>
              <a:rPr lang="de-DE" sz="800" dirty="0" smtClean="0">
                <a:hlinkClick r:id="rId21"/>
              </a:rPr>
              <a:t>https://www.bamf.de/SharedDocs/Anlagen/DE/Publikationen/WorkingPapers/wp45-klimamigration.pdf</a:t>
            </a:r>
            <a:r>
              <a:rPr lang="de-DE" sz="800" dirty="0">
                <a:hlinkClick r:id="rId21"/>
              </a:rPr>
              <a:t>?__</a:t>
            </a:r>
            <a:r>
              <a:rPr lang="de-DE" sz="800" dirty="0" smtClean="0">
                <a:hlinkClick r:id="rId21"/>
              </a:rPr>
              <a:t>blob=publicationFile</a:t>
            </a:r>
            <a:r>
              <a:rPr lang="de-DE" sz="800" dirty="0" smtClean="0"/>
              <a:t> </a:t>
            </a:r>
            <a:endParaRPr lang="de-DE" sz="800" dirty="0"/>
          </a:p>
          <a:p>
            <a:r>
              <a:rPr lang="de-DE" sz="800" dirty="0" smtClean="0"/>
              <a:t>Umwelt-im-Unterricht: </a:t>
            </a:r>
            <a:r>
              <a:rPr lang="de-DE" sz="800" dirty="0" smtClean="0">
                <a:hlinkClick r:id="rId22"/>
              </a:rPr>
              <a:t>www.umwelt-im-unterricht.de/hintergrund/klimawandel-und-migration</a:t>
            </a:r>
            <a:endParaRPr lang="de-DE" sz="800" dirty="0" smtClean="0"/>
          </a:p>
          <a:p>
            <a:r>
              <a:rPr lang="de-DE" sz="800" dirty="0" smtClean="0"/>
              <a:t>BMWI: </a:t>
            </a:r>
            <a:r>
              <a:rPr lang="de-DE" sz="800" dirty="0" smtClean="0">
                <a:hlinkClick r:id="rId23"/>
              </a:rPr>
              <a:t>www.bmwi.de/DE/Themen/Energie/Energiewende/koordinierung-energiewende.html</a:t>
            </a:r>
            <a:endParaRPr lang="de-DE" sz="800" dirty="0" smtClean="0"/>
          </a:p>
          <a:p>
            <a:r>
              <a:rPr lang="de-DE" sz="800" dirty="0" smtClean="0"/>
              <a:t>Klimaschutz: </a:t>
            </a:r>
            <a:r>
              <a:rPr lang="de-DE" sz="800" dirty="0" smtClean="0">
                <a:hlinkClick r:id="rId24"/>
              </a:rPr>
              <a:t>www.klimaschutz.de/de/programme</a:t>
            </a:r>
            <a:endParaRPr lang="de-DE" sz="800" dirty="0" smtClean="0"/>
          </a:p>
          <a:p>
            <a:r>
              <a:rPr lang="de-DE" sz="800" dirty="0" err="1" smtClean="0"/>
              <a:t>Ipb-bw</a:t>
            </a:r>
            <a:r>
              <a:rPr lang="de-DE" sz="800" dirty="0" smtClean="0"/>
              <a:t>: </a:t>
            </a:r>
            <a:r>
              <a:rPr lang="de-DE" sz="800" dirty="0" smtClean="0">
                <a:hlinkClick r:id="rId25"/>
              </a:rPr>
              <a:t>www.lpb-bw.de/klimaschutz_deutschland.html</a:t>
            </a:r>
            <a:endParaRPr lang="de-DE" sz="800" dirty="0" smtClean="0"/>
          </a:p>
          <a:p>
            <a:r>
              <a:rPr lang="de-DE" sz="800" dirty="0" err="1" smtClean="0"/>
              <a:t>Öko</a:t>
            </a:r>
            <a:r>
              <a:rPr lang="de-DE" sz="800" dirty="0" smtClean="0"/>
              <a:t>: </a:t>
            </a:r>
            <a:r>
              <a:rPr lang="de-DE" sz="800" dirty="0" smtClean="0">
                <a:hlinkClick r:id="rId26"/>
              </a:rPr>
              <a:t>www.oeko.de/oekodoc/2441/2015-598-de.pdf</a:t>
            </a:r>
            <a:endParaRPr lang="de-DE" sz="800" dirty="0" smtClean="0"/>
          </a:p>
          <a:p>
            <a:r>
              <a:rPr lang="de-DE" sz="800" dirty="0" smtClean="0"/>
              <a:t>Technische Universität Dortmund: </a:t>
            </a:r>
            <a:r>
              <a:rPr lang="de-DE" sz="800" dirty="0" err="1" smtClean="0"/>
              <a:t>wupperinst.org</a:t>
            </a:r>
            <a:r>
              <a:rPr lang="de-DE" sz="800" dirty="0" smtClean="0"/>
              <a:t>/</a:t>
            </a:r>
            <a:r>
              <a:rPr lang="de-DE" sz="800" dirty="0" err="1" smtClean="0"/>
              <a:t>uploads</a:t>
            </a:r>
            <a:r>
              <a:rPr lang="de-DE" sz="800" dirty="0" smtClean="0"/>
              <a:t>/</a:t>
            </a:r>
            <a:r>
              <a:rPr lang="de-DE" sz="800" dirty="0" err="1" smtClean="0"/>
              <a:t>tx_wupperinst</a:t>
            </a:r>
            <a:r>
              <a:rPr lang="de-DE" sz="800" dirty="0" smtClean="0"/>
              <a:t>/AF_AG2-2_Greiving.pdf </a:t>
            </a:r>
          </a:p>
          <a:p>
            <a:r>
              <a:rPr lang="de-DE" sz="800" dirty="0" smtClean="0"/>
              <a:t>Bundesregierung: </a:t>
            </a:r>
            <a:r>
              <a:rPr lang="de-DE" sz="800" dirty="0" smtClean="0">
                <a:hlinkClick r:id="rId27"/>
              </a:rPr>
              <a:t>www.bundesregierung.de/Content/DE/StatischeSeiten/Breg/FAQ/faq-zum-klimaschutz.html</a:t>
            </a:r>
            <a:r>
              <a:rPr lang="de-DE" sz="800" dirty="0" smtClean="0"/>
              <a:t> </a:t>
            </a:r>
          </a:p>
        </p:txBody>
      </p:sp>
      <p:sp>
        <p:nvSpPr>
          <p:cNvPr id="5" name="Titel 3"/>
          <p:cNvSpPr txBox="1">
            <a:spLocks/>
          </p:cNvSpPr>
          <p:nvPr/>
        </p:nvSpPr>
        <p:spPr>
          <a:xfrm>
            <a:off x="179512" y="-236562"/>
            <a:ext cx="8698734"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kern="1200">
                <a:solidFill>
                  <a:schemeClr val="tx1"/>
                </a:solidFill>
                <a:latin typeface="+mj-lt"/>
                <a:ea typeface="+mj-ea"/>
                <a:cs typeface="+mj-cs"/>
              </a:defRPr>
            </a:lvl1pPr>
          </a:lstStyle>
          <a:p>
            <a:r>
              <a:rPr lang="de-DE" dirty="0" smtClean="0"/>
              <a:t>Literatur</a:t>
            </a:r>
            <a:endParaRPr lang="de-DE" dirty="0"/>
          </a:p>
        </p:txBody>
      </p:sp>
      <p:sp>
        <p:nvSpPr>
          <p:cNvPr id="2" name="Foliennummernplatzhalter 1"/>
          <p:cNvSpPr>
            <a:spLocks noGrp="1"/>
          </p:cNvSpPr>
          <p:nvPr>
            <p:ph type="sldNum" sz="quarter" idx="12"/>
          </p:nvPr>
        </p:nvSpPr>
        <p:spPr/>
        <p:txBody>
          <a:bodyPr/>
          <a:lstStyle/>
          <a:p>
            <a:fld id="{508A11F4-F0F8-4B5B-B075-753C58DBD519}" type="slidenum">
              <a:rPr lang="de-DE" smtClean="0"/>
              <a:t>34</a:t>
            </a:fld>
            <a:endParaRPr lang="de-DE" dirty="0"/>
          </a:p>
        </p:txBody>
      </p:sp>
    </p:spTree>
    <p:extLst>
      <p:ext uri="{BB962C8B-B14F-4D97-AF65-F5344CB8AC3E}">
        <p14:creationId xmlns:p14="http://schemas.microsoft.com/office/powerpoint/2010/main" val="19511397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3544" y="141480"/>
            <a:ext cx="9038031" cy="4625783"/>
          </a:xfrm>
        </p:spPr>
        <p:txBody>
          <a:bodyPr/>
          <a:lstStyle/>
          <a:p>
            <a:r>
              <a:rPr lang="en-US" sz="2800" noProof="0" dirty="0" smtClean="0"/>
              <a:t>IPCC</a:t>
            </a:r>
            <a:br>
              <a:rPr lang="en-US" sz="2800" noProof="0" dirty="0" smtClean="0"/>
            </a:br>
            <a:r>
              <a:rPr lang="en-US" sz="2800" noProof="0" dirty="0" smtClean="0"/>
              <a:t>Intergovernmental Panel on Climate Change </a:t>
            </a:r>
            <a:br>
              <a:rPr lang="en-US" sz="2800" noProof="0" dirty="0" smtClean="0"/>
            </a:br>
            <a:r>
              <a:rPr lang="en-US" sz="2800" noProof="0" dirty="0" smtClean="0"/>
              <a:t/>
            </a:r>
            <a:br>
              <a:rPr lang="en-US" sz="2800" noProof="0" dirty="0" smtClean="0"/>
            </a:br>
            <a:r>
              <a:rPr lang="en-US" sz="2800" noProof="0" dirty="0" smtClean="0"/>
              <a:t>Hundreds of leading scientists advising the United Nations</a:t>
            </a:r>
            <a:br>
              <a:rPr lang="en-US" sz="2800" noProof="0" dirty="0" smtClean="0"/>
            </a:br>
            <a:r>
              <a:rPr lang="en-US" sz="2800" noProof="0" dirty="0" smtClean="0"/>
              <a:t/>
            </a:r>
            <a:br>
              <a:rPr lang="en-US" sz="2800" noProof="0" dirty="0" smtClean="0"/>
            </a:br>
            <a:r>
              <a:rPr lang="en-US" sz="2800" noProof="0" dirty="0" smtClean="0"/>
              <a:t>„Denialists“ have nearly disappeared </a:t>
            </a:r>
            <a:br>
              <a:rPr lang="en-US" sz="2800" noProof="0" dirty="0" smtClean="0"/>
            </a:br>
            <a:r>
              <a:rPr lang="en-US" sz="2800" noProof="0" dirty="0" smtClean="0"/>
              <a:t/>
            </a:r>
            <a:br>
              <a:rPr lang="en-US" sz="2800" noProof="0" dirty="0" smtClean="0"/>
            </a:br>
            <a:r>
              <a:rPr lang="en-US" sz="2800" noProof="0" dirty="0" smtClean="0"/>
              <a:t>The „Assessment Reports“ are warning more and more urgently in every new release! </a:t>
            </a:r>
            <a:endParaRPr lang="en-US" sz="2800" noProof="0" dirty="0"/>
          </a:p>
        </p:txBody>
      </p:sp>
      <p:sp>
        <p:nvSpPr>
          <p:cNvPr id="3" name="Foliennummernplatzhalter 2"/>
          <p:cNvSpPr>
            <a:spLocks noGrp="1"/>
          </p:cNvSpPr>
          <p:nvPr>
            <p:ph type="sldNum" sz="quarter" idx="12"/>
          </p:nvPr>
        </p:nvSpPr>
        <p:spPr/>
        <p:txBody>
          <a:bodyPr/>
          <a:lstStyle/>
          <a:p>
            <a:fld id="{508A11F4-F0F8-4B5B-B075-753C58DBD519}" type="slidenum">
              <a:rPr lang="de-DE" smtClean="0"/>
              <a:t>4</a:t>
            </a:fld>
            <a:endParaRPr lang="de-DE"/>
          </a:p>
        </p:txBody>
      </p:sp>
    </p:spTree>
    <p:extLst>
      <p:ext uri="{BB962C8B-B14F-4D97-AF65-F5344CB8AC3E}">
        <p14:creationId xmlns:p14="http://schemas.microsoft.com/office/powerpoint/2010/main" val="1848233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508A11F4-F0F8-4B5B-B075-753C58DBD519}" type="slidenum">
              <a:rPr lang="de-DE" smtClean="0"/>
              <a:t>5</a:t>
            </a:fld>
            <a:endParaRPr lang="de-DE"/>
          </a:p>
        </p:txBody>
      </p:sp>
      <p:sp>
        <p:nvSpPr>
          <p:cNvPr id="6" name="Inhaltsplatzhalter 4"/>
          <p:cNvSpPr>
            <a:spLocks noGrp="1"/>
          </p:cNvSpPr>
          <p:nvPr>
            <p:ph idx="1"/>
          </p:nvPr>
        </p:nvSpPr>
        <p:spPr>
          <a:xfrm>
            <a:off x="467866" y="1059582"/>
            <a:ext cx="8248143" cy="2747034"/>
          </a:xfrm>
        </p:spPr>
        <p:txBody>
          <a:bodyPr>
            <a:noAutofit/>
          </a:bodyPr>
          <a:lstStyle/>
          <a:p>
            <a:pPr marL="0" indent="0" algn="ctr">
              <a:buNone/>
            </a:pPr>
            <a:r>
              <a:rPr lang="en-US" sz="2800" b="1" noProof="0" dirty="0" smtClean="0"/>
              <a:t>Outline</a:t>
            </a:r>
          </a:p>
          <a:p>
            <a:pPr marL="514350" indent="-514350" algn="ctr">
              <a:buFont typeface="+mj-lt"/>
              <a:buAutoNum type="arabicPeriod"/>
            </a:pPr>
            <a:r>
              <a:rPr lang="en-US" sz="2800" noProof="0" dirty="0" smtClean="0"/>
              <a:t>Global Warming</a:t>
            </a:r>
          </a:p>
          <a:p>
            <a:pPr marL="514350" indent="-514350" algn="ctr">
              <a:buFont typeface="+mj-lt"/>
              <a:buAutoNum type="arabicPeriod"/>
            </a:pPr>
            <a:r>
              <a:rPr lang="en-US" sz="2800" b="1" noProof="0" dirty="0" smtClean="0"/>
              <a:t>Weather, Climate, and Greenhouse Gases</a:t>
            </a:r>
          </a:p>
          <a:p>
            <a:pPr marL="514350" indent="-514350" algn="ctr">
              <a:buFont typeface="+mj-lt"/>
              <a:buAutoNum type="arabicPeriod"/>
            </a:pPr>
            <a:r>
              <a:rPr lang="en-US" sz="2800" noProof="0" dirty="0" smtClean="0"/>
              <a:t>Consequences and Impact </a:t>
            </a:r>
          </a:p>
          <a:p>
            <a:pPr marL="0" indent="0" algn="ctr">
              <a:buNone/>
            </a:pPr>
            <a:endParaRPr lang="en-US" sz="2800" noProof="0" dirty="0" smtClean="0"/>
          </a:p>
          <a:p>
            <a:pPr marL="0" indent="0" algn="ctr">
              <a:buNone/>
            </a:pPr>
            <a:endParaRPr lang="en-US" sz="2800" noProof="0" dirty="0" smtClean="0"/>
          </a:p>
          <a:p>
            <a:pPr marL="0" indent="0" algn="ctr">
              <a:buNone/>
            </a:pPr>
            <a:endParaRPr lang="en-US" sz="2800" noProof="0" dirty="0" smtClean="0"/>
          </a:p>
        </p:txBody>
      </p:sp>
    </p:spTree>
    <p:extLst>
      <p:ext uri="{BB962C8B-B14F-4D97-AF65-F5344CB8AC3E}">
        <p14:creationId xmlns:p14="http://schemas.microsoft.com/office/powerpoint/2010/main" val="18333635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 4"/>
          <p:cNvGraphicFramePr/>
          <p:nvPr>
            <p:extLst>
              <p:ext uri="{D42A27DB-BD31-4B8C-83A1-F6EECF244321}">
                <p14:modId xmlns:p14="http://schemas.microsoft.com/office/powerpoint/2010/main" val="2090628163"/>
              </p:ext>
            </p:extLst>
          </p:nvPr>
        </p:nvGraphicFramePr>
        <p:xfrm>
          <a:off x="251520" y="1261742"/>
          <a:ext cx="8676456" cy="2534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liennummernplatzhalter 3"/>
          <p:cNvSpPr>
            <a:spLocks noGrp="1"/>
          </p:cNvSpPr>
          <p:nvPr>
            <p:ph type="sldNum" sz="quarter" idx="12"/>
          </p:nvPr>
        </p:nvSpPr>
        <p:spPr/>
        <p:txBody>
          <a:bodyPr/>
          <a:lstStyle/>
          <a:p>
            <a:fld id="{508A11F4-F0F8-4B5B-B075-753C58DBD519}" type="slidenum">
              <a:rPr lang="de-DE" smtClean="0"/>
              <a:t>6</a:t>
            </a:fld>
            <a:endParaRPr lang="de-DE"/>
          </a:p>
        </p:txBody>
      </p:sp>
    </p:spTree>
    <p:extLst>
      <p:ext uri="{BB962C8B-B14F-4D97-AF65-F5344CB8AC3E}">
        <p14:creationId xmlns:p14="http://schemas.microsoft.com/office/powerpoint/2010/main" val="23316578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128550"/>
            <a:ext cx="8698734" cy="857250"/>
          </a:xfrm>
        </p:spPr>
        <p:txBody>
          <a:bodyPr/>
          <a:lstStyle/>
          <a:p>
            <a:r>
              <a:rPr lang="en-US" b="1" noProof="0" dirty="0" smtClean="0"/>
              <a:t>Earth without greenhouse effect</a:t>
            </a:r>
            <a:endParaRPr lang="en-US" b="1" noProof="0" dirty="0"/>
          </a:p>
        </p:txBody>
      </p:sp>
      <p:sp>
        <p:nvSpPr>
          <p:cNvPr id="4" name="Sonne 3"/>
          <p:cNvSpPr/>
          <p:nvPr/>
        </p:nvSpPr>
        <p:spPr>
          <a:xfrm>
            <a:off x="323528" y="573528"/>
            <a:ext cx="1800200" cy="1350150"/>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7" name="Gerade Verbindung 16"/>
          <p:cNvCxnSpPr/>
          <p:nvPr/>
        </p:nvCxnSpPr>
        <p:spPr>
          <a:xfrm flipH="1">
            <a:off x="899592" y="1898340"/>
            <a:ext cx="72008" cy="27003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Gerade Verbindung 17"/>
          <p:cNvCxnSpPr/>
          <p:nvPr/>
        </p:nvCxnSpPr>
        <p:spPr>
          <a:xfrm flipV="1">
            <a:off x="899592" y="2070990"/>
            <a:ext cx="279648" cy="1143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0" name="Gerade Verbindung 19"/>
          <p:cNvCxnSpPr/>
          <p:nvPr/>
        </p:nvCxnSpPr>
        <p:spPr>
          <a:xfrm flipH="1">
            <a:off x="1115616" y="2070990"/>
            <a:ext cx="72008" cy="27003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 name="Gerade Verbindung 22"/>
          <p:cNvCxnSpPr/>
          <p:nvPr/>
        </p:nvCxnSpPr>
        <p:spPr>
          <a:xfrm flipV="1">
            <a:off x="1124000" y="2231715"/>
            <a:ext cx="279648" cy="1143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p:nvCxnSpPr>
        <p:spPr>
          <a:xfrm flipH="1">
            <a:off x="1331640" y="2238003"/>
            <a:ext cx="72008" cy="27003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p:nvCxnSpPr>
        <p:spPr>
          <a:xfrm flipV="1">
            <a:off x="1340024" y="2393733"/>
            <a:ext cx="279648" cy="1143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p:nvCxnSpPr>
        <p:spPr>
          <a:xfrm flipH="1">
            <a:off x="1547664" y="2400021"/>
            <a:ext cx="72008" cy="27003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p:nvCxnSpPr>
        <p:spPr>
          <a:xfrm flipV="1">
            <a:off x="1556048" y="2555751"/>
            <a:ext cx="279648" cy="1143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p:nvCxnSpPr>
        <p:spPr>
          <a:xfrm flipH="1">
            <a:off x="1763688" y="2562039"/>
            <a:ext cx="72008" cy="27003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9" name="Gerade Verbindung 28"/>
          <p:cNvCxnSpPr/>
          <p:nvPr/>
        </p:nvCxnSpPr>
        <p:spPr>
          <a:xfrm flipV="1">
            <a:off x="1772072" y="2717769"/>
            <a:ext cx="279648" cy="1143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0" name="Gerade Verbindung 29"/>
          <p:cNvCxnSpPr/>
          <p:nvPr/>
        </p:nvCxnSpPr>
        <p:spPr>
          <a:xfrm flipH="1">
            <a:off x="1979712" y="2724057"/>
            <a:ext cx="72008" cy="27003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p:nvCxnSpPr>
        <p:spPr>
          <a:xfrm flipV="1">
            <a:off x="1988096" y="2879787"/>
            <a:ext cx="279648" cy="1143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p:nvCxnSpPr>
        <p:spPr>
          <a:xfrm flipH="1">
            <a:off x="2195736" y="2886075"/>
            <a:ext cx="72008" cy="27003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p:nvCxnSpPr>
        <p:spPr>
          <a:xfrm flipV="1">
            <a:off x="2204120" y="3041805"/>
            <a:ext cx="279648" cy="1143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p:nvCxnSpPr>
        <p:spPr>
          <a:xfrm flipH="1">
            <a:off x="2411760" y="3048093"/>
            <a:ext cx="72008" cy="27003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6" name="Gerade Verbindung 35"/>
          <p:cNvCxnSpPr/>
          <p:nvPr/>
        </p:nvCxnSpPr>
        <p:spPr>
          <a:xfrm flipV="1">
            <a:off x="2420144" y="3203823"/>
            <a:ext cx="279648" cy="1143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7" name="Gerade Verbindung 36"/>
          <p:cNvCxnSpPr/>
          <p:nvPr/>
        </p:nvCxnSpPr>
        <p:spPr>
          <a:xfrm flipH="1">
            <a:off x="2627784" y="3210111"/>
            <a:ext cx="72008" cy="27003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8" name="Gerade Verbindung 37"/>
          <p:cNvCxnSpPr/>
          <p:nvPr/>
        </p:nvCxnSpPr>
        <p:spPr>
          <a:xfrm flipV="1">
            <a:off x="2636168" y="3365841"/>
            <a:ext cx="279648" cy="1143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9" name="Gerade Verbindung 38"/>
          <p:cNvCxnSpPr/>
          <p:nvPr/>
        </p:nvCxnSpPr>
        <p:spPr>
          <a:xfrm flipH="1">
            <a:off x="2843808" y="3372129"/>
            <a:ext cx="72008" cy="27003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1" name="Gerade Verbindung 40"/>
          <p:cNvCxnSpPr/>
          <p:nvPr/>
        </p:nvCxnSpPr>
        <p:spPr>
          <a:xfrm flipV="1">
            <a:off x="2852192" y="3527859"/>
            <a:ext cx="279648" cy="1143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2" name="Gerade Verbindung 41"/>
          <p:cNvCxnSpPr/>
          <p:nvPr/>
        </p:nvCxnSpPr>
        <p:spPr>
          <a:xfrm flipH="1">
            <a:off x="3059832" y="3534147"/>
            <a:ext cx="72008" cy="27003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p:nvCxnSpPr>
        <p:spPr>
          <a:xfrm flipV="1">
            <a:off x="3068216" y="3696165"/>
            <a:ext cx="279648" cy="1143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p:nvCxnSpPr>
        <p:spPr>
          <a:xfrm flipH="1">
            <a:off x="3275856" y="3696165"/>
            <a:ext cx="72008" cy="27003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5" name="Gerade Verbindung 44"/>
          <p:cNvCxnSpPr/>
          <p:nvPr/>
        </p:nvCxnSpPr>
        <p:spPr>
          <a:xfrm flipV="1">
            <a:off x="3284240" y="3858183"/>
            <a:ext cx="279648" cy="1143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8" name="Gerade Verbindung mit Pfeil 47"/>
          <p:cNvCxnSpPr/>
          <p:nvPr/>
        </p:nvCxnSpPr>
        <p:spPr>
          <a:xfrm>
            <a:off x="3555504" y="3858183"/>
            <a:ext cx="0" cy="365094"/>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Gerade Verbindung 52"/>
          <p:cNvCxnSpPr/>
          <p:nvPr/>
        </p:nvCxnSpPr>
        <p:spPr>
          <a:xfrm flipH="1">
            <a:off x="1350876" y="1764525"/>
            <a:ext cx="72008" cy="27003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4" name="Gerade Verbindung 53"/>
          <p:cNvCxnSpPr/>
          <p:nvPr/>
        </p:nvCxnSpPr>
        <p:spPr>
          <a:xfrm flipV="1">
            <a:off x="1350876" y="1937175"/>
            <a:ext cx="279648" cy="1143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5" name="Gerade Verbindung 54"/>
          <p:cNvCxnSpPr/>
          <p:nvPr/>
        </p:nvCxnSpPr>
        <p:spPr>
          <a:xfrm flipH="1">
            <a:off x="1566900" y="1937175"/>
            <a:ext cx="72008" cy="27003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6" name="Gerade Verbindung 55"/>
          <p:cNvCxnSpPr/>
          <p:nvPr/>
        </p:nvCxnSpPr>
        <p:spPr>
          <a:xfrm flipV="1">
            <a:off x="1575284" y="2097900"/>
            <a:ext cx="279648" cy="1143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7" name="Gerade Verbindung 56"/>
          <p:cNvCxnSpPr/>
          <p:nvPr/>
        </p:nvCxnSpPr>
        <p:spPr>
          <a:xfrm flipH="1">
            <a:off x="1782924" y="2104188"/>
            <a:ext cx="72008" cy="27003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8" name="Gerade Verbindung 57"/>
          <p:cNvCxnSpPr/>
          <p:nvPr/>
        </p:nvCxnSpPr>
        <p:spPr>
          <a:xfrm flipV="1">
            <a:off x="1791308" y="2259918"/>
            <a:ext cx="279648" cy="1143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9" name="Gerade Verbindung 58"/>
          <p:cNvCxnSpPr/>
          <p:nvPr/>
        </p:nvCxnSpPr>
        <p:spPr>
          <a:xfrm flipH="1">
            <a:off x="1998948" y="2266206"/>
            <a:ext cx="72008" cy="27003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0" name="Gerade Verbindung 59"/>
          <p:cNvCxnSpPr/>
          <p:nvPr/>
        </p:nvCxnSpPr>
        <p:spPr>
          <a:xfrm flipV="1">
            <a:off x="2007332" y="2421936"/>
            <a:ext cx="279648" cy="1143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1" name="Gerade Verbindung 60"/>
          <p:cNvCxnSpPr/>
          <p:nvPr/>
        </p:nvCxnSpPr>
        <p:spPr>
          <a:xfrm flipH="1">
            <a:off x="2214972" y="2428224"/>
            <a:ext cx="72008" cy="27003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2" name="Gerade Verbindung 61"/>
          <p:cNvCxnSpPr/>
          <p:nvPr/>
        </p:nvCxnSpPr>
        <p:spPr>
          <a:xfrm flipV="1">
            <a:off x="2223356" y="2583954"/>
            <a:ext cx="279648" cy="1143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3" name="Gerade Verbindung 62"/>
          <p:cNvCxnSpPr/>
          <p:nvPr/>
        </p:nvCxnSpPr>
        <p:spPr>
          <a:xfrm flipH="1">
            <a:off x="2430996" y="2590242"/>
            <a:ext cx="72008" cy="27003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4" name="Gerade Verbindung 63"/>
          <p:cNvCxnSpPr/>
          <p:nvPr/>
        </p:nvCxnSpPr>
        <p:spPr>
          <a:xfrm flipV="1">
            <a:off x="2439380" y="2745972"/>
            <a:ext cx="279648" cy="1143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5" name="Gerade Verbindung 64"/>
          <p:cNvCxnSpPr/>
          <p:nvPr/>
        </p:nvCxnSpPr>
        <p:spPr>
          <a:xfrm flipH="1">
            <a:off x="2647020" y="2752260"/>
            <a:ext cx="72008" cy="27003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6" name="Gerade Verbindung 65"/>
          <p:cNvCxnSpPr/>
          <p:nvPr/>
        </p:nvCxnSpPr>
        <p:spPr>
          <a:xfrm flipV="1">
            <a:off x="2655404" y="2907990"/>
            <a:ext cx="279648" cy="1143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7" name="Gerade Verbindung 66"/>
          <p:cNvCxnSpPr/>
          <p:nvPr/>
        </p:nvCxnSpPr>
        <p:spPr>
          <a:xfrm flipH="1">
            <a:off x="2863044" y="2914278"/>
            <a:ext cx="72008" cy="27003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8" name="Gerade Verbindung 67"/>
          <p:cNvCxnSpPr/>
          <p:nvPr/>
        </p:nvCxnSpPr>
        <p:spPr>
          <a:xfrm flipV="1">
            <a:off x="2871428" y="3070008"/>
            <a:ext cx="279648" cy="1143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9" name="Gerade Verbindung 68"/>
          <p:cNvCxnSpPr/>
          <p:nvPr/>
        </p:nvCxnSpPr>
        <p:spPr>
          <a:xfrm flipH="1">
            <a:off x="3079068" y="3076296"/>
            <a:ext cx="72008" cy="27003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0" name="Gerade Verbindung 69"/>
          <p:cNvCxnSpPr/>
          <p:nvPr/>
        </p:nvCxnSpPr>
        <p:spPr>
          <a:xfrm flipV="1">
            <a:off x="3087452" y="3232026"/>
            <a:ext cx="279648" cy="1143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1" name="Gerade Verbindung 70"/>
          <p:cNvCxnSpPr/>
          <p:nvPr/>
        </p:nvCxnSpPr>
        <p:spPr>
          <a:xfrm flipH="1">
            <a:off x="3295092" y="3238314"/>
            <a:ext cx="72008" cy="27003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2" name="Gerade Verbindung 71"/>
          <p:cNvCxnSpPr/>
          <p:nvPr/>
        </p:nvCxnSpPr>
        <p:spPr>
          <a:xfrm flipV="1">
            <a:off x="3303476" y="3394044"/>
            <a:ext cx="279648" cy="1143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3" name="Gerade Verbindung 72"/>
          <p:cNvCxnSpPr/>
          <p:nvPr/>
        </p:nvCxnSpPr>
        <p:spPr>
          <a:xfrm flipH="1">
            <a:off x="3511116" y="3400332"/>
            <a:ext cx="72008" cy="27003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4" name="Gerade Verbindung 73"/>
          <p:cNvCxnSpPr/>
          <p:nvPr/>
        </p:nvCxnSpPr>
        <p:spPr>
          <a:xfrm flipV="1">
            <a:off x="3519500" y="3562350"/>
            <a:ext cx="279648" cy="1143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5" name="Gerade Verbindung 74"/>
          <p:cNvCxnSpPr/>
          <p:nvPr/>
        </p:nvCxnSpPr>
        <p:spPr>
          <a:xfrm flipH="1">
            <a:off x="3727140" y="3562350"/>
            <a:ext cx="72008" cy="27003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6" name="Gerade Verbindung 75"/>
          <p:cNvCxnSpPr/>
          <p:nvPr/>
        </p:nvCxnSpPr>
        <p:spPr>
          <a:xfrm flipV="1">
            <a:off x="3735524" y="3724368"/>
            <a:ext cx="279648" cy="1143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7" name="Gerade Verbindung 76"/>
          <p:cNvCxnSpPr/>
          <p:nvPr/>
        </p:nvCxnSpPr>
        <p:spPr>
          <a:xfrm flipH="1">
            <a:off x="1802160" y="1659657"/>
            <a:ext cx="72008" cy="27003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8" name="Gerade Verbindung 77"/>
          <p:cNvCxnSpPr/>
          <p:nvPr/>
        </p:nvCxnSpPr>
        <p:spPr>
          <a:xfrm flipV="1">
            <a:off x="1802160" y="1832307"/>
            <a:ext cx="279648" cy="1143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9" name="Gerade Verbindung 78"/>
          <p:cNvCxnSpPr/>
          <p:nvPr/>
        </p:nvCxnSpPr>
        <p:spPr>
          <a:xfrm flipH="1">
            <a:off x="2018184" y="1832307"/>
            <a:ext cx="72008" cy="27003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0" name="Gerade Verbindung 79"/>
          <p:cNvCxnSpPr/>
          <p:nvPr/>
        </p:nvCxnSpPr>
        <p:spPr>
          <a:xfrm flipV="1">
            <a:off x="2026568" y="1993032"/>
            <a:ext cx="279648" cy="1143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1" name="Gerade Verbindung 80"/>
          <p:cNvCxnSpPr/>
          <p:nvPr/>
        </p:nvCxnSpPr>
        <p:spPr>
          <a:xfrm flipH="1">
            <a:off x="2234208" y="1999320"/>
            <a:ext cx="72008" cy="27003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2" name="Gerade Verbindung 81"/>
          <p:cNvCxnSpPr/>
          <p:nvPr/>
        </p:nvCxnSpPr>
        <p:spPr>
          <a:xfrm flipV="1">
            <a:off x="2242592" y="2155050"/>
            <a:ext cx="279648" cy="1143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3" name="Gerade Verbindung 82"/>
          <p:cNvCxnSpPr/>
          <p:nvPr/>
        </p:nvCxnSpPr>
        <p:spPr>
          <a:xfrm flipH="1">
            <a:off x="2450232" y="2161338"/>
            <a:ext cx="72008" cy="27003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4" name="Gerade Verbindung 83"/>
          <p:cNvCxnSpPr/>
          <p:nvPr/>
        </p:nvCxnSpPr>
        <p:spPr>
          <a:xfrm flipV="1">
            <a:off x="2458616" y="2317068"/>
            <a:ext cx="279648" cy="1143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5" name="Gerade Verbindung 84"/>
          <p:cNvCxnSpPr/>
          <p:nvPr/>
        </p:nvCxnSpPr>
        <p:spPr>
          <a:xfrm flipH="1">
            <a:off x="2666256" y="2323356"/>
            <a:ext cx="72008" cy="27003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6" name="Gerade Verbindung 85"/>
          <p:cNvCxnSpPr/>
          <p:nvPr/>
        </p:nvCxnSpPr>
        <p:spPr>
          <a:xfrm flipV="1">
            <a:off x="2674640" y="2479086"/>
            <a:ext cx="279648" cy="1143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7" name="Gerade Verbindung 86"/>
          <p:cNvCxnSpPr/>
          <p:nvPr/>
        </p:nvCxnSpPr>
        <p:spPr>
          <a:xfrm flipH="1">
            <a:off x="2882280" y="2485374"/>
            <a:ext cx="72008" cy="27003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8" name="Gerade Verbindung 87"/>
          <p:cNvCxnSpPr/>
          <p:nvPr/>
        </p:nvCxnSpPr>
        <p:spPr>
          <a:xfrm flipV="1">
            <a:off x="2890664" y="2641104"/>
            <a:ext cx="279648" cy="1143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9" name="Gerade Verbindung 88"/>
          <p:cNvCxnSpPr/>
          <p:nvPr/>
        </p:nvCxnSpPr>
        <p:spPr>
          <a:xfrm flipH="1">
            <a:off x="3098304" y="2647392"/>
            <a:ext cx="72008" cy="27003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0" name="Gerade Verbindung 89"/>
          <p:cNvCxnSpPr/>
          <p:nvPr/>
        </p:nvCxnSpPr>
        <p:spPr>
          <a:xfrm flipV="1">
            <a:off x="3106688" y="2803122"/>
            <a:ext cx="279648" cy="1143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1" name="Gerade Verbindung 90"/>
          <p:cNvCxnSpPr/>
          <p:nvPr/>
        </p:nvCxnSpPr>
        <p:spPr>
          <a:xfrm flipH="1">
            <a:off x="3314328" y="2809410"/>
            <a:ext cx="72008" cy="27003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2" name="Gerade Verbindung 91"/>
          <p:cNvCxnSpPr/>
          <p:nvPr/>
        </p:nvCxnSpPr>
        <p:spPr>
          <a:xfrm flipV="1">
            <a:off x="3322712" y="2965140"/>
            <a:ext cx="279648" cy="1143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3" name="Gerade Verbindung 92"/>
          <p:cNvCxnSpPr/>
          <p:nvPr/>
        </p:nvCxnSpPr>
        <p:spPr>
          <a:xfrm flipH="1">
            <a:off x="3530352" y="2971428"/>
            <a:ext cx="72008" cy="27003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4" name="Gerade Verbindung 93"/>
          <p:cNvCxnSpPr/>
          <p:nvPr/>
        </p:nvCxnSpPr>
        <p:spPr>
          <a:xfrm flipV="1">
            <a:off x="3538736" y="3127158"/>
            <a:ext cx="279648" cy="1143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5" name="Gerade Verbindung 94"/>
          <p:cNvCxnSpPr/>
          <p:nvPr/>
        </p:nvCxnSpPr>
        <p:spPr>
          <a:xfrm flipH="1">
            <a:off x="3746376" y="3133446"/>
            <a:ext cx="72008" cy="27003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6" name="Gerade Verbindung 95"/>
          <p:cNvCxnSpPr/>
          <p:nvPr/>
        </p:nvCxnSpPr>
        <p:spPr>
          <a:xfrm flipV="1">
            <a:off x="3754760" y="3289176"/>
            <a:ext cx="279648" cy="1143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7" name="Gerade Verbindung 96"/>
          <p:cNvCxnSpPr/>
          <p:nvPr/>
        </p:nvCxnSpPr>
        <p:spPr>
          <a:xfrm flipH="1">
            <a:off x="3962400" y="3295464"/>
            <a:ext cx="72008" cy="27003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8" name="Gerade Verbindung 97"/>
          <p:cNvCxnSpPr/>
          <p:nvPr/>
        </p:nvCxnSpPr>
        <p:spPr>
          <a:xfrm flipV="1">
            <a:off x="3970784" y="3457482"/>
            <a:ext cx="279648" cy="1143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9" name="Gerade Verbindung 98"/>
          <p:cNvCxnSpPr/>
          <p:nvPr/>
        </p:nvCxnSpPr>
        <p:spPr>
          <a:xfrm flipH="1">
            <a:off x="4178424" y="3457482"/>
            <a:ext cx="72008" cy="27003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0" name="Gerade Verbindung 99"/>
          <p:cNvCxnSpPr/>
          <p:nvPr/>
        </p:nvCxnSpPr>
        <p:spPr>
          <a:xfrm flipV="1">
            <a:off x="4186808" y="3619500"/>
            <a:ext cx="279648" cy="1143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1" name="Gerade Verbindung mit Pfeil 100"/>
          <p:cNvCxnSpPr/>
          <p:nvPr/>
        </p:nvCxnSpPr>
        <p:spPr>
          <a:xfrm flipH="1">
            <a:off x="4015036" y="3721396"/>
            <a:ext cx="408" cy="501881"/>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Gerade Verbindung mit Pfeil 102"/>
          <p:cNvCxnSpPr/>
          <p:nvPr/>
        </p:nvCxnSpPr>
        <p:spPr>
          <a:xfrm flipH="1">
            <a:off x="4466320" y="3618379"/>
            <a:ext cx="136" cy="604898"/>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Gekrümmte Verbindung 115"/>
          <p:cNvCxnSpPr/>
          <p:nvPr/>
        </p:nvCxnSpPr>
        <p:spPr>
          <a:xfrm rot="5400000" flipH="1" flipV="1">
            <a:off x="4992364" y="2560066"/>
            <a:ext cx="1679553" cy="1800200"/>
          </a:xfrm>
          <a:prstGeom prst="curvedConnector3">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3" name="Gekrümmte Verbindung 122"/>
          <p:cNvCxnSpPr/>
          <p:nvPr/>
        </p:nvCxnSpPr>
        <p:spPr>
          <a:xfrm rot="5400000" flipH="1" flipV="1">
            <a:off x="6938757" y="1201108"/>
            <a:ext cx="1239769" cy="1652801"/>
          </a:xfrm>
          <a:prstGeom prst="curvedConnector3">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Gekrümmte Verbindung 125"/>
          <p:cNvCxnSpPr/>
          <p:nvPr/>
        </p:nvCxnSpPr>
        <p:spPr>
          <a:xfrm rot="5400000" flipH="1" flipV="1">
            <a:off x="5183096" y="2636033"/>
            <a:ext cx="1602888" cy="1800200"/>
          </a:xfrm>
          <a:prstGeom prst="curvedConnector3">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7" name="Gekrümmte Verbindung 126"/>
          <p:cNvCxnSpPr/>
          <p:nvPr/>
        </p:nvCxnSpPr>
        <p:spPr>
          <a:xfrm rot="5400000" flipH="1" flipV="1">
            <a:off x="7082708" y="1350433"/>
            <a:ext cx="1213193" cy="1609328"/>
          </a:xfrm>
          <a:prstGeom prst="curvedConnector3">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Gekrümmte Verbindung 131"/>
          <p:cNvCxnSpPr/>
          <p:nvPr/>
        </p:nvCxnSpPr>
        <p:spPr>
          <a:xfrm rot="5400000" flipH="1" flipV="1">
            <a:off x="5352455" y="2704466"/>
            <a:ext cx="1602888" cy="1800200"/>
          </a:xfrm>
          <a:prstGeom prst="curvedConnector3">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3" name="Gekrümmte Verbindung 132"/>
          <p:cNvCxnSpPr/>
          <p:nvPr/>
        </p:nvCxnSpPr>
        <p:spPr>
          <a:xfrm rot="5400000" flipH="1" flipV="1">
            <a:off x="7260516" y="1383841"/>
            <a:ext cx="1239769" cy="1652801"/>
          </a:xfrm>
          <a:prstGeom prst="curvedConnector3">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Rechteck 2"/>
          <p:cNvSpPr/>
          <p:nvPr/>
        </p:nvSpPr>
        <p:spPr>
          <a:xfrm>
            <a:off x="0" y="4299942"/>
            <a:ext cx="9144000" cy="378042"/>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4" name="Textfeld 133"/>
          <p:cNvSpPr txBox="1"/>
          <p:nvPr/>
        </p:nvSpPr>
        <p:spPr>
          <a:xfrm>
            <a:off x="3640375" y="4318759"/>
            <a:ext cx="1613425" cy="400110"/>
          </a:xfrm>
          <a:prstGeom prst="rect">
            <a:avLst/>
          </a:prstGeom>
          <a:noFill/>
        </p:spPr>
        <p:txBody>
          <a:bodyPr wrap="square" rtlCol="0">
            <a:spAutoFit/>
          </a:bodyPr>
          <a:lstStyle/>
          <a:p>
            <a:r>
              <a:rPr lang="de-DE" sz="2000" b="1" dirty="0" smtClean="0"/>
              <a:t>Transmission</a:t>
            </a:r>
            <a:endParaRPr lang="de-DE" b="1" dirty="0"/>
          </a:p>
        </p:txBody>
      </p:sp>
      <p:sp>
        <p:nvSpPr>
          <p:cNvPr id="135" name="Textfeld 134"/>
          <p:cNvSpPr txBox="1"/>
          <p:nvPr/>
        </p:nvSpPr>
        <p:spPr>
          <a:xfrm>
            <a:off x="3208040" y="728700"/>
            <a:ext cx="3236168" cy="400110"/>
          </a:xfrm>
          <a:prstGeom prst="rect">
            <a:avLst/>
          </a:prstGeom>
          <a:noFill/>
        </p:spPr>
        <p:txBody>
          <a:bodyPr wrap="square" rtlCol="0">
            <a:spAutoFit/>
          </a:bodyPr>
          <a:lstStyle/>
          <a:p>
            <a:r>
              <a:rPr lang="en-US" sz="2000" b="1" dirty="0" smtClean="0"/>
              <a:t>Average temperature -18°C </a:t>
            </a:r>
            <a:endParaRPr lang="en-US" sz="2000" b="1" dirty="0"/>
          </a:p>
        </p:txBody>
      </p:sp>
      <p:sp>
        <p:nvSpPr>
          <p:cNvPr id="136" name="Textfeld 135"/>
          <p:cNvSpPr txBox="1"/>
          <p:nvPr/>
        </p:nvSpPr>
        <p:spPr>
          <a:xfrm>
            <a:off x="825631" y="3579862"/>
            <a:ext cx="2179476" cy="707886"/>
          </a:xfrm>
          <a:prstGeom prst="rect">
            <a:avLst/>
          </a:prstGeom>
          <a:noFill/>
        </p:spPr>
        <p:txBody>
          <a:bodyPr wrap="square" rtlCol="0">
            <a:spAutoFit/>
          </a:bodyPr>
          <a:lstStyle/>
          <a:p>
            <a:r>
              <a:rPr lang="en-US" sz="2000" b="1" dirty="0" smtClean="0"/>
              <a:t>Short-wave solar radiation</a:t>
            </a:r>
          </a:p>
        </p:txBody>
      </p:sp>
      <p:sp>
        <p:nvSpPr>
          <p:cNvPr id="137" name="Textfeld 136"/>
          <p:cNvSpPr txBox="1"/>
          <p:nvPr/>
        </p:nvSpPr>
        <p:spPr>
          <a:xfrm>
            <a:off x="6036804" y="3579862"/>
            <a:ext cx="2179476" cy="707886"/>
          </a:xfrm>
          <a:prstGeom prst="rect">
            <a:avLst/>
          </a:prstGeom>
          <a:noFill/>
        </p:spPr>
        <p:txBody>
          <a:bodyPr wrap="square" rtlCol="0">
            <a:spAutoFit/>
          </a:bodyPr>
          <a:lstStyle/>
          <a:p>
            <a:r>
              <a:rPr lang="en-US" sz="2000" b="1" dirty="0" smtClean="0"/>
              <a:t>Long-wave heat radiation</a:t>
            </a:r>
          </a:p>
        </p:txBody>
      </p:sp>
      <p:sp>
        <p:nvSpPr>
          <p:cNvPr id="5" name="Foliennummernplatzhalter 4"/>
          <p:cNvSpPr>
            <a:spLocks noGrp="1"/>
          </p:cNvSpPr>
          <p:nvPr>
            <p:ph type="sldNum" sz="quarter" idx="12"/>
          </p:nvPr>
        </p:nvSpPr>
        <p:spPr/>
        <p:txBody>
          <a:bodyPr/>
          <a:lstStyle/>
          <a:p>
            <a:fld id="{508A11F4-F0F8-4B5B-B075-753C58DBD519}" type="slidenum">
              <a:rPr lang="de-DE" smtClean="0"/>
              <a:t>7</a:t>
            </a:fld>
            <a:endParaRPr lang="de-DE"/>
          </a:p>
        </p:txBody>
      </p:sp>
    </p:spTree>
    <p:extLst>
      <p:ext uri="{BB962C8B-B14F-4D97-AF65-F5344CB8AC3E}">
        <p14:creationId xmlns:p14="http://schemas.microsoft.com/office/powerpoint/2010/main" val="10912802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Wolke 109"/>
          <p:cNvSpPr/>
          <p:nvPr/>
        </p:nvSpPr>
        <p:spPr>
          <a:xfrm rot="10800000">
            <a:off x="-1332656" y="1954641"/>
            <a:ext cx="11377264" cy="1414533"/>
          </a:xfrm>
          <a:prstGeom prst="cloud">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a:xfrm>
            <a:off x="179512" y="148326"/>
            <a:ext cx="8698734" cy="857250"/>
          </a:xfrm>
        </p:spPr>
        <p:txBody>
          <a:bodyPr/>
          <a:lstStyle/>
          <a:p>
            <a:r>
              <a:rPr lang="en-US" b="1" noProof="0" dirty="0" smtClean="0"/>
              <a:t>Earth with natural greenhouse effect</a:t>
            </a:r>
            <a:endParaRPr lang="en-US" b="1" noProof="0" dirty="0"/>
          </a:p>
        </p:txBody>
      </p:sp>
      <p:sp>
        <p:nvSpPr>
          <p:cNvPr id="4" name="Sonne 3"/>
          <p:cNvSpPr/>
          <p:nvPr/>
        </p:nvSpPr>
        <p:spPr>
          <a:xfrm>
            <a:off x="323528" y="843558"/>
            <a:ext cx="1800200" cy="1350150"/>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7" name="Gerade Verbindung 16"/>
          <p:cNvCxnSpPr/>
          <p:nvPr/>
        </p:nvCxnSpPr>
        <p:spPr>
          <a:xfrm flipH="1">
            <a:off x="899592" y="2168370"/>
            <a:ext cx="72008" cy="27003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Gerade Verbindung 17"/>
          <p:cNvCxnSpPr/>
          <p:nvPr/>
        </p:nvCxnSpPr>
        <p:spPr>
          <a:xfrm flipV="1">
            <a:off x="899592" y="2341020"/>
            <a:ext cx="279648" cy="1143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0" name="Gerade Verbindung 19"/>
          <p:cNvCxnSpPr/>
          <p:nvPr/>
        </p:nvCxnSpPr>
        <p:spPr>
          <a:xfrm flipH="1">
            <a:off x="1115616" y="2341020"/>
            <a:ext cx="72008" cy="27003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 name="Gerade Verbindung 22"/>
          <p:cNvCxnSpPr/>
          <p:nvPr/>
        </p:nvCxnSpPr>
        <p:spPr>
          <a:xfrm flipV="1">
            <a:off x="1124000" y="2501745"/>
            <a:ext cx="279648" cy="1143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p:nvCxnSpPr>
        <p:spPr>
          <a:xfrm flipH="1">
            <a:off x="1331640" y="2508033"/>
            <a:ext cx="72008" cy="27003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p:nvCxnSpPr>
        <p:spPr>
          <a:xfrm flipV="1">
            <a:off x="1340024" y="2663763"/>
            <a:ext cx="279648" cy="1143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p:nvCxnSpPr>
        <p:spPr>
          <a:xfrm flipH="1">
            <a:off x="1547664" y="2670051"/>
            <a:ext cx="72008" cy="27003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p:nvCxnSpPr>
        <p:spPr>
          <a:xfrm flipV="1">
            <a:off x="1556048" y="2825781"/>
            <a:ext cx="279648" cy="1143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p:nvCxnSpPr>
        <p:spPr>
          <a:xfrm flipH="1">
            <a:off x="1763688" y="2832069"/>
            <a:ext cx="72008" cy="27003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9" name="Gerade Verbindung 28"/>
          <p:cNvCxnSpPr/>
          <p:nvPr/>
        </p:nvCxnSpPr>
        <p:spPr>
          <a:xfrm flipV="1">
            <a:off x="1772072" y="2987799"/>
            <a:ext cx="279648" cy="1143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0" name="Gerade Verbindung 29"/>
          <p:cNvCxnSpPr/>
          <p:nvPr/>
        </p:nvCxnSpPr>
        <p:spPr>
          <a:xfrm flipH="1">
            <a:off x="1979712" y="2994087"/>
            <a:ext cx="72008" cy="27003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p:nvCxnSpPr>
        <p:spPr>
          <a:xfrm flipV="1">
            <a:off x="1988096" y="3149817"/>
            <a:ext cx="279648" cy="1143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p:nvCxnSpPr>
        <p:spPr>
          <a:xfrm flipH="1">
            <a:off x="2195736" y="3156105"/>
            <a:ext cx="72008" cy="27003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p:nvCxnSpPr>
        <p:spPr>
          <a:xfrm flipV="1">
            <a:off x="2204120" y="3311835"/>
            <a:ext cx="279648" cy="1143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p:nvCxnSpPr>
        <p:spPr>
          <a:xfrm flipH="1">
            <a:off x="2411760" y="3318123"/>
            <a:ext cx="72008" cy="27003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6" name="Gerade Verbindung 35"/>
          <p:cNvCxnSpPr/>
          <p:nvPr/>
        </p:nvCxnSpPr>
        <p:spPr>
          <a:xfrm flipV="1">
            <a:off x="2420144" y="3473853"/>
            <a:ext cx="279648" cy="1143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7" name="Gerade Verbindung 36"/>
          <p:cNvCxnSpPr/>
          <p:nvPr/>
        </p:nvCxnSpPr>
        <p:spPr>
          <a:xfrm flipH="1">
            <a:off x="2627784" y="3480141"/>
            <a:ext cx="72008" cy="27003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8" name="Gerade Verbindung 37"/>
          <p:cNvCxnSpPr/>
          <p:nvPr/>
        </p:nvCxnSpPr>
        <p:spPr>
          <a:xfrm flipV="1">
            <a:off x="2636168" y="3635871"/>
            <a:ext cx="279648" cy="1143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9" name="Gerade Verbindung 38"/>
          <p:cNvCxnSpPr/>
          <p:nvPr/>
        </p:nvCxnSpPr>
        <p:spPr>
          <a:xfrm flipH="1">
            <a:off x="2843808" y="3642159"/>
            <a:ext cx="72008" cy="27003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1" name="Gerade Verbindung 40"/>
          <p:cNvCxnSpPr/>
          <p:nvPr/>
        </p:nvCxnSpPr>
        <p:spPr>
          <a:xfrm flipV="1">
            <a:off x="2852192" y="3797889"/>
            <a:ext cx="279648" cy="1143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2" name="Gerade Verbindung 41"/>
          <p:cNvCxnSpPr/>
          <p:nvPr/>
        </p:nvCxnSpPr>
        <p:spPr>
          <a:xfrm flipH="1">
            <a:off x="3059832" y="3804177"/>
            <a:ext cx="72008" cy="27003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p:nvCxnSpPr>
        <p:spPr>
          <a:xfrm flipV="1">
            <a:off x="3068216" y="3966195"/>
            <a:ext cx="279648" cy="1143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p:nvCxnSpPr>
        <p:spPr>
          <a:xfrm flipH="1">
            <a:off x="3275856" y="3966195"/>
            <a:ext cx="72008" cy="27003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5" name="Gerade Verbindung 44"/>
          <p:cNvCxnSpPr/>
          <p:nvPr/>
        </p:nvCxnSpPr>
        <p:spPr>
          <a:xfrm flipV="1">
            <a:off x="3284240" y="4128213"/>
            <a:ext cx="279648" cy="1143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8" name="Gerade Verbindung mit Pfeil 47"/>
          <p:cNvCxnSpPr/>
          <p:nvPr/>
        </p:nvCxnSpPr>
        <p:spPr>
          <a:xfrm>
            <a:off x="3555504" y="4128213"/>
            <a:ext cx="0" cy="365094"/>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Gerade Verbindung 52"/>
          <p:cNvCxnSpPr/>
          <p:nvPr/>
        </p:nvCxnSpPr>
        <p:spPr>
          <a:xfrm flipH="1">
            <a:off x="1350876" y="2034555"/>
            <a:ext cx="72008" cy="27003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4" name="Gerade Verbindung 53"/>
          <p:cNvCxnSpPr/>
          <p:nvPr/>
        </p:nvCxnSpPr>
        <p:spPr>
          <a:xfrm flipV="1">
            <a:off x="1350876" y="2207205"/>
            <a:ext cx="279648" cy="1143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5" name="Gerade Verbindung 54"/>
          <p:cNvCxnSpPr/>
          <p:nvPr/>
        </p:nvCxnSpPr>
        <p:spPr>
          <a:xfrm flipH="1">
            <a:off x="1566900" y="2207205"/>
            <a:ext cx="72008" cy="27003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6" name="Gerade Verbindung 55"/>
          <p:cNvCxnSpPr/>
          <p:nvPr/>
        </p:nvCxnSpPr>
        <p:spPr>
          <a:xfrm flipV="1">
            <a:off x="1575284" y="2367930"/>
            <a:ext cx="279648" cy="1143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7" name="Gerade Verbindung 56"/>
          <p:cNvCxnSpPr/>
          <p:nvPr/>
        </p:nvCxnSpPr>
        <p:spPr>
          <a:xfrm flipH="1">
            <a:off x="1782924" y="2374218"/>
            <a:ext cx="72008" cy="27003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8" name="Gerade Verbindung 57"/>
          <p:cNvCxnSpPr/>
          <p:nvPr/>
        </p:nvCxnSpPr>
        <p:spPr>
          <a:xfrm flipV="1">
            <a:off x="1791308" y="2529948"/>
            <a:ext cx="279648" cy="1143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9" name="Gerade Verbindung 58"/>
          <p:cNvCxnSpPr/>
          <p:nvPr/>
        </p:nvCxnSpPr>
        <p:spPr>
          <a:xfrm flipH="1">
            <a:off x="1998948" y="2536236"/>
            <a:ext cx="72008" cy="27003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0" name="Gerade Verbindung 59"/>
          <p:cNvCxnSpPr/>
          <p:nvPr/>
        </p:nvCxnSpPr>
        <p:spPr>
          <a:xfrm flipV="1">
            <a:off x="2007332" y="2691966"/>
            <a:ext cx="279648" cy="1143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1" name="Gerade Verbindung 60"/>
          <p:cNvCxnSpPr/>
          <p:nvPr/>
        </p:nvCxnSpPr>
        <p:spPr>
          <a:xfrm flipH="1">
            <a:off x="2214972" y="2698254"/>
            <a:ext cx="72008" cy="27003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2" name="Gerade Verbindung 61"/>
          <p:cNvCxnSpPr/>
          <p:nvPr/>
        </p:nvCxnSpPr>
        <p:spPr>
          <a:xfrm flipV="1">
            <a:off x="2223356" y="2853984"/>
            <a:ext cx="279648" cy="1143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3" name="Gerade Verbindung 62"/>
          <p:cNvCxnSpPr/>
          <p:nvPr/>
        </p:nvCxnSpPr>
        <p:spPr>
          <a:xfrm flipH="1">
            <a:off x="2430996" y="2860272"/>
            <a:ext cx="72008" cy="27003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4" name="Gerade Verbindung 63"/>
          <p:cNvCxnSpPr/>
          <p:nvPr/>
        </p:nvCxnSpPr>
        <p:spPr>
          <a:xfrm flipV="1">
            <a:off x="2439380" y="3016002"/>
            <a:ext cx="279648" cy="1143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5" name="Gerade Verbindung 64"/>
          <p:cNvCxnSpPr/>
          <p:nvPr/>
        </p:nvCxnSpPr>
        <p:spPr>
          <a:xfrm flipH="1">
            <a:off x="2647020" y="3022290"/>
            <a:ext cx="72008" cy="27003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6" name="Gerade Verbindung 65"/>
          <p:cNvCxnSpPr/>
          <p:nvPr/>
        </p:nvCxnSpPr>
        <p:spPr>
          <a:xfrm flipV="1">
            <a:off x="2655404" y="3178020"/>
            <a:ext cx="279648" cy="1143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7" name="Gerade Verbindung 66"/>
          <p:cNvCxnSpPr/>
          <p:nvPr/>
        </p:nvCxnSpPr>
        <p:spPr>
          <a:xfrm flipH="1">
            <a:off x="2863044" y="3184308"/>
            <a:ext cx="72008" cy="27003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8" name="Gerade Verbindung 67"/>
          <p:cNvCxnSpPr/>
          <p:nvPr/>
        </p:nvCxnSpPr>
        <p:spPr>
          <a:xfrm flipV="1">
            <a:off x="2871428" y="3340038"/>
            <a:ext cx="279648" cy="1143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9" name="Gerade Verbindung 68"/>
          <p:cNvCxnSpPr/>
          <p:nvPr/>
        </p:nvCxnSpPr>
        <p:spPr>
          <a:xfrm flipH="1">
            <a:off x="3079068" y="3346326"/>
            <a:ext cx="72008" cy="27003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0" name="Gerade Verbindung 69"/>
          <p:cNvCxnSpPr/>
          <p:nvPr/>
        </p:nvCxnSpPr>
        <p:spPr>
          <a:xfrm flipV="1">
            <a:off x="3087452" y="3502056"/>
            <a:ext cx="279648" cy="1143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1" name="Gerade Verbindung 70"/>
          <p:cNvCxnSpPr/>
          <p:nvPr/>
        </p:nvCxnSpPr>
        <p:spPr>
          <a:xfrm flipH="1">
            <a:off x="3295092" y="3508344"/>
            <a:ext cx="72008" cy="27003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2" name="Gerade Verbindung 71"/>
          <p:cNvCxnSpPr/>
          <p:nvPr/>
        </p:nvCxnSpPr>
        <p:spPr>
          <a:xfrm flipV="1">
            <a:off x="3303476" y="3664074"/>
            <a:ext cx="279648" cy="1143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3" name="Gerade Verbindung 72"/>
          <p:cNvCxnSpPr/>
          <p:nvPr/>
        </p:nvCxnSpPr>
        <p:spPr>
          <a:xfrm flipH="1">
            <a:off x="3511116" y="3670362"/>
            <a:ext cx="72008" cy="27003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4" name="Gerade Verbindung 73"/>
          <p:cNvCxnSpPr/>
          <p:nvPr/>
        </p:nvCxnSpPr>
        <p:spPr>
          <a:xfrm flipV="1">
            <a:off x="3519500" y="3832380"/>
            <a:ext cx="279648" cy="1143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5" name="Gerade Verbindung 74"/>
          <p:cNvCxnSpPr/>
          <p:nvPr/>
        </p:nvCxnSpPr>
        <p:spPr>
          <a:xfrm flipH="1">
            <a:off x="3727140" y="3832380"/>
            <a:ext cx="72008" cy="27003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6" name="Gerade Verbindung 75"/>
          <p:cNvCxnSpPr/>
          <p:nvPr/>
        </p:nvCxnSpPr>
        <p:spPr>
          <a:xfrm flipV="1">
            <a:off x="3735524" y="3994398"/>
            <a:ext cx="279648" cy="1143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7" name="Gerade Verbindung 76"/>
          <p:cNvCxnSpPr/>
          <p:nvPr/>
        </p:nvCxnSpPr>
        <p:spPr>
          <a:xfrm flipH="1">
            <a:off x="1802160" y="1929687"/>
            <a:ext cx="72008" cy="27003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8" name="Gerade Verbindung 77"/>
          <p:cNvCxnSpPr/>
          <p:nvPr/>
        </p:nvCxnSpPr>
        <p:spPr>
          <a:xfrm flipV="1">
            <a:off x="1802160" y="2102337"/>
            <a:ext cx="279648" cy="1143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9" name="Gerade Verbindung 78"/>
          <p:cNvCxnSpPr/>
          <p:nvPr/>
        </p:nvCxnSpPr>
        <p:spPr>
          <a:xfrm flipH="1">
            <a:off x="2018184" y="2102337"/>
            <a:ext cx="72008" cy="27003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0" name="Gerade Verbindung 79"/>
          <p:cNvCxnSpPr/>
          <p:nvPr/>
        </p:nvCxnSpPr>
        <p:spPr>
          <a:xfrm flipV="1">
            <a:off x="2026568" y="2263062"/>
            <a:ext cx="279648" cy="1143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1" name="Gerade Verbindung 80"/>
          <p:cNvCxnSpPr/>
          <p:nvPr/>
        </p:nvCxnSpPr>
        <p:spPr>
          <a:xfrm flipH="1">
            <a:off x="2234208" y="2269350"/>
            <a:ext cx="72008" cy="27003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2" name="Gerade Verbindung 81"/>
          <p:cNvCxnSpPr/>
          <p:nvPr/>
        </p:nvCxnSpPr>
        <p:spPr>
          <a:xfrm flipV="1">
            <a:off x="2242592" y="2425080"/>
            <a:ext cx="279648" cy="1143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3" name="Gerade Verbindung 82"/>
          <p:cNvCxnSpPr/>
          <p:nvPr/>
        </p:nvCxnSpPr>
        <p:spPr>
          <a:xfrm flipH="1">
            <a:off x="2450232" y="2431368"/>
            <a:ext cx="72008" cy="27003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4" name="Gerade Verbindung 83"/>
          <p:cNvCxnSpPr/>
          <p:nvPr/>
        </p:nvCxnSpPr>
        <p:spPr>
          <a:xfrm flipV="1">
            <a:off x="2458616" y="2587098"/>
            <a:ext cx="279648" cy="1143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5" name="Gerade Verbindung 84"/>
          <p:cNvCxnSpPr/>
          <p:nvPr/>
        </p:nvCxnSpPr>
        <p:spPr>
          <a:xfrm flipH="1">
            <a:off x="2666256" y="2593386"/>
            <a:ext cx="72008" cy="27003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6" name="Gerade Verbindung 85"/>
          <p:cNvCxnSpPr/>
          <p:nvPr/>
        </p:nvCxnSpPr>
        <p:spPr>
          <a:xfrm flipV="1">
            <a:off x="2674640" y="2749116"/>
            <a:ext cx="279648" cy="1143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7" name="Gerade Verbindung 86"/>
          <p:cNvCxnSpPr/>
          <p:nvPr/>
        </p:nvCxnSpPr>
        <p:spPr>
          <a:xfrm flipH="1">
            <a:off x="2882280" y="2755404"/>
            <a:ext cx="72008" cy="27003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8" name="Gerade Verbindung 87"/>
          <p:cNvCxnSpPr/>
          <p:nvPr/>
        </p:nvCxnSpPr>
        <p:spPr>
          <a:xfrm flipV="1">
            <a:off x="2890664" y="2911134"/>
            <a:ext cx="279648" cy="1143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9" name="Gerade Verbindung 88"/>
          <p:cNvCxnSpPr/>
          <p:nvPr/>
        </p:nvCxnSpPr>
        <p:spPr>
          <a:xfrm flipH="1">
            <a:off x="3098304" y="2917422"/>
            <a:ext cx="72008" cy="27003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0" name="Gerade Verbindung 89"/>
          <p:cNvCxnSpPr/>
          <p:nvPr/>
        </p:nvCxnSpPr>
        <p:spPr>
          <a:xfrm flipV="1">
            <a:off x="3106688" y="3073152"/>
            <a:ext cx="279648" cy="1143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1" name="Gerade Verbindung 90"/>
          <p:cNvCxnSpPr/>
          <p:nvPr/>
        </p:nvCxnSpPr>
        <p:spPr>
          <a:xfrm flipH="1">
            <a:off x="3314328" y="3079440"/>
            <a:ext cx="72008" cy="27003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2" name="Gerade Verbindung 91"/>
          <p:cNvCxnSpPr/>
          <p:nvPr/>
        </p:nvCxnSpPr>
        <p:spPr>
          <a:xfrm flipV="1">
            <a:off x="3322712" y="3235170"/>
            <a:ext cx="279648" cy="1143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3" name="Gerade Verbindung 92"/>
          <p:cNvCxnSpPr/>
          <p:nvPr/>
        </p:nvCxnSpPr>
        <p:spPr>
          <a:xfrm flipH="1">
            <a:off x="3530352" y="3241458"/>
            <a:ext cx="72008" cy="27003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4" name="Gerade Verbindung 93"/>
          <p:cNvCxnSpPr/>
          <p:nvPr/>
        </p:nvCxnSpPr>
        <p:spPr>
          <a:xfrm flipV="1">
            <a:off x="3538736" y="3397188"/>
            <a:ext cx="279648" cy="1143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5" name="Gerade Verbindung 94"/>
          <p:cNvCxnSpPr/>
          <p:nvPr/>
        </p:nvCxnSpPr>
        <p:spPr>
          <a:xfrm flipH="1">
            <a:off x="3746376" y="3403476"/>
            <a:ext cx="72008" cy="27003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6" name="Gerade Verbindung 95"/>
          <p:cNvCxnSpPr/>
          <p:nvPr/>
        </p:nvCxnSpPr>
        <p:spPr>
          <a:xfrm flipV="1">
            <a:off x="3754760" y="3559206"/>
            <a:ext cx="279648" cy="1143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7" name="Gerade Verbindung 96"/>
          <p:cNvCxnSpPr/>
          <p:nvPr/>
        </p:nvCxnSpPr>
        <p:spPr>
          <a:xfrm flipH="1">
            <a:off x="3962400" y="3565494"/>
            <a:ext cx="72008" cy="27003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8" name="Gerade Verbindung 97"/>
          <p:cNvCxnSpPr/>
          <p:nvPr/>
        </p:nvCxnSpPr>
        <p:spPr>
          <a:xfrm flipV="1">
            <a:off x="3970784" y="3727512"/>
            <a:ext cx="279648" cy="1143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9" name="Gerade Verbindung 98"/>
          <p:cNvCxnSpPr/>
          <p:nvPr/>
        </p:nvCxnSpPr>
        <p:spPr>
          <a:xfrm flipH="1">
            <a:off x="4178424" y="3727512"/>
            <a:ext cx="72008" cy="27003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0" name="Gerade Verbindung 99"/>
          <p:cNvCxnSpPr/>
          <p:nvPr/>
        </p:nvCxnSpPr>
        <p:spPr>
          <a:xfrm flipV="1">
            <a:off x="4186808" y="3889530"/>
            <a:ext cx="279648" cy="1143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1" name="Gerade Verbindung mit Pfeil 100"/>
          <p:cNvCxnSpPr/>
          <p:nvPr/>
        </p:nvCxnSpPr>
        <p:spPr>
          <a:xfrm flipH="1">
            <a:off x="4015036" y="3991426"/>
            <a:ext cx="408" cy="501881"/>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Gerade Verbindung mit Pfeil 102"/>
          <p:cNvCxnSpPr/>
          <p:nvPr/>
        </p:nvCxnSpPr>
        <p:spPr>
          <a:xfrm flipH="1">
            <a:off x="4466320" y="3888409"/>
            <a:ext cx="136" cy="604898"/>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Gekrümmte Verbindung 115"/>
          <p:cNvCxnSpPr/>
          <p:nvPr/>
        </p:nvCxnSpPr>
        <p:spPr>
          <a:xfrm rot="5400000" flipH="1" flipV="1">
            <a:off x="4992364" y="2830096"/>
            <a:ext cx="1679553" cy="1800200"/>
          </a:xfrm>
          <a:prstGeom prst="curvedConnector3">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6" name="Gekrümmte Verbindung 125"/>
          <p:cNvCxnSpPr/>
          <p:nvPr/>
        </p:nvCxnSpPr>
        <p:spPr>
          <a:xfrm rot="5400000" flipH="1" flipV="1">
            <a:off x="5170444" y="2901795"/>
            <a:ext cx="1619808" cy="1791816"/>
          </a:xfrm>
          <a:prstGeom prst="curvedConnector3">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2" name="Gekrümmte Verbindung 131"/>
          <p:cNvCxnSpPr/>
          <p:nvPr/>
        </p:nvCxnSpPr>
        <p:spPr>
          <a:xfrm rot="5400000" flipH="1" flipV="1">
            <a:off x="5332063" y="2915824"/>
            <a:ext cx="1681953" cy="1838480"/>
          </a:xfrm>
          <a:prstGeom prst="curvedConnector3">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Rechteck 2"/>
          <p:cNvSpPr/>
          <p:nvPr/>
        </p:nvSpPr>
        <p:spPr>
          <a:xfrm>
            <a:off x="0" y="4569972"/>
            <a:ext cx="9144000" cy="378042"/>
          </a:xfrm>
          <a:prstGeom prst="rect">
            <a:avLst/>
          </a:prstGeom>
          <a:solidFill>
            <a:schemeClr val="bg2">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4" name="Textfeld 133"/>
          <p:cNvSpPr txBox="1"/>
          <p:nvPr/>
        </p:nvSpPr>
        <p:spPr>
          <a:xfrm>
            <a:off x="3640375" y="4588789"/>
            <a:ext cx="1613425" cy="400110"/>
          </a:xfrm>
          <a:prstGeom prst="rect">
            <a:avLst/>
          </a:prstGeom>
          <a:noFill/>
        </p:spPr>
        <p:txBody>
          <a:bodyPr wrap="square" rtlCol="0">
            <a:spAutoFit/>
          </a:bodyPr>
          <a:lstStyle/>
          <a:p>
            <a:r>
              <a:rPr lang="de-DE" sz="2000" b="1" dirty="0" smtClean="0"/>
              <a:t>Transmission</a:t>
            </a:r>
            <a:endParaRPr lang="de-DE" b="1" dirty="0"/>
          </a:p>
        </p:txBody>
      </p:sp>
      <p:sp>
        <p:nvSpPr>
          <p:cNvPr id="135" name="Textfeld 134"/>
          <p:cNvSpPr txBox="1"/>
          <p:nvPr/>
        </p:nvSpPr>
        <p:spPr>
          <a:xfrm>
            <a:off x="2441768" y="1137541"/>
            <a:ext cx="4532312" cy="400110"/>
          </a:xfrm>
          <a:prstGeom prst="rect">
            <a:avLst/>
          </a:prstGeom>
          <a:noFill/>
        </p:spPr>
        <p:txBody>
          <a:bodyPr wrap="square" rtlCol="0">
            <a:spAutoFit/>
          </a:bodyPr>
          <a:lstStyle/>
          <a:p>
            <a:r>
              <a:rPr lang="en-US" sz="2000" b="1" dirty="0" smtClean="0"/>
              <a:t>Average temperature +15°C </a:t>
            </a:r>
            <a:endParaRPr lang="en-US" sz="2000" b="1" dirty="0"/>
          </a:p>
        </p:txBody>
      </p:sp>
      <p:sp>
        <p:nvSpPr>
          <p:cNvPr id="136" name="Textfeld 135"/>
          <p:cNvSpPr txBox="1"/>
          <p:nvPr/>
        </p:nvSpPr>
        <p:spPr>
          <a:xfrm>
            <a:off x="825631" y="3867894"/>
            <a:ext cx="2179476" cy="707886"/>
          </a:xfrm>
          <a:prstGeom prst="rect">
            <a:avLst/>
          </a:prstGeom>
          <a:noFill/>
        </p:spPr>
        <p:txBody>
          <a:bodyPr wrap="square" rtlCol="0">
            <a:spAutoFit/>
          </a:bodyPr>
          <a:lstStyle/>
          <a:p>
            <a:r>
              <a:rPr lang="de-DE" sz="2000" b="1" dirty="0" smtClean="0"/>
              <a:t>Short-ware solar </a:t>
            </a:r>
            <a:r>
              <a:rPr lang="en-US" sz="2000" b="1" dirty="0" smtClean="0"/>
              <a:t>radiation</a:t>
            </a:r>
          </a:p>
        </p:txBody>
      </p:sp>
      <p:sp>
        <p:nvSpPr>
          <p:cNvPr id="137" name="Textfeld 136"/>
          <p:cNvSpPr txBox="1"/>
          <p:nvPr/>
        </p:nvSpPr>
        <p:spPr>
          <a:xfrm>
            <a:off x="6036804" y="3867894"/>
            <a:ext cx="2179476" cy="707886"/>
          </a:xfrm>
          <a:prstGeom prst="rect">
            <a:avLst/>
          </a:prstGeom>
          <a:noFill/>
        </p:spPr>
        <p:txBody>
          <a:bodyPr wrap="square" rtlCol="0">
            <a:spAutoFit/>
          </a:bodyPr>
          <a:lstStyle/>
          <a:p>
            <a:r>
              <a:rPr lang="en-US" sz="2000" b="1" dirty="0" smtClean="0"/>
              <a:t>Long-wave heat radiation</a:t>
            </a:r>
          </a:p>
        </p:txBody>
      </p:sp>
      <p:sp>
        <p:nvSpPr>
          <p:cNvPr id="7" name="Wolke 6"/>
          <p:cNvSpPr/>
          <p:nvPr/>
        </p:nvSpPr>
        <p:spPr>
          <a:xfrm>
            <a:off x="3500344" y="2159487"/>
            <a:ext cx="2738692" cy="612558"/>
          </a:xfrm>
          <a:prstGeom prst="cloud">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2" name="Wolke 101"/>
          <p:cNvSpPr/>
          <p:nvPr/>
        </p:nvSpPr>
        <p:spPr>
          <a:xfrm rot="11233696">
            <a:off x="6306441" y="2327004"/>
            <a:ext cx="1761728" cy="612558"/>
          </a:xfrm>
          <a:prstGeom prst="cloud">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 name="Gekrümmte Verbindung 9"/>
          <p:cNvCxnSpPr/>
          <p:nvPr/>
        </p:nvCxnSpPr>
        <p:spPr>
          <a:xfrm rot="5400000" flipH="1" flipV="1">
            <a:off x="6847870" y="1163218"/>
            <a:ext cx="920870" cy="1152128"/>
          </a:xfrm>
          <a:prstGeom prst="curvedConnector3">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Gekrümmte Verbindung 103"/>
          <p:cNvCxnSpPr/>
          <p:nvPr/>
        </p:nvCxnSpPr>
        <p:spPr>
          <a:xfrm rot="5400000" flipH="1" flipV="1">
            <a:off x="6991886" y="1223676"/>
            <a:ext cx="920870" cy="1152128"/>
          </a:xfrm>
          <a:prstGeom prst="curvedConnector3">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Gekrümmte Verbindung 104"/>
          <p:cNvCxnSpPr/>
          <p:nvPr/>
        </p:nvCxnSpPr>
        <p:spPr>
          <a:xfrm rot="16200000" flipH="1">
            <a:off x="7370103" y="3232135"/>
            <a:ext cx="1111624" cy="896555"/>
          </a:xfrm>
          <a:prstGeom prst="curvedConnector3">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Gekrümmte Verbindung 106"/>
          <p:cNvCxnSpPr/>
          <p:nvPr/>
        </p:nvCxnSpPr>
        <p:spPr>
          <a:xfrm rot="16200000" flipH="1">
            <a:off x="7488802" y="3165339"/>
            <a:ext cx="1111624" cy="896555"/>
          </a:xfrm>
          <a:prstGeom prst="curvedConnector3">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feld 11"/>
          <p:cNvSpPr txBox="1"/>
          <p:nvPr/>
        </p:nvSpPr>
        <p:spPr>
          <a:xfrm>
            <a:off x="3746376" y="2267127"/>
            <a:ext cx="2539732" cy="400110"/>
          </a:xfrm>
          <a:prstGeom prst="rect">
            <a:avLst/>
          </a:prstGeom>
          <a:noFill/>
        </p:spPr>
        <p:txBody>
          <a:bodyPr wrap="square" rtlCol="0">
            <a:spAutoFit/>
          </a:bodyPr>
          <a:lstStyle/>
          <a:p>
            <a:r>
              <a:rPr lang="en-US" sz="2000" b="1" dirty="0" smtClean="0"/>
              <a:t>Greenhouse gases </a:t>
            </a:r>
            <a:endParaRPr lang="en-US" sz="2000" b="1" dirty="0"/>
          </a:p>
        </p:txBody>
      </p:sp>
      <p:cxnSp>
        <p:nvCxnSpPr>
          <p:cNvPr id="108" name="Gekrümmte Verbindung 107"/>
          <p:cNvCxnSpPr/>
          <p:nvPr/>
        </p:nvCxnSpPr>
        <p:spPr>
          <a:xfrm rot="5400000" flipH="1" flipV="1">
            <a:off x="7207909" y="1267990"/>
            <a:ext cx="920870" cy="1152128"/>
          </a:xfrm>
          <a:prstGeom prst="curvedConnector3">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Gekrümmte Verbindung 108"/>
          <p:cNvCxnSpPr/>
          <p:nvPr/>
        </p:nvCxnSpPr>
        <p:spPr>
          <a:xfrm rot="16200000" flipH="1">
            <a:off x="7641202" y="3057327"/>
            <a:ext cx="1111624" cy="896555"/>
          </a:xfrm>
          <a:prstGeom prst="curvedConnector3">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Foliennummernplatzhalter 4"/>
          <p:cNvSpPr>
            <a:spLocks noGrp="1"/>
          </p:cNvSpPr>
          <p:nvPr>
            <p:ph type="sldNum" sz="quarter" idx="12"/>
          </p:nvPr>
        </p:nvSpPr>
        <p:spPr/>
        <p:txBody>
          <a:bodyPr/>
          <a:lstStyle/>
          <a:p>
            <a:fld id="{508A11F4-F0F8-4B5B-B075-753C58DBD519}" type="slidenum">
              <a:rPr lang="de-DE" smtClean="0"/>
              <a:t>8</a:t>
            </a:fld>
            <a:endParaRPr lang="de-DE"/>
          </a:p>
        </p:txBody>
      </p:sp>
    </p:spTree>
    <p:extLst>
      <p:ext uri="{BB962C8B-B14F-4D97-AF65-F5344CB8AC3E}">
        <p14:creationId xmlns:p14="http://schemas.microsoft.com/office/powerpoint/2010/main" val="17227914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9512" y="123478"/>
            <a:ext cx="8712968" cy="830997"/>
          </a:xfrm>
          <a:prstGeom prst="rect">
            <a:avLst/>
          </a:prstGeom>
          <a:noFill/>
        </p:spPr>
        <p:txBody>
          <a:bodyPr wrap="square" rtlCol="0">
            <a:spAutoFit/>
          </a:bodyPr>
          <a:lstStyle/>
          <a:p>
            <a:pPr algn="ctr"/>
            <a:r>
              <a:rPr lang="en-US" sz="2400" dirty="0" smtClean="0"/>
              <a:t>Composition of the atmosphere: </a:t>
            </a:r>
          </a:p>
          <a:p>
            <a:pPr algn="ctr"/>
            <a:r>
              <a:rPr lang="en-US" sz="2400" dirty="0" smtClean="0"/>
              <a:t>nitrogen (N), oxygen (O), </a:t>
            </a:r>
            <a:r>
              <a:rPr lang="en-US" sz="2400" dirty="0" err="1" smtClean="0"/>
              <a:t>nobel</a:t>
            </a:r>
            <a:r>
              <a:rPr lang="en-US" sz="2400" dirty="0" smtClean="0"/>
              <a:t>/rare gases  </a:t>
            </a:r>
            <a:endParaRPr lang="en-US" sz="2400" dirty="0"/>
          </a:p>
        </p:txBody>
      </p:sp>
      <p:sp>
        <p:nvSpPr>
          <p:cNvPr id="2" name="Foliennummernplatzhalter 1"/>
          <p:cNvSpPr>
            <a:spLocks noGrp="1"/>
          </p:cNvSpPr>
          <p:nvPr>
            <p:ph type="sldNum" sz="quarter" idx="12"/>
          </p:nvPr>
        </p:nvSpPr>
        <p:spPr/>
        <p:txBody>
          <a:bodyPr/>
          <a:lstStyle/>
          <a:p>
            <a:fld id="{508A11F4-F0F8-4B5B-B075-753C58DBD519}" type="slidenum">
              <a:rPr lang="de-DE" smtClean="0"/>
              <a:t>9</a:t>
            </a:fld>
            <a:endParaRPr lang="de-DE" dirty="0"/>
          </a:p>
        </p:txBody>
      </p:sp>
      <p:graphicFrame>
        <p:nvGraphicFramePr>
          <p:cNvPr id="7" name="Diagramm 6"/>
          <p:cNvGraphicFramePr>
            <a:graphicFrameLocks/>
          </p:cNvGraphicFramePr>
          <p:nvPr>
            <p:extLst>
              <p:ext uri="{D42A27DB-BD31-4B8C-83A1-F6EECF244321}">
                <p14:modId xmlns:p14="http://schemas.microsoft.com/office/powerpoint/2010/main" val="1919395360"/>
              </p:ext>
            </p:extLst>
          </p:nvPr>
        </p:nvGraphicFramePr>
        <p:xfrm>
          <a:off x="0" y="923324"/>
          <a:ext cx="8892480" cy="3843939"/>
        </p:xfrm>
        <a:graphic>
          <a:graphicData uri="http://schemas.openxmlformats.org/drawingml/2006/chart">
            <c:chart xmlns:c="http://schemas.openxmlformats.org/drawingml/2006/chart" xmlns:r="http://schemas.openxmlformats.org/officeDocument/2006/relationships" r:id="rId3"/>
          </a:graphicData>
        </a:graphic>
      </p:graphicFrame>
      <p:sp>
        <p:nvSpPr>
          <p:cNvPr id="5" name="Rechteck 4"/>
          <p:cNvSpPr/>
          <p:nvPr/>
        </p:nvSpPr>
        <p:spPr>
          <a:xfrm>
            <a:off x="5756886" y="2499742"/>
            <a:ext cx="2736304" cy="1152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p:cNvSpPr txBox="1"/>
          <p:nvPr/>
        </p:nvSpPr>
        <p:spPr>
          <a:xfrm>
            <a:off x="5767615" y="2396083"/>
            <a:ext cx="2880320" cy="1615827"/>
          </a:xfrm>
          <a:prstGeom prst="rect">
            <a:avLst/>
          </a:prstGeom>
          <a:noFill/>
        </p:spPr>
        <p:txBody>
          <a:bodyPr wrap="square" rtlCol="0">
            <a:spAutoFit/>
          </a:bodyPr>
          <a:lstStyle/>
          <a:p>
            <a:pPr>
              <a:lnSpc>
                <a:spcPct val="150000"/>
              </a:lnSpc>
            </a:pPr>
            <a:r>
              <a:rPr lang="de-DE" dirty="0" smtClean="0"/>
              <a:t>Nitrogen (N2)</a:t>
            </a:r>
          </a:p>
          <a:p>
            <a:pPr>
              <a:lnSpc>
                <a:spcPct val="150000"/>
              </a:lnSpc>
            </a:pPr>
            <a:r>
              <a:rPr lang="de-DE" dirty="0" smtClean="0"/>
              <a:t>Oxygen (O2)</a:t>
            </a:r>
          </a:p>
          <a:p>
            <a:pPr>
              <a:lnSpc>
                <a:spcPct val="150000"/>
              </a:lnSpc>
            </a:pPr>
            <a:r>
              <a:rPr lang="de-DE" dirty="0" smtClean="0"/>
              <a:t>Nobel/rare </a:t>
            </a:r>
            <a:r>
              <a:rPr lang="de-DE" dirty="0" err="1" smtClean="0"/>
              <a:t>gases</a:t>
            </a:r>
            <a:endParaRPr lang="de-DE" dirty="0"/>
          </a:p>
          <a:p>
            <a:endParaRPr lang="de-DE" dirty="0"/>
          </a:p>
        </p:txBody>
      </p:sp>
      <p:sp>
        <p:nvSpPr>
          <p:cNvPr id="8" name="Textfeld 7"/>
          <p:cNvSpPr txBox="1"/>
          <p:nvPr/>
        </p:nvSpPr>
        <p:spPr>
          <a:xfrm>
            <a:off x="0" y="4677960"/>
            <a:ext cx="9144000" cy="46554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de-DE" sz="2400" dirty="0" smtClean="0"/>
              <a:t>	</a:t>
            </a:r>
            <a:r>
              <a:rPr lang="en-US" sz="2000" dirty="0" smtClean="0"/>
              <a:t>CO</a:t>
            </a:r>
            <a:r>
              <a:rPr lang="en-US" sz="2000" baseline="-25000" dirty="0" smtClean="0"/>
              <a:t>2</a:t>
            </a:r>
            <a:r>
              <a:rPr lang="en-US" sz="2000" dirty="0" smtClean="0"/>
              <a:t> (carbon dioxide) concentration about 0,04 percent</a:t>
            </a:r>
            <a:endParaRPr lang="en-US" sz="2000" dirty="0"/>
          </a:p>
        </p:txBody>
      </p:sp>
    </p:spTree>
    <p:extLst>
      <p:ext uri="{BB962C8B-B14F-4D97-AF65-F5344CB8AC3E}">
        <p14:creationId xmlns:p14="http://schemas.microsoft.com/office/powerpoint/2010/main" val="2000338336"/>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AFED1BB7-EA46-4FEE-8FD9-A21E5B741F27}">
  <ds:schemaRefs>
    <ds:schemaRef ds:uri="ESRI.ArcGIS.Mapping.OfficeIntegration.PowerPointInfo"/>
  </ds:schemaRefs>
</ds:datastoreItem>
</file>

<file path=customXml/itemProps10.xml><?xml version="1.0" encoding="utf-8"?>
<ds:datastoreItem xmlns:ds="http://schemas.openxmlformats.org/officeDocument/2006/customXml" ds:itemID="{B4CC54F9-AF2F-4995-A8CF-84C7C62EEC3A}">
  <ds:schemaRefs>
    <ds:schemaRef ds:uri="ESRI.ArcGIS.Mapping.OfficeIntegration.PowerPointInfo"/>
  </ds:schemaRefs>
</ds:datastoreItem>
</file>

<file path=customXml/itemProps11.xml><?xml version="1.0" encoding="utf-8"?>
<ds:datastoreItem xmlns:ds="http://schemas.openxmlformats.org/officeDocument/2006/customXml" ds:itemID="{12702753-1F9E-426C-B13A-E3F3BEB2DBBC}">
  <ds:schemaRefs>
    <ds:schemaRef ds:uri="ESRI.ArcGIS.Mapping.OfficeIntegration.PowerPointInfo"/>
  </ds:schemaRefs>
</ds:datastoreItem>
</file>

<file path=customXml/itemProps12.xml><?xml version="1.0" encoding="utf-8"?>
<ds:datastoreItem xmlns:ds="http://schemas.openxmlformats.org/officeDocument/2006/customXml" ds:itemID="{B444F67C-59D5-4DAF-B32A-C848A1C85E60}">
  <ds:schemaRefs>
    <ds:schemaRef ds:uri="ESRI.ArcGIS.Mapping.OfficeIntegration.PowerPointInfo"/>
  </ds:schemaRefs>
</ds:datastoreItem>
</file>

<file path=customXml/itemProps13.xml><?xml version="1.0" encoding="utf-8"?>
<ds:datastoreItem xmlns:ds="http://schemas.openxmlformats.org/officeDocument/2006/customXml" ds:itemID="{3068C65E-6A76-453C-9BEA-38A2D005EE1F}">
  <ds:schemaRefs>
    <ds:schemaRef ds:uri="ESRI.ArcGIS.Mapping.OfficeIntegration.PowerPointInfo"/>
  </ds:schemaRefs>
</ds:datastoreItem>
</file>

<file path=customXml/itemProps14.xml><?xml version="1.0" encoding="utf-8"?>
<ds:datastoreItem xmlns:ds="http://schemas.openxmlformats.org/officeDocument/2006/customXml" ds:itemID="{3FB39519-807B-4467-82C9-297E0282A393}">
  <ds:schemaRefs>
    <ds:schemaRef ds:uri="ESRI.ArcGIS.Mapping.OfficeIntegration.PowerPointInfo"/>
  </ds:schemaRefs>
</ds:datastoreItem>
</file>

<file path=customXml/itemProps15.xml><?xml version="1.0" encoding="utf-8"?>
<ds:datastoreItem xmlns:ds="http://schemas.openxmlformats.org/officeDocument/2006/customXml" ds:itemID="{F027F42F-E115-42D0-A78D-E9375E618614}">
  <ds:schemaRefs>
    <ds:schemaRef ds:uri="ESRI.ArcGIS.Mapping.OfficeIntegration.PowerPointInfo"/>
  </ds:schemaRefs>
</ds:datastoreItem>
</file>

<file path=customXml/itemProps16.xml><?xml version="1.0" encoding="utf-8"?>
<ds:datastoreItem xmlns:ds="http://schemas.openxmlformats.org/officeDocument/2006/customXml" ds:itemID="{F3E277F3-BADC-4B26-B759-D5ACDC018ED7}">
  <ds:schemaRefs>
    <ds:schemaRef ds:uri="ESRI.ArcGIS.Mapping.OfficeIntegration.PowerPointInfo"/>
  </ds:schemaRefs>
</ds:datastoreItem>
</file>

<file path=customXml/itemProps17.xml><?xml version="1.0" encoding="utf-8"?>
<ds:datastoreItem xmlns:ds="http://schemas.openxmlformats.org/officeDocument/2006/customXml" ds:itemID="{91742350-51E7-458D-A7C0-EA36D46446E5}">
  <ds:schemaRefs>
    <ds:schemaRef ds:uri="ESRI.ArcGIS.Mapping.OfficeIntegration.PowerPointInfo"/>
  </ds:schemaRefs>
</ds:datastoreItem>
</file>

<file path=customXml/itemProps18.xml><?xml version="1.0" encoding="utf-8"?>
<ds:datastoreItem xmlns:ds="http://schemas.openxmlformats.org/officeDocument/2006/customXml" ds:itemID="{706011C4-6C72-422A-B2F9-E682B95E67B3}">
  <ds:schemaRefs>
    <ds:schemaRef ds:uri="ESRI.ArcGIS.Mapping.OfficeIntegration.PowerPointInfo"/>
  </ds:schemaRefs>
</ds:datastoreItem>
</file>

<file path=customXml/itemProps19.xml><?xml version="1.0" encoding="utf-8"?>
<ds:datastoreItem xmlns:ds="http://schemas.openxmlformats.org/officeDocument/2006/customXml" ds:itemID="{B6BCB505-5EE2-46C2-AD2B-17120B099CCC}">
  <ds:schemaRefs>
    <ds:schemaRef ds:uri="ESRI.ArcGIS.Mapping.OfficeIntegration.PowerPointInfo"/>
  </ds:schemaRefs>
</ds:datastoreItem>
</file>

<file path=customXml/itemProps2.xml><?xml version="1.0" encoding="utf-8"?>
<ds:datastoreItem xmlns:ds="http://schemas.openxmlformats.org/officeDocument/2006/customXml" ds:itemID="{2878B05A-89D0-40B0-88A7-25462DE3B59F}">
  <ds:schemaRefs>
    <ds:schemaRef ds:uri="ESRI.ArcGIS.Mapping.OfficeIntegration.PowerPointInfo"/>
  </ds:schemaRefs>
</ds:datastoreItem>
</file>

<file path=customXml/itemProps20.xml><?xml version="1.0" encoding="utf-8"?>
<ds:datastoreItem xmlns:ds="http://schemas.openxmlformats.org/officeDocument/2006/customXml" ds:itemID="{AD1DEB26-806F-4B82-ABB4-1D51A48C86E6}">
  <ds:schemaRefs>
    <ds:schemaRef ds:uri="ESRI.ArcGIS.Mapping.OfficeIntegration.PowerPointInfo"/>
  </ds:schemaRefs>
</ds:datastoreItem>
</file>

<file path=customXml/itemProps21.xml><?xml version="1.0" encoding="utf-8"?>
<ds:datastoreItem xmlns:ds="http://schemas.openxmlformats.org/officeDocument/2006/customXml" ds:itemID="{39B13062-CABD-4957-BCA1-D10C19C3EDCF}">
  <ds:schemaRefs>
    <ds:schemaRef ds:uri="ESRI.ArcGIS.Mapping.OfficeIntegration.PowerPointInfo"/>
  </ds:schemaRefs>
</ds:datastoreItem>
</file>

<file path=customXml/itemProps3.xml><?xml version="1.0" encoding="utf-8"?>
<ds:datastoreItem xmlns:ds="http://schemas.openxmlformats.org/officeDocument/2006/customXml" ds:itemID="{C7AFD3A6-7D41-4A42-8074-0764F6D43A81}">
  <ds:schemaRefs>
    <ds:schemaRef ds:uri="ESRI.ArcGIS.Mapping.OfficeIntegration.PowerPointInfo"/>
  </ds:schemaRefs>
</ds:datastoreItem>
</file>

<file path=customXml/itemProps4.xml><?xml version="1.0" encoding="utf-8"?>
<ds:datastoreItem xmlns:ds="http://schemas.openxmlformats.org/officeDocument/2006/customXml" ds:itemID="{28D5AB17-EF5C-4D4A-9824-200D81CB14A0}">
  <ds:schemaRefs>
    <ds:schemaRef ds:uri="ESRI.ArcGIS.Mapping.OfficeIntegration.PowerPointInfo"/>
  </ds:schemaRefs>
</ds:datastoreItem>
</file>

<file path=customXml/itemProps5.xml><?xml version="1.0" encoding="utf-8"?>
<ds:datastoreItem xmlns:ds="http://schemas.openxmlformats.org/officeDocument/2006/customXml" ds:itemID="{E0EDEBCE-DE63-42B9-AC6E-8503DF51AE81}">
  <ds:schemaRefs>
    <ds:schemaRef ds:uri="ESRI.ArcGIS.Mapping.OfficeIntegration.PowerPointInfo"/>
  </ds:schemaRefs>
</ds:datastoreItem>
</file>

<file path=customXml/itemProps6.xml><?xml version="1.0" encoding="utf-8"?>
<ds:datastoreItem xmlns:ds="http://schemas.openxmlformats.org/officeDocument/2006/customXml" ds:itemID="{7FF66207-1BFD-4E0B-A770-61A89881FB50}">
  <ds:schemaRefs>
    <ds:schemaRef ds:uri="ESRI.ArcGIS.Mapping.OfficeIntegration.PowerPointInfo"/>
  </ds:schemaRefs>
</ds:datastoreItem>
</file>

<file path=customXml/itemProps7.xml><?xml version="1.0" encoding="utf-8"?>
<ds:datastoreItem xmlns:ds="http://schemas.openxmlformats.org/officeDocument/2006/customXml" ds:itemID="{4EE221D3-CF49-4061-A122-C1AAF17EA46C}">
  <ds:schemaRefs>
    <ds:schemaRef ds:uri="ESRI.ArcGIS.Mapping.OfficeIntegration.PowerPointInfo"/>
  </ds:schemaRefs>
</ds:datastoreItem>
</file>

<file path=customXml/itemProps8.xml><?xml version="1.0" encoding="utf-8"?>
<ds:datastoreItem xmlns:ds="http://schemas.openxmlformats.org/officeDocument/2006/customXml" ds:itemID="{6C0D2C66-5A0B-4C5F-8A5A-7ED324581192}">
  <ds:schemaRefs>
    <ds:schemaRef ds:uri="ESRI.ArcGIS.Mapping.OfficeIntegration.PowerPointInfo"/>
  </ds:schemaRefs>
</ds:datastoreItem>
</file>

<file path=customXml/itemProps9.xml><?xml version="1.0" encoding="utf-8"?>
<ds:datastoreItem xmlns:ds="http://schemas.openxmlformats.org/officeDocument/2006/customXml" ds:itemID="{246F37B4-83CF-435E-90FC-B1764BDCD646}">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
  <TotalTime>0</TotalTime>
  <Words>2801</Words>
  <Application>Microsoft Office PowerPoint</Application>
  <PresentationFormat>Bildschirmpräsentation (16:9)</PresentationFormat>
  <Paragraphs>386</Paragraphs>
  <Slides>34</Slides>
  <Notes>26</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34</vt:i4>
      </vt:variant>
    </vt:vector>
  </HeadingPairs>
  <TitlesOfParts>
    <vt:vector size="39" baseType="lpstr">
      <vt:lpstr>Arial</vt:lpstr>
      <vt:lpstr>Calibri</vt:lpstr>
      <vt:lpstr>Times New Roman</vt:lpstr>
      <vt:lpstr>Wingdings</vt:lpstr>
      <vt:lpstr>Larissa</vt:lpstr>
      <vt:lpstr>Energy Oriented Business Administration Prof. Dr. Johannes Kals  2.1 Climate Change</vt:lpstr>
      <vt:lpstr>PowerPoint-Präsentation</vt:lpstr>
      <vt:lpstr>Main cause:  we are extracting fossil carbon; during the combustion one part carbon (C) and two parts oxygen (O) are forming the most important greenhouse gas (GHG) carbon dioxide (CO2)</vt:lpstr>
      <vt:lpstr>IPCC Intergovernmental Panel on Climate Change   Hundreds of leading scientists advising the United Nations  „Denialists“ have nearly disappeared   The „Assessment Reports“ are warning more and more urgently in every new release! </vt:lpstr>
      <vt:lpstr>PowerPoint-Präsentation</vt:lpstr>
      <vt:lpstr>PowerPoint-Präsentation</vt:lpstr>
      <vt:lpstr>Earth without greenhouse effect</vt:lpstr>
      <vt:lpstr>Earth with natural greenhouse effect</vt:lpstr>
      <vt:lpstr>PowerPoint-Präsentation</vt:lpstr>
      <vt:lpstr>PowerPoint-Präsentation</vt:lpstr>
      <vt:lpstr>PowerPoint-Präsentation</vt:lpstr>
      <vt:lpstr>PowerPoint-Präsentation</vt:lpstr>
      <vt:lpstr>Tipping points in the northern hemisphere</vt:lpstr>
      <vt:lpstr>Tipping points in the southern hemisphere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Examples of „revolutionary“, disruptive changes and their consequences:   Energy sector and „carbon bubble“  Mobility and combustion engines  „Creative destruction“ according to Josef Schumpeter?!</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Kunzendorff, Johanna</dc:creator>
  <cp:lastModifiedBy>Kals, Johannes</cp:lastModifiedBy>
  <cp:revision>2024</cp:revision>
  <cp:lastPrinted>2016-07-21T07:14:34Z</cp:lastPrinted>
  <dcterms:created xsi:type="dcterms:W3CDTF">2016-04-06T11:27:51Z</dcterms:created>
  <dcterms:modified xsi:type="dcterms:W3CDTF">2018-05-03T08:36:05Z</dcterms:modified>
</cp:coreProperties>
</file>