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22"/>
  </p:sldMasterIdLst>
  <p:notesMasterIdLst>
    <p:notesMasterId r:id="rId57"/>
  </p:notesMasterIdLst>
  <p:sldIdLst>
    <p:sldId id="571" r:id="rId23"/>
    <p:sldId id="737" r:id="rId24"/>
    <p:sldId id="718" r:id="rId25"/>
    <p:sldId id="738" r:id="rId26"/>
    <p:sldId id="723" r:id="rId27"/>
    <p:sldId id="717" r:id="rId28"/>
    <p:sldId id="713" r:id="rId29"/>
    <p:sldId id="714" r:id="rId30"/>
    <p:sldId id="293" r:id="rId31"/>
    <p:sldId id="705" r:id="rId32"/>
    <p:sldId id="690" r:id="rId33"/>
    <p:sldId id="753" r:id="rId34"/>
    <p:sldId id="754" r:id="rId35"/>
    <p:sldId id="755" r:id="rId36"/>
    <p:sldId id="724" r:id="rId37"/>
    <p:sldId id="750" r:id="rId38"/>
    <p:sldId id="749" r:id="rId39"/>
    <p:sldId id="747" r:id="rId40"/>
    <p:sldId id="697" r:id="rId41"/>
    <p:sldId id="683" r:id="rId42"/>
    <p:sldId id="535" r:id="rId43"/>
    <p:sldId id="458" r:id="rId44"/>
    <p:sldId id="746" r:id="rId45"/>
    <p:sldId id="751" r:id="rId46"/>
    <p:sldId id="637" r:id="rId47"/>
    <p:sldId id="685" r:id="rId48"/>
    <p:sldId id="728" r:id="rId49"/>
    <p:sldId id="721" r:id="rId50"/>
    <p:sldId id="744" r:id="rId51"/>
    <p:sldId id="752" r:id="rId52"/>
    <p:sldId id="727" r:id="rId53"/>
    <p:sldId id="742" r:id="rId54"/>
    <p:sldId id="729" r:id="rId55"/>
    <p:sldId id="688" r:id="rId56"/>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EF3100"/>
    <a:srgbClr val="0EA800"/>
    <a:srgbClr val="33CC33"/>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615" autoAdjust="0"/>
    <p:restoredTop sz="70330" autoAdjust="0"/>
  </p:normalViewPr>
  <p:slideViewPr>
    <p:cSldViewPr>
      <p:cViewPr varScale="1">
        <p:scale>
          <a:sx n="82" d="100"/>
          <a:sy n="82" d="100"/>
        </p:scale>
        <p:origin x="917" y="67"/>
      </p:cViewPr>
      <p:guideLst>
        <p:guide orient="horz" pos="2160"/>
        <p:guide pos="2880"/>
        <p:guide orient="horz" pos="1620"/>
      </p:guideLst>
    </p:cSldViewPr>
  </p:slideViewPr>
  <p:outlineViewPr>
    <p:cViewPr>
      <p:scale>
        <a:sx n="33" d="100"/>
        <a:sy n="33" d="100"/>
      </p:scale>
      <p:origin x="0" y="1764"/>
    </p:cViewPr>
  </p:outlineViewPr>
  <p:notesTextViewPr>
    <p:cViewPr>
      <p:scale>
        <a:sx n="110" d="100"/>
        <a:sy n="11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customXml" Target="../customXml/item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customXml" Target="../customXml/item20.xml"/><Relationship Id="rId29" Type="http://schemas.openxmlformats.org/officeDocument/2006/relationships/slide" Target="slides/slide7.xml"/><Relationship Id="rId41" Type="http://schemas.openxmlformats.org/officeDocument/2006/relationships/slide" Target="slides/slide19.xml"/><Relationship Id="rId54"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Master" Target="slideMasters/slideMaster1.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8" Type="http://schemas.openxmlformats.org/officeDocument/2006/relationships/customXml" Target="../customXml/item8.xml"/><Relationship Id="rId51" Type="http://schemas.openxmlformats.org/officeDocument/2006/relationships/slide" Target="slides/slide29.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Diagramm%20in%20Microsoft%20Office%20PowerPoint"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'[Diagramm in Microsoft Office PowerPoint]Tabelle1'!$B$1</c:f>
              <c:strCache>
                <c:ptCount val="1"/>
                <c:pt idx="0">
                  <c:v>Zusammensetzung der Atmosphäre</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'[Diagramm in Microsoft Office PowerPoint]Tabelle1'!$A$2:$A$4</c:f>
              <c:strCache>
                <c:ptCount val="3"/>
                <c:pt idx="0">
                  <c:v>Stickstoff (N2)</c:v>
                </c:pt>
                <c:pt idx="1">
                  <c:v>Sauerstoff (O2)</c:v>
                </c:pt>
                <c:pt idx="2">
                  <c:v>Edelgase und Spurengase</c:v>
                </c:pt>
              </c:strCache>
            </c:strRef>
          </c:cat>
          <c:val>
            <c:numRef>
              <c:f>'[Diagramm in Microsoft Office PowerPoint]Tabelle1'!$B$2:$B$4</c:f>
              <c:numCache>
                <c:formatCode>0%</c:formatCode>
                <c:ptCount val="3"/>
                <c:pt idx="0">
                  <c:v>0.78</c:v>
                </c:pt>
                <c:pt idx="1">
                  <c:v>0.21</c:v>
                </c:pt>
                <c:pt idx="2">
                  <c:v>0.01</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5959783164588695"/>
          <c:y val="0.41294218726599802"/>
          <c:w val="0.43847584282547197"/>
          <c:h val="0.29633257573076399"/>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de-DE"/>
        </a:p>
      </c:txPr>
    </c:legend>
    <c:plotVisOnly val="1"/>
    <c:dispBlanksAs val="gap"/>
    <c:showDLblsOverMax val="0"/>
  </c:chart>
  <c:spPr>
    <a:noFill/>
    <a:ln w="9525" cap="flat" cmpd="sng" algn="ctr">
      <a:no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_rels/data10.xml.rels><?xml version="1.0" encoding="UTF-8" standalone="yes"?>
<Relationships xmlns="http://schemas.openxmlformats.org/package/2006/relationships"><Relationship Id="rId3" Type="http://schemas.openxmlformats.org/officeDocument/2006/relationships/hyperlink" Target="http://www.klimanavigator.de/dossier/artikel/037741/index.php" TargetMode="External"/><Relationship Id="rId2" Type="http://schemas.openxmlformats.org/officeDocument/2006/relationships/hyperlink" Target="http://www.nordwest2050.de/index_nw2050.php?obj=page&amp;id=179&amp;unid=adc8e1745e687736c1afec80f07f399d" TargetMode="External"/><Relationship Id="rId1" Type="http://schemas.openxmlformats.org/officeDocument/2006/relationships/hyperlink" Target="http://dynaklim.de/dynaklim2pub/index/2000_dynaklim/2300_pilotprojekte/2360_adaptus.html" TargetMode="External"/></Relationships>
</file>

<file path=ppt/diagrams/_rels/drawing10.xml.rels><?xml version="1.0" encoding="UTF-8" standalone="yes"?>
<Relationships xmlns="http://schemas.openxmlformats.org/package/2006/relationships"><Relationship Id="rId3" Type="http://schemas.openxmlformats.org/officeDocument/2006/relationships/hyperlink" Target="http://www.klimanavigator.de/dossier/artikel/037741/index.php" TargetMode="External"/><Relationship Id="rId2" Type="http://schemas.openxmlformats.org/officeDocument/2006/relationships/hyperlink" Target="http://www.nordwest2050.de/index_nw2050.php?obj=page&amp;id=179&amp;unid=adc8e1745e687736c1afec80f07f399d" TargetMode="External"/><Relationship Id="rId1" Type="http://schemas.openxmlformats.org/officeDocument/2006/relationships/hyperlink" Target="http://dynaklim.de/dynaklim2pub/index/2000_dynaklim/2300_pilotprojekte/2360_adaptus.htm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0F3888-0D6E-4B0A-B7FC-11DEDDD640C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F5A71AA1-894A-471A-AF62-FFD4FE45227B}">
      <dgm:prSet phldrT="[Text]" custT="1"/>
      <dgm:spPr/>
      <dgm:t>
        <a:bodyPr/>
        <a:lstStyle/>
        <a:p>
          <a:r>
            <a:rPr lang="en-US" sz="3200" b="0" noProof="0" dirty="0" smtClean="0"/>
            <a:t>Weather</a:t>
          </a:r>
          <a:endParaRPr lang="en-US" sz="3200" b="0" noProof="0" dirty="0"/>
        </a:p>
      </dgm:t>
    </dgm:pt>
    <dgm:pt modelId="{FFB8AA86-1A65-4DCC-BED2-41FF4D779CA7}" type="parTrans" cxnId="{501889B2-3067-417F-A7EF-6F555057AC29}">
      <dgm:prSet/>
      <dgm:spPr/>
      <dgm:t>
        <a:bodyPr/>
        <a:lstStyle/>
        <a:p>
          <a:endParaRPr lang="de-DE" sz="1600"/>
        </a:p>
      </dgm:t>
    </dgm:pt>
    <dgm:pt modelId="{AEE1913C-D00E-4A85-82C1-1A90BDED0E00}" type="sibTrans" cxnId="{501889B2-3067-417F-A7EF-6F555057AC29}">
      <dgm:prSet/>
      <dgm:spPr/>
      <dgm:t>
        <a:bodyPr/>
        <a:lstStyle/>
        <a:p>
          <a:endParaRPr lang="de-DE" sz="1600"/>
        </a:p>
      </dgm:t>
    </dgm:pt>
    <dgm:pt modelId="{9E3BE6DE-8F03-4621-9CD0-FB3E9ECD6301}">
      <dgm:prSet phldrT="[Text]" custT="1"/>
      <dgm:spPr/>
      <dgm:t>
        <a:bodyPr/>
        <a:lstStyle/>
        <a:p>
          <a:r>
            <a:rPr lang="en-US" sz="2400" noProof="0" dirty="0" smtClean="0"/>
            <a:t>Current state of the atmosphere </a:t>
          </a:r>
          <a:endParaRPr lang="en-US" sz="2400" noProof="0" dirty="0"/>
        </a:p>
      </dgm:t>
    </dgm:pt>
    <dgm:pt modelId="{5DCF4027-3070-4F08-A42A-46898420BFFA}" type="parTrans" cxnId="{939152EF-0E53-4834-A247-6ECD7676D264}">
      <dgm:prSet/>
      <dgm:spPr/>
      <dgm:t>
        <a:bodyPr/>
        <a:lstStyle/>
        <a:p>
          <a:endParaRPr lang="de-DE" sz="1600"/>
        </a:p>
      </dgm:t>
    </dgm:pt>
    <dgm:pt modelId="{B760DE8F-ADA7-48AA-855E-FDC59A036BEE}" type="sibTrans" cxnId="{939152EF-0E53-4834-A247-6ECD7676D264}">
      <dgm:prSet/>
      <dgm:spPr/>
      <dgm:t>
        <a:bodyPr/>
        <a:lstStyle/>
        <a:p>
          <a:endParaRPr lang="de-DE" sz="1600"/>
        </a:p>
      </dgm:t>
    </dgm:pt>
    <dgm:pt modelId="{4205D806-1D84-483F-BD47-5C3E754C707F}">
      <dgm:prSet phldrT="[Text]" custT="1"/>
      <dgm:spPr/>
      <dgm:t>
        <a:bodyPr/>
        <a:lstStyle/>
        <a:p>
          <a:r>
            <a:rPr lang="en-US" sz="3200" b="0" noProof="0" dirty="0" smtClean="0"/>
            <a:t>Climate</a:t>
          </a:r>
          <a:endParaRPr lang="en-US" sz="3200" b="0" noProof="0" dirty="0"/>
        </a:p>
      </dgm:t>
    </dgm:pt>
    <dgm:pt modelId="{ABDDE4AB-0381-41CB-B77C-84AC2D953AB7}" type="parTrans" cxnId="{5459B361-89FF-4A35-A43A-B0182E1E93BD}">
      <dgm:prSet/>
      <dgm:spPr/>
      <dgm:t>
        <a:bodyPr/>
        <a:lstStyle/>
        <a:p>
          <a:endParaRPr lang="de-DE" sz="1600"/>
        </a:p>
      </dgm:t>
    </dgm:pt>
    <dgm:pt modelId="{57D0501D-6FDB-427C-9ABA-6BB4D56EE69F}" type="sibTrans" cxnId="{5459B361-89FF-4A35-A43A-B0182E1E93BD}">
      <dgm:prSet/>
      <dgm:spPr/>
      <dgm:t>
        <a:bodyPr/>
        <a:lstStyle/>
        <a:p>
          <a:endParaRPr lang="de-DE" sz="1600"/>
        </a:p>
      </dgm:t>
    </dgm:pt>
    <dgm:pt modelId="{E692544A-6D13-4A08-ABB5-CFDA80204487}">
      <dgm:prSet phldrT="[Text]" custT="1"/>
      <dgm:spPr/>
      <dgm:t>
        <a:bodyPr/>
        <a:lstStyle/>
        <a:p>
          <a:r>
            <a:rPr lang="en-US" sz="2400" noProof="0" dirty="0" smtClean="0"/>
            <a:t>Average state of the atmosphere</a:t>
          </a:r>
          <a:endParaRPr lang="en-US" sz="2400" noProof="0" dirty="0"/>
        </a:p>
      </dgm:t>
    </dgm:pt>
    <dgm:pt modelId="{73D76A32-1CE5-4749-8436-ED1496C8753C}" type="parTrans" cxnId="{DB6A171B-7036-4276-9462-A8BA23E39DA7}">
      <dgm:prSet/>
      <dgm:spPr/>
      <dgm:t>
        <a:bodyPr/>
        <a:lstStyle/>
        <a:p>
          <a:endParaRPr lang="de-DE" sz="1600"/>
        </a:p>
      </dgm:t>
    </dgm:pt>
    <dgm:pt modelId="{325FEE9D-1FF1-469F-AA0B-5663665849E7}" type="sibTrans" cxnId="{DB6A171B-7036-4276-9462-A8BA23E39DA7}">
      <dgm:prSet/>
      <dgm:spPr/>
      <dgm:t>
        <a:bodyPr/>
        <a:lstStyle/>
        <a:p>
          <a:endParaRPr lang="de-DE" sz="1600"/>
        </a:p>
      </dgm:t>
    </dgm:pt>
    <dgm:pt modelId="{2CD4CBC1-C827-4C8F-8560-77D1B4430F81}">
      <dgm:prSet custT="1"/>
      <dgm:spPr/>
      <dgm:t>
        <a:bodyPr/>
        <a:lstStyle/>
        <a:p>
          <a:r>
            <a:rPr lang="en-US" sz="2400" noProof="0" dirty="0" smtClean="0"/>
            <a:t>Measured statistically over several years</a:t>
          </a:r>
          <a:endParaRPr lang="en-US" sz="2400" noProof="0" dirty="0"/>
        </a:p>
      </dgm:t>
    </dgm:pt>
    <dgm:pt modelId="{ADC5A6BA-BD67-47EF-A942-62AD3201AAF8}" type="parTrans" cxnId="{4CAF1A12-F174-43CD-9242-76C6F99DDB3C}">
      <dgm:prSet/>
      <dgm:spPr/>
      <dgm:t>
        <a:bodyPr/>
        <a:lstStyle/>
        <a:p>
          <a:endParaRPr lang="de-DE" sz="1600"/>
        </a:p>
      </dgm:t>
    </dgm:pt>
    <dgm:pt modelId="{5934215D-F6ED-4BC5-B018-2E77738857AD}" type="sibTrans" cxnId="{4CAF1A12-F174-43CD-9242-76C6F99DDB3C}">
      <dgm:prSet/>
      <dgm:spPr/>
      <dgm:t>
        <a:bodyPr/>
        <a:lstStyle/>
        <a:p>
          <a:endParaRPr lang="de-DE" sz="1600"/>
        </a:p>
      </dgm:t>
    </dgm:pt>
    <dgm:pt modelId="{92680473-6412-4709-9FF5-A0F6C81100A7}" type="pres">
      <dgm:prSet presAssocID="{660F3888-0D6E-4B0A-B7FC-11DEDDD640C0}" presName="Name0" presStyleCnt="0">
        <dgm:presLayoutVars>
          <dgm:dir/>
          <dgm:animLvl val="lvl"/>
          <dgm:resizeHandles val="exact"/>
        </dgm:presLayoutVars>
      </dgm:prSet>
      <dgm:spPr/>
      <dgm:t>
        <a:bodyPr/>
        <a:lstStyle/>
        <a:p>
          <a:endParaRPr lang="de-DE"/>
        </a:p>
      </dgm:t>
    </dgm:pt>
    <dgm:pt modelId="{A49DCB5C-5576-4A8D-A30A-8C065CD67863}" type="pres">
      <dgm:prSet presAssocID="{F5A71AA1-894A-471A-AF62-FFD4FE45227B}" presName="composite" presStyleCnt="0"/>
      <dgm:spPr/>
    </dgm:pt>
    <dgm:pt modelId="{37D7ADFC-6327-41D3-A1EB-F0F8766C556A}" type="pres">
      <dgm:prSet presAssocID="{F5A71AA1-894A-471A-AF62-FFD4FE45227B}" presName="parTx" presStyleLbl="alignNode1" presStyleIdx="0" presStyleCnt="2">
        <dgm:presLayoutVars>
          <dgm:chMax val="0"/>
          <dgm:chPref val="0"/>
          <dgm:bulletEnabled val="1"/>
        </dgm:presLayoutVars>
      </dgm:prSet>
      <dgm:spPr/>
      <dgm:t>
        <a:bodyPr/>
        <a:lstStyle/>
        <a:p>
          <a:endParaRPr lang="de-DE"/>
        </a:p>
      </dgm:t>
    </dgm:pt>
    <dgm:pt modelId="{720EEA2A-2DB0-4ABB-90D0-895E272F7865}" type="pres">
      <dgm:prSet presAssocID="{F5A71AA1-894A-471A-AF62-FFD4FE45227B}" presName="desTx" presStyleLbl="alignAccFollowNode1" presStyleIdx="0" presStyleCnt="2">
        <dgm:presLayoutVars>
          <dgm:bulletEnabled val="1"/>
        </dgm:presLayoutVars>
      </dgm:prSet>
      <dgm:spPr/>
      <dgm:t>
        <a:bodyPr/>
        <a:lstStyle/>
        <a:p>
          <a:endParaRPr lang="de-DE"/>
        </a:p>
      </dgm:t>
    </dgm:pt>
    <dgm:pt modelId="{B773A808-0FF1-4FDA-B603-891EEF3E27A7}" type="pres">
      <dgm:prSet presAssocID="{AEE1913C-D00E-4A85-82C1-1A90BDED0E00}" presName="space" presStyleCnt="0"/>
      <dgm:spPr/>
    </dgm:pt>
    <dgm:pt modelId="{BF4CD7C2-3F75-4313-94D6-CAC42CD5319E}" type="pres">
      <dgm:prSet presAssocID="{4205D806-1D84-483F-BD47-5C3E754C707F}" presName="composite" presStyleCnt="0"/>
      <dgm:spPr/>
    </dgm:pt>
    <dgm:pt modelId="{88065BD3-089D-4ED1-A8C9-32DF239D37EA}" type="pres">
      <dgm:prSet presAssocID="{4205D806-1D84-483F-BD47-5C3E754C707F}" presName="parTx" presStyleLbl="alignNode1" presStyleIdx="1" presStyleCnt="2">
        <dgm:presLayoutVars>
          <dgm:chMax val="0"/>
          <dgm:chPref val="0"/>
          <dgm:bulletEnabled val="1"/>
        </dgm:presLayoutVars>
      </dgm:prSet>
      <dgm:spPr/>
      <dgm:t>
        <a:bodyPr/>
        <a:lstStyle/>
        <a:p>
          <a:endParaRPr lang="de-DE"/>
        </a:p>
      </dgm:t>
    </dgm:pt>
    <dgm:pt modelId="{77B8ADB8-2206-4072-9EC6-D92648515E72}" type="pres">
      <dgm:prSet presAssocID="{4205D806-1D84-483F-BD47-5C3E754C707F}" presName="desTx" presStyleLbl="alignAccFollowNode1" presStyleIdx="1" presStyleCnt="2">
        <dgm:presLayoutVars>
          <dgm:bulletEnabled val="1"/>
        </dgm:presLayoutVars>
      </dgm:prSet>
      <dgm:spPr/>
      <dgm:t>
        <a:bodyPr/>
        <a:lstStyle/>
        <a:p>
          <a:endParaRPr lang="de-DE"/>
        </a:p>
      </dgm:t>
    </dgm:pt>
  </dgm:ptLst>
  <dgm:cxnLst>
    <dgm:cxn modelId="{4CAF1A12-F174-43CD-9242-76C6F99DDB3C}" srcId="{4205D806-1D84-483F-BD47-5C3E754C707F}" destId="{2CD4CBC1-C827-4C8F-8560-77D1B4430F81}" srcOrd="1" destOrd="0" parTransId="{ADC5A6BA-BD67-47EF-A942-62AD3201AAF8}" sibTransId="{5934215D-F6ED-4BC5-B018-2E77738857AD}"/>
    <dgm:cxn modelId="{5459B361-89FF-4A35-A43A-B0182E1E93BD}" srcId="{660F3888-0D6E-4B0A-B7FC-11DEDDD640C0}" destId="{4205D806-1D84-483F-BD47-5C3E754C707F}" srcOrd="1" destOrd="0" parTransId="{ABDDE4AB-0381-41CB-B77C-84AC2D953AB7}" sibTransId="{57D0501D-6FDB-427C-9ABA-6BB4D56EE69F}"/>
    <dgm:cxn modelId="{3BA272B8-7871-4F90-844A-7B4D94D228DA}" type="presOf" srcId="{2CD4CBC1-C827-4C8F-8560-77D1B4430F81}" destId="{77B8ADB8-2206-4072-9EC6-D92648515E72}" srcOrd="0" destOrd="1" presId="urn:microsoft.com/office/officeart/2005/8/layout/hList1"/>
    <dgm:cxn modelId="{939152EF-0E53-4834-A247-6ECD7676D264}" srcId="{F5A71AA1-894A-471A-AF62-FFD4FE45227B}" destId="{9E3BE6DE-8F03-4621-9CD0-FB3E9ECD6301}" srcOrd="0" destOrd="0" parTransId="{5DCF4027-3070-4F08-A42A-46898420BFFA}" sibTransId="{B760DE8F-ADA7-48AA-855E-FDC59A036BEE}"/>
    <dgm:cxn modelId="{14211ED5-88C8-4A35-A6EE-7FA7C69085F4}" type="presOf" srcId="{E692544A-6D13-4A08-ABB5-CFDA80204487}" destId="{77B8ADB8-2206-4072-9EC6-D92648515E72}" srcOrd="0" destOrd="0" presId="urn:microsoft.com/office/officeart/2005/8/layout/hList1"/>
    <dgm:cxn modelId="{DB6A171B-7036-4276-9462-A8BA23E39DA7}" srcId="{4205D806-1D84-483F-BD47-5C3E754C707F}" destId="{E692544A-6D13-4A08-ABB5-CFDA80204487}" srcOrd="0" destOrd="0" parTransId="{73D76A32-1CE5-4749-8436-ED1496C8753C}" sibTransId="{325FEE9D-1FF1-469F-AA0B-5663665849E7}"/>
    <dgm:cxn modelId="{A5CE551A-B55C-461B-AA6C-56108ED49DAD}" type="presOf" srcId="{F5A71AA1-894A-471A-AF62-FFD4FE45227B}" destId="{37D7ADFC-6327-41D3-A1EB-F0F8766C556A}" srcOrd="0" destOrd="0" presId="urn:microsoft.com/office/officeart/2005/8/layout/hList1"/>
    <dgm:cxn modelId="{501889B2-3067-417F-A7EF-6F555057AC29}" srcId="{660F3888-0D6E-4B0A-B7FC-11DEDDD640C0}" destId="{F5A71AA1-894A-471A-AF62-FFD4FE45227B}" srcOrd="0" destOrd="0" parTransId="{FFB8AA86-1A65-4DCC-BED2-41FF4D779CA7}" sibTransId="{AEE1913C-D00E-4A85-82C1-1A90BDED0E00}"/>
    <dgm:cxn modelId="{DC95A315-D315-4561-88F5-40A9CB2D3CCB}" type="presOf" srcId="{9E3BE6DE-8F03-4621-9CD0-FB3E9ECD6301}" destId="{720EEA2A-2DB0-4ABB-90D0-895E272F7865}" srcOrd="0" destOrd="0" presId="urn:microsoft.com/office/officeart/2005/8/layout/hList1"/>
    <dgm:cxn modelId="{282F6E57-8A6F-4AB5-9C6E-4057597AD03C}" type="presOf" srcId="{4205D806-1D84-483F-BD47-5C3E754C707F}" destId="{88065BD3-089D-4ED1-A8C9-32DF239D37EA}" srcOrd="0" destOrd="0" presId="urn:microsoft.com/office/officeart/2005/8/layout/hList1"/>
    <dgm:cxn modelId="{D97C3F8B-0681-4D68-B2AB-7584F6AB7AAD}" type="presOf" srcId="{660F3888-0D6E-4B0A-B7FC-11DEDDD640C0}" destId="{92680473-6412-4709-9FF5-A0F6C81100A7}" srcOrd="0" destOrd="0" presId="urn:microsoft.com/office/officeart/2005/8/layout/hList1"/>
    <dgm:cxn modelId="{150232B6-4E4F-4A3F-A181-987B50A371E9}" type="presParOf" srcId="{92680473-6412-4709-9FF5-A0F6C81100A7}" destId="{A49DCB5C-5576-4A8D-A30A-8C065CD67863}" srcOrd="0" destOrd="0" presId="urn:microsoft.com/office/officeart/2005/8/layout/hList1"/>
    <dgm:cxn modelId="{2B524492-4586-4FFC-B8F2-E75476BF68B0}" type="presParOf" srcId="{A49DCB5C-5576-4A8D-A30A-8C065CD67863}" destId="{37D7ADFC-6327-41D3-A1EB-F0F8766C556A}" srcOrd="0" destOrd="0" presId="urn:microsoft.com/office/officeart/2005/8/layout/hList1"/>
    <dgm:cxn modelId="{6243DC46-7533-40EF-9F95-C3D8D711D8A8}" type="presParOf" srcId="{A49DCB5C-5576-4A8D-A30A-8C065CD67863}" destId="{720EEA2A-2DB0-4ABB-90D0-895E272F7865}" srcOrd="1" destOrd="0" presId="urn:microsoft.com/office/officeart/2005/8/layout/hList1"/>
    <dgm:cxn modelId="{34EA119F-2BFE-4EF8-AC91-86E929397F4C}" type="presParOf" srcId="{92680473-6412-4709-9FF5-A0F6C81100A7}" destId="{B773A808-0FF1-4FDA-B603-891EEF3E27A7}" srcOrd="1" destOrd="0" presId="urn:microsoft.com/office/officeart/2005/8/layout/hList1"/>
    <dgm:cxn modelId="{396D6FB5-7B79-49B8-8722-43E3C1D7BD23}" type="presParOf" srcId="{92680473-6412-4709-9FF5-A0F6C81100A7}" destId="{BF4CD7C2-3F75-4313-94D6-CAC42CD5319E}" srcOrd="2" destOrd="0" presId="urn:microsoft.com/office/officeart/2005/8/layout/hList1"/>
    <dgm:cxn modelId="{AD1B025B-CA37-49AD-BBE5-8C143414EF43}" type="presParOf" srcId="{BF4CD7C2-3F75-4313-94D6-CAC42CD5319E}" destId="{88065BD3-089D-4ED1-A8C9-32DF239D37EA}" srcOrd="0" destOrd="0" presId="urn:microsoft.com/office/officeart/2005/8/layout/hList1"/>
    <dgm:cxn modelId="{430F0B54-2A53-4AA1-AAE8-81AB6A3B318A}" type="presParOf" srcId="{BF4CD7C2-3F75-4313-94D6-CAC42CD5319E}" destId="{77B8ADB8-2206-4072-9EC6-D92648515E7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r>
            <a:rPr lang="en-US" sz="3600" noProof="0" dirty="0" smtClean="0"/>
            <a:t>Vulnerability and adaption – support by freeware</a:t>
          </a:r>
        </a:p>
      </dgm:t>
    </dgm:pt>
    <dgm:pt modelId="{90343BB3-5D69-6146-8F47-3E0AB957D004}" type="parTrans" cxnId="{D7BB1130-B06F-094B-BBD1-23CAB57DB7B1}">
      <dgm:prSet/>
      <dgm:spPr/>
      <dgm:t>
        <a:bodyPr/>
        <a:lstStyle/>
        <a:p>
          <a:endParaRPr lang="de-DE"/>
        </a:p>
      </dgm:t>
    </dgm:pt>
    <dgm:pt modelId="{EF674531-4B95-E340-B763-BB2D2B1572FE}" type="sibTrans" cxnId="{D7BB1130-B06F-094B-BBD1-23CAB57DB7B1}">
      <dgm:prSet/>
      <dgm:spPr/>
      <dgm:t>
        <a:bodyPr/>
        <a:lstStyle/>
        <a:p>
          <a:endParaRPr lang="de-DE"/>
        </a:p>
      </dgm:t>
    </dgm:pt>
    <dgm:pt modelId="{E9AE626D-A009-2F44-9B84-C5A4038D498C}">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ADAPTUS – self check for companies:</a:t>
          </a:r>
          <a:r>
            <a:rPr lang="en-US" sz="2400" b="0" baseline="0" noProof="0" dirty="0" smtClean="0">
              <a:solidFill>
                <a:schemeClr val="tx1"/>
              </a:solidFill>
              <a:effectLst/>
              <a:latin typeface="+mn-lt"/>
              <a:ea typeface="+mn-ea"/>
              <a:cs typeface="+mn-cs"/>
            </a:rPr>
            <a:t> </a:t>
          </a:r>
          <a:r>
            <a:rPr lang="en-US" sz="2000" b="0" noProof="0" dirty="0" smtClean="0">
              <a:solidFill>
                <a:schemeClr val="tx1"/>
              </a:solidFill>
              <a:effectLst/>
              <a:latin typeface="+mn-lt"/>
              <a:ea typeface="+mn-ea"/>
              <a:cs typeface="+mn-cs"/>
              <a:hlinkClick xmlns:r="http://schemas.openxmlformats.org/officeDocument/2006/relationships" r:id="rId1"/>
            </a:rPr>
            <a:t>http://dynaklim.de/dynaklim2pub/index/2000_dynaklim/2300_pilotprojekte/2360_adaptus.html</a:t>
          </a:r>
          <a:r>
            <a:rPr lang="en-US" sz="2000" b="0" noProof="0" dirty="0" smtClean="0">
              <a:solidFill>
                <a:schemeClr val="tx1"/>
              </a:solidFill>
              <a:effectLst/>
              <a:latin typeface="+mn-lt"/>
              <a:ea typeface="+mn-ea"/>
              <a:cs typeface="+mn-cs"/>
            </a:rPr>
            <a:t> </a:t>
          </a:r>
        </a:p>
      </dgm:t>
    </dgm:pt>
    <dgm:pt modelId="{7F27501E-68CF-7E41-A7A2-96BC83168CE0}" type="parTrans" cxnId="{FF746F88-471B-A349-B835-E9281474632C}">
      <dgm:prSet/>
      <dgm:spPr/>
      <dgm:t>
        <a:bodyPr/>
        <a:lstStyle/>
        <a:p>
          <a:endParaRPr lang="de-DE"/>
        </a:p>
      </dgm:t>
    </dgm:pt>
    <dgm:pt modelId="{A69C3D1B-FDF8-C145-AEAB-153FA3BC0891}" type="sibTrans" cxnId="{FF746F88-471B-A349-B835-E9281474632C}">
      <dgm:prSet/>
      <dgm:spPr/>
      <dgm:t>
        <a:bodyPr/>
        <a:lstStyle/>
        <a:p>
          <a:endParaRPr lang="de-DE"/>
        </a:p>
      </dgm:t>
    </dgm:pt>
    <dgm:pt modelId="{521EB1E8-7BCE-3646-A18A-5F8EEAB6F9E7}">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err="1" smtClean="0">
              <a:solidFill>
                <a:schemeClr val="tx1"/>
              </a:solidFill>
              <a:effectLst/>
              <a:latin typeface="+mn-lt"/>
              <a:ea typeface="+mn-ea"/>
              <a:cs typeface="+mn-cs"/>
            </a:rPr>
            <a:t>QuickCheck</a:t>
          </a:r>
          <a:r>
            <a:rPr lang="en-US" sz="2400" b="0" noProof="0" dirty="0" smtClean="0">
              <a:solidFill>
                <a:schemeClr val="tx1"/>
              </a:solidFill>
              <a:effectLst/>
              <a:latin typeface="+mn-lt"/>
              <a:ea typeface="+mn-ea"/>
              <a:cs typeface="+mn-cs"/>
            </a:rPr>
            <a:t> – is your company affected by climate change? </a:t>
          </a:r>
          <a:r>
            <a:rPr lang="en-US" sz="2000" b="0" noProof="0" dirty="0" smtClean="0">
              <a:solidFill>
                <a:schemeClr val="tx1"/>
              </a:solidFill>
              <a:effectLst/>
              <a:latin typeface="+mn-lt"/>
              <a:ea typeface="+mn-ea"/>
              <a:cs typeface="+mn-cs"/>
              <a:hlinkClick xmlns:r="http://schemas.openxmlformats.org/officeDocument/2006/relationships" r:id="rId2"/>
            </a:rPr>
            <a:t>http://www.nordwest2050.de/index_nw2050.php?obj=page&amp;id=179&amp;unid=adc8e1745e687736c1afec80f07f399d</a:t>
          </a:r>
          <a:r>
            <a:rPr lang="en-US" sz="2000" b="0" noProof="0" dirty="0" smtClean="0">
              <a:solidFill>
                <a:schemeClr val="tx1"/>
              </a:solidFill>
              <a:effectLst/>
              <a:latin typeface="+mn-lt"/>
              <a:ea typeface="+mn-ea"/>
              <a:cs typeface="+mn-cs"/>
            </a:rPr>
            <a:t> </a:t>
          </a:r>
        </a:p>
      </dgm:t>
    </dgm:pt>
    <dgm:pt modelId="{C994A146-1C3B-D740-B73B-08F5BB82F71C}" type="sibTrans" cxnId="{D4782E93-5B66-6A46-904E-7C271E69571B}">
      <dgm:prSet/>
      <dgm:spPr/>
      <dgm:t>
        <a:bodyPr/>
        <a:lstStyle/>
        <a:p>
          <a:endParaRPr lang="de-DE"/>
        </a:p>
      </dgm:t>
    </dgm:pt>
    <dgm:pt modelId="{650893D0-945D-664D-A4EF-7B362F3C5840}" type="parTrans" cxnId="{D4782E93-5B66-6A46-904E-7C271E69571B}">
      <dgm:prSet/>
      <dgm:spPr/>
      <dgm:t>
        <a:bodyPr/>
        <a:lstStyle/>
        <a:p>
          <a:endParaRPr lang="de-DE"/>
        </a:p>
      </dgm:t>
    </dgm:pt>
    <dgm:pt modelId="{70B0950D-6793-E146-AD60-C46BEDD752F4}">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Project </a:t>
          </a:r>
          <a:r>
            <a:rPr lang="en-US" sz="2400" b="0" noProof="0" dirty="0" err="1" smtClean="0">
              <a:solidFill>
                <a:schemeClr val="tx1"/>
              </a:solidFill>
              <a:effectLst/>
              <a:latin typeface="+mn-lt"/>
              <a:ea typeface="+mn-ea"/>
              <a:cs typeface="+mn-cs"/>
            </a:rPr>
            <a:t>eukas</a:t>
          </a:r>
          <a:r>
            <a:rPr lang="en-US" sz="2400" b="0" noProof="0" dirty="0" smtClean="0">
              <a:solidFill>
                <a:schemeClr val="tx1"/>
              </a:solidFill>
              <a:effectLst/>
              <a:latin typeface="+mn-lt"/>
              <a:ea typeface="+mn-ea"/>
              <a:cs typeface="+mn-cs"/>
            </a:rPr>
            <a:t> – development of adaption strategies: </a:t>
          </a:r>
          <a:r>
            <a:rPr lang="en-US" sz="2000" b="0" noProof="0" dirty="0" smtClean="0">
              <a:solidFill>
                <a:schemeClr val="tx1"/>
              </a:solidFill>
              <a:effectLst/>
              <a:latin typeface="+mn-lt"/>
              <a:ea typeface="+mn-ea"/>
              <a:cs typeface="+mn-cs"/>
              <a:hlinkClick xmlns:r="http://schemas.openxmlformats.org/officeDocument/2006/relationships" r:id="rId3"/>
            </a:rPr>
            <a:t>http://www.klimanavigator.de/dossier/artikel/037741/index.php</a:t>
          </a:r>
          <a:r>
            <a:rPr lang="en-US" sz="2000" b="0" noProof="0" dirty="0" smtClean="0">
              <a:solidFill>
                <a:schemeClr val="tx1"/>
              </a:solidFill>
              <a:effectLst/>
              <a:latin typeface="+mn-lt"/>
              <a:ea typeface="+mn-ea"/>
              <a:cs typeface="+mn-cs"/>
            </a:rPr>
            <a:t>  </a:t>
          </a:r>
        </a:p>
      </dgm:t>
    </dgm:pt>
    <dgm:pt modelId="{C3B7F0AF-F305-2E49-A33C-DBE413BADDA1}" type="parTrans" cxnId="{F970E510-465C-6640-8086-45F21553E186}">
      <dgm:prSet/>
      <dgm:spPr/>
      <dgm:t>
        <a:bodyPr/>
        <a:lstStyle/>
        <a:p>
          <a:endParaRPr lang="de-DE"/>
        </a:p>
      </dgm:t>
    </dgm:pt>
    <dgm:pt modelId="{410764FC-4255-504A-89FF-95E184455188}" type="sibTrans" cxnId="{F970E510-465C-6640-8086-45F21553E186}">
      <dgm:prSet/>
      <dgm:spPr/>
      <dgm:t>
        <a:bodyPr/>
        <a:lstStyle/>
        <a:p>
          <a:endParaRPr lang="de-DE"/>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1" custScaleY="100000" custLinFactNeighborX="49" custLinFactNeighborY="-1743">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1" custLinFactNeighborX="667" custLinFactNeighborY="-640">
        <dgm:presLayoutVars>
          <dgm:bulletEnabled val="1"/>
        </dgm:presLayoutVars>
      </dgm:prSet>
      <dgm:spPr/>
      <dgm:t>
        <a:bodyPr/>
        <a:lstStyle/>
        <a:p>
          <a:endParaRPr lang="de-DE"/>
        </a:p>
      </dgm:t>
    </dgm:pt>
  </dgm:ptLst>
  <dgm:cxnLst>
    <dgm:cxn modelId="{7B6D77C4-AFF5-45EC-B633-EA3580D69054}" type="presOf" srcId="{70B0950D-6793-E146-AD60-C46BEDD752F4}" destId="{7DB60188-23BA-FD4F-94EC-937389981BD4}" srcOrd="0" destOrd="2" presId="urn:microsoft.com/office/officeart/2005/8/layout/hList1"/>
    <dgm:cxn modelId="{D7BB1130-B06F-094B-BBD1-23CAB57DB7B1}" srcId="{8556F245-C369-2548-B821-A3A8A0FC7AB6}" destId="{811882D3-240C-854D-9A4F-A7DEEB2481B3}" srcOrd="0" destOrd="0" parTransId="{90343BB3-5D69-6146-8F47-3E0AB957D004}" sibTransId="{EF674531-4B95-E340-B763-BB2D2B1572FE}"/>
    <dgm:cxn modelId="{F970E510-465C-6640-8086-45F21553E186}" srcId="{811882D3-240C-854D-9A4F-A7DEEB2481B3}" destId="{70B0950D-6793-E146-AD60-C46BEDD752F4}" srcOrd="2" destOrd="0" parTransId="{C3B7F0AF-F305-2E49-A33C-DBE413BADDA1}" sibTransId="{410764FC-4255-504A-89FF-95E184455188}"/>
    <dgm:cxn modelId="{FF746F88-471B-A349-B835-E9281474632C}" srcId="{811882D3-240C-854D-9A4F-A7DEEB2481B3}" destId="{E9AE626D-A009-2F44-9B84-C5A4038D498C}" srcOrd="0" destOrd="0" parTransId="{7F27501E-68CF-7E41-A7A2-96BC83168CE0}" sibTransId="{A69C3D1B-FDF8-C145-AEAB-153FA3BC0891}"/>
    <dgm:cxn modelId="{3B381F75-49F0-4999-8075-5C0426715E4A}" type="presOf" srcId="{E9AE626D-A009-2F44-9B84-C5A4038D498C}" destId="{7DB60188-23BA-FD4F-94EC-937389981BD4}" srcOrd="0" destOrd="0" presId="urn:microsoft.com/office/officeart/2005/8/layout/hList1"/>
    <dgm:cxn modelId="{DAEF8A94-930B-4CE8-BF09-1E2328F1E92A}" type="presOf" srcId="{8556F245-C369-2548-B821-A3A8A0FC7AB6}" destId="{3F13CDFC-EC66-0044-9C80-26681B0E6A9D}" srcOrd="0" destOrd="0" presId="urn:microsoft.com/office/officeart/2005/8/layout/hList1"/>
    <dgm:cxn modelId="{A98E3A89-9E1E-46F7-BE78-3F3916802493}" type="presOf" srcId="{521EB1E8-7BCE-3646-A18A-5F8EEAB6F9E7}" destId="{7DB60188-23BA-FD4F-94EC-937389981BD4}" srcOrd="0" destOrd="1" presId="urn:microsoft.com/office/officeart/2005/8/layout/hList1"/>
    <dgm:cxn modelId="{8980CC3C-3A07-453C-99E6-9C753490E6ED}" type="presOf" srcId="{811882D3-240C-854D-9A4F-A7DEEB2481B3}" destId="{18931775-DCC5-484A-832B-3A28405C0520}" srcOrd="0" destOrd="0" presId="urn:microsoft.com/office/officeart/2005/8/layout/hList1"/>
    <dgm:cxn modelId="{D4782E93-5B66-6A46-904E-7C271E69571B}" srcId="{811882D3-240C-854D-9A4F-A7DEEB2481B3}" destId="{521EB1E8-7BCE-3646-A18A-5F8EEAB6F9E7}" srcOrd="1" destOrd="0" parTransId="{650893D0-945D-664D-A4EF-7B362F3C5840}" sibTransId="{C994A146-1C3B-D740-B73B-08F5BB82F71C}"/>
    <dgm:cxn modelId="{A2CA8AC2-FE8B-4877-8906-35F85ADC5FC1}" type="presParOf" srcId="{3F13CDFC-EC66-0044-9C80-26681B0E6A9D}" destId="{768D64CC-4B9A-964A-B297-DE8D7C6560BB}" srcOrd="0" destOrd="0" presId="urn:microsoft.com/office/officeart/2005/8/layout/hList1"/>
    <dgm:cxn modelId="{756034C8-A951-45F3-966F-9572D8730893}" type="presParOf" srcId="{768D64CC-4B9A-964A-B297-DE8D7C6560BB}" destId="{18931775-DCC5-484A-832B-3A28405C0520}" srcOrd="0" destOrd="0" presId="urn:microsoft.com/office/officeart/2005/8/layout/hList1"/>
    <dgm:cxn modelId="{ABC02594-D0A9-4A6E-A261-9E4B7D40EDCE}" type="presParOf" srcId="{768D64CC-4B9A-964A-B297-DE8D7C6560BB}" destId="{7DB60188-23BA-FD4F-94EC-937389981BD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1026802-355D-4B89-BF96-544DA1B59A8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DF29422-E6A1-490A-AE5C-124752837E24}">
      <dgm:prSet phldrT="[Text]"/>
      <dgm:spPr/>
      <dgm:t>
        <a:bodyPr/>
        <a:lstStyle/>
        <a:p>
          <a:r>
            <a:rPr lang="de-DE" dirty="0" err="1" smtClean="0"/>
            <a:t>Consequences</a:t>
          </a:r>
          <a:r>
            <a:rPr lang="de-DE" dirty="0" smtClean="0"/>
            <a:t> </a:t>
          </a:r>
          <a:r>
            <a:rPr lang="de-DE" dirty="0" err="1" smtClean="0"/>
            <a:t>and</a:t>
          </a:r>
          <a:r>
            <a:rPr lang="de-DE" dirty="0" smtClean="0"/>
            <a:t> </a:t>
          </a:r>
          <a:r>
            <a:rPr lang="de-DE" dirty="0" err="1" smtClean="0"/>
            <a:t>impact</a:t>
          </a:r>
          <a:endParaRPr lang="de-DE" dirty="0"/>
        </a:p>
      </dgm:t>
    </dgm:pt>
    <dgm:pt modelId="{6D9FAF37-882E-4FFA-BD7F-3930E94B0CB8}" type="parTrans" cxnId="{E75CF56D-5CFB-4981-89FE-726A2BBC1113}">
      <dgm:prSet/>
      <dgm:spPr/>
      <dgm:t>
        <a:bodyPr/>
        <a:lstStyle/>
        <a:p>
          <a:endParaRPr lang="de-DE"/>
        </a:p>
      </dgm:t>
    </dgm:pt>
    <dgm:pt modelId="{C3336CDA-6FA0-4FA4-83CA-3383FD4E0F84}" type="sibTrans" cxnId="{E75CF56D-5CFB-4981-89FE-726A2BBC1113}">
      <dgm:prSet/>
      <dgm:spPr/>
      <dgm:t>
        <a:bodyPr/>
        <a:lstStyle/>
        <a:p>
          <a:endParaRPr lang="de-DE"/>
        </a:p>
      </dgm:t>
    </dgm:pt>
    <dgm:pt modelId="{065F99EE-DC40-46CE-AE0F-3BBE21C08D15}">
      <dgm:prSet phldrT="[Text]"/>
      <dgm:spPr/>
      <dgm:t>
        <a:bodyPr/>
        <a:lstStyle/>
        <a:p>
          <a:r>
            <a:rPr lang="de-DE" dirty="0" err="1" smtClean="0"/>
            <a:t>Weather</a:t>
          </a:r>
          <a:r>
            <a:rPr lang="de-DE" dirty="0" smtClean="0"/>
            <a:t>, </a:t>
          </a:r>
          <a:r>
            <a:rPr lang="de-DE" dirty="0" err="1" smtClean="0"/>
            <a:t>migration</a:t>
          </a:r>
          <a:r>
            <a:rPr lang="de-DE" dirty="0" smtClean="0"/>
            <a:t>, </a:t>
          </a:r>
          <a:r>
            <a:rPr lang="de-DE" dirty="0" err="1" smtClean="0"/>
            <a:t>and</a:t>
          </a:r>
          <a:r>
            <a:rPr lang="de-DE" dirty="0" smtClean="0"/>
            <a:t> </a:t>
          </a:r>
          <a:r>
            <a:rPr lang="de-DE" dirty="0" err="1" smtClean="0"/>
            <a:t>economy</a:t>
          </a:r>
          <a:endParaRPr lang="de-DE" dirty="0"/>
        </a:p>
      </dgm:t>
    </dgm:pt>
    <dgm:pt modelId="{5FBA84AB-C515-4444-8D39-09B660F2F280}" type="parTrans" cxnId="{19556DE6-BD4E-4EB4-A3F1-9377A5603DF0}">
      <dgm:prSet/>
      <dgm:spPr/>
      <dgm:t>
        <a:bodyPr/>
        <a:lstStyle/>
        <a:p>
          <a:endParaRPr lang="de-DE"/>
        </a:p>
      </dgm:t>
    </dgm:pt>
    <dgm:pt modelId="{8C94A212-0E26-4816-BF53-2D6CECB22DBD}" type="sibTrans" cxnId="{19556DE6-BD4E-4EB4-A3F1-9377A5603DF0}">
      <dgm:prSet/>
      <dgm:spPr/>
      <dgm:t>
        <a:bodyPr/>
        <a:lstStyle/>
        <a:p>
          <a:endParaRPr lang="de-DE"/>
        </a:p>
      </dgm:t>
    </dgm:pt>
    <dgm:pt modelId="{4B42EAAD-76E3-40B7-BFDE-81E52F911AB1}">
      <dgm:prSet phldrT="[Text]"/>
      <dgm:spPr/>
      <dgm:t>
        <a:bodyPr/>
        <a:lstStyle/>
        <a:p>
          <a:r>
            <a:rPr lang="de-DE" dirty="0" smtClean="0"/>
            <a:t>Companies </a:t>
          </a:r>
          <a:r>
            <a:rPr lang="de-DE" dirty="0" err="1" smtClean="0"/>
            <a:t>and</a:t>
          </a:r>
          <a:r>
            <a:rPr lang="de-DE" dirty="0" smtClean="0"/>
            <a:t> </a:t>
          </a:r>
          <a:r>
            <a:rPr lang="de-DE" dirty="0" err="1" smtClean="0"/>
            <a:t>sectors</a:t>
          </a:r>
          <a:endParaRPr lang="de-DE" dirty="0"/>
        </a:p>
      </dgm:t>
    </dgm:pt>
    <dgm:pt modelId="{B24536DF-7D67-4153-89AC-21D171325DAD}" type="parTrans" cxnId="{15DA9EA0-A001-4EE6-A7C5-5B2F8C7006DF}">
      <dgm:prSet/>
      <dgm:spPr/>
      <dgm:t>
        <a:bodyPr/>
        <a:lstStyle/>
        <a:p>
          <a:endParaRPr lang="de-DE"/>
        </a:p>
      </dgm:t>
    </dgm:pt>
    <dgm:pt modelId="{87886F52-0C02-4B38-8E49-0625B0C991B9}" type="sibTrans" cxnId="{15DA9EA0-A001-4EE6-A7C5-5B2F8C7006DF}">
      <dgm:prSet/>
      <dgm:spPr/>
      <dgm:t>
        <a:bodyPr/>
        <a:lstStyle/>
        <a:p>
          <a:endParaRPr lang="de-DE"/>
        </a:p>
      </dgm:t>
    </dgm:pt>
    <dgm:pt modelId="{98475047-AED6-459A-93B1-F2EC276F189D}">
      <dgm:prSet phldrT="[Text]"/>
      <dgm:spPr/>
      <dgm:t>
        <a:bodyPr/>
        <a:lstStyle/>
        <a:p>
          <a:r>
            <a:rPr lang="de-DE" dirty="0" smtClean="0"/>
            <a:t>Global </a:t>
          </a:r>
          <a:r>
            <a:rPr lang="de-DE" dirty="0" err="1" smtClean="0"/>
            <a:t>disruption</a:t>
          </a:r>
          <a:r>
            <a:rPr lang="de-DE" dirty="0" smtClean="0"/>
            <a:t> </a:t>
          </a:r>
          <a:r>
            <a:rPr lang="de-DE" dirty="0" err="1" smtClean="0"/>
            <a:t>and</a:t>
          </a:r>
          <a:r>
            <a:rPr lang="de-DE" dirty="0" smtClean="0"/>
            <a:t> </a:t>
          </a:r>
          <a:r>
            <a:rPr lang="de-DE" dirty="0" err="1" smtClean="0"/>
            <a:t>further</a:t>
          </a:r>
          <a:r>
            <a:rPr lang="de-DE" dirty="0" smtClean="0"/>
            <a:t> </a:t>
          </a:r>
          <a:r>
            <a:rPr lang="de-DE" dirty="0" err="1" smtClean="0"/>
            <a:t>conclusions</a:t>
          </a:r>
          <a:endParaRPr lang="de-DE" dirty="0"/>
        </a:p>
      </dgm:t>
    </dgm:pt>
    <dgm:pt modelId="{9FC38684-98F8-4281-9273-F9DA155616EF}" type="parTrans" cxnId="{B0A94BDF-94BC-4346-B11B-49D63D422FFB}">
      <dgm:prSet/>
      <dgm:spPr/>
      <dgm:t>
        <a:bodyPr/>
        <a:lstStyle/>
        <a:p>
          <a:endParaRPr lang="de-DE"/>
        </a:p>
      </dgm:t>
    </dgm:pt>
    <dgm:pt modelId="{016196E0-A3BD-4C64-9B3E-2CC46E0B8F21}" type="sibTrans" cxnId="{B0A94BDF-94BC-4346-B11B-49D63D422FFB}">
      <dgm:prSet/>
      <dgm:spPr/>
      <dgm:t>
        <a:bodyPr/>
        <a:lstStyle/>
        <a:p>
          <a:endParaRPr lang="de-DE"/>
        </a:p>
      </dgm:t>
    </dgm:pt>
    <dgm:pt modelId="{C9E3B6D1-1193-44FC-ABB9-F5AAD6B0624E}" type="pres">
      <dgm:prSet presAssocID="{31026802-355D-4B89-BF96-544DA1B59A8A}" presName="hierChild1" presStyleCnt="0">
        <dgm:presLayoutVars>
          <dgm:orgChart val="1"/>
          <dgm:chPref val="1"/>
          <dgm:dir/>
          <dgm:animOne val="branch"/>
          <dgm:animLvl val="lvl"/>
          <dgm:resizeHandles/>
        </dgm:presLayoutVars>
      </dgm:prSet>
      <dgm:spPr/>
      <dgm:t>
        <a:bodyPr/>
        <a:lstStyle/>
        <a:p>
          <a:endParaRPr lang="de-DE"/>
        </a:p>
      </dgm:t>
    </dgm:pt>
    <dgm:pt modelId="{3085CCEB-FE25-41A2-8128-861A55A0C1A2}" type="pres">
      <dgm:prSet presAssocID="{2DF29422-E6A1-490A-AE5C-124752837E24}" presName="hierRoot1" presStyleCnt="0">
        <dgm:presLayoutVars>
          <dgm:hierBranch val="init"/>
        </dgm:presLayoutVars>
      </dgm:prSet>
      <dgm:spPr/>
    </dgm:pt>
    <dgm:pt modelId="{30FC5187-5DBB-4A6C-AC6A-4FBAEC301ED9}" type="pres">
      <dgm:prSet presAssocID="{2DF29422-E6A1-490A-AE5C-124752837E24}" presName="rootComposite1" presStyleCnt="0"/>
      <dgm:spPr/>
    </dgm:pt>
    <dgm:pt modelId="{0E096F00-B3BC-45E4-A38B-EAFE7BD64071}" type="pres">
      <dgm:prSet presAssocID="{2DF29422-E6A1-490A-AE5C-124752837E24}" presName="rootText1" presStyleLbl="node0" presStyleIdx="0" presStyleCnt="1">
        <dgm:presLayoutVars>
          <dgm:chPref val="3"/>
        </dgm:presLayoutVars>
      </dgm:prSet>
      <dgm:spPr/>
      <dgm:t>
        <a:bodyPr/>
        <a:lstStyle/>
        <a:p>
          <a:endParaRPr lang="de-DE"/>
        </a:p>
      </dgm:t>
    </dgm:pt>
    <dgm:pt modelId="{302496D3-4554-45AB-A580-86716478BBCD}" type="pres">
      <dgm:prSet presAssocID="{2DF29422-E6A1-490A-AE5C-124752837E24}" presName="rootConnector1" presStyleLbl="node1" presStyleIdx="0" presStyleCnt="0"/>
      <dgm:spPr/>
      <dgm:t>
        <a:bodyPr/>
        <a:lstStyle/>
        <a:p>
          <a:endParaRPr lang="de-DE"/>
        </a:p>
      </dgm:t>
    </dgm:pt>
    <dgm:pt modelId="{34B3C427-FEF2-4139-B614-5DAFD88F6E84}" type="pres">
      <dgm:prSet presAssocID="{2DF29422-E6A1-490A-AE5C-124752837E24}" presName="hierChild2" presStyleCnt="0"/>
      <dgm:spPr/>
    </dgm:pt>
    <dgm:pt modelId="{5B1ACC85-7FD9-4DC0-A576-75C63B294021}" type="pres">
      <dgm:prSet presAssocID="{5FBA84AB-C515-4444-8D39-09B660F2F280}" presName="Name37" presStyleLbl="parChTrans1D2" presStyleIdx="0" presStyleCnt="3"/>
      <dgm:spPr/>
      <dgm:t>
        <a:bodyPr/>
        <a:lstStyle/>
        <a:p>
          <a:endParaRPr lang="de-DE"/>
        </a:p>
      </dgm:t>
    </dgm:pt>
    <dgm:pt modelId="{264AE041-CE42-4CA6-AD5E-931BEA72CD7B}" type="pres">
      <dgm:prSet presAssocID="{065F99EE-DC40-46CE-AE0F-3BBE21C08D15}" presName="hierRoot2" presStyleCnt="0">
        <dgm:presLayoutVars>
          <dgm:hierBranch val="init"/>
        </dgm:presLayoutVars>
      </dgm:prSet>
      <dgm:spPr/>
    </dgm:pt>
    <dgm:pt modelId="{960661E5-8D60-4663-BC90-E77750F361DC}" type="pres">
      <dgm:prSet presAssocID="{065F99EE-DC40-46CE-AE0F-3BBE21C08D15}" presName="rootComposite" presStyleCnt="0"/>
      <dgm:spPr/>
    </dgm:pt>
    <dgm:pt modelId="{7C745C7F-2C71-4E7E-B240-B6D2368024F7}" type="pres">
      <dgm:prSet presAssocID="{065F99EE-DC40-46CE-AE0F-3BBE21C08D15}" presName="rootText" presStyleLbl="node2" presStyleIdx="0" presStyleCnt="3" custScaleX="96442" custScaleY="98257">
        <dgm:presLayoutVars>
          <dgm:chPref val="3"/>
        </dgm:presLayoutVars>
      </dgm:prSet>
      <dgm:spPr/>
      <dgm:t>
        <a:bodyPr/>
        <a:lstStyle/>
        <a:p>
          <a:endParaRPr lang="de-DE"/>
        </a:p>
      </dgm:t>
    </dgm:pt>
    <dgm:pt modelId="{CA969693-AA08-4F8B-9875-882E377C1BCA}" type="pres">
      <dgm:prSet presAssocID="{065F99EE-DC40-46CE-AE0F-3BBE21C08D15}" presName="rootConnector" presStyleLbl="node2" presStyleIdx="0" presStyleCnt="3"/>
      <dgm:spPr/>
      <dgm:t>
        <a:bodyPr/>
        <a:lstStyle/>
        <a:p>
          <a:endParaRPr lang="de-DE"/>
        </a:p>
      </dgm:t>
    </dgm:pt>
    <dgm:pt modelId="{0502F45E-B897-4E1A-9D8E-7C437506F070}" type="pres">
      <dgm:prSet presAssocID="{065F99EE-DC40-46CE-AE0F-3BBE21C08D15}" presName="hierChild4" presStyleCnt="0"/>
      <dgm:spPr/>
    </dgm:pt>
    <dgm:pt modelId="{D73641E1-9AB4-40F0-B349-FD834F69D337}" type="pres">
      <dgm:prSet presAssocID="{065F99EE-DC40-46CE-AE0F-3BBE21C08D15}" presName="hierChild5" presStyleCnt="0"/>
      <dgm:spPr/>
    </dgm:pt>
    <dgm:pt modelId="{EC36AC6C-77A8-45E9-9DE9-954F19D1F7EF}" type="pres">
      <dgm:prSet presAssocID="{B24536DF-7D67-4153-89AC-21D171325DAD}" presName="Name37" presStyleLbl="parChTrans1D2" presStyleIdx="1" presStyleCnt="3"/>
      <dgm:spPr/>
      <dgm:t>
        <a:bodyPr/>
        <a:lstStyle/>
        <a:p>
          <a:endParaRPr lang="de-DE"/>
        </a:p>
      </dgm:t>
    </dgm:pt>
    <dgm:pt modelId="{BF73F76E-1502-41A6-BA4B-C5CBD8B5AE85}" type="pres">
      <dgm:prSet presAssocID="{4B42EAAD-76E3-40B7-BFDE-81E52F911AB1}" presName="hierRoot2" presStyleCnt="0">
        <dgm:presLayoutVars>
          <dgm:hierBranch val="init"/>
        </dgm:presLayoutVars>
      </dgm:prSet>
      <dgm:spPr/>
    </dgm:pt>
    <dgm:pt modelId="{A99A2ACC-E3A9-4549-9507-CBDA2B1E8FDD}" type="pres">
      <dgm:prSet presAssocID="{4B42EAAD-76E3-40B7-BFDE-81E52F911AB1}" presName="rootComposite" presStyleCnt="0"/>
      <dgm:spPr/>
    </dgm:pt>
    <dgm:pt modelId="{BC3C6AD5-50E3-4E53-893B-FAB792C12D7B}" type="pres">
      <dgm:prSet presAssocID="{4B42EAAD-76E3-40B7-BFDE-81E52F911AB1}" presName="rootText" presStyleLbl="node2" presStyleIdx="1" presStyleCnt="3">
        <dgm:presLayoutVars>
          <dgm:chPref val="3"/>
        </dgm:presLayoutVars>
      </dgm:prSet>
      <dgm:spPr/>
      <dgm:t>
        <a:bodyPr/>
        <a:lstStyle/>
        <a:p>
          <a:endParaRPr lang="de-DE"/>
        </a:p>
      </dgm:t>
    </dgm:pt>
    <dgm:pt modelId="{74FD9B52-A36A-47DB-88B6-155214527B6C}" type="pres">
      <dgm:prSet presAssocID="{4B42EAAD-76E3-40B7-BFDE-81E52F911AB1}" presName="rootConnector" presStyleLbl="node2" presStyleIdx="1" presStyleCnt="3"/>
      <dgm:spPr/>
      <dgm:t>
        <a:bodyPr/>
        <a:lstStyle/>
        <a:p>
          <a:endParaRPr lang="de-DE"/>
        </a:p>
      </dgm:t>
    </dgm:pt>
    <dgm:pt modelId="{914FB48D-C45A-4B2A-95E3-92B6A9EDCDB8}" type="pres">
      <dgm:prSet presAssocID="{4B42EAAD-76E3-40B7-BFDE-81E52F911AB1}" presName="hierChild4" presStyleCnt="0"/>
      <dgm:spPr/>
    </dgm:pt>
    <dgm:pt modelId="{E3CC8E9E-0325-4C35-902D-F0C458D90E65}" type="pres">
      <dgm:prSet presAssocID="{4B42EAAD-76E3-40B7-BFDE-81E52F911AB1}" presName="hierChild5" presStyleCnt="0"/>
      <dgm:spPr/>
    </dgm:pt>
    <dgm:pt modelId="{699817A1-860B-4B5C-BF89-804AC62BBC39}" type="pres">
      <dgm:prSet presAssocID="{9FC38684-98F8-4281-9273-F9DA155616EF}" presName="Name37" presStyleLbl="parChTrans1D2" presStyleIdx="2" presStyleCnt="3"/>
      <dgm:spPr/>
      <dgm:t>
        <a:bodyPr/>
        <a:lstStyle/>
        <a:p>
          <a:endParaRPr lang="de-DE"/>
        </a:p>
      </dgm:t>
    </dgm:pt>
    <dgm:pt modelId="{43725D0A-B40A-4177-B072-9593089685CB}" type="pres">
      <dgm:prSet presAssocID="{98475047-AED6-459A-93B1-F2EC276F189D}" presName="hierRoot2" presStyleCnt="0">
        <dgm:presLayoutVars>
          <dgm:hierBranch val="init"/>
        </dgm:presLayoutVars>
      </dgm:prSet>
      <dgm:spPr/>
    </dgm:pt>
    <dgm:pt modelId="{B8305C69-5480-43EA-A333-E5B7486B9A3A}" type="pres">
      <dgm:prSet presAssocID="{98475047-AED6-459A-93B1-F2EC276F189D}" presName="rootComposite" presStyleCnt="0"/>
      <dgm:spPr/>
    </dgm:pt>
    <dgm:pt modelId="{513931C4-7FF4-4546-95B9-92BA82E28200}" type="pres">
      <dgm:prSet presAssocID="{98475047-AED6-459A-93B1-F2EC276F189D}" presName="rootText" presStyleLbl="node2" presStyleIdx="2" presStyleCnt="3" custScaleX="135360" custScaleY="212525">
        <dgm:presLayoutVars>
          <dgm:chPref val="3"/>
        </dgm:presLayoutVars>
      </dgm:prSet>
      <dgm:spPr/>
      <dgm:t>
        <a:bodyPr/>
        <a:lstStyle/>
        <a:p>
          <a:endParaRPr lang="de-DE"/>
        </a:p>
      </dgm:t>
    </dgm:pt>
    <dgm:pt modelId="{02177A49-CA70-4080-B28D-20D5E509083C}" type="pres">
      <dgm:prSet presAssocID="{98475047-AED6-459A-93B1-F2EC276F189D}" presName="rootConnector" presStyleLbl="node2" presStyleIdx="2" presStyleCnt="3"/>
      <dgm:spPr/>
      <dgm:t>
        <a:bodyPr/>
        <a:lstStyle/>
        <a:p>
          <a:endParaRPr lang="de-DE"/>
        </a:p>
      </dgm:t>
    </dgm:pt>
    <dgm:pt modelId="{9B96E6B2-D3DB-43E6-8E5A-2B6187466F63}" type="pres">
      <dgm:prSet presAssocID="{98475047-AED6-459A-93B1-F2EC276F189D}" presName="hierChild4" presStyleCnt="0"/>
      <dgm:spPr/>
    </dgm:pt>
    <dgm:pt modelId="{0FEA90D7-7ECC-44AB-BD4C-1DB789118195}" type="pres">
      <dgm:prSet presAssocID="{98475047-AED6-459A-93B1-F2EC276F189D}" presName="hierChild5" presStyleCnt="0"/>
      <dgm:spPr/>
    </dgm:pt>
    <dgm:pt modelId="{D752A6EE-9197-4B64-BF3B-DAAEFE45EA19}" type="pres">
      <dgm:prSet presAssocID="{2DF29422-E6A1-490A-AE5C-124752837E24}" presName="hierChild3" presStyleCnt="0"/>
      <dgm:spPr/>
    </dgm:pt>
  </dgm:ptLst>
  <dgm:cxnLst>
    <dgm:cxn modelId="{043185DD-5EA7-4992-A391-B373BCE21A03}" type="presOf" srcId="{B24536DF-7D67-4153-89AC-21D171325DAD}" destId="{EC36AC6C-77A8-45E9-9DE9-954F19D1F7EF}" srcOrd="0" destOrd="0" presId="urn:microsoft.com/office/officeart/2005/8/layout/orgChart1"/>
    <dgm:cxn modelId="{CEAB301F-8523-42FD-9550-957920C682A1}" type="presOf" srcId="{9FC38684-98F8-4281-9273-F9DA155616EF}" destId="{699817A1-860B-4B5C-BF89-804AC62BBC39}" srcOrd="0" destOrd="0" presId="urn:microsoft.com/office/officeart/2005/8/layout/orgChart1"/>
    <dgm:cxn modelId="{C6D1A5FC-7362-47D1-BD65-A9B6A6D30F64}" type="presOf" srcId="{2DF29422-E6A1-490A-AE5C-124752837E24}" destId="{302496D3-4554-45AB-A580-86716478BBCD}" srcOrd="1" destOrd="0" presId="urn:microsoft.com/office/officeart/2005/8/layout/orgChart1"/>
    <dgm:cxn modelId="{5E75BA79-0324-4743-B5F9-A751D126B6F5}" type="presOf" srcId="{31026802-355D-4B89-BF96-544DA1B59A8A}" destId="{C9E3B6D1-1193-44FC-ABB9-F5AAD6B0624E}" srcOrd="0" destOrd="0" presId="urn:microsoft.com/office/officeart/2005/8/layout/orgChart1"/>
    <dgm:cxn modelId="{F9F309DE-6C05-46A8-A4E5-54243642ACA0}" type="presOf" srcId="{5FBA84AB-C515-4444-8D39-09B660F2F280}" destId="{5B1ACC85-7FD9-4DC0-A576-75C63B294021}" srcOrd="0" destOrd="0" presId="urn:microsoft.com/office/officeart/2005/8/layout/orgChart1"/>
    <dgm:cxn modelId="{13F056F9-E99C-4F6F-ADFB-0B3996AAD48A}" type="presOf" srcId="{065F99EE-DC40-46CE-AE0F-3BBE21C08D15}" destId="{7C745C7F-2C71-4E7E-B240-B6D2368024F7}" srcOrd="0" destOrd="0" presId="urn:microsoft.com/office/officeart/2005/8/layout/orgChart1"/>
    <dgm:cxn modelId="{19556DE6-BD4E-4EB4-A3F1-9377A5603DF0}" srcId="{2DF29422-E6A1-490A-AE5C-124752837E24}" destId="{065F99EE-DC40-46CE-AE0F-3BBE21C08D15}" srcOrd="0" destOrd="0" parTransId="{5FBA84AB-C515-4444-8D39-09B660F2F280}" sibTransId="{8C94A212-0E26-4816-BF53-2D6CECB22DBD}"/>
    <dgm:cxn modelId="{3999A7DC-2B38-4AF8-B7C5-7A1726107583}" type="presOf" srcId="{98475047-AED6-459A-93B1-F2EC276F189D}" destId="{513931C4-7FF4-4546-95B9-92BA82E28200}" srcOrd="0" destOrd="0" presId="urn:microsoft.com/office/officeart/2005/8/layout/orgChart1"/>
    <dgm:cxn modelId="{C0B093D4-3DDC-4DA2-B1BC-63E4B07B4DB0}" type="presOf" srcId="{98475047-AED6-459A-93B1-F2EC276F189D}" destId="{02177A49-CA70-4080-B28D-20D5E509083C}" srcOrd="1" destOrd="0" presId="urn:microsoft.com/office/officeart/2005/8/layout/orgChart1"/>
    <dgm:cxn modelId="{15DA9EA0-A001-4EE6-A7C5-5B2F8C7006DF}" srcId="{2DF29422-E6A1-490A-AE5C-124752837E24}" destId="{4B42EAAD-76E3-40B7-BFDE-81E52F911AB1}" srcOrd="1" destOrd="0" parTransId="{B24536DF-7D67-4153-89AC-21D171325DAD}" sibTransId="{87886F52-0C02-4B38-8E49-0625B0C991B9}"/>
    <dgm:cxn modelId="{F176E039-6C1E-42E5-A871-ADCB53163BB0}" type="presOf" srcId="{4B42EAAD-76E3-40B7-BFDE-81E52F911AB1}" destId="{74FD9B52-A36A-47DB-88B6-155214527B6C}" srcOrd="1" destOrd="0" presId="urn:microsoft.com/office/officeart/2005/8/layout/orgChart1"/>
    <dgm:cxn modelId="{B0A94BDF-94BC-4346-B11B-49D63D422FFB}" srcId="{2DF29422-E6A1-490A-AE5C-124752837E24}" destId="{98475047-AED6-459A-93B1-F2EC276F189D}" srcOrd="2" destOrd="0" parTransId="{9FC38684-98F8-4281-9273-F9DA155616EF}" sibTransId="{016196E0-A3BD-4C64-9B3E-2CC46E0B8F21}"/>
    <dgm:cxn modelId="{E75CF56D-5CFB-4981-89FE-726A2BBC1113}" srcId="{31026802-355D-4B89-BF96-544DA1B59A8A}" destId="{2DF29422-E6A1-490A-AE5C-124752837E24}" srcOrd="0" destOrd="0" parTransId="{6D9FAF37-882E-4FFA-BD7F-3930E94B0CB8}" sibTransId="{C3336CDA-6FA0-4FA4-83CA-3383FD4E0F84}"/>
    <dgm:cxn modelId="{C3B06C34-D605-4457-A8EF-798D39E1B6FB}" type="presOf" srcId="{4B42EAAD-76E3-40B7-BFDE-81E52F911AB1}" destId="{BC3C6AD5-50E3-4E53-893B-FAB792C12D7B}" srcOrd="0" destOrd="0" presId="urn:microsoft.com/office/officeart/2005/8/layout/orgChart1"/>
    <dgm:cxn modelId="{9AADEC87-894A-4EF6-949C-6B11B6A06451}" type="presOf" srcId="{2DF29422-E6A1-490A-AE5C-124752837E24}" destId="{0E096F00-B3BC-45E4-A38B-EAFE7BD64071}" srcOrd="0" destOrd="0" presId="urn:microsoft.com/office/officeart/2005/8/layout/orgChart1"/>
    <dgm:cxn modelId="{9E3728EE-7CEB-4139-B98B-678EABCA76E9}" type="presOf" srcId="{065F99EE-DC40-46CE-AE0F-3BBE21C08D15}" destId="{CA969693-AA08-4F8B-9875-882E377C1BCA}" srcOrd="1" destOrd="0" presId="urn:microsoft.com/office/officeart/2005/8/layout/orgChart1"/>
    <dgm:cxn modelId="{A3AE46CF-2F06-40A3-A293-C9A1B9F7C0D2}" type="presParOf" srcId="{C9E3B6D1-1193-44FC-ABB9-F5AAD6B0624E}" destId="{3085CCEB-FE25-41A2-8128-861A55A0C1A2}" srcOrd="0" destOrd="0" presId="urn:microsoft.com/office/officeart/2005/8/layout/orgChart1"/>
    <dgm:cxn modelId="{958C7B02-03B4-4A08-BA0F-F3D145FF99E6}" type="presParOf" srcId="{3085CCEB-FE25-41A2-8128-861A55A0C1A2}" destId="{30FC5187-5DBB-4A6C-AC6A-4FBAEC301ED9}" srcOrd="0" destOrd="0" presId="urn:microsoft.com/office/officeart/2005/8/layout/orgChart1"/>
    <dgm:cxn modelId="{029E1C54-3183-46D0-B026-133174700BDD}" type="presParOf" srcId="{30FC5187-5DBB-4A6C-AC6A-4FBAEC301ED9}" destId="{0E096F00-B3BC-45E4-A38B-EAFE7BD64071}" srcOrd="0" destOrd="0" presId="urn:microsoft.com/office/officeart/2005/8/layout/orgChart1"/>
    <dgm:cxn modelId="{F69B3757-7DCF-4145-9256-D40C8E8F2FDA}" type="presParOf" srcId="{30FC5187-5DBB-4A6C-AC6A-4FBAEC301ED9}" destId="{302496D3-4554-45AB-A580-86716478BBCD}" srcOrd="1" destOrd="0" presId="urn:microsoft.com/office/officeart/2005/8/layout/orgChart1"/>
    <dgm:cxn modelId="{63C0FEE7-93BC-4896-97FE-845B866580D0}" type="presParOf" srcId="{3085CCEB-FE25-41A2-8128-861A55A0C1A2}" destId="{34B3C427-FEF2-4139-B614-5DAFD88F6E84}" srcOrd="1" destOrd="0" presId="urn:microsoft.com/office/officeart/2005/8/layout/orgChart1"/>
    <dgm:cxn modelId="{52E41C35-B291-4927-832E-873B0E689FC1}" type="presParOf" srcId="{34B3C427-FEF2-4139-B614-5DAFD88F6E84}" destId="{5B1ACC85-7FD9-4DC0-A576-75C63B294021}" srcOrd="0" destOrd="0" presId="urn:microsoft.com/office/officeart/2005/8/layout/orgChart1"/>
    <dgm:cxn modelId="{6C1B4ABC-E6BB-457E-850B-9E669C4A785E}" type="presParOf" srcId="{34B3C427-FEF2-4139-B614-5DAFD88F6E84}" destId="{264AE041-CE42-4CA6-AD5E-931BEA72CD7B}" srcOrd="1" destOrd="0" presId="urn:microsoft.com/office/officeart/2005/8/layout/orgChart1"/>
    <dgm:cxn modelId="{3761419E-B464-415E-92B3-BD33D0433E64}" type="presParOf" srcId="{264AE041-CE42-4CA6-AD5E-931BEA72CD7B}" destId="{960661E5-8D60-4663-BC90-E77750F361DC}" srcOrd="0" destOrd="0" presId="urn:microsoft.com/office/officeart/2005/8/layout/orgChart1"/>
    <dgm:cxn modelId="{6AB30C36-F55B-4BB2-AD5B-AF5DFD5C31AB}" type="presParOf" srcId="{960661E5-8D60-4663-BC90-E77750F361DC}" destId="{7C745C7F-2C71-4E7E-B240-B6D2368024F7}" srcOrd="0" destOrd="0" presId="urn:microsoft.com/office/officeart/2005/8/layout/orgChart1"/>
    <dgm:cxn modelId="{E6D7B024-7645-4E6D-BF48-ED313BCDC6BE}" type="presParOf" srcId="{960661E5-8D60-4663-BC90-E77750F361DC}" destId="{CA969693-AA08-4F8B-9875-882E377C1BCA}" srcOrd="1" destOrd="0" presId="urn:microsoft.com/office/officeart/2005/8/layout/orgChart1"/>
    <dgm:cxn modelId="{E5D17C09-CEF1-4B67-A450-2EBAADE668F6}" type="presParOf" srcId="{264AE041-CE42-4CA6-AD5E-931BEA72CD7B}" destId="{0502F45E-B897-4E1A-9D8E-7C437506F070}" srcOrd="1" destOrd="0" presId="urn:microsoft.com/office/officeart/2005/8/layout/orgChart1"/>
    <dgm:cxn modelId="{35476FFF-7366-4736-A093-1B9F1D045281}" type="presParOf" srcId="{264AE041-CE42-4CA6-AD5E-931BEA72CD7B}" destId="{D73641E1-9AB4-40F0-B349-FD834F69D337}" srcOrd="2" destOrd="0" presId="urn:microsoft.com/office/officeart/2005/8/layout/orgChart1"/>
    <dgm:cxn modelId="{39329F12-B27E-4605-8583-42EEAEB45672}" type="presParOf" srcId="{34B3C427-FEF2-4139-B614-5DAFD88F6E84}" destId="{EC36AC6C-77A8-45E9-9DE9-954F19D1F7EF}" srcOrd="2" destOrd="0" presId="urn:microsoft.com/office/officeart/2005/8/layout/orgChart1"/>
    <dgm:cxn modelId="{59004349-2551-45B6-838F-C67B125D4137}" type="presParOf" srcId="{34B3C427-FEF2-4139-B614-5DAFD88F6E84}" destId="{BF73F76E-1502-41A6-BA4B-C5CBD8B5AE85}" srcOrd="3" destOrd="0" presId="urn:microsoft.com/office/officeart/2005/8/layout/orgChart1"/>
    <dgm:cxn modelId="{4C03A417-2072-4E3B-B23D-5E52F0910537}" type="presParOf" srcId="{BF73F76E-1502-41A6-BA4B-C5CBD8B5AE85}" destId="{A99A2ACC-E3A9-4549-9507-CBDA2B1E8FDD}" srcOrd="0" destOrd="0" presId="urn:microsoft.com/office/officeart/2005/8/layout/orgChart1"/>
    <dgm:cxn modelId="{2F2B48B9-5027-46EE-B214-A16DB5B62FF6}" type="presParOf" srcId="{A99A2ACC-E3A9-4549-9507-CBDA2B1E8FDD}" destId="{BC3C6AD5-50E3-4E53-893B-FAB792C12D7B}" srcOrd="0" destOrd="0" presId="urn:microsoft.com/office/officeart/2005/8/layout/orgChart1"/>
    <dgm:cxn modelId="{E5FB0500-27E6-407D-A1DD-F0CD4A8B997F}" type="presParOf" srcId="{A99A2ACC-E3A9-4549-9507-CBDA2B1E8FDD}" destId="{74FD9B52-A36A-47DB-88B6-155214527B6C}" srcOrd="1" destOrd="0" presId="urn:microsoft.com/office/officeart/2005/8/layout/orgChart1"/>
    <dgm:cxn modelId="{96EB1F4E-B2EC-4BD8-A147-5AFFCC42721E}" type="presParOf" srcId="{BF73F76E-1502-41A6-BA4B-C5CBD8B5AE85}" destId="{914FB48D-C45A-4B2A-95E3-92B6A9EDCDB8}" srcOrd="1" destOrd="0" presId="urn:microsoft.com/office/officeart/2005/8/layout/orgChart1"/>
    <dgm:cxn modelId="{022ED9F2-6551-45E3-80B9-36B8061FBF64}" type="presParOf" srcId="{BF73F76E-1502-41A6-BA4B-C5CBD8B5AE85}" destId="{E3CC8E9E-0325-4C35-902D-F0C458D90E65}" srcOrd="2" destOrd="0" presId="urn:microsoft.com/office/officeart/2005/8/layout/orgChart1"/>
    <dgm:cxn modelId="{4C504578-E0B2-4899-8A57-B35A589D30D6}" type="presParOf" srcId="{34B3C427-FEF2-4139-B614-5DAFD88F6E84}" destId="{699817A1-860B-4B5C-BF89-804AC62BBC39}" srcOrd="4" destOrd="0" presId="urn:microsoft.com/office/officeart/2005/8/layout/orgChart1"/>
    <dgm:cxn modelId="{79552B2B-F7D3-4CD1-9A22-E9BECC71FC9D}" type="presParOf" srcId="{34B3C427-FEF2-4139-B614-5DAFD88F6E84}" destId="{43725D0A-B40A-4177-B072-9593089685CB}" srcOrd="5" destOrd="0" presId="urn:microsoft.com/office/officeart/2005/8/layout/orgChart1"/>
    <dgm:cxn modelId="{2A9372BE-8BFA-40F6-AA3E-D778D7B45004}" type="presParOf" srcId="{43725D0A-B40A-4177-B072-9593089685CB}" destId="{B8305C69-5480-43EA-A333-E5B7486B9A3A}" srcOrd="0" destOrd="0" presId="urn:microsoft.com/office/officeart/2005/8/layout/orgChart1"/>
    <dgm:cxn modelId="{8BCCBB91-DA3E-4E85-87C1-047F390BE263}" type="presParOf" srcId="{B8305C69-5480-43EA-A333-E5B7486B9A3A}" destId="{513931C4-7FF4-4546-95B9-92BA82E28200}" srcOrd="0" destOrd="0" presId="urn:microsoft.com/office/officeart/2005/8/layout/orgChart1"/>
    <dgm:cxn modelId="{AAF7AA5E-7BAF-4B0D-BAAF-FE4CEE08E57A}" type="presParOf" srcId="{B8305C69-5480-43EA-A333-E5B7486B9A3A}" destId="{02177A49-CA70-4080-B28D-20D5E509083C}" srcOrd="1" destOrd="0" presId="urn:microsoft.com/office/officeart/2005/8/layout/orgChart1"/>
    <dgm:cxn modelId="{CB45AA68-EA34-43F1-8E48-FC1B9753812B}" type="presParOf" srcId="{43725D0A-B40A-4177-B072-9593089685CB}" destId="{9B96E6B2-D3DB-43E6-8E5A-2B6187466F63}" srcOrd="1" destOrd="0" presId="urn:microsoft.com/office/officeart/2005/8/layout/orgChart1"/>
    <dgm:cxn modelId="{472FF829-A0A8-4317-BB0D-A7AD0CFBBB6F}" type="presParOf" srcId="{43725D0A-B40A-4177-B072-9593089685CB}" destId="{0FEA90D7-7ECC-44AB-BD4C-1DB789118195}" srcOrd="2" destOrd="0" presId="urn:microsoft.com/office/officeart/2005/8/layout/orgChart1"/>
    <dgm:cxn modelId="{5ECDDD18-BC03-4BF1-9AA8-BC733D283D96}" type="presParOf" srcId="{3085CCEB-FE25-41A2-8128-861A55A0C1A2}" destId="{D752A6EE-9197-4B64-BF3B-DAAEFE45EA1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D24A828-841F-4F00-BE60-85959D3E8341}"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de-DE"/>
        </a:p>
      </dgm:t>
    </dgm:pt>
    <dgm:pt modelId="{6EA391DE-BC8A-41F1-A1C5-0C001A4BC831}">
      <dgm:prSet phldrT="[Text]" custT="1"/>
      <dgm:spPr/>
      <dgm:t>
        <a:bodyPr/>
        <a:lstStyle/>
        <a:p>
          <a:r>
            <a:rPr lang="en-US" sz="2000" noProof="0" dirty="0" smtClean="0"/>
            <a:t>Indirect effects, disruptive, „revolutionary“ risks and chances </a:t>
          </a:r>
          <a:endParaRPr lang="en-US" sz="2000" noProof="0" dirty="0"/>
        </a:p>
      </dgm:t>
    </dgm:pt>
    <dgm:pt modelId="{B0401161-03F8-43EA-A790-F43AC35B3CA8}" type="parTrans" cxnId="{08A62D21-B326-48AD-9E42-5E2F3A4A9630}">
      <dgm:prSet/>
      <dgm:spPr/>
      <dgm:t>
        <a:bodyPr/>
        <a:lstStyle/>
        <a:p>
          <a:endParaRPr lang="de-DE"/>
        </a:p>
      </dgm:t>
    </dgm:pt>
    <dgm:pt modelId="{C1B5F358-46F0-45E1-AFF1-2F5AD7A08655}" type="sibTrans" cxnId="{08A62D21-B326-48AD-9E42-5E2F3A4A9630}">
      <dgm:prSet/>
      <dgm:spPr/>
      <dgm:t>
        <a:bodyPr/>
        <a:lstStyle/>
        <a:p>
          <a:endParaRPr lang="de-DE"/>
        </a:p>
      </dgm:t>
    </dgm:pt>
    <dgm:pt modelId="{8363E7E8-A695-4064-9660-9F93EF487D6D}">
      <dgm:prSet phldrT="[Text]" custT="1"/>
      <dgm:spPr/>
      <dgm:t>
        <a:bodyPr/>
        <a:lstStyle/>
        <a:p>
          <a:r>
            <a:rPr lang="en-US" sz="2000" noProof="0" dirty="0" smtClean="0"/>
            <a:t>Failing of global supply chains</a:t>
          </a:r>
          <a:endParaRPr lang="en-US" sz="2000" noProof="0" dirty="0"/>
        </a:p>
      </dgm:t>
    </dgm:pt>
    <dgm:pt modelId="{D24396E0-0EDF-4AD3-8EB5-B96594A333EE}" type="parTrans" cxnId="{0C94C121-479D-4A75-89D1-E122DCEC4A1E}">
      <dgm:prSet/>
      <dgm:spPr/>
      <dgm:t>
        <a:bodyPr/>
        <a:lstStyle/>
        <a:p>
          <a:endParaRPr lang="de-DE"/>
        </a:p>
      </dgm:t>
    </dgm:pt>
    <dgm:pt modelId="{DE286ADF-085A-44CE-A0BA-3BACBBE8D384}" type="sibTrans" cxnId="{0C94C121-479D-4A75-89D1-E122DCEC4A1E}">
      <dgm:prSet/>
      <dgm:spPr/>
      <dgm:t>
        <a:bodyPr/>
        <a:lstStyle/>
        <a:p>
          <a:endParaRPr lang="de-DE"/>
        </a:p>
      </dgm:t>
    </dgm:pt>
    <dgm:pt modelId="{3BF1CB17-900A-4EC7-97F0-7A15C41D3B74}">
      <dgm:prSet phldrT="[Text]" custT="1"/>
      <dgm:spPr/>
      <dgm:t>
        <a:bodyPr/>
        <a:lstStyle/>
        <a:p>
          <a:r>
            <a:rPr lang="en-US" sz="2000" noProof="0" dirty="0" smtClean="0"/>
            <a:t>New legislation</a:t>
          </a:r>
          <a:endParaRPr lang="en-US" sz="2000" noProof="0" dirty="0"/>
        </a:p>
      </dgm:t>
    </dgm:pt>
    <dgm:pt modelId="{9110706D-6167-4D0E-8119-F3482B070468}" type="parTrans" cxnId="{AA7138AC-10E8-42C4-B9C6-DA66662F00F8}">
      <dgm:prSet/>
      <dgm:spPr/>
      <dgm:t>
        <a:bodyPr/>
        <a:lstStyle/>
        <a:p>
          <a:endParaRPr lang="de-DE"/>
        </a:p>
      </dgm:t>
    </dgm:pt>
    <dgm:pt modelId="{10D85BEF-62CD-45C0-848A-085E581EBAC2}" type="sibTrans" cxnId="{AA7138AC-10E8-42C4-B9C6-DA66662F00F8}">
      <dgm:prSet/>
      <dgm:spPr/>
      <dgm:t>
        <a:bodyPr/>
        <a:lstStyle/>
        <a:p>
          <a:endParaRPr lang="de-DE"/>
        </a:p>
      </dgm:t>
    </dgm:pt>
    <dgm:pt modelId="{7E00864A-5386-4892-B8FA-DF661969A148}">
      <dgm:prSet phldrT="[Text]" custT="1"/>
      <dgm:spPr/>
      <dgm:t>
        <a:bodyPr/>
        <a:lstStyle/>
        <a:p>
          <a:r>
            <a:rPr lang="en-US" sz="2000" noProof="0" dirty="0" smtClean="0"/>
            <a:t>Loss of legitimation</a:t>
          </a:r>
          <a:endParaRPr lang="en-US" sz="2000" noProof="0" dirty="0"/>
        </a:p>
      </dgm:t>
    </dgm:pt>
    <dgm:pt modelId="{A9D67008-7548-4593-ABE2-5DC92A16A662}" type="parTrans" cxnId="{062845F6-E181-4F28-B992-0CC40AC3D202}">
      <dgm:prSet/>
      <dgm:spPr/>
      <dgm:t>
        <a:bodyPr/>
        <a:lstStyle/>
        <a:p>
          <a:endParaRPr lang="de-DE"/>
        </a:p>
      </dgm:t>
    </dgm:pt>
    <dgm:pt modelId="{BE760E13-9B47-4F95-B08C-1E127904FD39}" type="sibTrans" cxnId="{062845F6-E181-4F28-B992-0CC40AC3D202}">
      <dgm:prSet/>
      <dgm:spPr/>
      <dgm:t>
        <a:bodyPr/>
        <a:lstStyle/>
        <a:p>
          <a:endParaRPr lang="de-DE"/>
        </a:p>
      </dgm:t>
    </dgm:pt>
    <dgm:pt modelId="{43DE5FCD-AB64-4E64-99A0-2D52299BF19A}">
      <dgm:prSet phldrT="[Text]" custT="1"/>
      <dgm:spPr/>
      <dgm:t>
        <a:bodyPr/>
        <a:lstStyle/>
        <a:p>
          <a:r>
            <a:rPr lang="en-US" sz="2000" noProof="0" dirty="0" smtClean="0"/>
            <a:t>Technological breakthrough and digitalization</a:t>
          </a:r>
          <a:endParaRPr lang="en-US" sz="2000" noProof="0" dirty="0"/>
        </a:p>
      </dgm:t>
    </dgm:pt>
    <dgm:pt modelId="{89D05B70-EFAD-47F3-8EF9-2B4DFCE974BE}" type="parTrans" cxnId="{44FF2179-E5B6-4104-929C-06B6F1ACA2FB}">
      <dgm:prSet/>
      <dgm:spPr/>
      <dgm:t>
        <a:bodyPr/>
        <a:lstStyle/>
        <a:p>
          <a:endParaRPr lang="de-DE"/>
        </a:p>
      </dgm:t>
    </dgm:pt>
    <dgm:pt modelId="{1A6A441E-C280-4DD2-BC59-29D8E4234730}" type="sibTrans" cxnId="{44FF2179-E5B6-4104-929C-06B6F1ACA2FB}">
      <dgm:prSet/>
      <dgm:spPr/>
      <dgm:t>
        <a:bodyPr/>
        <a:lstStyle/>
        <a:p>
          <a:endParaRPr lang="de-DE"/>
        </a:p>
      </dgm:t>
    </dgm:pt>
    <dgm:pt modelId="{4442C72F-C721-422D-BFB5-5D41B2CA059A}">
      <dgm:prSet phldrT="[Text]" custT="1"/>
      <dgm:spPr/>
      <dgm:t>
        <a:bodyPr/>
        <a:lstStyle/>
        <a:p>
          <a:r>
            <a:rPr lang="en-US" sz="2000" noProof="0" dirty="0" smtClean="0"/>
            <a:t>Migration, trade wars, wars</a:t>
          </a:r>
          <a:endParaRPr lang="en-US" sz="2000" noProof="0" dirty="0"/>
        </a:p>
      </dgm:t>
    </dgm:pt>
    <dgm:pt modelId="{20002796-D17A-426C-960E-A67D4841C6DF}" type="parTrans" cxnId="{8874AFCB-FBCA-4438-8749-B28C0E10B529}">
      <dgm:prSet/>
      <dgm:spPr/>
      <dgm:t>
        <a:bodyPr/>
        <a:lstStyle/>
        <a:p>
          <a:endParaRPr lang="de-DE"/>
        </a:p>
      </dgm:t>
    </dgm:pt>
    <dgm:pt modelId="{D2B5EE55-0583-4173-9812-3CFDA4A565D4}" type="sibTrans" cxnId="{8874AFCB-FBCA-4438-8749-B28C0E10B529}">
      <dgm:prSet/>
      <dgm:spPr/>
      <dgm:t>
        <a:bodyPr/>
        <a:lstStyle/>
        <a:p>
          <a:endParaRPr lang="de-DE"/>
        </a:p>
      </dgm:t>
    </dgm:pt>
    <dgm:pt modelId="{5F28BFA0-6DB0-4249-A7C4-D6B89545F94D}">
      <dgm:prSet phldrT="[Text]" custT="1"/>
      <dgm:spPr/>
      <dgm:t>
        <a:bodyPr/>
        <a:lstStyle/>
        <a:p>
          <a:r>
            <a:rPr lang="en-US" sz="2000" noProof="0" dirty="0" smtClean="0"/>
            <a:t>Dissolution of political, economic, and social structures</a:t>
          </a:r>
          <a:endParaRPr lang="en-US" sz="2000" noProof="0" dirty="0"/>
        </a:p>
      </dgm:t>
    </dgm:pt>
    <dgm:pt modelId="{1D220FF0-F03A-4920-991A-1A662EF84C20}" type="parTrans" cxnId="{D983653A-4CD5-4002-B93D-81D4255D7D74}">
      <dgm:prSet/>
      <dgm:spPr/>
      <dgm:t>
        <a:bodyPr/>
        <a:lstStyle/>
        <a:p>
          <a:endParaRPr lang="de-DE"/>
        </a:p>
      </dgm:t>
    </dgm:pt>
    <dgm:pt modelId="{543A866D-C8A1-4E01-AF4D-54CBB378333B}" type="sibTrans" cxnId="{D983653A-4CD5-4002-B93D-81D4255D7D74}">
      <dgm:prSet/>
      <dgm:spPr/>
      <dgm:t>
        <a:bodyPr/>
        <a:lstStyle/>
        <a:p>
          <a:endParaRPr lang="de-DE"/>
        </a:p>
      </dgm:t>
    </dgm:pt>
    <dgm:pt modelId="{133BDFB0-6100-41C6-A374-12A0ED344687}" type="pres">
      <dgm:prSet presAssocID="{3D24A828-841F-4F00-BE60-85959D3E8341}" presName="composite" presStyleCnt="0">
        <dgm:presLayoutVars>
          <dgm:chMax val="1"/>
          <dgm:dir/>
          <dgm:resizeHandles val="exact"/>
        </dgm:presLayoutVars>
      </dgm:prSet>
      <dgm:spPr/>
      <dgm:t>
        <a:bodyPr/>
        <a:lstStyle/>
        <a:p>
          <a:endParaRPr lang="de-DE"/>
        </a:p>
      </dgm:t>
    </dgm:pt>
    <dgm:pt modelId="{06299030-622D-43A7-906E-A8E0961A7CBA}" type="pres">
      <dgm:prSet presAssocID="{3D24A828-841F-4F00-BE60-85959D3E8341}" presName="radial" presStyleCnt="0">
        <dgm:presLayoutVars>
          <dgm:animLvl val="ctr"/>
        </dgm:presLayoutVars>
      </dgm:prSet>
      <dgm:spPr/>
    </dgm:pt>
    <dgm:pt modelId="{99EDB1BA-24F3-42DB-9B83-CF7C440C636D}" type="pres">
      <dgm:prSet presAssocID="{6EA391DE-BC8A-41F1-A1C5-0C001A4BC831}" presName="centerShape" presStyleLbl="vennNode1" presStyleIdx="0" presStyleCnt="7"/>
      <dgm:spPr/>
      <dgm:t>
        <a:bodyPr/>
        <a:lstStyle/>
        <a:p>
          <a:endParaRPr lang="de-DE"/>
        </a:p>
      </dgm:t>
    </dgm:pt>
    <dgm:pt modelId="{DF234B4E-6A1B-4A47-9BA5-9BC512953AF3}" type="pres">
      <dgm:prSet presAssocID="{8363E7E8-A695-4064-9660-9F93EF487D6D}" presName="node" presStyleLbl="vennNode1" presStyleIdx="1" presStyleCnt="7" custScaleX="212335" custScaleY="115623" custRadScaleRad="96923" custRadScaleInc="-1786">
        <dgm:presLayoutVars>
          <dgm:bulletEnabled val="1"/>
        </dgm:presLayoutVars>
      </dgm:prSet>
      <dgm:spPr/>
      <dgm:t>
        <a:bodyPr/>
        <a:lstStyle/>
        <a:p>
          <a:endParaRPr lang="de-DE"/>
        </a:p>
      </dgm:t>
    </dgm:pt>
    <dgm:pt modelId="{C06FD30C-DCE3-450B-B4D9-58E84474CA80}" type="pres">
      <dgm:prSet presAssocID="{3BF1CB17-900A-4EC7-97F0-7A15C41D3B74}" presName="node" presStyleLbl="vennNode1" presStyleIdx="2" presStyleCnt="7" custScaleX="187761" custScaleY="100638" custRadScaleRad="137497" custRadScaleInc="14828">
        <dgm:presLayoutVars>
          <dgm:bulletEnabled val="1"/>
        </dgm:presLayoutVars>
      </dgm:prSet>
      <dgm:spPr/>
      <dgm:t>
        <a:bodyPr/>
        <a:lstStyle/>
        <a:p>
          <a:endParaRPr lang="de-DE"/>
        </a:p>
      </dgm:t>
    </dgm:pt>
    <dgm:pt modelId="{DEA67819-A05F-4122-9A69-A78E41D4573B}" type="pres">
      <dgm:prSet presAssocID="{7E00864A-5386-4892-B8FA-DF661969A148}" presName="node" presStyleLbl="vennNode1" presStyleIdx="3" presStyleCnt="7" custScaleX="187761" custScaleY="100638" custRadScaleRad="131789" custRadScaleInc="-17871">
        <dgm:presLayoutVars>
          <dgm:bulletEnabled val="1"/>
        </dgm:presLayoutVars>
      </dgm:prSet>
      <dgm:spPr/>
      <dgm:t>
        <a:bodyPr/>
        <a:lstStyle/>
        <a:p>
          <a:endParaRPr lang="de-DE"/>
        </a:p>
      </dgm:t>
    </dgm:pt>
    <dgm:pt modelId="{E6CA5A14-159E-4A2C-9F21-A38EC1E2C62D}" type="pres">
      <dgm:prSet presAssocID="{43DE5FCD-AB64-4E64-99A0-2D52299BF19A}" presName="node" presStyleLbl="vennNode1" presStyleIdx="4" presStyleCnt="7" custScaleX="187761" custScaleY="100638" custRadScaleRad="98241" custRadScaleInc="-1222">
        <dgm:presLayoutVars>
          <dgm:bulletEnabled val="1"/>
        </dgm:presLayoutVars>
      </dgm:prSet>
      <dgm:spPr/>
      <dgm:t>
        <a:bodyPr/>
        <a:lstStyle/>
        <a:p>
          <a:endParaRPr lang="de-DE"/>
        </a:p>
      </dgm:t>
    </dgm:pt>
    <dgm:pt modelId="{461F3111-AFCE-4AC8-A3B2-6F3B9C1EBC95}" type="pres">
      <dgm:prSet presAssocID="{4442C72F-C721-422D-BFB5-5D41B2CA059A}" presName="node" presStyleLbl="vennNode1" presStyleIdx="5" presStyleCnt="7" custScaleX="187761" custScaleY="100638" custRadScaleRad="125200" custRadScaleInc="12935">
        <dgm:presLayoutVars>
          <dgm:bulletEnabled val="1"/>
        </dgm:presLayoutVars>
      </dgm:prSet>
      <dgm:spPr/>
      <dgm:t>
        <a:bodyPr/>
        <a:lstStyle/>
        <a:p>
          <a:endParaRPr lang="de-DE"/>
        </a:p>
      </dgm:t>
    </dgm:pt>
    <dgm:pt modelId="{575C4C35-7611-4F60-8EA4-7C7D73A6CDB4}" type="pres">
      <dgm:prSet presAssocID="{5F28BFA0-6DB0-4249-A7C4-D6B89545F94D}" presName="node" presStyleLbl="vennNode1" presStyleIdx="6" presStyleCnt="7" custScaleX="187761" custScaleY="100638" custRadScaleRad="131790" custRadScaleInc="-16238">
        <dgm:presLayoutVars>
          <dgm:bulletEnabled val="1"/>
        </dgm:presLayoutVars>
      </dgm:prSet>
      <dgm:spPr/>
      <dgm:t>
        <a:bodyPr/>
        <a:lstStyle/>
        <a:p>
          <a:endParaRPr lang="de-DE"/>
        </a:p>
      </dgm:t>
    </dgm:pt>
  </dgm:ptLst>
  <dgm:cxnLst>
    <dgm:cxn modelId="{44FF2179-E5B6-4104-929C-06B6F1ACA2FB}" srcId="{6EA391DE-BC8A-41F1-A1C5-0C001A4BC831}" destId="{43DE5FCD-AB64-4E64-99A0-2D52299BF19A}" srcOrd="3" destOrd="0" parTransId="{89D05B70-EFAD-47F3-8EF9-2B4DFCE974BE}" sibTransId="{1A6A441E-C280-4DD2-BC59-29D8E4234730}"/>
    <dgm:cxn modelId="{AA7138AC-10E8-42C4-B9C6-DA66662F00F8}" srcId="{6EA391DE-BC8A-41F1-A1C5-0C001A4BC831}" destId="{3BF1CB17-900A-4EC7-97F0-7A15C41D3B74}" srcOrd="1" destOrd="0" parTransId="{9110706D-6167-4D0E-8119-F3482B070468}" sibTransId="{10D85BEF-62CD-45C0-848A-085E581EBAC2}"/>
    <dgm:cxn modelId="{74CA6BDC-53A4-4517-A885-C695060B6EEE}" type="presOf" srcId="{6EA391DE-BC8A-41F1-A1C5-0C001A4BC831}" destId="{99EDB1BA-24F3-42DB-9B83-CF7C440C636D}" srcOrd="0" destOrd="0" presId="urn:microsoft.com/office/officeart/2005/8/layout/radial3"/>
    <dgm:cxn modelId="{1C0440DA-3A18-41DD-8CEF-699AC150BEE7}" type="presOf" srcId="{8363E7E8-A695-4064-9660-9F93EF487D6D}" destId="{DF234B4E-6A1B-4A47-9BA5-9BC512953AF3}" srcOrd="0" destOrd="0" presId="urn:microsoft.com/office/officeart/2005/8/layout/radial3"/>
    <dgm:cxn modelId="{D983653A-4CD5-4002-B93D-81D4255D7D74}" srcId="{6EA391DE-BC8A-41F1-A1C5-0C001A4BC831}" destId="{5F28BFA0-6DB0-4249-A7C4-D6B89545F94D}" srcOrd="5" destOrd="0" parTransId="{1D220FF0-F03A-4920-991A-1A662EF84C20}" sibTransId="{543A866D-C8A1-4E01-AF4D-54CBB378333B}"/>
    <dgm:cxn modelId="{081F6E92-3E39-4244-B3FD-C465678F9BFC}" type="presOf" srcId="{3BF1CB17-900A-4EC7-97F0-7A15C41D3B74}" destId="{C06FD30C-DCE3-450B-B4D9-58E84474CA80}" srcOrd="0" destOrd="0" presId="urn:microsoft.com/office/officeart/2005/8/layout/radial3"/>
    <dgm:cxn modelId="{062845F6-E181-4F28-B992-0CC40AC3D202}" srcId="{6EA391DE-BC8A-41F1-A1C5-0C001A4BC831}" destId="{7E00864A-5386-4892-B8FA-DF661969A148}" srcOrd="2" destOrd="0" parTransId="{A9D67008-7548-4593-ABE2-5DC92A16A662}" sibTransId="{BE760E13-9B47-4F95-B08C-1E127904FD39}"/>
    <dgm:cxn modelId="{08A62D21-B326-48AD-9E42-5E2F3A4A9630}" srcId="{3D24A828-841F-4F00-BE60-85959D3E8341}" destId="{6EA391DE-BC8A-41F1-A1C5-0C001A4BC831}" srcOrd="0" destOrd="0" parTransId="{B0401161-03F8-43EA-A790-F43AC35B3CA8}" sibTransId="{C1B5F358-46F0-45E1-AFF1-2F5AD7A08655}"/>
    <dgm:cxn modelId="{5CB64208-EE0B-4AFB-8058-FB3AF7890BCA}" type="presOf" srcId="{4442C72F-C721-422D-BFB5-5D41B2CA059A}" destId="{461F3111-AFCE-4AC8-A3B2-6F3B9C1EBC95}" srcOrd="0" destOrd="0" presId="urn:microsoft.com/office/officeart/2005/8/layout/radial3"/>
    <dgm:cxn modelId="{87D40D5E-B00E-4AEE-9B09-E5E5EF1D6764}" type="presOf" srcId="{3D24A828-841F-4F00-BE60-85959D3E8341}" destId="{133BDFB0-6100-41C6-A374-12A0ED344687}" srcOrd="0" destOrd="0" presId="urn:microsoft.com/office/officeart/2005/8/layout/radial3"/>
    <dgm:cxn modelId="{8874AFCB-FBCA-4438-8749-B28C0E10B529}" srcId="{6EA391DE-BC8A-41F1-A1C5-0C001A4BC831}" destId="{4442C72F-C721-422D-BFB5-5D41B2CA059A}" srcOrd="4" destOrd="0" parTransId="{20002796-D17A-426C-960E-A67D4841C6DF}" sibTransId="{D2B5EE55-0583-4173-9812-3CFDA4A565D4}"/>
    <dgm:cxn modelId="{13C6AE38-01E9-48DA-9A79-1A063E80D713}" type="presOf" srcId="{43DE5FCD-AB64-4E64-99A0-2D52299BF19A}" destId="{E6CA5A14-159E-4A2C-9F21-A38EC1E2C62D}" srcOrd="0" destOrd="0" presId="urn:microsoft.com/office/officeart/2005/8/layout/radial3"/>
    <dgm:cxn modelId="{25EE15BE-286C-4696-A07D-1928062BC70B}" type="presOf" srcId="{5F28BFA0-6DB0-4249-A7C4-D6B89545F94D}" destId="{575C4C35-7611-4F60-8EA4-7C7D73A6CDB4}" srcOrd="0" destOrd="0" presId="urn:microsoft.com/office/officeart/2005/8/layout/radial3"/>
    <dgm:cxn modelId="{B0F057F9-E358-4372-8E33-48FB03504A3A}" type="presOf" srcId="{7E00864A-5386-4892-B8FA-DF661969A148}" destId="{DEA67819-A05F-4122-9A69-A78E41D4573B}" srcOrd="0" destOrd="0" presId="urn:microsoft.com/office/officeart/2005/8/layout/radial3"/>
    <dgm:cxn modelId="{0C94C121-479D-4A75-89D1-E122DCEC4A1E}" srcId="{6EA391DE-BC8A-41F1-A1C5-0C001A4BC831}" destId="{8363E7E8-A695-4064-9660-9F93EF487D6D}" srcOrd="0" destOrd="0" parTransId="{D24396E0-0EDF-4AD3-8EB5-B96594A333EE}" sibTransId="{DE286ADF-085A-44CE-A0BA-3BACBBE8D384}"/>
    <dgm:cxn modelId="{93CFE318-10F8-40C8-8D98-21EBBEECA19E}" type="presParOf" srcId="{133BDFB0-6100-41C6-A374-12A0ED344687}" destId="{06299030-622D-43A7-906E-A8E0961A7CBA}" srcOrd="0" destOrd="0" presId="urn:microsoft.com/office/officeart/2005/8/layout/radial3"/>
    <dgm:cxn modelId="{2BFF7F45-E20B-44BB-ACE6-EC50B3C256EF}" type="presParOf" srcId="{06299030-622D-43A7-906E-A8E0961A7CBA}" destId="{99EDB1BA-24F3-42DB-9B83-CF7C440C636D}" srcOrd="0" destOrd="0" presId="urn:microsoft.com/office/officeart/2005/8/layout/radial3"/>
    <dgm:cxn modelId="{4E21236F-51E0-4E84-8B91-0872475E936D}" type="presParOf" srcId="{06299030-622D-43A7-906E-A8E0961A7CBA}" destId="{DF234B4E-6A1B-4A47-9BA5-9BC512953AF3}" srcOrd="1" destOrd="0" presId="urn:microsoft.com/office/officeart/2005/8/layout/radial3"/>
    <dgm:cxn modelId="{09509CB9-34D8-4727-AC9A-101543F8C17B}" type="presParOf" srcId="{06299030-622D-43A7-906E-A8E0961A7CBA}" destId="{C06FD30C-DCE3-450B-B4D9-58E84474CA80}" srcOrd="2" destOrd="0" presId="urn:microsoft.com/office/officeart/2005/8/layout/radial3"/>
    <dgm:cxn modelId="{2F7654BD-8CD6-4715-B2E4-EF65DA1FB735}" type="presParOf" srcId="{06299030-622D-43A7-906E-A8E0961A7CBA}" destId="{DEA67819-A05F-4122-9A69-A78E41D4573B}" srcOrd="3" destOrd="0" presId="urn:microsoft.com/office/officeart/2005/8/layout/radial3"/>
    <dgm:cxn modelId="{E17E4429-9A6B-42F3-93E8-C1F3E4504471}" type="presParOf" srcId="{06299030-622D-43A7-906E-A8E0961A7CBA}" destId="{E6CA5A14-159E-4A2C-9F21-A38EC1E2C62D}" srcOrd="4" destOrd="0" presId="urn:microsoft.com/office/officeart/2005/8/layout/radial3"/>
    <dgm:cxn modelId="{C22CE562-4C9C-4708-B442-0F37E39DF4D8}" type="presParOf" srcId="{06299030-622D-43A7-906E-A8E0961A7CBA}" destId="{461F3111-AFCE-4AC8-A3B2-6F3B9C1EBC95}" srcOrd="5" destOrd="0" presId="urn:microsoft.com/office/officeart/2005/8/layout/radial3"/>
    <dgm:cxn modelId="{AB6BBB4B-3A7E-45E7-A292-323EEC44266E}" type="presParOf" srcId="{06299030-622D-43A7-906E-A8E0961A7CBA}" destId="{575C4C35-7611-4F60-8EA4-7C7D73A6CDB4}"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B77549B-CB87-4BAF-91BF-CC9CE54FE5B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de-DE"/>
        </a:p>
      </dgm:t>
    </dgm:pt>
    <dgm:pt modelId="{66D1D05B-8693-479C-A92C-5504D23951AD}">
      <dgm:prSet phldrT="[Text]" custT="1"/>
      <dgm:spPr/>
      <dgm:t>
        <a:bodyPr/>
        <a:lstStyle/>
        <a:p>
          <a:r>
            <a:rPr lang="en-US" sz="2800" noProof="0" dirty="0" smtClean="0"/>
            <a:t>Precautionary principle</a:t>
          </a:r>
          <a:endParaRPr lang="en-US" sz="2800" noProof="0" dirty="0"/>
        </a:p>
      </dgm:t>
    </dgm:pt>
    <dgm:pt modelId="{F6DE81DE-F241-48B6-A12A-E1A3138113B0}" type="parTrans" cxnId="{B40FE96F-F42F-43FE-B4A8-E7FD2214FAF7}">
      <dgm:prSet/>
      <dgm:spPr/>
      <dgm:t>
        <a:bodyPr/>
        <a:lstStyle/>
        <a:p>
          <a:endParaRPr lang="de-DE"/>
        </a:p>
      </dgm:t>
    </dgm:pt>
    <dgm:pt modelId="{213725FC-FAE0-4FA5-A153-8C2C61339A5B}" type="sibTrans" cxnId="{B40FE96F-F42F-43FE-B4A8-E7FD2214FAF7}">
      <dgm:prSet/>
      <dgm:spPr/>
      <dgm:t>
        <a:bodyPr/>
        <a:lstStyle/>
        <a:p>
          <a:endParaRPr lang="de-DE"/>
        </a:p>
      </dgm:t>
    </dgm:pt>
    <dgm:pt modelId="{4F9F6652-B678-4BDA-A98E-ED93A84408D8}">
      <dgm:prSet phldrT="[Text]" custT="1"/>
      <dgm:spPr/>
      <dgm:t>
        <a:bodyPr/>
        <a:lstStyle/>
        <a:p>
          <a:r>
            <a:rPr lang="en-US" sz="2800" noProof="0" dirty="0" smtClean="0"/>
            <a:t>Resilience</a:t>
          </a:r>
          <a:endParaRPr lang="en-US" sz="2800" noProof="0" dirty="0"/>
        </a:p>
      </dgm:t>
    </dgm:pt>
    <dgm:pt modelId="{72F32900-B739-4A2A-BDEB-6230FC427B8E}" type="parTrans" cxnId="{02A9AFAA-FBB9-4C36-90D4-75C8B08A4173}">
      <dgm:prSet/>
      <dgm:spPr/>
      <dgm:t>
        <a:bodyPr/>
        <a:lstStyle/>
        <a:p>
          <a:endParaRPr lang="de-DE"/>
        </a:p>
      </dgm:t>
    </dgm:pt>
    <dgm:pt modelId="{DB5BA1EC-7C96-4BC1-A133-DCD6F7CD8767}" type="sibTrans" cxnId="{02A9AFAA-FBB9-4C36-90D4-75C8B08A4173}">
      <dgm:prSet/>
      <dgm:spPr/>
      <dgm:t>
        <a:bodyPr/>
        <a:lstStyle/>
        <a:p>
          <a:endParaRPr lang="de-DE"/>
        </a:p>
      </dgm:t>
    </dgm:pt>
    <dgm:pt modelId="{95986E5C-C716-4482-B4AB-05BD8884D7D3}">
      <dgm:prSet phldrT="[Text]" custT="1"/>
      <dgm:spPr/>
      <dgm:t>
        <a:bodyPr/>
        <a:lstStyle/>
        <a:p>
          <a:r>
            <a:rPr lang="en-US" sz="2800" noProof="0" dirty="0" smtClean="0"/>
            <a:t>Risk management (see strategy</a:t>
          </a:r>
          <a:r>
            <a:rPr lang="de-DE" sz="2800" dirty="0" smtClean="0"/>
            <a:t>)</a:t>
          </a:r>
          <a:endParaRPr lang="de-DE" sz="2800" dirty="0"/>
        </a:p>
      </dgm:t>
    </dgm:pt>
    <dgm:pt modelId="{9C8236A6-C0CB-4CB7-891E-2CEDBD7A69FE}" type="parTrans" cxnId="{2C5135D9-91C9-43A8-985E-0370196C425B}">
      <dgm:prSet/>
      <dgm:spPr/>
      <dgm:t>
        <a:bodyPr/>
        <a:lstStyle/>
        <a:p>
          <a:endParaRPr lang="de-DE"/>
        </a:p>
      </dgm:t>
    </dgm:pt>
    <dgm:pt modelId="{E63B9DC7-9FAC-4E30-B09E-CAA117DAD004}" type="sibTrans" cxnId="{2C5135D9-91C9-43A8-985E-0370196C425B}">
      <dgm:prSet/>
      <dgm:spPr/>
      <dgm:t>
        <a:bodyPr/>
        <a:lstStyle/>
        <a:p>
          <a:endParaRPr lang="de-DE"/>
        </a:p>
      </dgm:t>
    </dgm:pt>
    <dgm:pt modelId="{B0EE4968-F2C3-4F2D-A736-8F0D39AC9805}" type="pres">
      <dgm:prSet presAssocID="{9B77549B-CB87-4BAF-91BF-CC9CE54FE5B3}" presName="cycle" presStyleCnt="0">
        <dgm:presLayoutVars>
          <dgm:dir/>
          <dgm:resizeHandles val="exact"/>
        </dgm:presLayoutVars>
      </dgm:prSet>
      <dgm:spPr/>
      <dgm:t>
        <a:bodyPr/>
        <a:lstStyle/>
        <a:p>
          <a:endParaRPr lang="de-DE"/>
        </a:p>
      </dgm:t>
    </dgm:pt>
    <dgm:pt modelId="{05620733-8D9D-422A-A339-98E269F22396}" type="pres">
      <dgm:prSet presAssocID="{66D1D05B-8693-479C-A92C-5504D23951AD}" presName="node" presStyleLbl="node1" presStyleIdx="0" presStyleCnt="3" custScaleX="127696">
        <dgm:presLayoutVars>
          <dgm:bulletEnabled val="1"/>
        </dgm:presLayoutVars>
      </dgm:prSet>
      <dgm:spPr/>
      <dgm:t>
        <a:bodyPr/>
        <a:lstStyle/>
        <a:p>
          <a:endParaRPr lang="de-DE"/>
        </a:p>
      </dgm:t>
    </dgm:pt>
    <dgm:pt modelId="{C508FC3E-2CA6-4F46-A81B-07C76E672F85}" type="pres">
      <dgm:prSet presAssocID="{66D1D05B-8693-479C-A92C-5504D23951AD}" presName="spNode" presStyleCnt="0"/>
      <dgm:spPr/>
    </dgm:pt>
    <dgm:pt modelId="{BC4B1D14-ADCD-4405-83AC-C780F49DAC3E}" type="pres">
      <dgm:prSet presAssocID="{213725FC-FAE0-4FA5-A153-8C2C61339A5B}" presName="sibTrans" presStyleLbl="sibTrans1D1" presStyleIdx="0" presStyleCnt="3"/>
      <dgm:spPr/>
      <dgm:t>
        <a:bodyPr/>
        <a:lstStyle/>
        <a:p>
          <a:endParaRPr lang="de-DE"/>
        </a:p>
      </dgm:t>
    </dgm:pt>
    <dgm:pt modelId="{55F5763B-DE95-43D9-8417-1553B9D3BF4B}" type="pres">
      <dgm:prSet presAssocID="{95986E5C-C716-4482-B4AB-05BD8884D7D3}" presName="node" presStyleLbl="node1" presStyleIdx="1" presStyleCnt="3" custScaleX="136477" custScaleY="107127">
        <dgm:presLayoutVars>
          <dgm:bulletEnabled val="1"/>
        </dgm:presLayoutVars>
      </dgm:prSet>
      <dgm:spPr/>
      <dgm:t>
        <a:bodyPr/>
        <a:lstStyle/>
        <a:p>
          <a:endParaRPr lang="de-DE"/>
        </a:p>
      </dgm:t>
    </dgm:pt>
    <dgm:pt modelId="{5C44C4AF-6FF0-4FCB-B75D-1FE913BE7F40}" type="pres">
      <dgm:prSet presAssocID="{95986E5C-C716-4482-B4AB-05BD8884D7D3}" presName="spNode" presStyleCnt="0"/>
      <dgm:spPr/>
    </dgm:pt>
    <dgm:pt modelId="{61F4FD8C-EF00-4E35-8BFE-402A5B4CB044}" type="pres">
      <dgm:prSet presAssocID="{E63B9DC7-9FAC-4E30-B09E-CAA117DAD004}" presName="sibTrans" presStyleLbl="sibTrans1D1" presStyleIdx="1" presStyleCnt="3"/>
      <dgm:spPr/>
      <dgm:t>
        <a:bodyPr/>
        <a:lstStyle/>
        <a:p>
          <a:endParaRPr lang="de-DE"/>
        </a:p>
      </dgm:t>
    </dgm:pt>
    <dgm:pt modelId="{072CDAB3-A7DE-4F99-BA1E-25A9D3C41D1E}" type="pres">
      <dgm:prSet presAssocID="{4F9F6652-B678-4BDA-A98E-ED93A84408D8}" presName="node" presStyleLbl="node1" presStyleIdx="2" presStyleCnt="3" custScaleX="132954" custScaleY="107127">
        <dgm:presLayoutVars>
          <dgm:bulletEnabled val="1"/>
        </dgm:presLayoutVars>
      </dgm:prSet>
      <dgm:spPr/>
      <dgm:t>
        <a:bodyPr/>
        <a:lstStyle/>
        <a:p>
          <a:endParaRPr lang="de-DE"/>
        </a:p>
      </dgm:t>
    </dgm:pt>
    <dgm:pt modelId="{453EF9D2-4512-4FB1-A430-0B9F733C6F63}" type="pres">
      <dgm:prSet presAssocID="{4F9F6652-B678-4BDA-A98E-ED93A84408D8}" presName="spNode" presStyleCnt="0"/>
      <dgm:spPr/>
    </dgm:pt>
    <dgm:pt modelId="{25419D70-7594-408B-9D50-E0E4D05B175E}" type="pres">
      <dgm:prSet presAssocID="{DB5BA1EC-7C96-4BC1-A133-DCD6F7CD8767}" presName="sibTrans" presStyleLbl="sibTrans1D1" presStyleIdx="2" presStyleCnt="3"/>
      <dgm:spPr/>
      <dgm:t>
        <a:bodyPr/>
        <a:lstStyle/>
        <a:p>
          <a:endParaRPr lang="de-DE"/>
        </a:p>
      </dgm:t>
    </dgm:pt>
  </dgm:ptLst>
  <dgm:cxnLst>
    <dgm:cxn modelId="{BE2822E5-6F00-4420-B677-052ACC60F757}" type="presOf" srcId="{E63B9DC7-9FAC-4E30-B09E-CAA117DAD004}" destId="{61F4FD8C-EF00-4E35-8BFE-402A5B4CB044}" srcOrd="0" destOrd="0" presId="urn:microsoft.com/office/officeart/2005/8/layout/cycle6"/>
    <dgm:cxn modelId="{02A9AFAA-FBB9-4C36-90D4-75C8B08A4173}" srcId="{9B77549B-CB87-4BAF-91BF-CC9CE54FE5B3}" destId="{4F9F6652-B678-4BDA-A98E-ED93A84408D8}" srcOrd="2" destOrd="0" parTransId="{72F32900-B739-4A2A-BDEB-6230FC427B8E}" sibTransId="{DB5BA1EC-7C96-4BC1-A133-DCD6F7CD8767}"/>
    <dgm:cxn modelId="{2FF6B66E-A631-4C00-B4B2-B8E492DFDD76}" type="presOf" srcId="{DB5BA1EC-7C96-4BC1-A133-DCD6F7CD8767}" destId="{25419D70-7594-408B-9D50-E0E4D05B175E}" srcOrd="0" destOrd="0" presId="urn:microsoft.com/office/officeart/2005/8/layout/cycle6"/>
    <dgm:cxn modelId="{38D083BF-DD0A-4F9B-B3CC-23CE50275E7B}" type="presOf" srcId="{4F9F6652-B678-4BDA-A98E-ED93A84408D8}" destId="{072CDAB3-A7DE-4F99-BA1E-25A9D3C41D1E}" srcOrd="0" destOrd="0" presId="urn:microsoft.com/office/officeart/2005/8/layout/cycle6"/>
    <dgm:cxn modelId="{F7895EAE-CF46-4189-B3CD-D61AEF0B956F}" type="presOf" srcId="{95986E5C-C716-4482-B4AB-05BD8884D7D3}" destId="{55F5763B-DE95-43D9-8417-1553B9D3BF4B}" srcOrd="0" destOrd="0" presId="urn:microsoft.com/office/officeart/2005/8/layout/cycle6"/>
    <dgm:cxn modelId="{DB14C71A-4E24-4989-9812-2659D031794A}" type="presOf" srcId="{66D1D05B-8693-479C-A92C-5504D23951AD}" destId="{05620733-8D9D-422A-A339-98E269F22396}" srcOrd="0" destOrd="0" presId="urn:microsoft.com/office/officeart/2005/8/layout/cycle6"/>
    <dgm:cxn modelId="{1F2824E5-E7FF-421A-8E88-E950C1DB5403}" type="presOf" srcId="{9B77549B-CB87-4BAF-91BF-CC9CE54FE5B3}" destId="{B0EE4968-F2C3-4F2D-A736-8F0D39AC9805}" srcOrd="0" destOrd="0" presId="urn:microsoft.com/office/officeart/2005/8/layout/cycle6"/>
    <dgm:cxn modelId="{B40FE96F-F42F-43FE-B4A8-E7FD2214FAF7}" srcId="{9B77549B-CB87-4BAF-91BF-CC9CE54FE5B3}" destId="{66D1D05B-8693-479C-A92C-5504D23951AD}" srcOrd="0" destOrd="0" parTransId="{F6DE81DE-F241-48B6-A12A-E1A3138113B0}" sibTransId="{213725FC-FAE0-4FA5-A153-8C2C61339A5B}"/>
    <dgm:cxn modelId="{7CA843C1-9EC5-4681-8901-3571281366C0}" type="presOf" srcId="{213725FC-FAE0-4FA5-A153-8C2C61339A5B}" destId="{BC4B1D14-ADCD-4405-83AC-C780F49DAC3E}" srcOrd="0" destOrd="0" presId="urn:microsoft.com/office/officeart/2005/8/layout/cycle6"/>
    <dgm:cxn modelId="{2C5135D9-91C9-43A8-985E-0370196C425B}" srcId="{9B77549B-CB87-4BAF-91BF-CC9CE54FE5B3}" destId="{95986E5C-C716-4482-B4AB-05BD8884D7D3}" srcOrd="1" destOrd="0" parTransId="{9C8236A6-C0CB-4CB7-891E-2CEDBD7A69FE}" sibTransId="{E63B9DC7-9FAC-4E30-B09E-CAA117DAD004}"/>
    <dgm:cxn modelId="{5190E077-647D-4EBF-8B3A-2B3288A62C99}" type="presParOf" srcId="{B0EE4968-F2C3-4F2D-A736-8F0D39AC9805}" destId="{05620733-8D9D-422A-A339-98E269F22396}" srcOrd="0" destOrd="0" presId="urn:microsoft.com/office/officeart/2005/8/layout/cycle6"/>
    <dgm:cxn modelId="{D59DDD46-1D58-4800-844F-1DDAD488D5E6}" type="presParOf" srcId="{B0EE4968-F2C3-4F2D-A736-8F0D39AC9805}" destId="{C508FC3E-2CA6-4F46-A81B-07C76E672F85}" srcOrd="1" destOrd="0" presId="urn:microsoft.com/office/officeart/2005/8/layout/cycle6"/>
    <dgm:cxn modelId="{2F4FB433-AFD5-4E5D-9CCD-4C9758AE502A}" type="presParOf" srcId="{B0EE4968-F2C3-4F2D-A736-8F0D39AC9805}" destId="{BC4B1D14-ADCD-4405-83AC-C780F49DAC3E}" srcOrd="2" destOrd="0" presId="urn:microsoft.com/office/officeart/2005/8/layout/cycle6"/>
    <dgm:cxn modelId="{D160EE4F-0384-42F4-8ED5-2878C7994995}" type="presParOf" srcId="{B0EE4968-F2C3-4F2D-A736-8F0D39AC9805}" destId="{55F5763B-DE95-43D9-8417-1553B9D3BF4B}" srcOrd="3" destOrd="0" presId="urn:microsoft.com/office/officeart/2005/8/layout/cycle6"/>
    <dgm:cxn modelId="{00F918DD-B551-4CC7-A1F5-1FDAB1851E2C}" type="presParOf" srcId="{B0EE4968-F2C3-4F2D-A736-8F0D39AC9805}" destId="{5C44C4AF-6FF0-4FCB-B75D-1FE913BE7F40}" srcOrd="4" destOrd="0" presId="urn:microsoft.com/office/officeart/2005/8/layout/cycle6"/>
    <dgm:cxn modelId="{091F3437-AD5C-44AA-81FF-4F9B70E2DA48}" type="presParOf" srcId="{B0EE4968-F2C3-4F2D-A736-8F0D39AC9805}" destId="{61F4FD8C-EF00-4E35-8BFE-402A5B4CB044}" srcOrd="5" destOrd="0" presId="urn:microsoft.com/office/officeart/2005/8/layout/cycle6"/>
    <dgm:cxn modelId="{C130239D-B0CC-4D68-A1F7-29978DA381AF}" type="presParOf" srcId="{B0EE4968-F2C3-4F2D-A736-8F0D39AC9805}" destId="{072CDAB3-A7DE-4F99-BA1E-25A9D3C41D1E}" srcOrd="6" destOrd="0" presId="urn:microsoft.com/office/officeart/2005/8/layout/cycle6"/>
    <dgm:cxn modelId="{162791D9-CE13-4F1D-9433-A7644847B98C}" type="presParOf" srcId="{B0EE4968-F2C3-4F2D-A736-8F0D39AC9805}" destId="{453EF9D2-4512-4FB1-A430-0B9F733C6F63}" srcOrd="7" destOrd="0" presId="urn:microsoft.com/office/officeart/2005/8/layout/cycle6"/>
    <dgm:cxn modelId="{71985481-C5C6-4DB9-B867-B088C4B15102}" type="presParOf" srcId="{B0EE4968-F2C3-4F2D-A736-8F0D39AC9805}" destId="{25419D70-7594-408B-9D50-E0E4D05B175E}" srcOrd="8"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r>
            <a:rPr lang="de-DE" sz="2800" dirty="0" err="1" smtClean="0"/>
            <a:t>Greenhouse</a:t>
          </a:r>
          <a:r>
            <a:rPr lang="de-DE" sz="2800" dirty="0" smtClean="0"/>
            <a:t> </a:t>
          </a:r>
          <a:r>
            <a:rPr lang="de-DE" sz="2800" dirty="0" err="1" smtClean="0"/>
            <a:t>gases</a:t>
          </a:r>
          <a:endParaRPr lang="de-DE" sz="2800" dirty="0"/>
        </a:p>
      </dgm:t>
    </dgm:pt>
    <dgm:pt modelId="{90343BB3-5D69-6146-8F47-3E0AB957D004}" type="parTrans" cxnId="{D7BB1130-B06F-094B-BBD1-23CAB57DB7B1}">
      <dgm:prSet/>
      <dgm:spPr/>
      <dgm:t>
        <a:bodyPr/>
        <a:lstStyle/>
        <a:p>
          <a:endParaRPr lang="de-DE" sz="1400"/>
        </a:p>
      </dgm:t>
    </dgm:pt>
    <dgm:pt modelId="{EF674531-4B95-E340-B763-BB2D2B1572FE}" type="sibTrans" cxnId="{D7BB1130-B06F-094B-BBD1-23CAB57DB7B1}">
      <dgm:prSet/>
      <dgm:spPr/>
      <dgm:t>
        <a:bodyPr/>
        <a:lstStyle/>
        <a:p>
          <a:endParaRPr lang="de-DE" sz="1400"/>
        </a:p>
      </dgm:t>
    </dgm:pt>
    <dgm:pt modelId="{0B4551B7-31EE-944B-8ECC-3A823905BC82}">
      <dgm:prSet custT="1"/>
      <dgm:spPr/>
      <dgm:t>
        <a:bodyPr lIns="324000"/>
        <a:lstStyle/>
        <a:p>
          <a:r>
            <a:rPr lang="en-US" sz="1800" noProof="0" dirty="0" smtClean="0"/>
            <a:t>Carbon dioxide (</a:t>
          </a:r>
          <a:r>
            <a:rPr lang="en-US" sz="1800" noProof="0" dirty="0" smtClean="0">
              <a:sym typeface="Wingdings" panose="05000000000000000000" pitchFamily="2" charset="2"/>
            </a:rPr>
            <a:t>CO</a:t>
          </a:r>
          <a:r>
            <a:rPr lang="en-US" sz="1800" baseline="-25000" noProof="0" dirty="0" smtClean="0">
              <a:sym typeface="Wingdings" panose="05000000000000000000" pitchFamily="2" charset="2"/>
            </a:rPr>
            <a:t>2</a:t>
          </a:r>
          <a:r>
            <a:rPr lang="en-US" sz="1800" noProof="0" dirty="0" smtClean="0"/>
            <a:t>)</a:t>
          </a:r>
          <a:endParaRPr lang="en-US" sz="1800" noProof="0" dirty="0"/>
        </a:p>
      </dgm:t>
    </dgm:pt>
    <dgm:pt modelId="{0B999AD3-626F-7F48-BBC5-E0515D252C12}" type="parTrans" cxnId="{F8EA712D-4CE2-7840-941F-870472A14CC8}">
      <dgm:prSet/>
      <dgm:spPr/>
      <dgm:t>
        <a:bodyPr/>
        <a:lstStyle/>
        <a:p>
          <a:endParaRPr lang="de-DE" sz="1400"/>
        </a:p>
      </dgm:t>
    </dgm:pt>
    <dgm:pt modelId="{1B67369E-BB6D-5F45-8D32-14C328469785}" type="sibTrans" cxnId="{F8EA712D-4CE2-7840-941F-870472A14CC8}">
      <dgm:prSet/>
      <dgm:spPr/>
      <dgm:t>
        <a:bodyPr/>
        <a:lstStyle/>
        <a:p>
          <a:endParaRPr lang="de-DE" sz="1400"/>
        </a:p>
      </dgm:t>
    </dgm:pt>
    <dgm:pt modelId="{245492E8-E9E9-1144-97F4-E199FEC8BD4B}">
      <dgm:prSet custT="1"/>
      <dgm:spPr/>
      <dgm:t>
        <a:bodyPr lIns="324000"/>
        <a:lstStyle/>
        <a:p>
          <a:r>
            <a:rPr lang="en-US" sz="1800" noProof="0" dirty="0" smtClean="0"/>
            <a:t>Fluorinated hydrocarbon(HFC)</a:t>
          </a:r>
          <a:endParaRPr lang="en-US" sz="1800" noProof="0" dirty="0"/>
        </a:p>
      </dgm:t>
    </dgm:pt>
    <dgm:pt modelId="{9B4D9867-41A7-604B-A691-243FAE36031D}" type="parTrans" cxnId="{CE33E4FF-98CA-2C45-B7DA-82A5AD2E150D}">
      <dgm:prSet/>
      <dgm:spPr/>
      <dgm:t>
        <a:bodyPr/>
        <a:lstStyle/>
        <a:p>
          <a:endParaRPr lang="de-DE" sz="1400"/>
        </a:p>
      </dgm:t>
    </dgm:pt>
    <dgm:pt modelId="{588B7A0C-F3A3-3146-A735-C1701E4793DD}" type="sibTrans" cxnId="{CE33E4FF-98CA-2C45-B7DA-82A5AD2E150D}">
      <dgm:prSet/>
      <dgm:spPr/>
      <dgm:t>
        <a:bodyPr/>
        <a:lstStyle/>
        <a:p>
          <a:endParaRPr lang="de-DE" sz="1400"/>
        </a:p>
      </dgm:t>
    </dgm:pt>
    <dgm:pt modelId="{20B5F487-0708-6F4A-9B9E-7F1133E61F73}">
      <dgm:prSet custT="1"/>
      <dgm:spPr/>
      <dgm:t>
        <a:bodyPr lIns="324000"/>
        <a:lstStyle/>
        <a:p>
          <a:r>
            <a:rPr lang="en-US" sz="1800" noProof="0" dirty="0" smtClean="0"/>
            <a:t>Methane (</a:t>
          </a:r>
          <a:r>
            <a:rPr lang="en-US" sz="1800" noProof="0" dirty="0" smtClean="0">
              <a:sym typeface="Wingdings" panose="05000000000000000000" pitchFamily="2" charset="2"/>
            </a:rPr>
            <a:t>CH</a:t>
          </a:r>
          <a:r>
            <a:rPr lang="en-US" sz="1800" baseline="-25000" noProof="0" dirty="0" smtClean="0">
              <a:sym typeface="Wingdings" panose="05000000000000000000" pitchFamily="2" charset="2"/>
            </a:rPr>
            <a:t>4</a:t>
          </a:r>
          <a:r>
            <a:rPr lang="en-US" sz="1800" noProof="0" dirty="0" smtClean="0"/>
            <a:t>)</a:t>
          </a:r>
          <a:endParaRPr lang="en-US" sz="1800" noProof="0" dirty="0"/>
        </a:p>
      </dgm:t>
    </dgm:pt>
    <dgm:pt modelId="{9F055819-C35E-7244-B119-75837707ED51}" type="parTrans" cxnId="{6A59C03D-8606-9F49-B94A-A63139F80EAD}">
      <dgm:prSet/>
      <dgm:spPr/>
      <dgm:t>
        <a:bodyPr/>
        <a:lstStyle/>
        <a:p>
          <a:endParaRPr lang="de-DE" sz="1400"/>
        </a:p>
      </dgm:t>
    </dgm:pt>
    <dgm:pt modelId="{6E9BB5CE-04A0-D64A-BEB0-22CACEA2F570}" type="sibTrans" cxnId="{6A59C03D-8606-9F49-B94A-A63139F80EAD}">
      <dgm:prSet/>
      <dgm:spPr/>
      <dgm:t>
        <a:bodyPr/>
        <a:lstStyle/>
        <a:p>
          <a:endParaRPr lang="de-DE" sz="1400"/>
        </a:p>
      </dgm:t>
    </dgm:pt>
    <dgm:pt modelId="{55C0A5E4-DCF4-EF45-8BA4-215844020A68}">
      <dgm:prSet custT="1"/>
      <dgm:spPr/>
      <dgm:t>
        <a:bodyPr lIns="324000"/>
        <a:lstStyle/>
        <a:p>
          <a:r>
            <a:rPr lang="en-US" sz="1800" noProof="0" dirty="0" smtClean="0"/>
            <a:t>Ozone (O</a:t>
          </a:r>
          <a:r>
            <a:rPr lang="en-US" sz="1800" baseline="-25000" noProof="0" dirty="0" smtClean="0"/>
            <a:t>3</a:t>
          </a:r>
          <a:r>
            <a:rPr lang="en-US" sz="1800" noProof="0" dirty="0" smtClean="0"/>
            <a:t>)</a:t>
          </a:r>
          <a:endParaRPr lang="en-US" sz="1800" noProof="0" dirty="0"/>
        </a:p>
      </dgm:t>
    </dgm:pt>
    <dgm:pt modelId="{92F98407-99F5-DF42-8F63-29FF82780B90}" type="parTrans" cxnId="{840955A1-055E-1148-91C7-ED027E1470F4}">
      <dgm:prSet/>
      <dgm:spPr/>
      <dgm:t>
        <a:bodyPr/>
        <a:lstStyle/>
        <a:p>
          <a:endParaRPr lang="de-DE" sz="1400"/>
        </a:p>
      </dgm:t>
    </dgm:pt>
    <dgm:pt modelId="{46BC1BC0-3A19-2E43-9209-E2EFAE839026}" type="sibTrans" cxnId="{840955A1-055E-1148-91C7-ED027E1470F4}">
      <dgm:prSet/>
      <dgm:spPr/>
      <dgm:t>
        <a:bodyPr/>
        <a:lstStyle/>
        <a:p>
          <a:endParaRPr lang="de-DE" sz="1400"/>
        </a:p>
      </dgm:t>
    </dgm:pt>
    <dgm:pt modelId="{42C3A402-6836-E149-B79D-BB45994C897F}">
      <dgm:prSet custT="1"/>
      <dgm:spPr/>
      <dgm:t>
        <a:bodyPr lIns="324000"/>
        <a:lstStyle/>
        <a:p>
          <a:r>
            <a:rPr lang="en-US" sz="1800" noProof="0" dirty="0" smtClean="0"/>
            <a:t>Nitrous oxide/laughing gas (</a:t>
          </a:r>
          <a:r>
            <a:rPr lang="en-US" sz="1800" noProof="0" dirty="0" smtClean="0">
              <a:sym typeface="Wingdings" panose="05000000000000000000" pitchFamily="2" charset="2"/>
            </a:rPr>
            <a:t>N</a:t>
          </a:r>
          <a:r>
            <a:rPr lang="en-US" sz="1800" baseline="-25000" noProof="0" dirty="0" smtClean="0">
              <a:sym typeface="Wingdings" panose="05000000000000000000" pitchFamily="2" charset="2"/>
            </a:rPr>
            <a:t>2</a:t>
          </a:r>
          <a:r>
            <a:rPr lang="en-US" sz="1800" noProof="0" dirty="0" smtClean="0">
              <a:sym typeface="Wingdings" panose="05000000000000000000" pitchFamily="2" charset="2"/>
            </a:rPr>
            <a:t>O</a:t>
          </a:r>
          <a:r>
            <a:rPr lang="en-US" sz="1800" noProof="0" dirty="0" smtClean="0"/>
            <a:t>)</a:t>
          </a:r>
          <a:endParaRPr lang="en-US" sz="1800" noProof="0" dirty="0"/>
        </a:p>
      </dgm:t>
    </dgm:pt>
    <dgm:pt modelId="{76405758-4B97-5C40-9BD6-3899D52FB60E}" type="parTrans" cxnId="{8A59B746-6EEA-6D4E-AF79-93A3F8FDFED5}">
      <dgm:prSet/>
      <dgm:spPr/>
      <dgm:t>
        <a:bodyPr/>
        <a:lstStyle/>
        <a:p>
          <a:endParaRPr lang="de-DE" sz="1400"/>
        </a:p>
      </dgm:t>
    </dgm:pt>
    <dgm:pt modelId="{4DBC35F4-2B90-7F4F-9F5E-3027BCAD17DB}" type="sibTrans" cxnId="{8A59B746-6EEA-6D4E-AF79-93A3F8FDFED5}">
      <dgm:prSet/>
      <dgm:spPr/>
      <dgm:t>
        <a:bodyPr/>
        <a:lstStyle/>
        <a:p>
          <a:endParaRPr lang="de-DE" sz="1400"/>
        </a:p>
      </dgm:t>
    </dgm:pt>
    <dgm:pt modelId="{6104EF4E-642D-B343-9D2C-4FBA54315289}">
      <dgm:prSet custT="1"/>
      <dgm:spPr/>
      <dgm:t>
        <a:bodyPr lIns="324000"/>
        <a:lstStyle/>
        <a:p>
          <a:r>
            <a:rPr lang="en-US" sz="1800" noProof="0" dirty="0" smtClean="0"/>
            <a:t>Sulfur hexafluoride (SF</a:t>
          </a:r>
          <a:r>
            <a:rPr lang="en-US" sz="1800" baseline="-25000" noProof="0" dirty="0" smtClean="0"/>
            <a:t>6</a:t>
          </a:r>
          <a:r>
            <a:rPr lang="en-US" sz="1800" noProof="0" dirty="0" smtClean="0"/>
            <a:t>)</a:t>
          </a:r>
          <a:endParaRPr lang="en-US" sz="1800" noProof="0" dirty="0"/>
        </a:p>
      </dgm:t>
    </dgm:pt>
    <dgm:pt modelId="{682508C6-EE11-654C-AE97-C060BCE1F05A}" type="parTrans" cxnId="{1B3150E1-6CFF-484A-A8FD-E6ADF3A9267E}">
      <dgm:prSet/>
      <dgm:spPr/>
      <dgm:t>
        <a:bodyPr/>
        <a:lstStyle/>
        <a:p>
          <a:endParaRPr lang="de-DE" sz="1400"/>
        </a:p>
      </dgm:t>
    </dgm:pt>
    <dgm:pt modelId="{A6F6E5A3-7EDA-FE45-8FA6-2BE38C9F7FE8}" type="sibTrans" cxnId="{1B3150E1-6CFF-484A-A8FD-E6ADF3A9267E}">
      <dgm:prSet/>
      <dgm:spPr/>
      <dgm:t>
        <a:bodyPr/>
        <a:lstStyle/>
        <a:p>
          <a:endParaRPr lang="de-DE" sz="1400"/>
        </a:p>
      </dgm:t>
    </dgm:pt>
    <dgm:pt modelId="{FF558303-B7E3-2B4D-BF88-FAC46508F79D}">
      <dgm:prSet custT="1"/>
      <dgm:spPr/>
      <dgm:t>
        <a:bodyPr lIns="324000"/>
        <a:lstStyle/>
        <a:p>
          <a:r>
            <a:rPr lang="en-US" sz="1800" noProof="0" dirty="0" smtClean="0"/>
            <a:t>Other</a:t>
          </a:r>
          <a:endParaRPr lang="en-US" sz="1800" noProof="0" dirty="0"/>
        </a:p>
      </dgm:t>
    </dgm:pt>
    <dgm:pt modelId="{1DBC9AE9-9A1D-A34A-AD1B-3C0D99255C38}" type="parTrans" cxnId="{1F59564C-527D-E940-BC3B-501BD2CCD2ED}">
      <dgm:prSet/>
      <dgm:spPr/>
      <dgm:t>
        <a:bodyPr/>
        <a:lstStyle/>
        <a:p>
          <a:endParaRPr lang="de-DE" sz="1400"/>
        </a:p>
      </dgm:t>
    </dgm:pt>
    <dgm:pt modelId="{701C2534-C595-F44B-8541-6AE10A6E3C65}" type="sibTrans" cxnId="{1F59564C-527D-E940-BC3B-501BD2CCD2ED}">
      <dgm:prSet/>
      <dgm:spPr/>
      <dgm:t>
        <a:bodyPr/>
        <a:lstStyle/>
        <a:p>
          <a:endParaRPr lang="de-DE" sz="1400"/>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1" custLinFactNeighborY="-67822">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1">
        <dgm:presLayoutVars>
          <dgm:bulletEnabled val="1"/>
        </dgm:presLayoutVars>
      </dgm:prSet>
      <dgm:spPr/>
      <dgm:t>
        <a:bodyPr/>
        <a:lstStyle/>
        <a:p>
          <a:endParaRPr lang="de-DE"/>
        </a:p>
      </dgm:t>
    </dgm:pt>
  </dgm:ptLst>
  <dgm:cxnLst>
    <dgm:cxn modelId="{E817A677-CA77-B146-9F41-2CC4F1C0C461}" type="presOf" srcId="{811882D3-240C-854D-9A4F-A7DEEB2481B3}" destId="{18931775-DCC5-484A-832B-3A28405C0520}" srcOrd="0" destOrd="0" presId="urn:microsoft.com/office/officeart/2005/8/layout/hList1"/>
    <dgm:cxn modelId="{6A59C03D-8606-9F49-B94A-A63139F80EAD}" srcId="{811882D3-240C-854D-9A4F-A7DEEB2481B3}" destId="{20B5F487-0708-6F4A-9B9E-7F1133E61F73}" srcOrd="2" destOrd="0" parTransId="{9F055819-C35E-7244-B119-75837707ED51}" sibTransId="{6E9BB5CE-04A0-D64A-BEB0-22CACEA2F570}"/>
    <dgm:cxn modelId="{1B3150E1-6CFF-484A-A8FD-E6ADF3A9267E}" srcId="{811882D3-240C-854D-9A4F-A7DEEB2481B3}" destId="{6104EF4E-642D-B343-9D2C-4FBA54315289}" srcOrd="5" destOrd="0" parTransId="{682508C6-EE11-654C-AE97-C060BCE1F05A}" sibTransId="{A6F6E5A3-7EDA-FE45-8FA6-2BE38C9F7FE8}"/>
    <dgm:cxn modelId="{840955A1-055E-1148-91C7-ED027E1470F4}" srcId="{811882D3-240C-854D-9A4F-A7DEEB2481B3}" destId="{55C0A5E4-DCF4-EF45-8BA4-215844020A68}" srcOrd="3" destOrd="0" parTransId="{92F98407-99F5-DF42-8F63-29FF82780B90}" sibTransId="{46BC1BC0-3A19-2E43-9209-E2EFAE839026}"/>
    <dgm:cxn modelId="{E35FD592-1BA3-874D-92CF-16DABFD61EFD}" type="presOf" srcId="{FF558303-B7E3-2B4D-BF88-FAC46508F79D}" destId="{7DB60188-23BA-FD4F-94EC-937389981BD4}" srcOrd="0" destOrd="6" presId="urn:microsoft.com/office/officeart/2005/8/layout/hList1"/>
    <dgm:cxn modelId="{B36E0B4A-6784-2945-98F2-D8734ED6C14F}" type="presOf" srcId="{245492E8-E9E9-1144-97F4-E199FEC8BD4B}" destId="{7DB60188-23BA-FD4F-94EC-937389981BD4}" srcOrd="0" destOrd="1" presId="urn:microsoft.com/office/officeart/2005/8/layout/hList1"/>
    <dgm:cxn modelId="{E77E4095-B84E-234D-AAF0-271700ACFAA8}" type="presOf" srcId="{8556F245-C369-2548-B821-A3A8A0FC7AB6}" destId="{3F13CDFC-EC66-0044-9C80-26681B0E6A9D}" srcOrd="0" destOrd="0" presId="urn:microsoft.com/office/officeart/2005/8/layout/hList1"/>
    <dgm:cxn modelId="{1F59564C-527D-E940-BC3B-501BD2CCD2ED}" srcId="{811882D3-240C-854D-9A4F-A7DEEB2481B3}" destId="{FF558303-B7E3-2B4D-BF88-FAC46508F79D}" srcOrd="6" destOrd="0" parTransId="{1DBC9AE9-9A1D-A34A-AD1B-3C0D99255C38}" sibTransId="{701C2534-C595-F44B-8541-6AE10A6E3C65}"/>
    <dgm:cxn modelId="{85F22562-5E5C-914C-833E-86BE85378675}" type="presOf" srcId="{20B5F487-0708-6F4A-9B9E-7F1133E61F73}" destId="{7DB60188-23BA-FD4F-94EC-937389981BD4}" srcOrd="0" destOrd="2" presId="urn:microsoft.com/office/officeart/2005/8/layout/hList1"/>
    <dgm:cxn modelId="{50537BE4-8654-1242-8BB9-180E6E6E7CAE}" type="presOf" srcId="{0B4551B7-31EE-944B-8ECC-3A823905BC82}" destId="{7DB60188-23BA-FD4F-94EC-937389981BD4}" srcOrd="0" destOrd="0" presId="urn:microsoft.com/office/officeart/2005/8/layout/hList1"/>
    <dgm:cxn modelId="{F8EA712D-4CE2-7840-941F-870472A14CC8}" srcId="{811882D3-240C-854D-9A4F-A7DEEB2481B3}" destId="{0B4551B7-31EE-944B-8ECC-3A823905BC82}" srcOrd="0" destOrd="0" parTransId="{0B999AD3-626F-7F48-BBC5-E0515D252C12}" sibTransId="{1B67369E-BB6D-5F45-8D32-14C328469785}"/>
    <dgm:cxn modelId="{73734A7A-7550-E346-A118-6B77D2398BF5}" type="presOf" srcId="{55C0A5E4-DCF4-EF45-8BA4-215844020A68}" destId="{7DB60188-23BA-FD4F-94EC-937389981BD4}" srcOrd="0" destOrd="3" presId="urn:microsoft.com/office/officeart/2005/8/layout/hList1"/>
    <dgm:cxn modelId="{D7BB1130-B06F-094B-BBD1-23CAB57DB7B1}" srcId="{8556F245-C369-2548-B821-A3A8A0FC7AB6}" destId="{811882D3-240C-854D-9A4F-A7DEEB2481B3}" srcOrd="0" destOrd="0" parTransId="{90343BB3-5D69-6146-8F47-3E0AB957D004}" sibTransId="{EF674531-4B95-E340-B763-BB2D2B1572FE}"/>
    <dgm:cxn modelId="{8A59B746-6EEA-6D4E-AF79-93A3F8FDFED5}" srcId="{811882D3-240C-854D-9A4F-A7DEEB2481B3}" destId="{42C3A402-6836-E149-B79D-BB45994C897F}" srcOrd="4" destOrd="0" parTransId="{76405758-4B97-5C40-9BD6-3899D52FB60E}" sibTransId="{4DBC35F4-2B90-7F4F-9F5E-3027BCAD17DB}"/>
    <dgm:cxn modelId="{CE33E4FF-98CA-2C45-B7DA-82A5AD2E150D}" srcId="{811882D3-240C-854D-9A4F-A7DEEB2481B3}" destId="{245492E8-E9E9-1144-97F4-E199FEC8BD4B}" srcOrd="1" destOrd="0" parTransId="{9B4D9867-41A7-604B-A691-243FAE36031D}" sibTransId="{588B7A0C-F3A3-3146-A735-C1701E4793DD}"/>
    <dgm:cxn modelId="{6A268861-8E1F-F44B-B5AD-7DFC83A61374}" type="presOf" srcId="{42C3A402-6836-E149-B79D-BB45994C897F}" destId="{7DB60188-23BA-FD4F-94EC-937389981BD4}" srcOrd="0" destOrd="4" presId="urn:microsoft.com/office/officeart/2005/8/layout/hList1"/>
    <dgm:cxn modelId="{A63292D0-9AB4-5145-810A-23792B11FA34}" type="presOf" srcId="{6104EF4E-642D-B343-9D2C-4FBA54315289}" destId="{7DB60188-23BA-FD4F-94EC-937389981BD4}" srcOrd="0" destOrd="5" presId="urn:microsoft.com/office/officeart/2005/8/layout/hList1"/>
    <dgm:cxn modelId="{4EAD0B71-3262-4F40-86E6-A545A8EAA755}" type="presParOf" srcId="{3F13CDFC-EC66-0044-9C80-26681B0E6A9D}" destId="{768D64CC-4B9A-964A-B297-DE8D7C6560BB}" srcOrd="0" destOrd="0" presId="urn:microsoft.com/office/officeart/2005/8/layout/hList1"/>
    <dgm:cxn modelId="{A31C34DA-FD22-1C47-AF28-4A3FB82E2622}" type="presParOf" srcId="{768D64CC-4B9A-964A-B297-DE8D7C6560BB}" destId="{18931775-DCC5-484A-832B-3A28405C0520}" srcOrd="0" destOrd="0" presId="urn:microsoft.com/office/officeart/2005/8/layout/hList1"/>
    <dgm:cxn modelId="{90E5D1F2-E110-ED4A-A16C-5944D33343F5}" type="presParOf" srcId="{768D64CC-4B9A-964A-B297-DE8D7C6560BB}" destId="{7DB60188-23BA-FD4F-94EC-937389981BD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026802-355D-4B89-BF96-544DA1B59A8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DF29422-E6A1-490A-AE5C-124752837E24}">
      <dgm:prSet phldrT="[Text]"/>
      <dgm:spPr/>
      <dgm:t>
        <a:bodyPr/>
        <a:lstStyle/>
        <a:p>
          <a:r>
            <a:rPr lang="en-US" noProof="0" dirty="0" smtClean="0"/>
            <a:t>Consequences and impact</a:t>
          </a:r>
          <a:endParaRPr lang="en-US" noProof="0" dirty="0"/>
        </a:p>
      </dgm:t>
    </dgm:pt>
    <dgm:pt modelId="{6D9FAF37-882E-4FFA-BD7F-3930E94B0CB8}" type="parTrans" cxnId="{E75CF56D-5CFB-4981-89FE-726A2BBC1113}">
      <dgm:prSet/>
      <dgm:spPr/>
      <dgm:t>
        <a:bodyPr/>
        <a:lstStyle/>
        <a:p>
          <a:endParaRPr lang="de-DE"/>
        </a:p>
      </dgm:t>
    </dgm:pt>
    <dgm:pt modelId="{C3336CDA-6FA0-4FA4-83CA-3383FD4E0F84}" type="sibTrans" cxnId="{E75CF56D-5CFB-4981-89FE-726A2BBC1113}">
      <dgm:prSet/>
      <dgm:spPr/>
      <dgm:t>
        <a:bodyPr/>
        <a:lstStyle/>
        <a:p>
          <a:endParaRPr lang="de-DE"/>
        </a:p>
      </dgm:t>
    </dgm:pt>
    <dgm:pt modelId="{065F99EE-DC40-46CE-AE0F-3BBE21C08D15}">
      <dgm:prSet phldrT="[Text]"/>
      <dgm:spPr/>
      <dgm:t>
        <a:bodyPr/>
        <a:lstStyle/>
        <a:p>
          <a:r>
            <a:rPr lang="en-US" noProof="0" dirty="0" smtClean="0"/>
            <a:t>Weather, migration, and economy</a:t>
          </a:r>
          <a:endParaRPr lang="en-US" noProof="0" dirty="0"/>
        </a:p>
      </dgm:t>
    </dgm:pt>
    <dgm:pt modelId="{5FBA84AB-C515-4444-8D39-09B660F2F280}" type="parTrans" cxnId="{19556DE6-BD4E-4EB4-A3F1-9377A5603DF0}">
      <dgm:prSet/>
      <dgm:spPr/>
      <dgm:t>
        <a:bodyPr/>
        <a:lstStyle/>
        <a:p>
          <a:endParaRPr lang="de-DE"/>
        </a:p>
      </dgm:t>
    </dgm:pt>
    <dgm:pt modelId="{8C94A212-0E26-4816-BF53-2D6CECB22DBD}" type="sibTrans" cxnId="{19556DE6-BD4E-4EB4-A3F1-9377A5603DF0}">
      <dgm:prSet/>
      <dgm:spPr/>
      <dgm:t>
        <a:bodyPr/>
        <a:lstStyle/>
        <a:p>
          <a:endParaRPr lang="de-DE"/>
        </a:p>
      </dgm:t>
    </dgm:pt>
    <dgm:pt modelId="{4B42EAAD-76E3-40B7-BFDE-81E52F911AB1}">
      <dgm:prSet phldrT="[Text]"/>
      <dgm:spPr/>
      <dgm:t>
        <a:bodyPr/>
        <a:lstStyle/>
        <a:p>
          <a:r>
            <a:rPr lang="en-US" noProof="0" dirty="0" smtClean="0"/>
            <a:t>Companies and sectors</a:t>
          </a:r>
          <a:endParaRPr lang="en-US" noProof="0" dirty="0"/>
        </a:p>
      </dgm:t>
    </dgm:pt>
    <dgm:pt modelId="{B24536DF-7D67-4153-89AC-21D171325DAD}" type="parTrans" cxnId="{15DA9EA0-A001-4EE6-A7C5-5B2F8C7006DF}">
      <dgm:prSet/>
      <dgm:spPr/>
      <dgm:t>
        <a:bodyPr/>
        <a:lstStyle/>
        <a:p>
          <a:endParaRPr lang="de-DE"/>
        </a:p>
      </dgm:t>
    </dgm:pt>
    <dgm:pt modelId="{87886F52-0C02-4B38-8E49-0625B0C991B9}" type="sibTrans" cxnId="{15DA9EA0-A001-4EE6-A7C5-5B2F8C7006DF}">
      <dgm:prSet/>
      <dgm:spPr/>
      <dgm:t>
        <a:bodyPr/>
        <a:lstStyle/>
        <a:p>
          <a:endParaRPr lang="de-DE"/>
        </a:p>
      </dgm:t>
    </dgm:pt>
    <dgm:pt modelId="{98475047-AED6-459A-93B1-F2EC276F189D}">
      <dgm:prSet phldrT="[Text]"/>
      <dgm:spPr/>
      <dgm:t>
        <a:bodyPr/>
        <a:lstStyle/>
        <a:p>
          <a:r>
            <a:rPr lang="de-DE" dirty="0" smtClean="0"/>
            <a:t>Global </a:t>
          </a:r>
          <a:r>
            <a:rPr lang="en-US" noProof="0" dirty="0" smtClean="0"/>
            <a:t>disruption and further conclusions</a:t>
          </a:r>
          <a:endParaRPr lang="en-US" noProof="0" dirty="0"/>
        </a:p>
      </dgm:t>
    </dgm:pt>
    <dgm:pt modelId="{9FC38684-98F8-4281-9273-F9DA155616EF}" type="parTrans" cxnId="{B0A94BDF-94BC-4346-B11B-49D63D422FFB}">
      <dgm:prSet/>
      <dgm:spPr/>
      <dgm:t>
        <a:bodyPr/>
        <a:lstStyle/>
        <a:p>
          <a:endParaRPr lang="de-DE"/>
        </a:p>
      </dgm:t>
    </dgm:pt>
    <dgm:pt modelId="{016196E0-A3BD-4C64-9B3E-2CC46E0B8F21}" type="sibTrans" cxnId="{B0A94BDF-94BC-4346-B11B-49D63D422FFB}">
      <dgm:prSet/>
      <dgm:spPr/>
      <dgm:t>
        <a:bodyPr/>
        <a:lstStyle/>
        <a:p>
          <a:endParaRPr lang="de-DE"/>
        </a:p>
      </dgm:t>
    </dgm:pt>
    <dgm:pt modelId="{C9E3B6D1-1193-44FC-ABB9-F5AAD6B0624E}" type="pres">
      <dgm:prSet presAssocID="{31026802-355D-4B89-BF96-544DA1B59A8A}" presName="hierChild1" presStyleCnt="0">
        <dgm:presLayoutVars>
          <dgm:orgChart val="1"/>
          <dgm:chPref val="1"/>
          <dgm:dir/>
          <dgm:animOne val="branch"/>
          <dgm:animLvl val="lvl"/>
          <dgm:resizeHandles/>
        </dgm:presLayoutVars>
      </dgm:prSet>
      <dgm:spPr/>
      <dgm:t>
        <a:bodyPr/>
        <a:lstStyle/>
        <a:p>
          <a:endParaRPr lang="de-DE"/>
        </a:p>
      </dgm:t>
    </dgm:pt>
    <dgm:pt modelId="{3085CCEB-FE25-41A2-8128-861A55A0C1A2}" type="pres">
      <dgm:prSet presAssocID="{2DF29422-E6A1-490A-AE5C-124752837E24}" presName="hierRoot1" presStyleCnt="0">
        <dgm:presLayoutVars>
          <dgm:hierBranch val="init"/>
        </dgm:presLayoutVars>
      </dgm:prSet>
      <dgm:spPr/>
    </dgm:pt>
    <dgm:pt modelId="{30FC5187-5DBB-4A6C-AC6A-4FBAEC301ED9}" type="pres">
      <dgm:prSet presAssocID="{2DF29422-E6A1-490A-AE5C-124752837E24}" presName="rootComposite1" presStyleCnt="0"/>
      <dgm:spPr/>
    </dgm:pt>
    <dgm:pt modelId="{0E096F00-B3BC-45E4-A38B-EAFE7BD64071}" type="pres">
      <dgm:prSet presAssocID="{2DF29422-E6A1-490A-AE5C-124752837E24}" presName="rootText1" presStyleLbl="node0" presStyleIdx="0" presStyleCnt="1">
        <dgm:presLayoutVars>
          <dgm:chPref val="3"/>
        </dgm:presLayoutVars>
      </dgm:prSet>
      <dgm:spPr/>
      <dgm:t>
        <a:bodyPr/>
        <a:lstStyle/>
        <a:p>
          <a:endParaRPr lang="de-DE"/>
        </a:p>
      </dgm:t>
    </dgm:pt>
    <dgm:pt modelId="{302496D3-4554-45AB-A580-86716478BBCD}" type="pres">
      <dgm:prSet presAssocID="{2DF29422-E6A1-490A-AE5C-124752837E24}" presName="rootConnector1" presStyleLbl="node1" presStyleIdx="0" presStyleCnt="0"/>
      <dgm:spPr/>
      <dgm:t>
        <a:bodyPr/>
        <a:lstStyle/>
        <a:p>
          <a:endParaRPr lang="de-DE"/>
        </a:p>
      </dgm:t>
    </dgm:pt>
    <dgm:pt modelId="{34B3C427-FEF2-4139-B614-5DAFD88F6E84}" type="pres">
      <dgm:prSet presAssocID="{2DF29422-E6A1-490A-AE5C-124752837E24}" presName="hierChild2" presStyleCnt="0"/>
      <dgm:spPr/>
    </dgm:pt>
    <dgm:pt modelId="{5B1ACC85-7FD9-4DC0-A576-75C63B294021}" type="pres">
      <dgm:prSet presAssocID="{5FBA84AB-C515-4444-8D39-09B660F2F280}" presName="Name37" presStyleLbl="parChTrans1D2" presStyleIdx="0" presStyleCnt="3"/>
      <dgm:spPr/>
      <dgm:t>
        <a:bodyPr/>
        <a:lstStyle/>
        <a:p>
          <a:endParaRPr lang="de-DE"/>
        </a:p>
      </dgm:t>
    </dgm:pt>
    <dgm:pt modelId="{264AE041-CE42-4CA6-AD5E-931BEA72CD7B}" type="pres">
      <dgm:prSet presAssocID="{065F99EE-DC40-46CE-AE0F-3BBE21C08D15}" presName="hierRoot2" presStyleCnt="0">
        <dgm:presLayoutVars>
          <dgm:hierBranch val="init"/>
        </dgm:presLayoutVars>
      </dgm:prSet>
      <dgm:spPr/>
    </dgm:pt>
    <dgm:pt modelId="{960661E5-8D60-4663-BC90-E77750F361DC}" type="pres">
      <dgm:prSet presAssocID="{065F99EE-DC40-46CE-AE0F-3BBE21C08D15}" presName="rootComposite" presStyleCnt="0"/>
      <dgm:spPr/>
    </dgm:pt>
    <dgm:pt modelId="{7C745C7F-2C71-4E7E-B240-B6D2368024F7}" type="pres">
      <dgm:prSet presAssocID="{065F99EE-DC40-46CE-AE0F-3BBE21C08D15}" presName="rootText" presStyleLbl="node2" presStyleIdx="0" presStyleCnt="3" custScaleX="144919" custScaleY="202270">
        <dgm:presLayoutVars>
          <dgm:chPref val="3"/>
        </dgm:presLayoutVars>
      </dgm:prSet>
      <dgm:spPr/>
      <dgm:t>
        <a:bodyPr/>
        <a:lstStyle/>
        <a:p>
          <a:endParaRPr lang="de-DE"/>
        </a:p>
      </dgm:t>
    </dgm:pt>
    <dgm:pt modelId="{CA969693-AA08-4F8B-9875-882E377C1BCA}" type="pres">
      <dgm:prSet presAssocID="{065F99EE-DC40-46CE-AE0F-3BBE21C08D15}" presName="rootConnector" presStyleLbl="node2" presStyleIdx="0" presStyleCnt="3"/>
      <dgm:spPr/>
      <dgm:t>
        <a:bodyPr/>
        <a:lstStyle/>
        <a:p>
          <a:endParaRPr lang="de-DE"/>
        </a:p>
      </dgm:t>
    </dgm:pt>
    <dgm:pt modelId="{0502F45E-B897-4E1A-9D8E-7C437506F070}" type="pres">
      <dgm:prSet presAssocID="{065F99EE-DC40-46CE-AE0F-3BBE21C08D15}" presName="hierChild4" presStyleCnt="0"/>
      <dgm:spPr/>
    </dgm:pt>
    <dgm:pt modelId="{D73641E1-9AB4-40F0-B349-FD834F69D337}" type="pres">
      <dgm:prSet presAssocID="{065F99EE-DC40-46CE-AE0F-3BBE21C08D15}" presName="hierChild5" presStyleCnt="0"/>
      <dgm:spPr/>
    </dgm:pt>
    <dgm:pt modelId="{EC36AC6C-77A8-45E9-9DE9-954F19D1F7EF}" type="pres">
      <dgm:prSet presAssocID="{B24536DF-7D67-4153-89AC-21D171325DAD}" presName="Name37" presStyleLbl="parChTrans1D2" presStyleIdx="1" presStyleCnt="3"/>
      <dgm:spPr/>
      <dgm:t>
        <a:bodyPr/>
        <a:lstStyle/>
        <a:p>
          <a:endParaRPr lang="de-DE"/>
        </a:p>
      </dgm:t>
    </dgm:pt>
    <dgm:pt modelId="{BF73F76E-1502-41A6-BA4B-C5CBD8B5AE85}" type="pres">
      <dgm:prSet presAssocID="{4B42EAAD-76E3-40B7-BFDE-81E52F911AB1}" presName="hierRoot2" presStyleCnt="0">
        <dgm:presLayoutVars>
          <dgm:hierBranch val="init"/>
        </dgm:presLayoutVars>
      </dgm:prSet>
      <dgm:spPr/>
    </dgm:pt>
    <dgm:pt modelId="{A99A2ACC-E3A9-4549-9507-CBDA2B1E8FDD}" type="pres">
      <dgm:prSet presAssocID="{4B42EAAD-76E3-40B7-BFDE-81E52F911AB1}" presName="rootComposite" presStyleCnt="0"/>
      <dgm:spPr/>
    </dgm:pt>
    <dgm:pt modelId="{BC3C6AD5-50E3-4E53-893B-FAB792C12D7B}" type="pres">
      <dgm:prSet presAssocID="{4B42EAAD-76E3-40B7-BFDE-81E52F911AB1}" presName="rootText" presStyleLbl="node2" presStyleIdx="1" presStyleCnt="3">
        <dgm:presLayoutVars>
          <dgm:chPref val="3"/>
        </dgm:presLayoutVars>
      </dgm:prSet>
      <dgm:spPr/>
      <dgm:t>
        <a:bodyPr/>
        <a:lstStyle/>
        <a:p>
          <a:endParaRPr lang="de-DE"/>
        </a:p>
      </dgm:t>
    </dgm:pt>
    <dgm:pt modelId="{74FD9B52-A36A-47DB-88B6-155214527B6C}" type="pres">
      <dgm:prSet presAssocID="{4B42EAAD-76E3-40B7-BFDE-81E52F911AB1}" presName="rootConnector" presStyleLbl="node2" presStyleIdx="1" presStyleCnt="3"/>
      <dgm:spPr/>
      <dgm:t>
        <a:bodyPr/>
        <a:lstStyle/>
        <a:p>
          <a:endParaRPr lang="de-DE"/>
        </a:p>
      </dgm:t>
    </dgm:pt>
    <dgm:pt modelId="{914FB48D-C45A-4B2A-95E3-92B6A9EDCDB8}" type="pres">
      <dgm:prSet presAssocID="{4B42EAAD-76E3-40B7-BFDE-81E52F911AB1}" presName="hierChild4" presStyleCnt="0"/>
      <dgm:spPr/>
    </dgm:pt>
    <dgm:pt modelId="{E3CC8E9E-0325-4C35-902D-F0C458D90E65}" type="pres">
      <dgm:prSet presAssocID="{4B42EAAD-76E3-40B7-BFDE-81E52F911AB1}" presName="hierChild5" presStyleCnt="0"/>
      <dgm:spPr/>
    </dgm:pt>
    <dgm:pt modelId="{699817A1-860B-4B5C-BF89-804AC62BBC39}" type="pres">
      <dgm:prSet presAssocID="{9FC38684-98F8-4281-9273-F9DA155616EF}" presName="Name37" presStyleLbl="parChTrans1D2" presStyleIdx="2" presStyleCnt="3"/>
      <dgm:spPr/>
      <dgm:t>
        <a:bodyPr/>
        <a:lstStyle/>
        <a:p>
          <a:endParaRPr lang="de-DE"/>
        </a:p>
      </dgm:t>
    </dgm:pt>
    <dgm:pt modelId="{43725D0A-B40A-4177-B072-9593089685CB}" type="pres">
      <dgm:prSet presAssocID="{98475047-AED6-459A-93B1-F2EC276F189D}" presName="hierRoot2" presStyleCnt="0">
        <dgm:presLayoutVars>
          <dgm:hierBranch val="init"/>
        </dgm:presLayoutVars>
      </dgm:prSet>
      <dgm:spPr/>
    </dgm:pt>
    <dgm:pt modelId="{B8305C69-5480-43EA-A333-E5B7486B9A3A}" type="pres">
      <dgm:prSet presAssocID="{98475047-AED6-459A-93B1-F2EC276F189D}" presName="rootComposite" presStyleCnt="0"/>
      <dgm:spPr/>
    </dgm:pt>
    <dgm:pt modelId="{513931C4-7FF4-4546-95B9-92BA82E28200}" type="pres">
      <dgm:prSet presAssocID="{98475047-AED6-459A-93B1-F2EC276F189D}" presName="rootText" presStyleLbl="node2" presStyleIdx="2" presStyleCnt="3">
        <dgm:presLayoutVars>
          <dgm:chPref val="3"/>
        </dgm:presLayoutVars>
      </dgm:prSet>
      <dgm:spPr/>
      <dgm:t>
        <a:bodyPr/>
        <a:lstStyle/>
        <a:p>
          <a:endParaRPr lang="de-DE"/>
        </a:p>
      </dgm:t>
    </dgm:pt>
    <dgm:pt modelId="{02177A49-CA70-4080-B28D-20D5E509083C}" type="pres">
      <dgm:prSet presAssocID="{98475047-AED6-459A-93B1-F2EC276F189D}" presName="rootConnector" presStyleLbl="node2" presStyleIdx="2" presStyleCnt="3"/>
      <dgm:spPr/>
      <dgm:t>
        <a:bodyPr/>
        <a:lstStyle/>
        <a:p>
          <a:endParaRPr lang="de-DE"/>
        </a:p>
      </dgm:t>
    </dgm:pt>
    <dgm:pt modelId="{9B96E6B2-D3DB-43E6-8E5A-2B6187466F63}" type="pres">
      <dgm:prSet presAssocID="{98475047-AED6-459A-93B1-F2EC276F189D}" presName="hierChild4" presStyleCnt="0"/>
      <dgm:spPr/>
    </dgm:pt>
    <dgm:pt modelId="{0FEA90D7-7ECC-44AB-BD4C-1DB789118195}" type="pres">
      <dgm:prSet presAssocID="{98475047-AED6-459A-93B1-F2EC276F189D}" presName="hierChild5" presStyleCnt="0"/>
      <dgm:spPr/>
    </dgm:pt>
    <dgm:pt modelId="{D752A6EE-9197-4B64-BF3B-DAAEFE45EA19}" type="pres">
      <dgm:prSet presAssocID="{2DF29422-E6A1-490A-AE5C-124752837E24}" presName="hierChild3" presStyleCnt="0"/>
      <dgm:spPr/>
    </dgm:pt>
  </dgm:ptLst>
  <dgm:cxnLst>
    <dgm:cxn modelId="{2C3A089B-53A5-4C76-A06F-FBB8AAB2E471}" type="presOf" srcId="{065F99EE-DC40-46CE-AE0F-3BBE21C08D15}" destId="{7C745C7F-2C71-4E7E-B240-B6D2368024F7}" srcOrd="0" destOrd="0" presId="urn:microsoft.com/office/officeart/2005/8/layout/orgChart1"/>
    <dgm:cxn modelId="{D9CAB31A-D3D5-4959-9F13-8C02AD6EDD06}" type="presOf" srcId="{5FBA84AB-C515-4444-8D39-09B660F2F280}" destId="{5B1ACC85-7FD9-4DC0-A576-75C63B294021}" srcOrd="0" destOrd="0" presId="urn:microsoft.com/office/officeart/2005/8/layout/orgChart1"/>
    <dgm:cxn modelId="{DF87BFEF-A8D0-44DE-8767-B4772F58D9AD}" type="presOf" srcId="{98475047-AED6-459A-93B1-F2EC276F189D}" destId="{513931C4-7FF4-4546-95B9-92BA82E28200}" srcOrd="0" destOrd="0" presId="urn:microsoft.com/office/officeart/2005/8/layout/orgChart1"/>
    <dgm:cxn modelId="{9B838E38-042B-420B-9AAA-ACAD8EFC46D5}" type="presOf" srcId="{4B42EAAD-76E3-40B7-BFDE-81E52F911AB1}" destId="{74FD9B52-A36A-47DB-88B6-155214527B6C}" srcOrd="1" destOrd="0" presId="urn:microsoft.com/office/officeart/2005/8/layout/orgChart1"/>
    <dgm:cxn modelId="{3BB36AA9-E164-432E-BC0D-F4B492D8A932}" type="presOf" srcId="{9FC38684-98F8-4281-9273-F9DA155616EF}" destId="{699817A1-860B-4B5C-BF89-804AC62BBC39}" srcOrd="0" destOrd="0" presId="urn:microsoft.com/office/officeart/2005/8/layout/orgChart1"/>
    <dgm:cxn modelId="{288F43B1-47CD-49B8-A79F-277E697E8281}" type="presOf" srcId="{065F99EE-DC40-46CE-AE0F-3BBE21C08D15}" destId="{CA969693-AA08-4F8B-9875-882E377C1BCA}" srcOrd="1" destOrd="0" presId="urn:microsoft.com/office/officeart/2005/8/layout/orgChart1"/>
    <dgm:cxn modelId="{58BED1D1-EE86-4ABE-8A46-AA90FBD0D08E}" type="presOf" srcId="{B24536DF-7D67-4153-89AC-21D171325DAD}" destId="{EC36AC6C-77A8-45E9-9DE9-954F19D1F7EF}" srcOrd="0" destOrd="0" presId="urn:microsoft.com/office/officeart/2005/8/layout/orgChart1"/>
    <dgm:cxn modelId="{155615B6-8C1C-43FC-819E-C2C31474989E}" type="presOf" srcId="{2DF29422-E6A1-490A-AE5C-124752837E24}" destId="{302496D3-4554-45AB-A580-86716478BBCD}" srcOrd="1" destOrd="0" presId="urn:microsoft.com/office/officeart/2005/8/layout/orgChart1"/>
    <dgm:cxn modelId="{15DA9EA0-A001-4EE6-A7C5-5B2F8C7006DF}" srcId="{2DF29422-E6A1-490A-AE5C-124752837E24}" destId="{4B42EAAD-76E3-40B7-BFDE-81E52F911AB1}" srcOrd="1" destOrd="0" parTransId="{B24536DF-7D67-4153-89AC-21D171325DAD}" sibTransId="{87886F52-0C02-4B38-8E49-0625B0C991B9}"/>
    <dgm:cxn modelId="{F81588C7-CF3F-422B-B2F9-D29675009DED}" type="presOf" srcId="{98475047-AED6-459A-93B1-F2EC276F189D}" destId="{02177A49-CA70-4080-B28D-20D5E509083C}" srcOrd="1" destOrd="0" presId="urn:microsoft.com/office/officeart/2005/8/layout/orgChart1"/>
    <dgm:cxn modelId="{CEFE0876-2314-436A-BD0C-188420D92220}" type="presOf" srcId="{31026802-355D-4B89-BF96-544DA1B59A8A}" destId="{C9E3B6D1-1193-44FC-ABB9-F5AAD6B0624E}" srcOrd="0" destOrd="0" presId="urn:microsoft.com/office/officeart/2005/8/layout/orgChart1"/>
    <dgm:cxn modelId="{E75CF56D-5CFB-4981-89FE-726A2BBC1113}" srcId="{31026802-355D-4B89-BF96-544DA1B59A8A}" destId="{2DF29422-E6A1-490A-AE5C-124752837E24}" srcOrd="0" destOrd="0" parTransId="{6D9FAF37-882E-4FFA-BD7F-3930E94B0CB8}" sibTransId="{C3336CDA-6FA0-4FA4-83CA-3383FD4E0F84}"/>
    <dgm:cxn modelId="{B2461101-FDEC-43CF-9399-5A6AFA2CD28E}" type="presOf" srcId="{2DF29422-E6A1-490A-AE5C-124752837E24}" destId="{0E096F00-B3BC-45E4-A38B-EAFE7BD64071}" srcOrd="0" destOrd="0" presId="urn:microsoft.com/office/officeart/2005/8/layout/orgChart1"/>
    <dgm:cxn modelId="{19556DE6-BD4E-4EB4-A3F1-9377A5603DF0}" srcId="{2DF29422-E6A1-490A-AE5C-124752837E24}" destId="{065F99EE-DC40-46CE-AE0F-3BBE21C08D15}" srcOrd="0" destOrd="0" parTransId="{5FBA84AB-C515-4444-8D39-09B660F2F280}" sibTransId="{8C94A212-0E26-4816-BF53-2D6CECB22DBD}"/>
    <dgm:cxn modelId="{B0A94BDF-94BC-4346-B11B-49D63D422FFB}" srcId="{2DF29422-E6A1-490A-AE5C-124752837E24}" destId="{98475047-AED6-459A-93B1-F2EC276F189D}" srcOrd="2" destOrd="0" parTransId="{9FC38684-98F8-4281-9273-F9DA155616EF}" sibTransId="{016196E0-A3BD-4C64-9B3E-2CC46E0B8F21}"/>
    <dgm:cxn modelId="{05F72C59-A499-4051-99A2-4D2E2798D1CA}" type="presOf" srcId="{4B42EAAD-76E3-40B7-BFDE-81E52F911AB1}" destId="{BC3C6AD5-50E3-4E53-893B-FAB792C12D7B}" srcOrd="0" destOrd="0" presId="urn:microsoft.com/office/officeart/2005/8/layout/orgChart1"/>
    <dgm:cxn modelId="{CB22AAE3-F407-4CF6-96C4-72FDF07C6DD4}" type="presParOf" srcId="{C9E3B6D1-1193-44FC-ABB9-F5AAD6B0624E}" destId="{3085CCEB-FE25-41A2-8128-861A55A0C1A2}" srcOrd="0" destOrd="0" presId="urn:microsoft.com/office/officeart/2005/8/layout/orgChart1"/>
    <dgm:cxn modelId="{213DA79F-CF9E-4B41-B29D-1D2EEFB5C995}" type="presParOf" srcId="{3085CCEB-FE25-41A2-8128-861A55A0C1A2}" destId="{30FC5187-5DBB-4A6C-AC6A-4FBAEC301ED9}" srcOrd="0" destOrd="0" presId="urn:microsoft.com/office/officeart/2005/8/layout/orgChart1"/>
    <dgm:cxn modelId="{0AD265E9-69CB-44B8-B8C3-CAAFC2A4D3AF}" type="presParOf" srcId="{30FC5187-5DBB-4A6C-AC6A-4FBAEC301ED9}" destId="{0E096F00-B3BC-45E4-A38B-EAFE7BD64071}" srcOrd="0" destOrd="0" presId="urn:microsoft.com/office/officeart/2005/8/layout/orgChart1"/>
    <dgm:cxn modelId="{D001CCEA-6CBE-4565-AB48-AA200930CF6F}" type="presParOf" srcId="{30FC5187-5DBB-4A6C-AC6A-4FBAEC301ED9}" destId="{302496D3-4554-45AB-A580-86716478BBCD}" srcOrd="1" destOrd="0" presId="urn:microsoft.com/office/officeart/2005/8/layout/orgChart1"/>
    <dgm:cxn modelId="{85BF501B-186E-44BC-8B3B-729FC4D6547A}" type="presParOf" srcId="{3085CCEB-FE25-41A2-8128-861A55A0C1A2}" destId="{34B3C427-FEF2-4139-B614-5DAFD88F6E84}" srcOrd="1" destOrd="0" presId="urn:microsoft.com/office/officeart/2005/8/layout/orgChart1"/>
    <dgm:cxn modelId="{B4713B3D-7263-4654-B307-EF572B2D8438}" type="presParOf" srcId="{34B3C427-FEF2-4139-B614-5DAFD88F6E84}" destId="{5B1ACC85-7FD9-4DC0-A576-75C63B294021}" srcOrd="0" destOrd="0" presId="urn:microsoft.com/office/officeart/2005/8/layout/orgChart1"/>
    <dgm:cxn modelId="{62E63715-F64B-4E8E-8263-579CAA157162}" type="presParOf" srcId="{34B3C427-FEF2-4139-B614-5DAFD88F6E84}" destId="{264AE041-CE42-4CA6-AD5E-931BEA72CD7B}" srcOrd="1" destOrd="0" presId="urn:microsoft.com/office/officeart/2005/8/layout/orgChart1"/>
    <dgm:cxn modelId="{894C5236-2952-4153-B4CE-FBBDC1CF57DE}" type="presParOf" srcId="{264AE041-CE42-4CA6-AD5E-931BEA72CD7B}" destId="{960661E5-8D60-4663-BC90-E77750F361DC}" srcOrd="0" destOrd="0" presId="urn:microsoft.com/office/officeart/2005/8/layout/orgChart1"/>
    <dgm:cxn modelId="{7A7A7580-E72F-49DA-8E25-3A930BE24ADF}" type="presParOf" srcId="{960661E5-8D60-4663-BC90-E77750F361DC}" destId="{7C745C7F-2C71-4E7E-B240-B6D2368024F7}" srcOrd="0" destOrd="0" presId="urn:microsoft.com/office/officeart/2005/8/layout/orgChart1"/>
    <dgm:cxn modelId="{6C2C0405-EA6D-4384-B943-F862FB55CB78}" type="presParOf" srcId="{960661E5-8D60-4663-BC90-E77750F361DC}" destId="{CA969693-AA08-4F8B-9875-882E377C1BCA}" srcOrd="1" destOrd="0" presId="urn:microsoft.com/office/officeart/2005/8/layout/orgChart1"/>
    <dgm:cxn modelId="{4F144676-AA4E-439D-BA97-E94BA8352126}" type="presParOf" srcId="{264AE041-CE42-4CA6-AD5E-931BEA72CD7B}" destId="{0502F45E-B897-4E1A-9D8E-7C437506F070}" srcOrd="1" destOrd="0" presId="urn:microsoft.com/office/officeart/2005/8/layout/orgChart1"/>
    <dgm:cxn modelId="{24AF30A1-7B9D-4214-8B48-D724F8EDF1C5}" type="presParOf" srcId="{264AE041-CE42-4CA6-AD5E-931BEA72CD7B}" destId="{D73641E1-9AB4-40F0-B349-FD834F69D337}" srcOrd="2" destOrd="0" presId="urn:microsoft.com/office/officeart/2005/8/layout/orgChart1"/>
    <dgm:cxn modelId="{A771D065-D996-47E8-B850-14ED06800ED5}" type="presParOf" srcId="{34B3C427-FEF2-4139-B614-5DAFD88F6E84}" destId="{EC36AC6C-77A8-45E9-9DE9-954F19D1F7EF}" srcOrd="2" destOrd="0" presId="urn:microsoft.com/office/officeart/2005/8/layout/orgChart1"/>
    <dgm:cxn modelId="{814992CC-F650-4D7D-90E8-07B1BD03DFEC}" type="presParOf" srcId="{34B3C427-FEF2-4139-B614-5DAFD88F6E84}" destId="{BF73F76E-1502-41A6-BA4B-C5CBD8B5AE85}" srcOrd="3" destOrd="0" presId="urn:microsoft.com/office/officeart/2005/8/layout/orgChart1"/>
    <dgm:cxn modelId="{0F79022D-B1A0-434F-A557-C958E0E803E9}" type="presParOf" srcId="{BF73F76E-1502-41A6-BA4B-C5CBD8B5AE85}" destId="{A99A2ACC-E3A9-4549-9507-CBDA2B1E8FDD}" srcOrd="0" destOrd="0" presId="urn:microsoft.com/office/officeart/2005/8/layout/orgChart1"/>
    <dgm:cxn modelId="{734502D6-3BC2-4C8F-8585-A0219C688E60}" type="presParOf" srcId="{A99A2ACC-E3A9-4549-9507-CBDA2B1E8FDD}" destId="{BC3C6AD5-50E3-4E53-893B-FAB792C12D7B}" srcOrd="0" destOrd="0" presId="urn:microsoft.com/office/officeart/2005/8/layout/orgChart1"/>
    <dgm:cxn modelId="{A287A3DC-0F8B-45B1-815D-0244C6897979}" type="presParOf" srcId="{A99A2ACC-E3A9-4549-9507-CBDA2B1E8FDD}" destId="{74FD9B52-A36A-47DB-88B6-155214527B6C}" srcOrd="1" destOrd="0" presId="urn:microsoft.com/office/officeart/2005/8/layout/orgChart1"/>
    <dgm:cxn modelId="{51602E3E-3FE0-470B-BF32-F8E8075434CF}" type="presParOf" srcId="{BF73F76E-1502-41A6-BA4B-C5CBD8B5AE85}" destId="{914FB48D-C45A-4B2A-95E3-92B6A9EDCDB8}" srcOrd="1" destOrd="0" presId="urn:microsoft.com/office/officeart/2005/8/layout/orgChart1"/>
    <dgm:cxn modelId="{9B766207-25F1-464B-8C70-5FA1DFF5204B}" type="presParOf" srcId="{BF73F76E-1502-41A6-BA4B-C5CBD8B5AE85}" destId="{E3CC8E9E-0325-4C35-902D-F0C458D90E65}" srcOrd="2" destOrd="0" presId="urn:microsoft.com/office/officeart/2005/8/layout/orgChart1"/>
    <dgm:cxn modelId="{F23C4526-D92E-4139-8E0B-C567BC52D032}" type="presParOf" srcId="{34B3C427-FEF2-4139-B614-5DAFD88F6E84}" destId="{699817A1-860B-4B5C-BF89-804AC62BBC39}" srcOrd="4" destOrd="0" presId="urn:microsoft.com/office/officeart/2005/8/layout/orgChart1"/>
    <dgm:cxn modelId="{3481972A-DB0F-42D4-8479-0BE3AC778EDC}" type="presParOf" srcId="{34B3C427-FEF2-4139-B614-5DAFD88F6E84}" destId="{43725D0A-B40A-4177-B072-9593089685CB}" srcOrd="5" destOrd="0" presId="urn:microsoft.com/office/officeart/2005/8/layout/orgChart1"/>
    <dgm:cxn modelId="{B271019E-1D3F-4FBD-B9D3-33AEABD99EC0}" type="presParOf" srcId="{43725D0A-B40A-4177-B072-9593089685CB}" destId="{B8305C69-5480-43EA-A333-E5B7486B9A3A}" srcOrd="0" destOrd="0" presId="urn:microsoft.com/office/officeart/2005/8/layout/orgChart1"/>
    <dgm:cxn modelId="{99A7110B-58AB-462F-8A2E-1CEF40A716B4}" type="presParOf" srcId="{B8305C69-5480-43EA-A333-E5B7486B9A3A}" destId="{513931C4-7FF4-4546-95B9-92BA82E28200}" srcOrd="0" destOrd="0" presId="urn:microsoft.com/office/officeart/2005/8/layout/orgChart1"/>
    <dgm:cxn modelId="{57365DA7-88F9-4F72-8D42-9D910322E394}" type="presParOf" srcId="{B8305C69-5480-43EA-A333-E5B7486B9A3A}" destId="{02177A49-CA70-4080-B28D-20D5E509083C}" srcOrd="1" destOrd="0" presId="urn:microsoft.com/office/officeart/2005/8/layout/orgChart1"/>
    <dgm:cxn modelId="{808AEFAF-C29D-4A1D-ADC8-FA099D7CD87C}" type="presParOf" srcId="{43725D0A-B40A-4177-B072-9593089685CB}" destId="{9B96E6B2-D3DB-43E6-8E5A-2B6187466F63}" srcOrd="1" destOrd="0" presId="urn:microsoft.com/office/officeart/2005/8/layout/orgChart1"/>
    <dgm:cxn modelId="{575247D9-9B0D-42DB-9448-F30C73FB5CB4}" type="presParOf" srcId="{43725D0A-B40A-4177-B072-9593089685CB}" destId="{0FEA90D7-7ECC-44AB-BD4C-1DB789118195}" srcOrd="2" destOrd="0" presId="urn:microsoft.com/office/officeart/2005/8/layout/orgChart1"/>
    <dgm:cxn modelId="{547EECF2-39E5-4285-8AB6-7479F690A46C}" type="presParOf" srcId="{3085CCEB-FE25-41A2-8128-861A55A0C1A2}" destId="{D752A6EE-9197-4B64-BF3B-DAAEFE45EA1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959319-B47F-41C1-8D68-EB7F758EF38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de-DE"/>
        </a:p>
      </dgm:t>
    </dgm:pt>
    <dgm:pt modelId="{F5FA5474-462C-4AB2-89C2-031F939EABAB}">
      <dgm:prSet phldrT="[Text]" custT="1"/>
      <dgm:spPr/>
      <dgm:t>
        <a:bodyPr/>
        <a:lstStyle/>
        <a:p>
          <a:r>
            <a:rPr lang="en-US" sz="2000" noProof="0" dirty="0" smtClean="0"/>
            <a:t>Consequences of rising temperatures</a:t>
          </a:r>
          <a:endParaRPr lang="en-US" sz="2000" noProof="0" dirty="0"/>
        </a:p>
      </dgm:t>
    </dgm:pt>
    <dgm:pt modelId="{35ACB2BF-2E3F-4C82-973C-318658DE0E99}" type="parTrans" cxnId="{D37C294F-27A4-457B-AFB9-8CB64E7E1DD3}">
      <dgm:prSet/>
      <dgm:spPr/>
      <dgm:t>
        <a:bodyPr/>
        <a:lstStyle/>
        <a:p>
          <a:endParaRPr lang="de-DE"/>
        </a:p>
      </dgm:t>
    </dgm:pt>
    <dgm:pt modelId="{50F97B21-8023-4070-A652-808671769971}" type="sibTrans" cxnId="{D37C294F-27A4-457B-AFB9-8CB64E7E1DD3}">
      <dgm:prSet/>
      <dgm:spPr/>
      <dgm:t>
        <a:bodyPr/>
        <a:lstStyle/>
        <a:p>
          <a:endParaRPr lang="de-DE"/>
        </a:p>
      </dgm:t>
    </dgm:pt>
    <dgm:pt modelId="{4230659A-B60B-46E2-A58A-95BBA3931A87}">
      <dgm:prSet phldrT="[Text]" custT="1"/>
      <dgm:spPr/>
      <dgm:t>
        <a:bodyPr/>
        <a:lstStyle/>
        <a:p>
          <a:r>
            <a:rPr lang="en-US" sz="2000" noProof="0" dirty="0" smtClean="0"/>
            <a:t>Melting of polar ice</a:t>
          </a:r>
          <a:endParaRPr lang="en-US" sz="2000" noProof="0" dirty="0"/>
        </a:p>
      </dgm:t>
    </dgm:pt>
    <dgm:pt modelId="{2DA62880-46AB-462F-8DEF-BC38DB0336DE}" type="parTrans" cxnId="{C996F0A9-66EF-452E-AED6-7A2461ADCF6C}">
      <dgm:prSet/>
      <dgm:spPr/>
      <dgm:t>
        <a:bodyPr/>
        <a:lstStyle/>
        <a:p>
          <a:endParaRPr lang="de-DE"/>
        </a:p>
      </dgm:t>
    </dgm:pt>
    <dgm:pt modelId="{9E9D5BC7-550E-44D1-9022-1BB5D788433C}" type="sibTrans" cxnId="{C996F0A9-66EF-452E-AED6-7A2461ADCF6C}">
      <dgm:prSet/>
      <dgm:spPr/>
      <dgm:t>
        <a:bodyPr/>
        <a:lstStyle/>
        <a:p>
          <a:endParaRPr lang="de-DE"/>
        </a:p>
      </dgm:t>
    </dgm:pt>
    <dgm:pt modelId="{C58A4D5C-C345-4364-B3F9-6C73AB8B02FF}">
      <dgm:prSet phldrT="[Text]" custT="1"/>
      <dgm:spPr/>
      <dgm:t>
        <a:bodyPr/>
        <a:lstStyle/>
        <a:p>
          <a:r>
            <a:rPr lang="en-US" sz="2000" noProof="0" dirty="0" smtClean="0"/>
            <a:t>Rising sea levels</a:t>
          </a:r>
          <a:endParaRPr lang="en-US" sz="2000" noProof="0" dirty="0"/>
        </a:p>
      </dgm:t>
    </dgm:pt>
    <dgm:pt modelId="{446D4627-AC9D-4431-B87E-FF8A936DED60}" type="parTrans" cxnId="{562AB3AA-2AF1-4928-8DF8-9F7868181ECA}">
      <dgm:prSet/>
      <dgm:spPr/>
      <dgm:t>
        <a:bodyPr/>
        <a:lstStyle/>
        <a:p>
          <a:endParaRPr lang="de-DE"/>
        </a:p>
      </dgm:t>
    </dgm:pt>
    <dgm:pt modelId="{A2F050B7-DCC1-418B-BBBD-29D467D7233D}" type="sibTrans" cxnId="{562AB3AA-2AF1-4928-8DF8-9F7868181ECA}">
      <dgm:prSet/>
      <dgm:spPr/>
      <dgm:t>
        <a:bodyPr/>
        <a:lstStyle/>
        <a:p>
          <a:endParaRPr lang="de-DE"/>
        </a:p>
      </dgm:t>
    </dgm:pt>
    <dgm:pt modelId="{DDE8D4C7-6C2E-4AA2-85D5-8137C76C59CF}">
      <dgm:prSet phldrT="[Text]" custT="1"/>
      <dgm:spPr/>
      <dgm:t>
        <a:bodyPr/>
        <a:lstStyle/>
        <a:p>
          <a:r>
            <a:rPr lang="en-US" sz="2000" noProof="0" dirty="0" smtClean="0"/>
            <a:t>Droughts and flooding</a:t>
          </a:r>
          <a:endParaRPr lang="en-US" sz="2000" noProof="0" dirty="0"/>
        </a:p>
      </dgm:t>
    </dgm:pt>
    <dgm:pt modelId="{F80352E1-FE36-4B82-9DD4-394A4F395E65}" type="parTrans" cxnId="{123E7FA1-846B-4AB4-B92F-B24443A21CF7}">
      <dgm:prSet/>
      <dgm:spPr/>
      <dgm:t>
        <a:bodyPr/>
        <a:lstStyle/>
        <a:p>
          <a:endParaRPr lang="de-DE"/>
        </a:p>
      </dgm:t>
    </dgm:pt>
    <dgm:pt modelId="{3CBCB72B-F086-4409-9A18-2FB24D8CAC08}" type="sibTrans" cxnId="{123E7FA1-846B-4AB4-B92F-B24443A21CF7}">
      <dgm:prSet/>
      <dgm:spPr/>
      <dgm:t>
        <a:bodyPr/>
        <a:lstStyle/>
        <a:p>
          <a:endParaRPr lang="de-DE"/>
        </a:p>
      </dgm:t>
    </dgm:pt>
    <dgm:pt modelId="{17D1C4E5-DEF8-45E2-BE62-3847D1B341C9}">
      <dgm:prSet phldrT="[Text]" custT="1"/>
      <dgm:spPr/>
      <dgm:t>
        <a:bodyPr/>
        <a:lstStyle/>
        <a:p>
          <a:r>
            <a:rPr lang="en-US" sz="2000" noProof="0" dirty="0" smtClean="0"/>
            <a:t>Extreme weather events</a:t>
          </a:r>
          <a:endParaRPr lang="en-US" sz="2000" noProof="0" dirty="0"/>
        </a:p>
      </dgm:t>
    </dgm:pt>
    <dgm:pt modelId="{D7CFC39F-7819-499A-A28D-284BBC6316B6}" type="parTrans" cxnId="{C6431456-8349-4C94-BF0F-349D98DAB976}">
      <dgm:prSet/>
      <dgm:spPr/>
      <dgm:t>
        <a:bodyPr/>
        <a:lstStyle/>
        <a:p>
          <a:endParaRPr lang="de-DE"/>
        </a:p>
      </dgm:t>
    </dgm:pt>
    <dgm:pt modelId="{1DE295C3-8008-4527-A169-2BB9A227C96F}" type="sibTrans" cxnId="{C6431456-8349-4C94-BF0F-349D98DAB976}">
      <dgm:prSet/>
      <dgm:spPr/>
      <dgm:t>
        <a:bodyPr/>
        <a:lstStyle/>
        <a:p>
          <a:endParaRPr lang="de-DE"/>
        </a:p>
      </dgm:t>
    </dgm:pt>
    <dgm:pt modelId="{4ACC042E-54FA-48B8-A085-92FBBADA2A98}">
      <dgm:prSet phldrT="[Text]" custT="1"/>
      <dgm:spPr/>
      <dgm:t>
        <a:bodyPr/>
        <a:lstStyle/>
        <a:p>
          <a:r>
            <a:rPr lang="en-US" sz="2000" noProof="0" dirty="0" smtClean="0"/>
            <a:t>Consequences for human life </a:t>
          </a:r>
          <a:r>
            <a:rPr lang="de-DE" sz="2000" dirty="0" smtClean="0"/>
            <a:t>…</a:t>
          </a:r>
          <a:endParaRPr lang="de-DE" sz="2000" dirty="0"/>
        </a:p>
      </dgm:t>
    </dgm:pt>
    <dgm:pt modelId="{C1E84B9A-1910-481D-A98F-164EE682D615}" type="parTrans" cxnId="{5F220F72-2E78-4CFF-AC8E-A8CA5869E024}">
      <dgm:prSet/>
      <dgm:spPr/>
      <dgm:t>
        <a:bodyPr/>
        <a:lstStyle/>
        <a:p>
          <a:endParaRPr lang="de-DE"/>
        </a:p>
      </dgm:t>
    </dgm:pt>
    <dgm:pt modelId="{3B7DD845-6622-4694-AF19-786C8BA1DBC6}" type="sibTrans" cxnId="{5F220F72-2E78-4CFF-AC8E-A8CA5869E024}">
      <dgm:prSet/>
      <dgm:spPr/>
      <dgm:t>
        <a:bodyPr/>
        <a:lstStyle/>
        <a:p>
          <a:endParaRPr lang="de-DE"/>
        </a:p>
      </dgm:t>
    </dgm:pt>
    <dgm:pt modelId="{2FE00E96-372E-4BF4-9E71-8BE59B5E120E}" type="pres">
      <dgm:prSet presAssocID="{B0959319-B47F-41C1-8D68-EB7F758EF380}" presName="Name0" presStyleCnt="0">
        <dgm:presLayoutVars>
          <dgm:chMax val="1"/>
          <dgm:dir/>
          <dgm:animLvl val="ctr"/>
          <dgm:resizeHandles val="exact"/>
        </dgm:presLayoutVars>
      </dgm:prSet>
      <dgm:spPr/>
      <dgm:t>
        <a:bodyPr/>
        <a:lstStyle/>
        <a:p>
          <a:endParaRPr lang="de-DE"/>
        </a:p>
      </dgm:t>
    </dgm:pt>
    <dgm:pt modelId="{599AFB0B-A2CD-44BD-BFA5-9405BDF70137}" type="pres">
      <dgm:prSet presAssocID="{F5FA5474-462C-4AB2-89C2-031F939EABAB}" presName="centerShape" presStyleLbl="node0" presStyleIdx="0" presStyleCnt="1" custScaleX="128070" custScaleY="105632"/>
      <dgm:spPr/>
      <dgm:t>
        <a:bodyPr/>
        <a:lstStyle/>
        <a:p>
          <a:endParaRPr lang="de-DE"/>
        </a:p>
      </dgm:t>
    </dgm:pt>
    <dgm:pt modelId="{C4C83FD8-448A-4EE6-A04D-6322FC82B0FB}" type="pres">
      <dgm:prSet presAssocID="{4230659A-B60B-46E2-A58A-95BBA3931A87}" presName="node" presStyleLbl="node1" presStyleIdx="0" presStyleCnt="5" custScaleX="172027" custScaleY="157075">
        <dgm:presLayoutVars>
          <dgm:bulletEnabled val="1"/>
        </dgm:presLayoutVars>
      </dgm:prSet>
      <dgm:spPr/>
      <dgm:t>
        <a:bodyPr/>
        <a:lstStyle/>
        <a:p>
          <a:endParaRPr lang="de-DE"/>
        </a:p>
      </dgm:t>
    </dgm:pt>
    <dgm:pt modelId="{5CE756D7-A519-4EC1-8EC5-5232F48C382F}" type="pres">
      <dgm:prSet presAssocID="{4230659A-B60B-46E2-A58A-95BBA3931A87}" presName="dummy" presStyleCnt="0"/>
      <dgm:spPr/>
    </dgm:pt>
    <dgm:pt modelId="{376EC72C-B378-4E04-9B91-A2893604164C}" type="pres">
      <dgm:prSet presAssocID="{9E9D5BC7-550E-44D1-9022-1BB5D788433C}" presName="sibTrans" presStyleLbl="sibTrans2D1" presStyleIdx="0" presStyleCnt="5"/>
      <dgm:spPr/>
      <dgm:t>
        <a:bodyPr/>
        <a:lstStyle/>
        <a:p>
          <a:endParaRPr lang="de-DE"/>
        </a:p>
      </dgm:t>
    </dgm:pt>
    <dgm:pt modelId="{6FC847D4-7001-461B-864C-C0E7B313EA7E}" type="pres">
      <dgm:prSet presAssocID="{C58A4D5C-C345-4364-B3F9-6C73AB8B02FF}" presName="node" presStyleLbl="node1" presStyleIdx="1" presStyleCnt="5" custScaleX="172027" custScaleY="157075">
        <dgm:presLayoutVars>
          <dgm:bulletEnabled val="1"/>
        </dgm:presLayoutVars>
      </dgm:prSet>
      <dgm:spPr/>
      <dgm:t>
        <a:bodyPr/>
        <a:lstStyle/>
        <a:p>
          <a:endParaRPr lang="de-DE"/>
        </a:p>
      </dgm:t>
    </dgm:pt>
    <dgm:pt modelId="{6A1D663B-2458-4EB7-86BB-2AB37F2DD9B5}" type="pres">
      <dgm:prSet presAssocID="{C58A4D5C-C345-4364-B3F9-6C73AB8B02FF}" presName="dummy" presStyleCnt="0"/>
      <dgm:spPr/>
    </dgm:pt>
    <dgm:pt modelId="{95CD81B2-B44C-45E4-B590-1C6690E05FC9}" type="pres">
      <dgm:prSet presAssocID="{A2F050B7-DCC1-418B-BBBD-29D467D7233D}" presName="sibTrans" presStyleLbl="sibTrans2D1" presStyleIdx="1" presStyleCnt="5"/>
      <dgm:spPr/>
      <dgm:t>
        <a:bodyPr/>
        <a:lstStyle/>
        <a:p>
          <a:endParaRPr lang="de-DE"/>
        </a:p>
      </dgm:t>
    </dgm:pt>
    <dgm:pt modelId="{E4FD90D7-5C72-4F33-AD31-6FE83C29E305}" type="pres">
      <dgm:prSet presAssocID="{DDE8D4C7-6C2E-4AA2-85D5-8137C76C59CF}" presName="node" presStyleLbl="node1" presStyleIdx="2" presStyleCnt="5" custScaleX="172027" custScaleY="157075">
        <dgm:presLayoutVars>
          <dgm:bulletEnabled val="1"/>
        </dgm:presLayoutVars>
      </dgm:prSet>
      <dgm:spPr/>
      <dgm:t>
        <a:bodyPr/>
        <a:lstStyle/>
        <a:p>
          <a:endParaRPr lang="de-DE"/>
        </a:p>
      </dgm:t>
    </dgm:pt>
    <dgm:pt modelId="{3414F4BB-8C43-44F9-9DD6-995D280DCBE8}" type="pres">
      <dgm:prSet presAssocID="{DDE8D4C7-6C2E-4AA2-85D5-8137C76C59CF}" presName="dummy" presStyleCnt="0"/>
      <dgm:spPr/>
    </dgm:pt>
    <dgm:pt modelId="{D43F03BB-151B-4250-8674-3F3DDA74EB7F}" type="pres">
      <dgm:prSet presAssocID="{3CBCB72B-F086-4409-9A18-2FB24D8CAC08}" presName="sibTrans" presStyleLbl="sibTrans2D1" presStyleIdx="2" presStyleCnt="5"/>
      <dgm:spPr/>
      <dgm:t>
        <a:bodyPr/>
        <a:lstStyle/>
        <a:p>
          <a:endParaRPr lang="de-DE"/>
        </a:p>
      </dgm:t>
    </dgm:pt>
    <dgm:pt modelId="{F5F976FD-BD0F-4D68-BFA7-797A3933ABC8}" type="pres">
      <dgm:prSet presAssocID="{17D1C4E5-DEF8-45E2-BE62-3847D1B341C9}" presName="node" presStyleLbl="node1" presStyleIdx="3" presStyleCnt="5" custScaleX="172027" custScaleY="157075">
        <dgm:presLayoutVars>
          <dgm:bulletEnabled val="1"/>
        </dgm:presLayoutVars>
      </dgm:prSet>
      <dgm:spPr/>
      <dgm:t>
        <a:bodyPr/>
        <a:lstStyle/>
        <a:p>
          <a:endParaRPr lang="de-DE"/>
        </a:p>
      </dgm:t>
    </dgm:pt>
    <dgm:pt modelId="{23F3D4CF-DBDD-4B9D-BE6C-0DD89C068C6C}" type="pres">
      <dgm:prSet presAssocID="{17D1C4E5-DEF8-45E2-BE62-3847D1B341C9}" presName="dummy" presStyleCnt="0"/>
      <dgm:spPr/>
    </dgm:pt>
    <dgm:pt modelId="{C8C582AF-EA4B-4D1D-BF90-9D6A6E6D3FD2}" type="pres">
      <dgm:prSet presAssocID="{1DE295C3-8008-4527-A169-2BB9A227C96F}" presName="sibTrans" presStyleLbl="sibTrans2D1" presStyleIdx="3" presStyleCnt="5"/>
      <dgm:spPr/>
      <dgm:t>
        <a:bodyPr/>
        <a:lstStyle/>
        <a:p>
          <a:endParaRPr lang="de-DE"/>
        </a:p>
      </dgm:t>
    </dgm:pt>
    <dgm:pt modelId="{F0590E79-94FD-4EE0-AFC0-04095FE88D02}" type="pres">
      <dgm:prSet presAssocID="{4ACC042E-54FA-48B8-A085-92FBBADA2A98}" presName="node" presStyleLbl="node1" presStyleIdx="4" presStyleCnt="5" custScaleX="172027" custScaleY="157075">
        <dgm:presLayoutVars>
          <dgm:bulletEnabled val="1"/>
        </dgm:presLayoutVars>
      </dgm:prSet>
      <dgm:spPr/>
      <dgm:t>
        <a:bodyPr/>
        <a:lstStyle/>
        <a:p>
          <a:endParaRPr lang="de-DE"/>
        </a:p>
      </dgm:t>
    </dgm:pt>
    <dgm:pt modelId="{2C0F8EA4-59F7-441B-9C26-6A1099C052B4}" type="pres">
      <dgm:prSet presAssocID="{4ACC042E-54FA-48B8-A085-92FBBADA2A98}" presName="dummy" presStyleCnt="0"/>
      <dgm:spPr/>
    </dgm:pt>
    <dgm:pt modelId="{F779A069-44FB-4353-A760-5F2E9030DDF9}" type="pres">
      <dgm:prSet presAssocID="{3B7DD845-6622-4694-AF19-786C8BA1DBC6}" presName="sibTrans" presStyleLbl="sibTrans2D1" presStyleIdx="4" presStyleCnt="5"/>
      <dgm:spPr/>
      <dgm:t>
        <a:bodyPr/>
        <a:lstStyle/>
        <a:p>
          <a:endParaRPr lang="de-DE"/>
        </a:p>
      </dgm:t>
    </dgm:pt>
  </dgm:ptLst>
  <dgm:cxnLst>
    <dgm:cxn modelId="{26C202B2-E1F3-4459-B50E-17EB043D4253}" type="presOf" srcId="{C58A4D5C-C345-4364-B3F9-6C73AB8B02FF}" destId="{6FC847D4-7001-461B-864C-C0E7B313EA7E}" srcOrd="0" destOrd="0" presId="urn:microsoft.com/office/officeart/2005/8/layout/radial6"/>
    <dgm:cxn modelId="{D0F3883E-2FA4-4FE3-9F0D-4BD040E202A6}" type="presOf" srcId="{1DE295C3-8008-4527-A169-2BB9A227C96F}" destId="{C8C582AF-EA4B-4D1D-BF90-9D6A6E6D3FD2}" srcOrd="0" destOrd="0" presId="urn:microsoft.com/office/officeart/2005/8/layout/radial6"/>
    <dgm:cxn modelId="{D37C294F-27A4-457B-AFB9-8CB64E7E1DD3}" srcId="{B0959319-B47F-41C1-8D68-EB7F758EF380}" destId="{F5FA5474-462C-4AB2-89C2-031F939EABAB}" srcOrd="0" destOrd="0" parTransId="{35ACB2BF-2E3F-4C82-973C-318658DE0E99}" sibTransId="{50F97B21-8023-4070-A652-808671769971}"/>
    <dgm:cxn modelId="{93141CAD-8C90-4B2A-88EF-FB5F9CF6898A}" type="presOf" srcId="{B0959319-B47F-41C1-8D68-EB7F758EF380}" destId="{2FE00E96-372E-4BF4-9E71-8BE59B5E120E}" srcOrd="0" destOrd="0" presId="urn:microsoft.com/office/officeart/2005/8/layout/radial6"/>
    <dgm:cxn modelId="{123E7FA1-846B-4AB4-B92F-B24443A21CF7}" srcId="{F5FA5474-462C-4AB2-89C2-031F939EABAB}" destId="{DDE8D4C7-6C2E-4AA2-85D5-8137C76C59CF}" srcOrd="2" destOrd="0" parTransId="{F80352E1-FE36-4B82-9DD4-394A4F395E65}" sibTransId="{3CBCB72B-F086-4409-9A18-2FB24D8CAC08}"/>
    <dgm:cxn modelId="{C6FB7BEB-182E-4E5D-85A1-C7C24EA12E32}" type="presOf" srcId="{4230659A-B60B-46E2-A58A-95BBA3931A87}" destId="{C4C83FD8-448A-4EE6-A04D-6322FC82B0FB}" srcOrd="0" destOrd="0" presId="urn:microsoft.com/office/officeart/2005/8/layout/radial6"/>
    <dgm:cxn modelId="{C996F0A9-66EF-452E-AED6-7A2461ADCF6C}" srcId="{F5FA5474-462C-4AB2-89C2-031F939EABAB}" destId="{4230659A-B60B-46E2-A58A-95BBA3931A87}" srcOrd="0" destOrd="0" parTransId="{2DA62880-46AB-462F-8DEF-BC38DB0336DE}" sibTransId="{9E9D5BC7-550E-44D1-9022-1BB5D788433C}"/>
    <dgm:cxn modelId="{72F6CD34-D7F8-4319-83A7-35D438F4FF0D}" type="presOf" srcId="{A2F050B7-DCC1-418B-BBBD-29D467D7233D}" destId="{95CD81B2-B44C-45E4-B590-1C6690E05FC9}" srcOrd="0" destOrd="0" presId="urn:microsoft.com/office/officeart/2005/8/layout/radial6"/>
    <dgm:cxn modelId="{5F220F72-2E78-4CFF-AC8E-A8CA5869E024}" srcId="{F5FA5474-462C-4AB2-89C2-031F939EABAB}" destId="{4ACC042E-54FA-48B8-A085-92FBBADA2A98}" srcOrd="4" destOrd="0" parTransId="{C1E84B9A-1910-481D-A98F-164EE682D615}" sibTransId="{3B7DD845-6622-4694-AF19-786C8BA1DBC6}"/>
    <dgm:cxn modelId="{D733DBFD-195D-4BF0-A501-19745D69E2C2}" type="presOf" srcId="{4ACC042E-54FA-48B8-A085-92FBBADA2A98}" destId="{F0590E79-94FD-4EE0-AFC0-04095FE88D02}" srcOrd="0" destOrd="0" presId="urn:microsoft.com/office/officeart/2005/8/layout/radial6"/>
    <dgm:cxn modelId="{C6431456-8349-4C94-BF0F-349D98DAB976}" srcId="{F5FA5474-462C-4AB2-89C2-031F939EABAB}" destId="{17D1C4E5-DEF8-45E2-BE62-3847D1B341C9}" srcOrd="3" destOrd="0" parTransId="{D7CFC39F-7819-499A-A28D-284BBC6316B6}" sibTransId="{1DE295C3-8008-4527-A169-2BB9A227C96F}"/>
    <dgm:cxn modelId="{BDC386A0-23E2-4206-9A08-CB2FEC5DAFD4}" type="presOf" srcId="{DDE8D4C7-6C2E-4AA2-85D5-8137C76C59CF}" destId="{E4FD90D7-5C72-4F33-AD31-6FE83C29E305}" srcOrd="0" destOrd="0" presId="urn:microsoft.com/office/officeart/2005/8/layout/radial6"/>
    <dgm:cxn modelId="{FB056F52-EE67-4114-A0E5-B38C4CB17C2E}" type="presOf" srcId="{3CBCB72B-F086-4409-9A18-2FB24D8CAC08}" destId="{D43F03BB-151B-4250-8674-3F3DDA74EB7F}" srcOrd="0" destOrd="0" presId="urn:microsoft.com/office/officeart/2005/8/layout/radial6"/>
    <dgm:cxn modelId="{562AB3AA-2AF1-4928-8DF8-9F7868181ECA}" srcId="{F5FA5474-462C-4AB2-89C2-031F939EABAB}" destId="{C58A4D5C-C345-4364-B3F9-6C73AB8B02FF}" srcOrd="1" destOrd="0" parTransId="{446D4627-AC9D-4431-B87E-FF8A936DED60}" sibTransId="{A2F050B7-DCC1-418B-BBBD-29D467D7233D}"/>
    <dgm:cxn modelId="{914762C0-9756-4759-87FD-DA69A2799F2F}" type="presOf" srcId="{17D1C4E5-DEF8-45E2-BE62-3847D1B341C9}" destId="{F5F976FD-BD0F-4D68-BFA7-797A3933ABC8}" srcOrd="0" destOrd="0" presId="urn:microsoft.com/office/officeart/2005/8/layout/radial6"/>
    <dgm:cxn modelId="{2B1233E8-0160-4178-A49C-D991B858EE7E}" type="presOf" srcId="{9E9D5BC7-550E-44D1-9022-1BB5D788433C}" destId="{376EC72C-B378-4E04-9B91-A2893604164C}" srcOrd="0" destOrd="0" presId="urn:microsoft.com/office/officeart/2005/8/layout/radial6"/>
    <dgm:cxn modelId="{DF7764A4-9822-4994-844A-02DAEC50824E}" type="presOf" srcId="{F5FA5474-462C-4AB2-89C2-031F939EABAB}" destId="{599AFB0B-A2CD-44BD-BFA5-9405BDF70137}" srcOrd="0" destOrd="0" presId="urn:microsoft.com/office/officeart/2005/8/layout/radial6"/>
    <dgm:cxn modelId="{40D9245E-F119-47C1-8336-453F64DCE738}" type="presOf" srcId="{3B7DD845-6622-4694-AF19-786C8BA1DBC6}" destId="{F779A069-44FB-4353-A760-5F2E9030DDF9}" srcOrd="0" destOrd="0" presId="urn:microsoft.com/office/officeart/2005/8/layout/radial6"/>
    <dgm:cxn modelId="{70C2082E-0E51-43A6-A705-8D3040ACA776}" type="presParOf" srcId="{2FE00E96-372E-4BF4-9E71-8BE59B5E120E}" destId="{599AFB0B-A2CD-44BD-BFA5-9405BDF70137}" srcOrd="0" destOrd="0" presId="urn:microsoft.com/office/officeart/2005/8/layout/radial6"/>
    <dgm:cxn modelId="{1B9506D5-B8CC-478C-B3C9-71C15F1C20A1}" type="presParOf" srcId="{2FE00E96-372E-4BF4-9E71-8BE59B5E120E}" destId="{C4C83FD8-448A-4EE6-A04D-6322FC82B0FB}" srcOrd="1" destOrd="0" presId="urn:microsoft.com/office/officeart/2005/8/layout/radial6"/>
    <dgm:cxn modelId="{50EB1FE7-5C68-484D-8228-EDE7A844DC1D}" type="presParOf" srcId="{2FE00E96-372E-4BF4-9E71-8BE59B5E120E}" destId="{5CE756D7-A519-4EC1-8EC5-5232F48C382F}" srcOrd="2" destOrd="0" presId="urn:microsoft.com/office/officeart/2005/8/layout/radial6"/>
    <dgm:cxn modelId="{E085E548-8C24-4997-B11A-405E2D5FFDBC}" type="presParOf" srcId="{2FE00E96-372E-4BF4-9E71-8BE59B5E120E}" destId="{376EC72C-B378-4E04-9B91-A2893604164C}" srcOrd="3" destOrd="0" presId="urn:microsoft.com/office/officeart/2005/8/layout/radial6"/>
    <dgm:cxn modelId="{6BD37D08-BB9C-4113-B924-6A473C37C12B}" type="presParOf" srcId="{2FE00E96-372E-4BF4-9E71-8BE59B5E120E}" destId="{6FC847D4-7001-461B-864C-C0E7B313EA7E}" srcOrd="4" destOrd="0" presId="urn:microsoft.com/office/officeart/2005/8/layout/radial6"/>
    <dgm:cxn modelId="{3263A816-E98E-45E8-9C5B-CED1387C098B}" type="presParOf" srcId="{2FE00E96-372E-4BF4-9E71-8BE59B5E120E}" destId="{6A1D663B-2458-4EB7-86BB-2AB37F2DD9B5}" srcOrd="5" destOrd="0" presId="urn:microsoft.com/office/officeart/2005/8/layout/radial6"/>
    <dgm:cxn modelId="{43E33A9D-3AD7-4D3E-B8F1-CEFE82959A4A}" type="presParOf" srcId="{2FE00E96-372E-4BF4-9E71-8BE59B5E120E}" destId="{95CD81B2-B44C-45E4-B590-1C6690E05FC9}" srcOrd="6" destOrd="0" presId="urn:microsoft.com/office/officeart/2005/8/layout/radial6"/>
    <dgm:cxn modelId="{E2E54072-EC20-4388-920A-A5AAF81EB1C9}" type="presParOf" srcId="{2FE00E96-372E-4BF4-9E71-8BE59B5E120E}" destId="{E4FD90D7-5C72-4F33-AD31-6FE83C29E305}" srcOrd="7" destOrd="0" presId="urn:microsoft.com/office/officeart/2005/8/layout/radial6"/>
    <dgm:cxn modelId="{2DDACE7E-F29A-42D4-8C33-DC6AD9B29941}" type="presParOf" srcId="{2FE00E96-372E-4BF4-9E71-8BE59B5E120E}" destId="{3414F4BB-8C43-44F9-9DD6-995D280DCBE8}" srcOrd="8" destOrd="0" presId="urn:microsoft.com/office/officeart/2005/8/layout/radial6"/>
    <dgm:cxn modelId="{5F3A57B7-0359-4685-82D3-866894BE3EB1}" type="presParOf" srcId="{2FE00E96-372E-4BF4-9E71-8BE59B5E120E}" destId="{D43F03BB-151B-4250-8674-3F3DDA74EB7F}" srcOrd="9" destOrd="0" presId="urn:microsoft.com/office/officeart/2005/8/layout/radial6"/>
    <dgm:cxn modelId="{2C8F321C-ECDD-4A75-9BE0-CEDB2746EED9}" type="presParOf" srcId="{2FE00E96-372E-4BF4-9E71-8BE59B5E120E}" destId="{F5F976FD-BD0F-4D68-BFA7-797A3933ABC8}" srcOrd="10" destOrd="0" presId="urn:microsoft.com/office/officeart/2005/8/layout/radial6"/>
    <dgm:cxn modelId="{B557B167-7724-4E12-BF70-8514C8948014}" type="presParOf" srcId="{2FE00E96-372E-4BF4-9E71-8BE59B5E120E}" destId="{23F3D4CF-DBDD-4B9D-BE6C-0DD89C068C6C}" srcOrd="11" destOrd="0" presId="urn:microsoft.com/office/officeart/2005/8/layout/radial6"/>
    <dgm:cxn modelId="{8BBA29BD-C801-449C-86AB-0B92923EC468}" type="presParOf" srcId="{2FE00E96-372E-4BF4-9E71-8BE59B5E120E}" destId="{C8C582AF-EA4B-4D1D-BF90-9D6A6E6D3FD2}" srcOrd="12" destOrd="0" presId="urn:microsoft.com/office/officeart/2005/8/layout/radial6"/>
    <dgm:cxn modelId="{BB6F0373-3472-4505-9E67-2BED032E8A2D}" type="presParOf" srcId="{2FE00E96-372E-4BF4-9E71-8BE59B5E120E}" destId="{F0590E79-94FD-4EE0-AFC0-04095FE88D02}" srcOrd="13" destOrd="0" presId="urn:microsoft.com/office/officeart/2005/8/layout/radial6"/>
    <dgm:cxn modelId="{6922B59D-D402-4041-85B6-D4F359C8D946}" type="presParOf" srcId="{2FE00E96-372E-4BF4-9E71-8BE59B5E120E}" destId="{2C0F8EA4-59F7-441B-9C26-6A1099C052B4}" srcOrd="14" destOrd="0" presId="urn:microsoft.com/office/officeart/2005/8/layout/radial6"/>
    <dgm:cxn modelId="{A2634F24-F690-40E6-A87C-7FCFF2104ABB}" type="presParOf" srcId="{2FE00E96-372E-4BF4-9E71-8BE59B5E120E}" destId="{F779A069-44FB-4353-A760-5F2E9030DDF9}"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r>
            <a:rPr lang="en-US" sz="3600" noProof="0" dirty="0" smtClean="0"/>
            <a:t>Change of weather patterns in Germany until 2050</a:t>
          </a:r>
          <a:endParaRPr lang="en-US" sz="3600" noProof="0" dirty="0"/>
        </a:p>
      </dgm:t>
    </dgm:pt>
    <dgm:pt modelId="{90343BB3-5D69-6146-8F47-3E0AB957D004}" type="parTrans" cxnId="{D7BB1130-B06F-094B-BBD1-23CAB57DB7B1}">
      <dgm:prSet/>
      <dgm:spPr/>
      <dgm:t>
        <a:bodyPr/>
        <a:lstStyle/>
        <a:p>
          <a:endParaRPr lang="de-DE"/>
        </a:p>
      </dgm:t>
    </dgm:pt>
    <dgm:pt modelId="{EF674531-4B95-E340-B763-BB2D2B1572FE}" type="sibTrans" cxnId="{D7BB1130-B06F-094B-BBD1-23CAB57DB7B1}">
      <dgm:prSet/>
      <dgm:spPr/>
      <dgm:t>
        <a:bodyPr/>
        <a:lstStyle/>
        <a:p>
          <a:endParaRPr lang="de-DE"/>
        </a:p>
      </dgm:t>
    </dgm:pt>
    <dgm:pt modelId="{18F99D84-DEB2-484E-AD78-63E1711A5632}">
      <dgm:prSet custT="1"/>
      <dgm:spPr/>
      <dgm:t>
        <a:bodyPr lIns="324000"/>
        <a:lstStyle/>
        <a:p>
          <a:r>
            <a:rPr lang="en-US" sz="2400" b="0" noProof="0" dirty="0" smtClean="0">
              <a:solidFill>
                <a:schemeClr val="tx1"/>
              </a:solidFill>
              <a:effectLst/>
              <a:latin typeface="+mn-lt"/>
              <a:ea typeface="+mn-ea"/>
              <a:cs typeface="+mn-cs"/>
            </a:rPr>
            <a:t>Temperature in summertime will be 1.5 to 2.5 degrees Celsius higher as in 1990</a:t>
          </a:r>
        </a:p>
      </dgm:t>
    </dgm:pt>
    <dgm:pt modelId="{0575D7C0-7ABC-DE44-A6A0-1335D7FC5B43}" type="parTrans" cxnId="{3483DAB7-2661-3E48-8877-570CE541BDA4}">
      <dgm:prSet/>
      <dgm:spPr/>
      <dgm:t>
        <a:bodyPr/>
        <a:lstStyle/>
        <a:p>
          <a:endParaRPr lang="de-DE"/>
        </a:p>
      </dgm:t>
    </dgm:pt>
    <dgm:pt modelId="{130F180D-AE30-534F-9325-0E06A9FC0A58}" type="sibTrans" cxnId="{3483DAB7-2661-3E48-8877-570CE541BDA4}">
      <dgm:prSet/>
      <dgm:spPr/>
      <dgm:t>
        <a:bodyPr/>
        <a:lstStyle/>
        <a:p>
          <a:endParaRPr lang="de-DE"/>
        </a:p>
      </dgm:t>
    </dgm:pt>
    <dgm:pt modelId="{C02D500D-3D97-884C-85DD-10DC34D5853C}">
      <dgm:prSet custT="1"/>
      <dgm:spPr/>
      <dgm:t>
        <a:bodyPr lIns="324000"/>
        <a:lstStyle/>
        <a:p>
          <a:r>
            <a:rPr lang="en-US" sz="2400" b="0" noProof="0" dirty="0" smtClean="0">
              <a:solidFill>
                <a:schemeClr val="tx1"/>
              </a:solidFill>
              <a:effectLst/>
              <a:latin typeface="+mn-lt"/>
              <a:ea typeface="+mn-ea"/>
              <a:cs typeface="+mn-cs"/>
            </a:rPr>
            <a:t>In wintertime temperatures are rising between 1.5 °C and 3 °C</a:t>
          </a:r>
        </a:p>
      </dgm:t>
    </dgm:pt>
    <dgm:pt modelId="{1B09679A-3608-4046-9F2C-EA7150438C7A}" type="parTrans" cxnId="{FEB3B4EB-7B62-D149-AB78-7B6EE3254F74}">
      <dgm:prSet/>
      <dgm:spPr/>
      <dgm:t>
        <a:bodyPr/>
        <a:lstStyle/>
        <a:p>
          <a:endParaRPr lang="de-DE"/>
        </a:p>
      </dgm:t>
    </dgm:pt>
    <dgm:pt modelId="{F8D3E416-C6EE-0040-AE1D-9751125D7CED}" type="sibTrans" cxnId="{FEB3B4EB-7B62-D149-AB78-7B6EE3254F74}">
      <dgm:prSet/>
      <dgm:spPr/>
      <dgm:t>
        <a:bodyPr/>
        <a:lstStyle/>
        <a:p>
          <a:endParaRPr lang="de-DE"/>
        </a:p>
      </dgm:t>
    </dgm:pt>
    <dgm:pt modelId="{25006800-0B54-4B4B-8641-E634A6AFEEA5}">
      <dgm:prSet custT="1"/>
      <dgm:spPr/>
      <dgm:t>
        <a:bodyPr lIns="324000"/>
        <a:lstStyle/>
        <a:p>
          <a:r>
            <a:rPr lang="en-US" sz="2400" b="0" noProof="0" dirty="0" smtClean="0">
              <a:solidFill>
                <a:schemeClr val="tx1"/>
              </a:solidFill>
              <a:effectLst/>
              <a:latin typeface="+mn-lt"/>
              <a:ea typeface="+mn-ea"/>
              <a:cs typeface="+mn-cs"/>
            </a:rPr>
            <a:t>Precipitation decreases by 40 percent in summer</a:t>
          </a:r>
        </a:p>
      </dgm:t>
    </dgm:pt>
    <dgm:pt modelId="{7AE6E2E2-A7B4-CE49-A13E-92DBB860C0E1}" type="parTrans" cxnId="{A05CEEB9-EFE5-674C-9C75-D08C52CE7986}">
      <dgm:prSet/>
      <dgm:spPr/>
      <dgm:t>
        <a:bodyPr/>
        <a:lstStyle/>
        <a:p>
          <a:endParaRPr lang="de-DE"/>
        </a:p>
      </dgm:t>
    </dgm:pt>
    <dgm:pt modelId="{D031E048-B47C-A24E-992C-AB1B3F5C29B4}" type="sibTrans" cxnId="{A05CEEB9-EFE5-674C-9C75-D08C52CE7986}">
      <dgm:prSet/>
      <dgm:spPr/>
      <dgm:t>
        <a:bodyPr/>
        <a:lstStyle/>
        <a:p>
          <a:endParaRPr lang="de-DE"/>
        </a:p>
      </dgm:t>
    </dgm:pt>
    <dgm:pt modelId="{083B1FB0-3034-48E7-9AF4-F80BC6592F1E}">
      <dgm:prSet custT="1"/>
      <dgm:spPr/>
      <dgm:t>
        <a:bodyPr lIns="324000"/>
        <a:lstStyle/>
        <a:p>
          <a:r>
            <a:rPr lang="en-US" sz="2400" b="0" noProof="0" dirty="0" smtClean="0">
              <a:solidFill>
                <a:schemeClr val="tx1"/>
              </a:solidFill>
              <a:effectLst/>
              <a:latin typeface="+mn-lt"/>
              <a:ea typeface="+mn-ea"/>
              <a:cs typeface="+mn-cs"/>
            </a:rPr>
            <a:t>Precipitation increases up to 30 percent in winter</a:t>
          </a:r>
        </a:p>
      </dgm:t>
    </dgm:pt>
    <dgm:pt modelId="{46A4D277-8E0D-49A3-B4F4-12A156C9AB4D}" type="parTrans" cxnId="{84E7AFD2-9BF3-4F33-B002-41661B181C93}">
      <dgm:prSet/>
      <dgm:spPr/>
      <dgm:t>
        <a:bodyPr/>
        <a:lstStyle/>
        <a:p>
          <a:endParaRPr lang="de-DE"/>
        </a:p>
      </dgm:t>
    </dgm:pt>
    <dgm:pt modelId="{64DD43BD-F8BA-4F63-9E59-692C7F2D223C}" type="sibTrans" cxnId="{84E7AFD2-9BF3-4F33-B002-41661B181C93}">
      <dgm:prSet/>
      <dgm:spPr/>
      <dgm:t>
        <a:bodyPr/>
        <a:lstStyle/>
        <a:p>
          <a:endParaRPr lang="de-DE"/>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1" custScaleY="100000" custLinFactNeighborX="-54431" custLinFactNeighborY="-22663">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1">
        <dgm:presLayoutVars>
          <dgm:bulletEnabled val="1"/>
        </dgm:presLayoutVars>
      </dgm:prSet>
      <dgm:spPr/>
      <dgm:t>
        <a:bodyPr/>
        <a:lstStyle/>
        <a:p>
          <a:endParaRPr lang="de-DE"/>
        </a:p>
      </dgm:t>
    </dgm:pt>
  </dgm:ptLst>
  <dgm:cxnLst>
    <dgm:cxn modelId="{0ECF8A6B-E285-2346-A81D-03A5FFC9B015}" type="presOf" srcId="{811882D3-240C-854D-9A4F-A7DEEB2481B3}" destId="{18931775-DCC5-484A-832B-3A28405C0520}" srcOrd="0" destOrd="0" presId="urn:microsoft.com/office/officeart/2005/8/layout/hList1"/>
    <dgm:cxn modelId="{A05CEEB9-EFE5-674C-9C75-D08C52CE7986}" srcId="{811882D3-240C-854D-9A4F-A7DEEB2481B3}" destId="{25006800-0B54-4B4B-8641-E634A6AFEEA5}" srcOrd="2" destOrd="0" parTransId="{7AE6E2E2-A7B4-CE49-A13E-92DBB860C0E1}" sibTransId="{D031E048-B47C-A24E-992C-AB1B3F5C29B4}"/>
    <dgm:cxn modelId="{FB7DCA1D-511F-1342-A407-E545FA438DB3}" type="presOf" srcId="{25006800-0B54-4B4B-8641-E634A6AFEEA5}" destId="{7DB60188-23BA-FD4F-94EC-937389981BD4}" srcOrd="0" destOrd="2" presId="urn:microsoft.com/office/officeart/2005/8/layout/hList1"/>
    <dgm:cxn modelId="{D7BB1130-B06F-094B-BBD1-23CAB57DB7B1}" srcId="{8556F245-C369-2548-B821-A3A8A0FC7AB6}" destId="{811882D3-240C-854D-9A4F-A7DEEB2481B3}" srcOrd="0" destOrd="0" parTransId="{90343BB3-5D69-6146-8F47-3E0AB957D004}" sibTransId="{EF674531-4B95-E340-B763-BB2D2B1572FE}"/>
    <dgm:cxn modelId="{84E7AFD2-9BF3-4F33-B002-41661B181C93}" srcId="{811882D3-240C-854D-9A4F-A7DEEB2481B3}" destId="{083B1FB0-3034-48E7-9AF4-F80BC6592F1E}" srcOrd="3" destOrd="0" parTransId="{46A4D277-8E0D-49A3-B4F4-12A156C9AB4D}" sibTransId="{64DD43BD-F8BA-4F63-9E59-692C7F2D223C}"/>
    <dgm:cxn modelId="{D1AFF5DF-74A1-0F44-AA7A-708C988F8A29}" type="presOf" srcId="{8556F245-C369-2548-B821-A3A8A0FC7AB6}" destId="{3F13CDFC-EC66-0044-9C80-26681B0E6A9D}" srcOrd="0" destOrd="0" presId="urn:microsoft.com/office/officeart/2005/8/layout/hList1"/>
    <dgm:cxn modelId="{3483DAB7-2661-3E48-8877-570CE541BDA4}" srcId="{811882D3-240C-854D-9A4F-A7DEEB2481B3}" destId="{18F99D84-DEB2-484E-AD78-63E1711A5632}" srcOrd="0" destOrd="0" parTransId="{0575D7C0-7ABC-DE44-A6A0-1335D7FC5B43}" sibTransId="{130F180D-AE30-534F-9325-0E06A9FC0A58}"/>
    <dgm:cxn modelId="{FEB3B4EB-7B62-D149-AB78-7B6EE3254F74}" srcId="{811882D3-240C-854D-9A4F-A7DEEB2481B3}" destId="{C02D500D-3D97-884C-85DD-10DC34D5853C}" srcOrd="1" destOrd="0" parTransId="{1B09679A-3608-4046-9F2C-EA7150438C7A}" sibTransId="{F8D3E416-C6EE-0040-AE1D-9751125D7CED}"/>
    <dgm:cxn modelId="{7C9CAE69-F58A-084F-ACFF-5CFB3D14B3AA}" type="presOf" srcId="{18F99D84-DEB2-484E-AD78-63E1711A5632}" destId="{7DB60188-23BA-FD4F-94EC-937389981BD4}" srcOrd="0" destOrd="0" presId="urn:microsoft.com/office/officeart/2005/8/layout/hList1"/>
    <dgm:cxn modelId="{B87588D5-5DDE-4EE4-88EC-39F0ADDBA539}" type="presOf" srcId="{083B1FB0-3034-48E7-9AF4-F80BC6592F1E}" destId="{7DB60188-23BA-FD4F-94EC-937389981BD4}" srcOrd="0" destOrd="3" presId="urn:microsoft.com/office/officeart/2005/8/layout/hList1"/>
    <dgm:cxn modelId="{BA8AE1EE-8408-3D4E-A56F-09092D273A90}" type="presOf" srcId="{C02D500D-3D97-884C-85DD-10DC34D5853C}" destId="{7DB60188-23BA-FD4F-94EC-937389981BD4}" srcOrd="0" destOrd="1" presId="urn:microsoft.com/office/officeart/2005/8/layout/hList1"/>
    <dgm:cxn modelId="{23D863B5-8431-BF47-985B-5118EFF9973D}" type="presParOf" srcId="{3F13CDFC-EC66-0044-9C80-26681B0E6A9D}" destId="{768D64CC-4B9A-964A-B297-DE8D7C6560BB}" srcOrd="0" destOrd="0" presId="urn:microsoft.com/office/officeart/2005/8/layout/hList1"/>
    <dgm:cxn modelId="{3E6A3FFA-4B37-E946-BE0D-5A86182FEA59}" type="presParOf" srcId="{768D64CC-4B9A-964A-B297-DE8D7C6560BB}" destId="{18931775-DCC5-484A-832B-3A28405C0520}" srcOrd="0" destOrd="0" presId="urn:microsoft.com/office/officeart/2005/8/layout/hList1"/>
    <dgm:cxn modelId="{605D4190-FCAC-014A-A99D-97CC97D39D33}" type="presParOf" srcId="{768D64CC-4B9A-964A-B297-DE8D7C6560BB}" destId="{7DB60188-23BA-FD4F-94EC-937389981BD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r>
            <a:rPr lang="en-US" sz="2400" noProof="0" dirty="0" smtClean="0"/>
            <a:t>Sectors in Germany</a:t>
          </a:r>
        </a:p>
      </dgm:t>
    </dgm:pt>
    <dgm:pt modelId="{90343BB3-5D69-6146-8F47-3E0AB957D004}" type="parTrans" cxnId="{D7BB1130-B06F-094B-BBD1-23CAB57DB7B1}">
      <dgm:prSet/>
      <dgm:spPr/>
      <dgm:t>
        <a:bodyPr/>
        <a:lstStyle/>
        <a:p>
          <a:endParaRPr lang="de-DE" sz="1600"/>
        </a:p>
      </dgm:t>
    </dgm:pt>
    <dgm:pt modelId="{EF674531-4B95-E340-B763-BB2D2B1572FE}" type="sibTrans" cxnId="{D7BB1130-B06F-094B-BBD1-23CAB57DB7B1}">
      <dgm:prSet/>
      <dgm:spPr/>
      <dgm:t>
        <a:bodyPr/>
        <a:lstStyle/>
        <a:p>
          <a:endParaRPr lang="de-DE" sz="1600"/>
        </a:p>
      </dgm:t>
    </dgm:pt>
    <dgm:pt modelId="{6C7F9B34-4132-5C40-B1F9-9F37338777F1}">
      <dgm:prSet custT="1"/>
      <dgm:spPr/>
      <dgm:t>
        <a:bodyPr/>
        <a:lstStyle/>
        <a:p>
          <a:r>
            <a:rPr lang="en-US" sz="2400" noProof="0" dirty="0" smtClean="0"/>
            <a:t>Damages until 2015 (without costs for adaption)</a:t>
          </a:r>
          <a:endParaRPr lang="en-US" sz="2400" noProof="0" dirty="0"/>
        </a:p>
      </dgm:t>
    </dgm:pt>
    <dgm:pt modelId="{326FE5DC-EB7B-8946-81E3-ACD1EB9FCC13}" type="parTrans" cxnId="{CAEE6D4E-D287-4345-A45C-FDB594614178}">
      <dgm:prSet/>
      <dgm:spPr/>
      <dgm:t>
        <a:bodyPr/>
        <a:lstStyle/>
        <a:p>
          <a:endParaRPr lang="de-DE" sz="1600"/>
        </a:p>
      </dgm:t>
    </dgm:pt>
    <dgm:pt modelId="{34C537D4-473A-1E42-815A-683FFE65522A}" type="sibTrans" cxnId="{CAEE6D4E-D287-4345-A45C-FDB594614178}">
      <dgm:prSet/>
      <dgm:spPr/>
      <dgm:t>
        <a:bodyPr/>
        <a:lstStyle/>
        <a:p>
          <a:endParaRPr lang="de-DE" sz="1600"/>
        </a:p>
      </dgm:t>
    </dgm:pt>
    <dgm:pt modelId="{BC88CBEA-1606-4E4E-800D-8DC5481833DD}">
      <dgm:prSet custT="1"/>
      <dgm:spPr/>
      <dgm:t>
        <a:bodyPr lIns="144000"/>
        <a:lstStyle/>
        <a:p>
          <a:r>
            <a:rPr lang="en-US" sz="2000" b="0" noProof="0" dirty="0" smtClean="0">
              <a:solidFill>
                <a:schemeClr val="tx1"/>
              </a:solidFill>
              <a:effectLst/>
              <a:latin typeface="+mn-lt"/>
              <a:ea typeface="+mn-ea"/>
              <a:cs typeface="+mn-cs"/>
            </a:rPr>
            <a:t>Agriculture and forestry</a:t>
          </a:r>
        </a:p>
      </dgm:t>
    </dgm:pt>
    <dgm:pt modelId="{E2B5223A-FB4D-784E-8CD6-98E847ED2202}" type="parTrans" cxnId="{2406A87A-EFF2-7642-BE47-5B333F49AA55}">
      <dgm:prSet/>
      <dgm:spPr/>
      <dgm:t>
        <a:bodyPr/>
        <a:lstStyle/>
        <a:p>
          <a:endParaRPr lang="de-DE" sz="1600"/>
        </a:p>
      </dgm:t>
    </dgm:pt>
    <dgm:pt modelId="{2A7A31E2-0CF1-FA4D-94B7-A5D621FA2275}" type="sibTrans" cxnId="{2406A87A-EFF2-7642-BE47-5B333F49AA55}">
      <dgm:prSet/>
      <dgm:spPr/>
      <dgm:t>
        <a:bodyPr/>
        <a:lstStyle/>
        <a:p>
          <a:endParaRPr lang="de-DE" sz="1600"/>
        </a:p>
      </dgm:t>
    </dgm:pt>
    <dgm:pt modelId="{524BAA8D-2EA3-3B49-8FA0-F5D73CC76244}">
      <dgm:prSet custT="1"/>
      <dgm:spPr/>
      <dgm:t>
        <a:bodyPr/>
        <a:lstStyle/>
        <a:p>
          <a:r>
            <a:rPr lang="de-DE" sz="2000" dirty="0" smtClean="0"/>
            <a:t>Ca. 3 Billion Euro </a:t>
          </a:r>
          <a:endParaRPr lang="de-DE" sz="2000" dirty="0"/>
        </a:p>
      </dgm:t>
    </dgm:pt>
    <dgm:pt modelId="{01A53319-1D31-F648-9463-C723ABEBDCFB}" type="parTrans" cxnId="{C5FD0437-EE33-7746-B420-31D7A7273C69}">
      <dgm:prSet/>
      <dgm:spPr/>
      <dgm:t>
        <a:bodyPr/>
        <a:lstStyle/>
        <a:p>
          <a:endParaRPr lang="de-DE" sz="1600"/>
        </a:p>
      </dgm:t>
    </dgm:pt>
    <dgm:pt modelId="{7E86B8CC-A813-D548-9B9F-44DCC68084AE}" type="sibTrans" cxnId="{C5FD0437-EE33-7746-B420-31D7A7273C69}">
      <dgm:prSet/>
      <dgm:spPr/>
      <dgm:t>
        <a:bodyPr/>
        <a:lstStyle/>
        <a:p>
          <a:endParaRPr lang="de-DE" sz="1600"/>
        </a:p>
      </dgm:t>
    </dgm:pt>
    <dgm:pt modelId="{AEA9FD5E-1B11-7544-8B68-9C2508EF28B2}">
      <dgm:prSet custT="1"/>
      <dgm:spPr/>
      <dgm:t>
        <a:bodyPr lIns="144000"/>
        <a:lstStyle/>
        <a:p>
          <a:r>
            <a:rPr lang="en-US" sz="2000" b="0" noProof="0" dirty="0" smtClean="0">
              <a:solidFill>
                <a:schemeClr val="tx1"/>
              </a:solidFill>
              <a:effectLst/>
              <a:latin typeface="+mn-lt"/>
              <a:ea typeface="+mn-ea"/>
              <a:cs typeface="+mn-cs"/>
            </a:rPr>
            <a:t>Tourism</a:t>
          </a:r>
        </a:p>
      </dgm:t>
    </dgm:pt>
    <dgm:pt modelId="{DB8BF668-5122-E547-9530-384A822AD8AA}" type="parTrans" cxnId="{F64B6D4F-40DB-B944-BB4A-31B1B5DD2226}">
      <dgm:prSet/>
      <dgm:spPr/>
      <dgm:t>
        <a:bodyPr/>
        <a:lstStyle/>
        <a:p>
          <a:endParaRPr lang="de-DE" sz="1600"/>
        </a:p>
      </dgm:t>
    </dgm:pt>
    <dgm:pt modelId="{060A60A5-4402-1447-AE87-299EDFBD28C5}" type="sibTrans" cxnId="{F64B6D4F-40DB-B944-BB4A-31B1B5DD2226}">
      <dgm:prSet/>
      <dgm:spPr/>
      <dgm:t>
        <a:bodyPr/>
        <a:lstStyle/>
        <a:p>
          <a:endParaRPr lang="de-DE" sz="1600"/>
        </a:p>
      </dgm:t>
    </dgm:pt>
    <dgm:pt modelId="{2FBD8CCF-3B42-2146-A4D6-9F456416275B}">
      <dgm:prSet custT="1"/>
      <dgm:spPr/>
      <dgm:t>
        <a:bodyPr lIns="144000"/>
        <a:lstStyle/>
        <a:p>
          <a:r>
            <a:rPr lang="en-US" sz="2000" b="0" noProof="0" dirty="0" smtClean="0">
              <a:solidFill>
                <a:schemeClr val="tx1"/>
              </a:solidFill>
              <a:effectLst/>
              <a:latin typeface="+mn-lt"/>
              <a:ea typeface="+mn-ea"/>
              <a:cs typeface="+mn-cs"/>
            </a:rPr>
            <a:t>Health sector</a:t>
          </a:r>
        </a:p>
      </dgm:t>
    </dgm:pt>
    <dgm:pt modelId="{ADA98931-1AD9-DD47-949F-F1051AB835AD}" type="parTrans" cxnId="{3ED378F8-ECEC-4040-A520-73C18539C6A8}">
      <dgm:prSet/>
      <dgm:spPr/>
      <dgm:t>
        <a:bodyPr/>
        <a:lstStyle/>
        <a:p>
          <a:endParaRPr lang="de-DE" sz="1600"/>
        </a:p>
      </dgm:t>
    </dgm:pt>
    <dgm:pt modelId="{82724782-E6F5-0B4F-8BB8-3956F0304CDB}" type="sibTrans" cxnId="{3ED378F8-ECEC-4040-A520-73C18539C6A8}">
      <dgm:prSet/>
      <dgm:spPr/>
      <dgm:t>
        <a:bodyPr/>
        <a:lstStyle/>
        <a:p>
          <a:endParaRPr lang="de-DE" sz="1600"/>
        </a:p>
      </dgm:t>
    </dgm:pt>
    <dgm:pt modelId="{C86EC604-A4E4-664B-A94A-90DA236169D8}">
      <dgm:prSet custT="1"/>
      <dgm:spPr/>
      <dgm:t>
        <a:bodyPr lIns="144000"/>
        <a:lstStyle/>
        <a:p>
          <a:r>
            <a:rPr lang="en-US" sz="2000" b="0" noProof="0" dirty="0" smtClean="0">
              <a:solidFill>
                <a:schemeClr val="tx1"/>
              </a:solidFill>
              <a:effectLst/>
              <a:latin typeface="+mn-lt"/>
              <a:ea typeface="+mn-ea"/>
              <a:cs typeface="+mn-cs"/>
            </a:rPr>
            <a:t>Energy and Transportation</a:t>
          </a:r>
        </a:p>
      </dgm:t>
    </dgm:pt>
    <dgm:pt modelId="{44EA2AF2-47D7-8141-A020-7436C8F35D74}" type="parTrans" cxnId="{4B57816C-2ED6-244F-A61C-67B7356D9CEB}">
      <dgm:prSet/>
      <dgm:spPr/>
      <dgm:t>
        <a:bodyPr/>
        <a:lstStyle/>
        <a:p>
          <a:endParaRPr lang="de-DE" sz="1600"/>
        </a:p>
      </dgm:t>
    </dgm:pt>
    <dgm:pt modelId="{170E9416-C213-6144-A230-5FFE386EEA49}" type="sibTrans" cxnId="{4B57816C-2ED6-244F-A61C-67B7356D9CEB}">
      <dgm:prSet/>
      <dgm:spPr/>
      <dgm:t>
        <a:bodyPr/>
        <a:lstStyle/>
        <a:p>
          <a:endParaRPr lang="de-DE" sz="1600"/>
        </a:p>
      </dgm:t>
    </dgm:pt>
    <dgm:pt modelId="{9EB49077-FCBE-5D40-A079-D7237FE3B579}">
      <dgm:prSet custT="1"/>
      <dgm:spPr/>
      <dgm:t>
        <a:bodyPr lIns="144000"/>
        <a:lstStyle/>
        <a:p>
          <a:r>
            <a:rPr lang="en-US" sz="2000" b="0" noProof="0" dirty="0" smtClean="0">
              <a:solidFill>
                <a:schemeClr val="tx1"/>
              </a:solidFill>
              <a:effectLst/>
              <a:latin typeface="+mn-lt"/>
              <a:ea typeface="+mn-ea"/>
              <a:cs typeface="+mn-cs"/>
            </a:rPr>
            <a:t>Banking and Finance</a:t>
          </a:r>
        </a:p>
      </dgm:t>
    </dgm:pt>
    <dgm:pt modelId="{3BC319FA-DD4A-E942-B9B4-52CB80F16703}" type="parTrans" cxnId="{AE4D569E-11F5-2949-B23E-53E4588D4413}">
      <dgm:prSet/>
      <dgm:spPr/>
      <dgm:t>
        <a:bodyPr/>
        <a:lstStyle/>
        <a:p>
          <a:endParaRPr lang="de-DE" sz="1600"/>
        </a:p>
      </dgm:t>
    </dgm:pt>
    <dgm:pt modelId="{39491B68-5C12-6D45-AAC4-DF531CA378FF}" type="sibTrans" cxnId="{AE4D569E-11F5-2949-B23E-53E4588D4413}">
      <dgm:prSet/>
      <dgm:spPr/>
      <dgm:t>
        <a:bodyPr/>
        <a:lstStyle/>
        <a:p>
          <a:endParaRPr lang="de-DE" sz="1600"/>
        </a:p>
      </dgm:t>
    </dgm:pt>
    <dgm:pt modelId="{BC94881E-A1AB-3346-A881-9D7F30CC0DBB}">
      <dgm:prSet custT="1"/>
      <dgm:spPr/>
      <dgm:t>
        <a:bodyPr/>
        <a:lstStyle/>
        <a:p>
          <a:r>
            <a:rPr lang="de-DE" sz="2000" dirty="0" smtClean="0"/>
            <a:t>Ca.</a:t>
          </a:r>
          <a:r>
            <a:rPr lang="de-DE" sz="2000" baseline="0" dirty="0" smtClean="0"/>
            <a:t> 19 Billion Euro</a:t>
          </a:r>
          <a:endParaRPr lang="de-DE" sz="2000" dirty="0"/>
        </a:p>
      </dgm:t>
    </dgm:pt>
    <dgm:pt modelId="{226045D0-8A10-6C4B-9973-F5536DFD311E}" type="parTrans" cxnId="{578C2221-E665-BD4E-A077-73B2D67F7967}">
      <dgm:prSet/>
      <dgm:spPr/>
      <dgm:t>
        <a:bodyPr/>
        <a:lstStyle/>
        <a:p>
          <a:endParaRPr lang="de-DE" sz="1600"/>
        </a:p>
      </dgm:t>
    </dgm:pt>
    <dgm:pt modelId="{A2137E88-D2D2-DD4B-8081-81687E2046AA}" type="sibTrans" cxnId="{578C2221-E665-BD4E-A077-73B2D67F7967}">
      <dgm:prSet/>
      <dgm:spPr/>
      <dgm:t>
        <a:bodyPr/>
        <a:lstStyle/>
        <a:p>
          <a:endParaRPr lang="de-DE" sz="1600"/>
        </a:p>
      </dgm:t>
    </dgm:pt>
    <dgm:pt modelId="{FB6722AF-E028-0F45-B6C4-B92D7CD8AC1A}">
      <dgm:prSet custT="1"/>
      <dgm:spPr/>
      <dgm:t>
        <a:bodyPr/>
        <a:lstStyle/>
        <a:p>
          <a:r>
            <a:rPr lang="de-DE" sz="2000" dirty="0" smtClean="0"/>
            <a:t>Ca. 37 Billion Euro</a:t>
          </a:r>
          <a:endParaRPr lang="de-DE" sz="2000" dirty="0"/>
        </a:p>
      </dgm:t>
    </dgm:pt>
    <dgm:pt modelId="{850791A3-3716-FD4C-9220-5BEE6D8CC5ED}" type="parTrans" cxnId="{5BAC4089-7B67-6B44-A8C3-6FB487FC80F5}">
      <dgm:prSet/>
      <dgm:spPr/>
      <dgm:t>
        <a:bodyPr/>
        <a:lstStyle/>
        <a:p>
          <a:endParaRPr lang="de-DE" sz="1600"/>
        </a:p>
      </dgm:t>
    </dgm:pt>
    <dgm:pt modelId="{AF02BAF0-F18A-E74C-8D9D-17F62B4F8AEB}" type="sibTrans" cxnId="{5BAC4089-7B67-6B44-A8C3-6FB487FC80F5}">
      <dgm:prSet/>
      <dgm:spPr/>
      <dgm:t>
        <a:bodyPr/>
        <a:lstStyle/>
        <a:p>
          <a:endParaRPr lang="de-DE" sz="1600"/>
        </a:p>
      </dgm:t>
    </dgm:pt>
    <dgm:pt modelId="{48D613FB-323D-3F4A-8FA8-0B26376CC093}">
      <dgm:prSet custT="1"/>
      <dgm:spPr/>
      <dgm:t>
        <a:bodyPr/>
        <a:lstStyle/>
        <a:p>
          <a:r>
            <a:rPr lang="de-DE" sz="2000" dirty="0" smtClean="0"/>
            <a:t>Ca. 130 Billion </a:t>
          </a:r>
          <a:r>
            <a:rPr lang="de-DE" sz="2000" baseline="0" dirty="0" smtClean="0"/>
            <a:t>Euro</a:t>
          </a:r>
          <a:endParaRPr lang="de-DE" sz="2000" dirty="0"/>
        </a:p>
      </dgm:t>
    </dgm:pt>
    <dgm:pt modelId="{43AF4B7B-5A24-A04F-8236-623B3E5F74C1}" type="parTrans" cxnId="{6B4AF92E-7FB5-1E41-BA9C-76C416BD8C5E}">
      <dgm:prSet/>
      <dgm:spPr/>
      <dgm:t>
        <a:bodyPr/>
        <a:lstStyle/>
        <a:p>
          <a:endParaRPr lang="de-DE" sz="1600"/>
        </a:p>
      </dgm:t>
    </dgm:pt>
    <dgm:pt modelId="{05D3F450-B9B8-6C48-965E-C2D07AA36F54}" type="sibTrans" cxnId="{6B4AF92E-7FB5-1E41-BA9C-76C416BD8C5E}">
      <dgm:prSet/>
      <dgm:spPr/>
      <dgm:t>
        <a:bodyPr/>
        <a:lstStyle/>
        <a:p>
          <a:endParaRPr lang="de-DE" sz="1600"/>
        </a:p>
      </dgm:t>
    </dgm:pt>
    <dgm:pt modelId="{09E7F8DD-9FB7-DE47-B265-35A5DA20583B}">
      <dgm:prSet custT="1"/>
      <dgm:spPr/>
      <dgm:t>
        <a:bodyPr/>
        <a:lstStyle/>
        <a:p>
          <a:r>
            <a:rPr lang="de-DE" sz="2000" dirty="0" smtClean="0"/>
            <a:t>Ca. 100 Billion Euro</a:t>
          </a:r>
          <a:endParaRPr lang="de-DE" sz="2000" dirty="0"/>
        </a:p>
      </dgm:t>
    </dgm:pt>
    <dgm:pt modelId="{E2081EAC-BFDB-2F43-8F79-4DE8EFFC1F86}" type="parTrans" cxnId="{16264C15-C103-814C-A8EA-AB4679595C79}">
      <dgm:prSet/>
      <dgm:spPr/>
      <dgm:t>
        <a:bodyPr/>
        <a:lstStyle/>
        <a:p>
          <a:endParaRPr lang="de-DE" sz="1600"/>
        </a:p>
      </dgm:t>
    </dgm:pt>
    <dgm:pt modelId="{280B54DA-AC4E-EF45-8E60-B2EFF3632FCA}" type="sibTrans" cxnId="{16264C15-C103-814C-A8EA-AB4679595C79}">
      <dgm:prSet/>
      <dgm:spPr/>
      <dgm:t>
        <a:bodyPr/>
        <a:lstStyle/>
        <a:p>
          <a:endParaRPr lang="de-DE" sz="1600"/>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2" custScaleY="70269" custLinFactNeighborX="-1" custLinFactNeighborY="-44053">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2" custScaleY="79324" custLinFactNeighborX="452" custLinFactNeighborY="-29827">
        <dgm:presLayoutVars>
          <dgm:bulletEnabled val="1"/>
        </dgm:presLayoutVars>
      </dgm:prSet>
      <dgm:spPr/>
      <dgm:t>
        <a:bodyPr/>
        <a:lstStyle/>
        <a:p>
          <a:endParaRPr lang="de-DE"/>
        </a:p>
      </dgm:t>
    </dgm:pt>
    <dgm:pt modelId="{DEBE937D-53C6-7649-A836-59DA6E2EFCA5}" type="pres">
      <dgm:prSet presAssocID="{EF674531-4B95-E340-B763-BB2D2B1572FE}" presName="space" presStyleCnt="0"/>
      <dgm:spPr/>
    </dgm:pt>
    <dgm:pt modelId="{7FE15C41-E228-1143-9449-86C85F1332AF}" type="pres">
      <dgm:prSet presAssocID="{6C7F9B34-4132-5C40-B1F9-9F37338777F1}" presName="composite" presStyleCnt="0"/>
      <dgm:spPr/>
    </dgm:pt>
    <dgm:pt modelId="{1CAAFD28-3905-194C-8AEC-8831BC9E2CFB}" type="pres">
      <dgm:prSet presAssocID="{6C7F9B34-4132-5C40-B1F9-9F37338777F1}" presName="parTx" presStyleLbl="alignNode1" presStyleIdx="1" presStyleCnt="2" custScaleY="70845" custLinFactNeighborX="1" custLinFactNeighborY="-43845">
        <dgm:presLayoutVars>
          <dgm:chMax val="0"/>
          <dgm:chPref val="0"/>
          <dgm:bulletEnabled val="1"/>
        </dgm:presLayoutVars>
      </dgm:prSet>
      <dgm:spPr/>
      <dgm:t>
        <a:bodyPr/>
        <a:lstStyle/>
        <a:p>
          <a:endParaRPr lang="de-DE"/>
        </a:p>
      </dgm:t>
    </dgm:pt>
    <dgm:pt modelId="{E520C11D-A586-6145-8754-9F1FD65113BA}" type="pres">
      <dgm:prSet presAssocID="{6C7F9B34-4132-5C40-B1F9-9F37338777F1}" presName="desTx" presStyleLbl="alignAccFollowNode1" presStyleIdx="1" presStyleCnt="2" custScaleY="79323" custLinFactNeighborY="-29632">
        <dgm:presLayoutVars>
          <dgm:bulletEnabled val="1"/>
        </dgm:presLayoutVars>
      </dgm:prSet>
      <dgm:spPr/>
      <dgm:t>
        <a:bodyPr/>
        <a:lstStyle/>
        <a:p>
          <a:endParaRPr lang="de-DE"/>
        </a:p>
      </dgm:t>
    </dgm:pt>
  </dgm:ptLst>
  <dgm:cxnLst>
    <dgm:cxn modelId="{9EB326C3-0750-4BDE-86AE-B87001C89985}" type="presOf" srcId="{C86EC604-A4E4-664B-A94A-90DA236169D8}" destId="{7DB60188-23BA-FD4F-94EC-937389981BD4}" srcOrd="0" destOrd="3" presId="urn:microsoft.com/office/officeart/2005/8/layout/hList1"/>
    <dgm:cxn modelId="{578C2221-E665-BD4E-A077-73B2D67F7967}" srcId="{6C7F9B34-4132-5C40-B1F9-9F37338777F1}" destId="{BC94881E-A1AB-3346-A881-9D7F30CC0DBB}" srcOrd="1" destOrd="0" parTransId="{226045D0-8A10-6C4B-9973-F5536DFD311E}" sibTransId="{A2137E88-D2D2-DD4B-8081-81687E2046AA}"/>
    <dgm:cxn modelId="{2671EA99-3AB3-407E-87A2-0A937DD2A9BD}" type="presOf" srcId="{6C7F9B34-4132-5C40-B1F9-9F37338777F1}" destId="{1CAAFD28-3905-194C-8AEC-8831BC9E2CFB}" srcOrd="0" destOrd="0" presId="urn:microsoft.com/office/officeart/2005/8/layout/hList1"/>
    <dgm:cxn modelId="{4B8FCB8A-F90C-4B1C-8D19-17502345E33D}" type="presOf" srcId="{9EB49077-FCBE-5D40-A079-D7237FE3B579}" destId="{7DB60188-23BA-FD4F-94EC-937389981BD4}" srcOrd="0" destOrd="4" presId="urn:microsoft.com/office/officeart/2005/8/layout/hList1"/>
    <dgm:cxn modelId="{3ED378F8-ECEC-4040-A520-73C18539C6A8}" srcId="{811882D3-240C-854D-9A4F-A7DEEB2481B3}" destId="{2FBD8CCF-3B42-2146-A4D6-9F456416275B}" srcOrd="2" destOrd="0" parTransId="{ADA98931-1AD9-DD47-949F-F1051AB835AD}" sibTransId="{82724782-E6F5-0B4F-8BB8-3956F0304CDB}"/>
    <dgm:cxn modelId="{5BAC4089-7B67-6B44-A8C3-6FB487FC80F5}" srcId="{6C7F9B34-4132-5C40-B1F9-9F37338777F1}" destId="{FB6722AF-E028-0F45-B6C4-B92D7CD8AC1A}" srcOrd="2" destOrd="0" parTransId="{850791A3-3716-FD4C-9220-5BEE6D8CC5ED}" sibTransId="{AF02BAF0-F18A-E74C-8D9D-17F62B4F8AEB}"/>
    <dgm:cxn modelId="{CAEE6D4E-D287-4345-A45C-FDB594614178}" srcId="{8556F245-C369-2548-B821-A3A8A0FC7AB6}" destId="{6C7F9B34-4132-5C40-B1F9-9F37338777F1}" srcOrd="1" destOrd="0" parTransId="{326FE5DC-EB7B-8946-81E3-ACD1EB9FCC13}" sibTransId="{34C537D4-473A-1E42-815A-683FFE65522A}"/>
    <dgm:cxn modelId="{47340FE9-CADB-47AA-8F2A-BF655FFCC286}" type="presOf" srcId="{FB6722AF-E028-0F45-B6C4-B92D7CD8AC1A}" destId="{E520C11D-A586-6145-8754-9F1FD65113BA}" srcOrd="0" destOrd="2" presId="urn:microsoft.com/office/officeart/2005/8/layout/hList1"/>
    <dgm:cxn modelId="{16264C15-C103-814C-A8EA-AB4679595C79}" srcId="{6C7F9B34-4132-5C40-B1F9-9F37338777F1}" destId="{09E7F8DD-9FB7-DE47-B265-35A5DA20583B}" srcOrd="4" destOrd="0" parTransId="{E2081EAC-BFDB-2F43-8F79-4DE8EFFC1F86}" sibTransId="{280B54DA-AC4E-EF45-8E60-B2EFF3632FCA}"/>
    <dgm:cxn modelId="{76552ABD-672E-4B05-93E6-EBEA15E45ACB}" type="presOf" srcId="{BC94881E-A1AB-3346-A881-9D7F30CC0DBB}" destId="{E520C11D-A586-6145-8754-9F1FD65113BA}" srcOrd="0" destOrd="1" presId="urn:microsoft.com/office/officeart/2005/8/layout/hList1"/>
    <dgm:cxn modelId="{7EE3783A-D85F-4DA8-8550-E86E9C800E70}" type="presOf" srcId="{811882D3-240C-854D-9A4F-A7DEEB2481B3}" destId="{18931775-DCC5-484A-832B-3A28405C0520}" srcOrd="0" destOrd="0" presId="urn:microsoft.com/office/officeart/2005/8/layout/hList1"/>
    <dgm:cxn modelId="{AE4D569E-11F5-2949-B23E-53E4588D4413}" srcId="{811882D3-240C-854D-9A4F-A7DEEB2481B3}" destId="{9EB49077-FCBE-5D40-A079-D7237FE3B579}" srcOrd="4" destOrd="0" parTransId="{3BC319FA-DD4A-E942-B9B4-52CB80F16703}" sibTransId="{39491B68-5C12-6D45-AAC4-DF531CA378FF}"/>
    <dgm:cxn modelId="{6B4AF92E-7FB5-1E41-BA9C-76C416BD8C5E}" srcId="{6C7F9B34-4132-5C40-B1F9-9F37338777F1}" destId="{48D613FB-323D-3F4A-8FA8-0B26376CC093}" srcOrd="3" destOrd="0" parTransId="{43AF4B7B-5A24-A04F-8236-623B3E5F74C1}" sibTransId="{05D3F450-B9B8-6C48-965E-C2D07AA36F54}"/>
    <dgm:cxn modelId="{D818D86B-7303-4410-AC55-27BDBCCE62EE}" type="presOf" srcId="{AEA9FD5E-1B11-7544-8B68-9C2508EF28B2}" destId="{7DB60188-23BA-FD4F-94EC-937389981BD4}" srcOrd="0" destOrd="1" presId="urn:microsoft.com/office/officeart/2005/8/layout/hList1"/>
    <dgm:cxn modelId="{2062CD7E-3770-4D27-98ED-2C87CF04C009}" type="presOf" srcId="{2FBD8CCF-3B42-2146-A4D6-9F456416275B}" destId="{7DB60188-23BA-FD4F-94EC-937389981BD4}" srcOrd="0" destOrd="2" presId="urn:microsoft.com/office/officeart/2005/8/layout/hList1"/>
    <dgm:cxn modelId="{CC9C0333-2514-4F91-9C27-43038340CA87}" type="presOf" srcId="{8556F245-C369-2548-B821-A3A8A0FC7AB6}" destId="{3F13CDFC-EC66-0044-9C80-26681B0E6A9D}" srcOrd="0" destOrd="0" presId="urn:microsoft.com/office/officeart/2005/8/layout/hList1"/>
    <dgm:cxn modelId="{4B57816C-2ED6-244F-A61C-67B7356D9CEB}" srcId="{811882D3-240C-854D-9A4F-A7DEEB2481B3}" destId="{C86EC604-A4E4-664B-A94A-90DA236169D8}" srcOrd="3" destOrd="0" parTransId="{44EA2AF2-47D7-8141-A020-7436C8F35D74}" sibTransId="{170E9416-C213-6144-A230-5FFE386EEA49}"/>
    <dgm:cxn modelId="{D7BB1130-B06F-094B-BBD1-23CAB57DB7B1}" srcId="{8556F245-C369-2548-B821-A3A8A0FC7AB6}" destId="{811882D3-240C-854D-9A4F-A7DEEB2481B3}" srcOrd="0" destOrd="0" parTransId="{90343BB3-5D69-6146-8F47-3E0AB957D004}" sibTransId="{EF674531-4B95-E340-B763-BB2D2B1572FE}"/>
    <dgm:cxn modelId="{FDDF7974-AF02-44AD-9112-AC68425C71D6}" type="presOf" srcId="{524BAA8D-2EA3-3B49-8FA0-F5D73CC76244}" destId="{E520C11D-A586-6145-8754-9F1FD65113BA}" srcOrd="0" destOrd="0" presId="urn:microsoft.com/office/officeart/2005/8/layout/hList1"/>
    <dgm:cxn modelId="{CB9CFAC8-1CB3-4B18-9167-82817F7C3A74}" type="presOf" srcId="{09E7F8DD-9FB7-DE47-B265-35A5DA20583B}" destId="{E520C11D-A586-6145-8754-9F1FD65113BA}" srcOrd="0" destOrd="4" presId="urn:microsoft.com/office/officeart/2005/8/layout/hList1"/>
    <dgm:cxn modelId="{D77EDA35-83C6-4D7D-AF06-858636F210B1}" type="presOf" srcId="{48D613FB-323D-3F4A-8FA8-0B26376CC093}" destId="{E520C11D-A586-6145-8754-9F1FD65113BA}" srcOrd="0" destOrd="3" presId="urn:microsoft.com/office/officeart/2005/8/layout/hList1"/>
    <dgm:cxn modelId="{F20C187C-A6F0-4CC6-BB5F-C2C0F829C451}" type="presOf" srcId="{BC88CBEA-1606-4E4E-800D-8DC5481833DD}" destId="{7DB60188-23BA-FD4F-94EC-937389981BD4}" srcOrd="0" destOrd="0" presId="urn:microsoft.com/office/officeart/2005/8/layout/hList1"/>
    <dgm:cxn modelId="{2406A87A-EFF2-7642-BE47-5B333F49AA55}" srcId="{811882D3-240C-854D-9A4F-A7DEEB2481B3}" destId="{BC88CBEA-1606-4E4E-800D-8DC5481833DD}" srcOrd="0" destOrd="0" parTransId="{E2B5223A-FB4D-784E-8CD6-98E847ED2202}" sibTransId="{2A7A31E2-0CF1-FA4D-94B7-A5D621FA2275}"/>
    <dgm:cxn modelId="{C5FD0437-EE33-7746-B420-31D7A7273C69}" srcId="{6C7F9B34-4132-5C40-B1F9-9F37338777F1}" destId="{524BAA8D-2EA3-3B49-8FA0-F5D73CC76244}" srcOrd="0" destOrd="0" parTransId="{01A53319-1D31-F648-9463-C723ABEBDCFB}" sibTransId="{7E86B8CC-A813-D548-9B9F-44DCC68084AE}"/>
    <dgm:cxn modelId="{F64B6D4F-40DB-B944-BB4A-31B1B5DD2226}" srcId="{811882D3-240C-854D-9A4F-A7DEEB2481B3}" destId="{AEA9FD5E-1B11-7544-8B68-9C2508EF28B2}" srcOrd="1" destOrd="0" parTransId="{DB8BF668-5122-E547-9530-384A822AD8AA}" sibTransId="{060A60A5-4402-1447-AE87-299EDFBD28C5}"/>
    <dgm:cxn modelId="{DCB3E93A-5BA3-408D-A857-5ECCA4809C4E}" type="presParOf" srcId="{3F13CDFC-EC66-0044-9C80-26681B0E6A9D}" destId="{768D64CC-4B9A-964A-B297-DE8D7C6560BB}" srcOrd="0" destOrd="0" presId="urn:microsoft.com/office/officeart/2005/8/layout/hList1"/>
    <dgm:cxn modelId="{B1DAF923-FD74-41EA-848A-BD43941F750B}" type="presParOf" srcId="{768D64CC-4B9A-964A-B297-DE8D7C6560BB}" destId="{18931775-DCC5-484A-832B-3A28405C0520}" srcOrd="0" destOrd="0" presId="urn:microsoft.com/office/officeart/2005/8/layout/hList1"/>
    <dgm:cxn modelId="{65879294-F2EF-4692-B62F-0DC4637A9B25}" type="presParOf" srcId="{768D64CC-4B9A-964A-B297-DE8D7C6560BB}" destId="{7DB60188-23BA-FD4F-94EC-937389981BD4}" srcOrd="1" destOrd="0" presId="urn:microsoft.com/office/officeart/2005/8/layout/hList1"/>
    <dgm:cxn modelId="{1D1DBD0F-7C40-4B16-976A-0DCC07A4C4BD}" type="presParOf" srcId="{3F13CDFC-EC66-0044-9C80-26681B0E6A9D}" destId="{DEBE937D-53C6-7649-A836-59DA6E2EFCA5}" srcOrd="1" destOrd="0" presId="urn:microsoft.com/office/officeart/2005/8/layout/hList1"/>
    <dgm:cxn modelId="{2C5F1B05-794F-4329-84EA-29D49B3D951B}" type="presParOf" srcId="{3F13CDFC-EC66-0044-9C80-26681B0E6A9D}" destId="{7FE15C41-E228-1143-9449-86C85F1332AF}" srcOrd="2" destOrd="0" presId="urn:microsoft.com/office/officeart/2005/8/layout/hList1"/>
    <dgm:cxn modelId="{B22A3E9F-4600-4ACC-AEAB-803D94F37466}" type="presParOf" srcId="{7FE15C41-E228-1143-9449-86C85F1332AF}" destId="{1CAAFD28-3905-194C-8AEC-8831BC9E2CFB}" srcOrd="0" destOrd="0" presId="urn:microsoft.com/office/officeart/2005/8/layout/hList1"/>
    <dgm:cxn modelId="{58C1053C-2DC1-41B9-B413-95B1BFCB2BAB}" type="presParOf" srcId="{7FE15C41-E228-1143-9449-86C85F1332AF}" destId="{E520C11D-A586-6145-8754-9F1FD65113BA}"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1026802-355D-4B89-BF96-544DA1B59A8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DF29422-E6A1-490A-AE5C-124752837E24}">
      <dgm:prSet phldrT="[Text]"/>
      <dgm:spPr/>
      <dgm:t>
        <a:bodyPr/>
        <a:lstStyle/>
        <a:p>
          <a:r>
            <a:rPr lang="en-US" noProof="0" dirty="0" smtClean="0"/>
            <a:t>Consequences and impact</a:t>
          </a:r>
          <a:endParaRPr lang="en-US" noProof="0" dirty="0"/>
        </a:p>
      </dgm:t>
    </dgm:pt>
    <dgm:pt modelId="{6D9FAF37-882E-4FFA-BD7F-3930E94B0CB8}" type="parTrans" cxnId="{E75CF56D-5CFB-4981-89FE-726A2BBC1113}">
      <dgm:prSet/>
      <dgm:spPr/>
      <dgm:t>
        <a:bodyPr/>
        <a:lstStyle/>
        <a:p>
          <a:endParaRPr lang="de-DE"/>
        </a:p>
      </dgm:t>
    </dgm:pt>
    <dgm:pt modelId="{C3336CDA-6FA0-4FA4-83CA-3383FD4E0F84}" type="sibTrans" cxnId="{E75CF56D-5CFB-4981-89FE-726A2BBC1113}">
      <dgm:prSet/>
      <dgm:spPr/>
      <dgm:t>
        <a:bodyPr/>
        <a:lstStyle/>
        <a:p>
          <a:endParaRPr lang="de-DE"/>
        </a:p>
      </dgm:t>
    </dgm:pt>
    <dgm:pt modelId="{065F99EE-DC40-46CE-AE0F-3BBE21C08D15}">
      <dgm:prSet phldrT="[Text]"/>
      <dgm:spPr/>
      <dgm:t>
        <a:bodyPr/>
        <a:lstStyle/>
        <a:p>
          <a:r>
            <a:rPr lang="de-DE" dirty="0" err="1" smtClean="0"/>
            <a:t>Weather</a:t>
          </a:r>
          <a:r>
            <a:rPr lang="de-DE" dirty="0" smtClean="0"/>
            <a:t>, </a:t>
          </a:r>
          <a:r>
            <a:rPr lang="de-DE" dirty="0" err="1" smtClean="0"/>
            <a:t>migration</a:t>
          </a:r>
          <a:r>
            <a:rPr lang="de-DE" dirty="0" smtClean="0"/>
            <a:t>, </a:t>
          </a:r>
          <a:r>
            <a:rPr lang="de-DE" dirty="0" err="1" smtClean="0"/>
            <a:t>and</a:t>
          </a:r>
          <a:r>
            <a:rPr lang="de-DE" dirty="0" smtClean="0"/>
            <a:t> </a:t>
          </a:r>
          <a:r>
            <a:rPr lang="de-DE" dirty="0" err="1" smtClean="0"/>
            <a:t>economy</a:t>
          </a:r>
          <a:endParaRPr lang="de-DE" dirty="0"/>
        </a:p>
      </dgm:t>
    </dgm:pt>
    <dgm:pt modelId="{5FBA84AB-C515-4444-8D39-09B660F2F280}" type="parTrans" cxnId="{19556DE6-BD4E-4EB4-A3F1-9377A5603DF0}">
      <dgm:prSet/>
      <dgm:spPr/>
      <dgm:t>
        <a:bodyPr/>
        <a:lstStyle/>
        <a:p>
          <a:endParaRPr lang="de-DE"/>
        </a:p>
      </dgm:t>
    </dgm:pt>
    <dgm:pt modelId="{8C94A212-0E26-4816-BF53-2D6CECB22DBD}" type="sibTrans" cxnId="{19556DE6-BD4E-4EB4-A3F1-9377A5603DF0}">
      <dgm:prSet/>
      <dgm:spPr/>
      <dgm:t>
        <a:bodyPr/>
        <a:lstStyle/>
        <a:p>
          <a:endParaRPr lang="de-DE"/>
        </a:p>
      </dgm:t>
    </dgm:pt>
    <dgm:pt modelId="{4B42EAAD-76E3-40B7-BFDE-81E52F911AB1}">
      <dgm:prSet phldrT="[Text]"/>
      <dgm:spPr/>
      <dgm:t>
        <a:bodyPr/>
        <a:lstStyle/>
        <a:p>
          <a:r>
            <a:rPr lang="de-DE" dirty="0" smtClean="0"/>
            <a:t>Companies </a:t>
          </a:r>
          <a:r>
            <a:rPr lang="de-DE" dirty="0" err="1" smtClean="0"/>
            <a:t>and</a:t>
          </a:r>
          <a:r>
            <a:rPr lang="de-DE" dirty="0" smtClean="0"/>
            <a:t> </a:t>
          </a:r>
          <a:r>
            <a:rPr lang="de-DE" dirty="0" err="1" smtClean="0"/>
            <a:t>sectors</a:t>
          </a:r>
          <a:endParaRPr lang="de-DE" dirty="0"/>
        </a:p>
      </dgm:t>
    </dgm:pt>
    <dgm:pt modelId="{B24536DF-7D67-4153-89AC-21D171325DAD}" type="parTrans" cxnId="{15DA9EA0-A001-4EE6-A7C5-5B2F8C7006DF}">
      <dgm:prSet/>
      <dgm:spPr/>
      <dgm:t>
        <a:bodyPr/>
        <a:lstStyle/>
        <a:p>
          <a:endParaRPr lang="de-DE"/>
        </a:p>
      </dgm:t>
    </dgm:pt>
    <dgm:pt modelId="{87886F52-0C02-4B38-8E49-0625B0C991B9}" type="sibTrans" cxnId="{15DA9EA0-A001-4EE6-A7C5-5B2F8C7006DF}">
      <dgm:prSet/>
      <dgm:spPr/>
      <dgm:t>
        <a:bodyPr/>
        <a:lstStyle/>
        <a:p>
          <a:endParaRPr lang="de-DE"/>
        </a:p>
      </dgm:t>
    </dgm:pt>
    <dgm:pt modelId="{98475047-AED6-459A-93B1-F2EC276F189D}">
      <dgm:prSet phldrT="[Text]"/>
      <dgm:spPr/>
      <dgm:t>
        <a:bodyPr/>
        <a:lstStyle/>
        <a:p>
          <a:r>
            <a:rPr lang="de-DE" dirty="0" smtClean="0"/>
            <a:t>Global </a:t>
          </a:r>
          <a:r>
            <a:rPr lang="de-DE" dirty="0" err="1" smtClean="0"/>
            <a:t>disruption</a:t>
          </a:r>
          <a:r>
            <a:rPr lang="de-DE" dirty="0" smtClean="0"/>
            <a:t> </a:t>
          </a:r>
          <a:r>
            <a:rPr lang="de-DE" dirty="0" err="1" smtClean="0"/>
            <a:t>and</a:t>
          </a:r>
          <a:r>
            <a:rPr lang="de-DE" dirty="0" smtClean="0"/>
            <a:t> </a:t>
          </a:r>
          <a:r>
            <a:rPr lang="de-DE" dirty="0" err="1" smtClean="0"/>
            <a:t>further</a:t>
          </a:r>
          <a:r>
            <a:rPr lang="de-DE" dirty="0" smtClean="0"/>
            <a:t> </a:t>
          </a:r>
          <a:r>
            <a:rPr lang="de-DE" dirty="0" err="1" smtClean="0"/>
            <a:t>conclusions</a:t>
          </a:r>
          <a:endParaRPr lang="de-DE" dirty="0"/>
        </a:p>
      </dgm:t>
    </dgm:pt>
    <dgm:pt modelId="{9FC38684-98F8-4281-9273-F9DA155616EF}" type="parTrans" cxnId="{B0A94BDF-94BC-4346-B11B-49D63D422FFB}">
      <dgm:prSet/>
      <dgm:spPr/>
      <dgm:t>
        <a:bodyPr/>
        <a:lstStyle/>
        <a:p>
          <a:endParaRPr lang="de-DE"/>
        </a:p>
      </dgm:t>
    </dgm:pt>
    <dgm:pt modelId="{016196E0-A3BD-4C64-9B3E-2CC46E0B8F21}" type="sibTrans" cxnId="{B0A94BDF-94BC-4346-B11B-49D63D422FFB}">
      <dgm:prSet/>
      <dgm:spPr/>
      <dgm:t>
        <a:bodyPr/>
        <a:lstStyle/>
        <a:p>
          <a:endParaRPr lang="de-DE"/>
        </a:p>
      </dgm:t>
    </dgm:pt>
    <dgm:pt modelId="{C9E3B6D1-1193-44FC-ABB9-F5AAD6B0624E}" type="pres">
      <dgm:prSet presAssocID="{31026802-355D-4B89-BF96-544DA1B59A8A}" presName="hierChild1" presStyleCnt="0">
        <dgm:presLayoutVars>
          <dgm:orgChart val="1"/>
          <dgm:chPref val="1"/>
          <dgm:dir/>
          <dgm:animOne val="branch"/>
          <dgm:animLvl val="lvl"/>
          <dgm:resizeHandles/>
        </dgm:presLayoutVars>
      </dgm:prSet>
      <dgm:spPr/>
      <dgm:t>
        <a:bodyPr/>
        <a:lstStyle/>
        <a:p>
          <a:endParaRPr lang="de-DE"/>
        </a:p>
      </dgm:t>
    </dgm:pt>
    <dgm:pt modelId="{3085CCEB-FE25-41A2-8128-861A55A0C1A2}" type="pres">
      <dgm:prSet presAssocID="{2DF29422-E6A1-490A-AE5C-124752837E24}" presName="hierRoot1" presStyleCnt="0">
        <dgm:presLayoutVars>
          <dgm:hierBranch val="init"/>
        </dgm:presLayoutVars>
      </dgm:prSet>
      <dgm:spPr/>
    </dgm:pt>
    <dgm:pt modelId="{30FC5187-5DBB-4A6C-AC6A-4FBAEC301ED9}" type="pres">
      <dgm:prSet presAssocID="{2DF29422-E6A1-490A-AE5C-124752837E24}" presName="rootComposite1" presStyleCnt="0"/>
      <dgm:spPr/>
    </dgm:pt>
    <dgm:pt modelId="{0E096F00-B3BC-45E4-A38B-EAFE7BD64071}" type="pres">
      <dgm:prSet presAssocID="{2DF29422-E6A1-490A-AE5C-124752837E24}" presName="rootText1" presStyleLbl="node0" presStyleIdx="0" presStyleCnt="1">
        <dgm:presLayoutVars>
          <dgm:chPref val="3"/>
        </dgm:presLayoutVars>
      </dgm:prSet>
      <dgm:spPr/>
      <dgm:t>
        <a:bodyPr/>
        <a:lstStyle/>
        <a:p>
          <a:endParaRPr lang="de-DE"/>
        </a:p>
      </dgm:t>
    </dgm:pt>
    <dgm:pt modelId="{302496D3-4554-45AB-A580-86716478BBCD}" type="pres">
      <dgm:prSet presAssocID="{2DF29422-E6A1-490A-AE5C-124752837E24}" presName="rootConnector1" presStyleLbl="node1" presStyleIdx="0" presStyleCnt="0"/>
      <dgm:spPr/>
      <dgm:t>
        <a:bodyPr/>
        <a:lstStyle/>
        <a:p>
          <a:endParaRPr lang="de-DE"/>
        </a:p>
      </dgm:t>
    </dgm:pt>
    <dgm:pt modelId="{34B3C427-FEF2-4139-B614-5DAFD88F6E84}" type="pres">
      <dgm:prSet presAssocID="{2DF29422-E6A1-490A-AE5C-124752837E24}" presName="hierChild2" presStyleCnt="0"/>
      <dgm:spPr/>
    </dgm:pt>
    <dgm:pt modelId="{5B1ACC85-7FD9-4DC0-A576-75C63B294021}" type="pres">
      <dgm:prSet presAssocID="{5FBA84AB-C515-4444-8D39-09B660F2F280}" presName="Name37" presStyleLbl="parChTrans1D2" presStyleIdx="0" presStyleCnt="3"/>
      <dgm:spPr/>
      <dgm:t>
        <a:bodyPr/>
        <a:lstStyle/>
        <a:p>
          <a:endParaRPr lang="de-DE"/>
        </a:p>
      </dgm:t>
    </dgm:pt>
    <dgm:pt modelId="{264AE041-CE42-4CA6-AD5E-931BEA72CD7B}" type="pres">
      <dgm:prSet presAssocID="{065F99EE-DC40-46CE-AE0F-3BBE21C08D15}" presName="hierRoot2" presStyleCnt="0">
        <dgm:presLayoutVars>
          <dgm:hierBranch val="init"/>
        </dgm:presLayoutVars>
      </dgm:prSet>
      <dgm:spPr/>
    </dgm:pt>
    <dgm:pt modelId="{960661E5-8D60-4663-BC90-E77750F361DC}" type="pres">
      <dgm:prSet presAssocID="{065F99EE-DC40-46CE-AE0F-3BBE21C08D15}" presName="rootComposite" presStyleCnt="0"/>
      <dgm:spPr/>
    </dgm:pt>
    <dgm:pt modelId="{7C745C7F-2C71-4E7E-B240-B6D2368024F7}" type="pres">
      <dgm:prSet presAssocID="{065F99EE-DC40-46CE-AE0F-3BBE21C08D15}" presName="rootText" presStyleLbl="node2" presStyleIdx="0" presStyleCnt="3" custScaleX="114778" custScaleY="96925">
        <dgm:presLayoutVars>
          <dgm:chPref val="3"/>
        </dgm:presLayoutVars>
      </dgm:prSet>
      <dgm:spPr/>
      <dgm:t>
        <a:bodyPr/>
        <a:lstStyle/>
        <a:p>
          <a:endParaRPr lang="de-DE"/>
        </a:p>
      </dgm:t>
    </dgm:pt>
    <dgm:pt modelId="{CA969693-AA08-4F8B-9875-882E377C1BCA}" type="pres">
      <dgm:prSet presAssocID="{065F99EE-DC40-46CE-AE0F-3BBE21C08D15}" presName="rootConnector" presStyleLbl="node2" presStyleIdx="0" presStyleCnt="3"/>
      <dgm:spPr/>
      <dgm:t>
        <a:bodyPr/>
        <a:lstStyle/>
        <a:p>
          <a:endParaRPr lang="de-DE"/>
        </a:p>
      </dgm:t>
    </dgm:pt>
    <dgm:pt modelId="{0502F45E-B897-4E1A-9D8E-7C437506F070}" type="pres">
      <dgm:prSet presAssocID="{065F99EE-DC40-46CE-AE0F-3BBE21C08D15}" presName="hierChild4" presStyleCnt="0"/>
      <dgm:spPr/>
    </dgm:pt>
    <dgm:pt modelId="{D73641E1-9AB4-40F0-B349-FD834F69D337}" type="pres">
      <dgm:prSet presAssocID="{065F99EE-DC40-46CE-AE0F-3BBE21C08D15}" presName="hierChild5" presStyleCnt="0"/>
      <dgm:spPr/>
    </dgm:pt>
    <dgm:pt modelId="{EC36AC6C-77A8-45E9-9DE9-954F19D1F7EF}" type="pres">
      <dgm:prSet presAssocID="{B24536DF-7D67-4153-89AC-21D171325DAD}" presName="Name37" presStyleLbl="parChTrans1D2" presStyleIdx="1" presStyleCnt="3"/>
      <dgm:spPr/>
      <dgm:t>
        <a:bodyPr/>
        <a:lstStyle/>
        <a:p>
          <a:endParaRPr lang="de-DE"/>
        </a:p>
      </dgm:t>
    </dgm:pt>
    <dgm:pt modelId="{BF73F76E-1502-41A6-BA4B-C5CBD8B5AE85}" type="pres">
      <dgm:prSet presAssocID="{4B42EAAD-76E3-40B7-BFDE-81E52F911AB1}" presName="hierRoot2" presStyleCnt="0">
        <dgm:presLayoutVars>
          <dgm:hierBranch val="init"/>
        </dgm:presLayoutVars>
      </dgm:prSet>
      <dgm:spPr/>
    </dgm:pt>
    <dgm:pt modelId="{A99A2ACC-E3A9-4549-9507-CBDA2B1E8FDD}" type="pres">
      <dgm:prSet presAssocID="{4B42EAAD-76E3-40B7-BFDE-81E52F911AB1}" presName="rootComposite" presStyleCnt="0"/>
      <dgm:spPr/>
    </dgm:pt>
    <dgm:pt modelId="{BC3C6AD5-50E3-4E53-893B-FAB792C12D7B}" type="pres">
      <dgm:prSet presAssocID="{4B42EAAD-76E3-40B7-BFDE-81E52F911AB1}" presName="rootText" presStyleLbl="node2" presStyleIdx="1" presStyleCnt="3" custScaleX="130651" custScaleY="229819">
        <dgm:presLayoutVars>
          <dgm:chPref val="3"/>
        </dgm:presLayoutVars>
      </dgm:prSet>
      <dgm:spPr/>
      <dgm:t>
        <a:bodyPr/>
        <a:lstStyle/>
        <a:p>
          <a:endParaRPr lang="de-DE"/>
        </a:p>
      </dgm:t>
    </dgm:pt>
    <dgm:pt modelId="{74FD9B52-A36A-47DB-88B6-155214527B6C}" type="pres">
      <dgm:prSet presAssocID="{4B42EAAD-76E3-40B7-BFDE-81E52F911AB1}" presName="rootConnector" presStyleLbl="node2" presStyleIdx="1" presStyleCnt="3"/>
      <dgm:spPr/>
      <dgm:t>
        <a:bodyPr/>
        <a:lstStyle/>
        <a:p>
          <a:endParaRPr lang="de-DE"/>
        </a:p>
      </dgm:t>
    </dgm:pt>
    <dgm:pt modelId="{914FB48D-C45A-4B2A-95E3-92B6A9EDCDB8}" type="pres">
      <dgm:prSet presAssocID="{4B42EAAD-76E3-40B7-BFDE-81E52F911AB1}" presName="hierChild4" presStyleCnt="0"/>
      <dgm:spPr/>
    </dgm:pt>
    <dgm:pt modelId="{E3CC8E9E-0325-4C35-902D-F0C458D90E65}" type="pres">
      <dgm:prSet presAssocID="{4B42EAAD-76E3-40B7-BFDE-81E52F911AB1}" presName="hierChild5" presStyleCnt="0"/>
      <dgm:spPr/>
    </dgm:pt>
    <dgm:pt modelId="{699817A1-860B-4B5C-BF89-804AC62BBC39}" type="pres">
      <dgm:prSet presAssocID="{9FC38684-98F8-4281-9273-F9DA155616EF}" presName="Name37" presStyleLbl="parChTrans1D2" presStyleIdx="2" presStyleCnt="3"/>
      <dgm:spPr/>
      <dgm:t>
        <a:bodyPr/>
        <a:lstStyle/>
        <a:p>
          <a:endParaRPr lang="de-DE"/>
        </a:p>
      </dgm:t>
    </dgm:pt>
    <dgm:pt modelId="{43725D0A-B40A-4177-B072-9593089685CB}" type="pres">
      <dgm:prSet presAssocID="{98475047-AED6-459A-93B1-F2EC276F189D}" presName="hierRoot2" presStyleCnt="0">
        <dgm:presLayoutVars>
          <dgm:hierBranch val="init"/>
        </dgm:presLayoutVars>
      </dgm:prSet>
      <dgm:spPr/>
    </dgm:pt>
    <dgm:pt modelId="{B8305C69-5480-43EA-A333-E5B7486B9A3A}" type="pres">
      <dgm:prSet presAssocID="{98475047-AED6-459A-93B1-F2EC276F189D}" presName="rootComposite" presStyleCnt="0"/>
      <dgm:spPr/>
    </dgm:pt>
    <dgm:pt modelId="{513931C4-7FF4-4546-95B9-92BA82E28200}" type="pres">
      <dgm:prSet presAssocID="{98475047-AED6-459A-93B1-F2EC276F189D}" presName="rootText" presStyleLbl="node2" presStyleIdx="2" presStyleCnt="3">
        <dgm:presLayoutVars>
          <dgm:chPref val="3"/>
        </dgm:presLayoutVars>
      </dgm:prSet>
      <dgm:spPr/>
      <dgm:t>
        <a:bodyPr/>
        <a:lstStyle/>
        <a:p>
          <a:endParaRPr lang="de-DE"/>
        </a:p>
      </dgm:t>
    </dgm:pt>
    <dgm:pt modelId="{02177A49-CA70-4080-B28D-20D5E509083C}" type="pres">
      <dgm:prSet presAssocID="{98475047-AED6-459A-93B1-F2EC276F189D}" presName="rootConnector" presStyleLbl="node2" presStyleIdx="2" presStyleCnt="3"/>
      <dgm:spPr/>
      <dgm:t>
        <a:bodyPr/>
        <a:lstStyle/>
        <a:p>
          <a:endParaRPr lang="de-DE"/>
        </a:p>
      </dgm:t>
    </dgm:pt>
    <dgm:pt modelId="{9B96E6B2-D3DB-43E6-8E5A-2B6187466F63}" type="pres">
      <dgm:prSet presAssocID="{98475047-AED6-459A-93B1-F2EC276F189D}" presName="hierChild4" presStyleCnt="0"/>
      <dgm:spPr/>
    </dgm:pt>
    <dgm:pt modelId="{0FEA90D7-7ECC-44AB-BD4C-1DB789118195}" type="pres">
      <dgm:prSet presAssocID="{98475047-AED6-459A-93B1-F2EC276F189D}" presName="hierChild5" presStyleCnt="0"/>
      <dgm:spPr/>
    </dgm:pt>
    <dgm:pt modelId="{D752A6EE-9197-4B64-BF3B-DAAEFE45EA19}" type="pres">
      <dgm:prSet presAssocID="{2DF29422-E6A1-490A-AE5C-124752837E24}" presName="hierChild3" presStyleCnt="0"/>
      <dgm:spPr/>
    </dgm:pt>
  </dgm:ptLst>
  <dgm:cxnLst>
    <dgm:cxn modelId="{7157568D-E221-40C9-9996-7FB8F281AF30}" type="presOf" srcId="{065F99EE-DC40-46CE-AE0F-3BBE21C08D15}" destId="{7C745C7F-2C71-4E7E-B240-B6D2368024F7}" srcOrd="0" destOrd="0" presId="urn:microsoft.com/office/officeart/2005/8/layout/orgChart1"/>
    <dgm:cxn modelId="{29178020-4BA3-45BE-996E-596B711C24B0}" type="presOf" srcId="{4B42EAAD-76E3-40B7-BFDE-81E52F911AB1}" destId="{BC3C6AD5-50E3-4E53-893B-FAB792C12D7B}" srcOrd="0" destOrd="0" presId="urn:microsoft.com/office/officeart/2005/8/layout/orgChart1"/>
    <dgm:cxn modelId="{C513BDD8-9296-480B-A95D-73B8C2A71C95}" type="presOf" srcId="{B24536DF-7D67-4153-89AC-21D171325DAD}" destId="{EC36AC6C-77A8-45E9-9DE9-954F19D1F7EF}" srcOrd="0" destOrd="0" presId="urn:microsoft.com/office/officeart/2005/8/layout/orgChart1"/>
    <dgm:cxn modelId="{19556DE6-BD4E-4EB4-A3F1-9377A5603DF0}" srcId="{2DF29422-E6A1-490A-AE5C-124752837E24}" destId="{065F99EE-DC40-46CE-AE0F-3BBE21C08D15}" srcOrd="0" destOrd="0" parTransId="{5FBA84AB-C515-4444-8D39-09B660F2F280}" sibTransId="{8C94A212-0E26-4816-BF53-2D6CECB22DBD}"/>
    <dgm:cxn modelId="{5C978FF3-148E-4410-AB26-04B3D055340F}" type="presOf" srcId="{4B42EAAD-76E3-40B7-BFDE-81E52F911AB1}" destId="{74FD9B52-A36A-47DB-88B6-155214527B6C}" srcOrd="1" destOrd="0" presId="urn:microsoft.com/office/officeart/2005/8/layout/orgChart1"/>
    <dgm:cxn modelId="{8C412B34-5E1C-4274-97F8-4C76DD58EAB5}" type="presOf" srcId="{98475047-AED6-459A-93B1-F2EC276F189D}" destId="{02177A49-CA70-4080-B28D-20D5E509083C}" srcOrd="1" destOrd="0" presId="urn:microsoft.com/office/officeart/2005/8/layout/orgChart1"/>
    <dgm:cxn modelId="{CEB76B8C-B922-4E3F-AD20-CDF9F5E4DF7D}" type="presOf" srcId="{2DF29422-E6A1-490A-AE5C-124752837E24}" destId="{0E096F00-B3BC-45E4-A38B-EAFE7BD64071}" srcOrd="0" destOrd="0" presId="urn:microsoft.com/office/officeart/2005/8/layout/orgChart1"/>
    <dgm:cxn modelId="{A0BB1C6B-FC57-4FB7-AAA1-B0DA8D37D703}" type="presOf" srcId="{31026802-355D-4B89-BF96-544DA1B59A8A}" destId="{C9E3B6D1-1193-44FC-ABB9-F5AAD6B0624E}" srcOrd="0" destOrd="0" presId="urn:microsoft.com/office/officeart/2005/8/layout/orgChart1"/>
    <dgm:cxn modelId="{F2FF91A2-ABAE-4AC6-AFD5-FC6A23D2BF35}" type="presOf" srcId="{9FC38684-98F8-4281-9273-F9DA155616EF}" destId="{699817A1-860B-4B5C-BF89-804AC62BBC39}" srcOrd="0" destOrd="0" presId="urn:microsoft.com/office/officeart/2005/8/layout/orgChart1"/>
    <dgm:cxn modelId="{3FA567D6-738D-4503-8088-2A73B070A9EF}" type="presOf" srcId="{5FBA84AB-C515-4444-8D39-09B660F2F280}" destId="{5B1ACC85-7FD9-4DC0-A576-75C63B294021}" srcOrd="0" destOrd="0" presId="urn:microsoft.com/office/officeart/2005/8/layout/orgChart1"/>
    <dgm:cxn modelId="{B293728C-2914-462F-BD98-A4399121A9E0}" type="presOf" srcId="{2DF29422-E6A1-490A-AE5C-124752837E24}" destId="{302496D3-4554-45AB-A580-86716478BBCD}" srcOrd="1" destOrd="0" presId="urn:microsoft.com/office/officeart/2005/8/layout/orgChart1"/>
    <dgm:cxn modelId="{15DA9EA0-A001-4EE6-A7C5-5B2F8C7006DF}" srcId="{2DF29422-E6A1-490A-AE5C-124752837E24}" destId="{4B42EAAD-76E3-40B7-BFDE-81E52F911AB1}" srcOrd="1" destOrd="0" parTransId="{B24536DF-7D67-4153-89AC-21D171325DAD}" sibTransId="{87886F52-0C02-4B38-8E49-0625B0C991B9}"/>
    <dgm:cxn modelId="{7AFA8B26-5284-4DE6-BB1E-BD27531BCF11}" type="presOf" srcId="{065F99EE-DC40-46CE-AE0F-3BBE21C08D15}" destId="{CA969693-AA08-4F8B-9875-882E377C1BCA}" srcOrd="1" destOrd="0" presId="urn:microsoft.com/office/officeart/2005/8/layout/orgChart1"/>
    <dgm:cxn modelId="{E75CF56D-5CFB-4981-89FE-726A2BBC1113}" srcId="{31026802-355D-4B89-BF96-544DA1B59A8A}" destId="{2DF29422-E6A1-490A-AE5C-124752837E24}" srcOrd="0" destOrd="0" parTransId="{6D9FAF37-882E-4FFA-BD7F-3930E94B0CB8}" sibTransId="{C3336CDA-6FA0-4FA4-83CA-3383FD4E0F84}"/>
    <dgm:cxn modelId="{A973585E-AD16-416B-9495-10695D1A4F63}" type="presOf" srcId="{98475047-AED6-459A-93B1-F2EC276F189D}" destId="{513931C4-7FF4-4546-95B9-92BA82E28200}" srcOrd="0" destOrd="0" presId="urn:microsoft.com/office/officeart/2005/8/layout/orgChart1"/>
    <dgm:cxn modelId="{B0A94BDF-94BC-4346-B11B-49D63D422FFB}" srcId="{2DF29422-E6A1-490A-AE5C-124752837E24}" destId="{98475047-AED6-459A-93B1-F2EC276F189D}" srcOrd="2" destOrd="0" parTransId="{9FC38684-98F8-4281-9273-F9DA155616EF}" sibTransId="{016196E0-A3BD-4C64-9B3E-2CC46E0B8F21}"/>
    <dgm:cxn modelId="{AC944C9D-E2BA-4D86-9AF5-6AC0ECB21B3E}" type="presParOf" srcId="{C9E3B6D1-1193-44FC-ABB9-F5AAD6B0624E}" destId="{3085CCEB-FE25-41A2-8128-861A55A0C1A2}" srcOrd="0" destOrd="0" presId="urn:microsoft.com/office/officeart/2005/8/layout/orgChart1"/>
    <dgm:cxn modelId="{0FD2B19A-B91C-48E7-BA98-7D6B496C3158}" type="presParOf" srcId="{3085CCEB-FE25-41A2-8128-861A55A0C1A2}" destId="{30FC5187-5DBB-4A6C-AC6A-4FBAEC301ED9}" srcOrd="0" destOrd="0" presId="urn:microsoft.com/office/officeart/2005/8/layout/orgChart1"/>
    <dgm:cxn modelId="{5DBBD56F-EEAB-4D92-9396-C3F83CB8BE2E}" type="presParOf" srcId="{30FC5187-5DBB-4A6C-AC6A-4FBAEC301ED9}" destId="{0E096F00-B3BC-45E4-A38B-EAFE7BD64071}" srcOrd="0" destOrd="0" presId="urn:microsoft.com/office/officeart/2005/8/layout/orgChart1"/>
    <dgm:cxn modelId="{E4599880-85DA-4AFC-8691-5DB48D4E77F8}" type="presParOf" srcId="{30FC5187-5DBB-4A6C-AC6A-4FBAEC301ED9}" destId="{302496D3-4554-45AB-A580-86716478BBCD}" srcOrd="1" destOrd="0" presId="urn:microsoft.com/office/officeart/2005/8/layout/orgChart1"/>
    <dgm:cxn modelId="{F11B35E7-6DED-4D3F-82CD-51D704B12BEE}" type="presParOf" srcId="{3085CCEB-FE25-41A2-8128-861A55A0C1A2}" destId="{34B3C427-FEF2-4139-B614-5DAFD88F6E84}" srcOrd="1" destOrd="0" presId="urn:microsoft.com/office/officeart/2005/8/layout/orgChart1"/>
    <dgm:cxn modelId="{6F988837-DFA7-4811-9A47-2CA6207DE5C3}" type="presParOf" srcId="{34B3C427-FEF2-4139-B614-5DAFD88F6E84}" destId="{5B1ACC85-7FD9-4DC0-A576-75C63B294021}" srcOrd="0" destOrd="0" presId="urn:microsoft.com/office/officeart/2005/8/layout/orgChart1"/>
    <dgm:cxn modelId="{FD682987-4327-4E9C-A0E0-BF94A9305993}" type="presParOf" srcId="{34B3C427-FEF2-4139-B614-5DAFD88F6E84}" destId="{264AE041-CE42-4CA6-AD5E-931BEA72CD7B}" srcOrd="1" destOrd="0" presId="urn:microsoft.com/office/officeart/2005/8/layout/orgChart1"/>
    <dgm:cxn modelId="{F1C3C543-E66E-4431-B804-9D0E9102F1D3}" type="presParOf" srcId="{264AE041-CE42-4CA6-AD5E-931BEA72CD7B}" destId="{960661E5-8D60-4663-BC90-E77750F361DC}" srcOrd="0" destOrd="0" presId="urn:microsoft.com/office/officeart/2005/8/layout/orgChart1"/>
    <dgm:cxn modelId="{2A6551B9-8932-4DB8-BA15-0D6CF37E381A}" type="presParOf" srcId="{960661E5-8D60-4663-BC90-E77750F361DC}" destId="{7C745C7F-2C71-4E7E-B240-B6D2368024F7}" srcOrd="0" destOrd="0" presId="urn:microsoft.com/office/officeart/2005/8/layout/orgChart1"/>
    <dgm:cxn modelId="{6DCF9599-2297-4104-A919-B0E9A79AEBB2}" type="presParOf" srcId="{960661E5-8D60-4663-BC90-E77750F361DC}" destId="{CA969693-AA08-4F8B-9875-882E377C1BCA}" srcOrd="1" destOrd="0" presId="urn:microsoft.com/office/officeart/2005/8/layout/orgChart1"/>
    <dgm:cxn modelId="{B54E98D8-DD5B-4852-B32C-93AEC20C9AFE}" type="presParOf" srcId="{264AE041-CE42-4CA6-AD5E-931BEA72CD7B}" destId="{0502F45E-B897-4E1A-9D8E-7C437506F070}" srcOrd="1" destOrd="0" presId="urn:microsoft.com/office/officeart/2005/8/layout/orgChart1"/>
    <dgm:cxn modelId="{47FC07E3-37D2-47B6-BF9B-374CB3BDD162}" type="presParOf" srcId="{264AE041-CE42-4CA6-AD5E-931BEA72CD7B}" destId="{D73641E1-9AB4-40F0-B349-FD834F69D337}" srcOrd="2" destOrd="0" presId="urn:microsoft.com/office/officeart/2005/8/layout/orgChart1"/>
    <dgm:cxn modelId="{B18CC6BC-E7CB-4D60-9AF1-89D9BE482703}" type="presParOf" srcId="{34B3C427-FEF2-4139-B614-5DAFD88F6E84}" destId="{EC36AC6C-77A8-45E9-9DE9-954F19D1F7EF}" srcOrd="2" destOrd="0" presId="urn:microsoft.com/office/officeart/2005/8/layout/orgChart1"/>
    <dgm:cxn modelId="{A763D447-75FD-4FC1-9084-CE1BA7FA7DBD}" type="presParOf" srcId="{34B3C427-FEF2-4139-B614-5DAFD88F6E84}" destId="{BF73F76E-1502-41A6-BA4B-C5CBD8B5AE85}" srcOrd="3" destOrd="0" presId="urn:microsoft.com/office/officeart/2005/8/layout/orgChart1"/>
    <dgm:cxn modelId="{350DD296-D787-4FA3-9167-1015CDEB94D2}" type="presParOf" srcId="{BF73F76E-1502-41A6-BA4B-C5CBD8B5AE85}" destId="{A99A2ACC-E3A9-4549-9507-CBDA2B1E8FDD}" srcOrd="0" destOrd="0" presId="urn:microsoft.com/office/officeart/2005/8/layout/orgChart1"/>
    <dgm:cxn modelId="{E5D12FB2-420C-4022-9DCD-52DC6DF35B40}" type="presParOf" srcId="{A99A2ACC-E3A9-4549-9507-CBDA2B1E8FDD}" destId="{BC3C6AD5-50E3-4E53-893B-FAB792C12D7B}" srcOrd="0" destOrd="0" presId="urn:microsoft.com/office/officeart/2005/8/layout/orgChart1"/>
    <dgm:cxn modelId="{74EE03E6-DC2D-4A7E-9783-C5FE7FE0BEBB}" type="presParOf" srcId="{A99A2ACC-E3A9-4549-9507-CBDA2B1E8FDD}" destId="{74FD9B52-A36A-47DB-88B6-155214527B6C}" srcOrd="1" destOrd="0" presId="urn:microsoft.com/office/officeart/2005/8/layout/orgChart1"/>
    <dgm:cxn modelId="{7CCCCCEA-CA3C-4379-9D1E-65E651F66252}" type="presParOf" srcId="{BF73F76E-1502-41A6-BA4B-C5CBD8B5AE85}" destId="{914FB48D-C45A-4B2A-95E3-92B6A9EDCDB8}" srcOrd="1" destOrd="0" presId="urn:microsoft.com/office/officeart/2005/8/layout/orgChart1"/>
    <dgm:cxn modelId="{FE6D23F8-6612-43B3-88BF-E7A4DBE655DF}" type="presParOf" srcId="{BF73F76E-1502-41A6-BA4B-C5CBD8B5AE85}" destId="{E3CC8E9E-0325-4C35-902D-F0C458D90E65}" srcOrd="2" destOrd="0" presId="urn:microsoft.com/office/officeart/2005/8/layout/orgChart1"/>
    <dgm:cxn modelId="{E826668D-F1BA-4C7B-ABCA-4C376A470879}" type="presParOf" srcId="{34B3C427-FEF2-4139-B614-5DAFD88F6E84}" destId="{699817A1-860B-4B5C-BF89-804AC62BBC39}" srcOrd="4" destOrd="0" presId="urn:microsoft.com/office/officeart/2005/8/layout/orgChart1"/>
    <dgm:cxn modelId="{48E98401-B4FC-4D4C-B395-9C28F11BBF9D}" type="presParOf" srcId="{34B3C427-FEF2-4139-B614-5DAFD88F6E84}" destId="{43725D0A-B40A-4177-B072-9593089685CB}" srcOrd="5" destOrd="0" presId="urn:microsoft.com/office/officeart/2005/8/layout/orgChart1"/>
    <dgm:cxn modelId="{F0BF9B6D-FDA3-42FC-910C-9CCBC025A41A}" type="presParOf" srcId="{43725D0A-B40A-4177-B072-9593089685CB}" destId="{B8305C69-5480-43EA-A333-E5B7486B9A3A}" srcOrd="0" destOrd="0" presId="urn:microsoft.com/office/officeart/2005/8/layout/orgChart1"/>
    <dgm:cxn modelId="{A8824AC1-F98E-416C-B898-DDF0032A523D}" type="presParOf" srcId="{B8305C69-5480-43EA-A333-E5B7486B9A3A}" destId="{513931C4-7FF4-4546-95B9-92BA82E28200}" srcOrd="0" destOrd="0" presId="urn:microsoft.com/office/officeart/2005/8/layout/orgChart1"/>
    <dgm:cxn modelId="{A210FCF9-5B98-4BF5-B574-721DF87B5426}" type="presParOf" srcId="{B8305C69-5480-43EA-A333-E5B7486B9A3A}" destId="{02177A49-CA70-4080-B28D-20D5E509083C}" srcOrd="1" destOrd="0" presId="urn:microsoft.com/office/officeart/2005/8/layout/orgChart1"/>
    <dgm:cxn modelId="{1700291C-71AD-47A0-B7BF-EA16E53031E3}" type="presParOf" srcId="{43725D0A-B40A-4177-B072-9593089685CB}" destId="{9B96E6B2-D3DB-43E6-8E5A-2B6187466F63}" srcOrd="1" destOrd="0" presId="urn:microsoft.com/office/officeart/2005/8/layout/orgChart1"/>
    <dgm:cxn modelId="{6257C08F-C290-4C6A-B193-BECB22D49749}" type="presParOf" srcId="{43725D0A-B40A-4177-B072-9593089685CB}" destId="{0FEA90D7-7ECC-44AB-BD4C-1DB789118195}" srcOrd="2" destOrd="0" presId="urn:microsoft.com/office/officeart/2005/8/layout/orgChart1"/>
    <dgm:cxn modelId="{A70698F2-AFF3-4F93-B963-9DD8C357A042}" type="presParOf" srcId="{3085CCEB-FE25-41A2-8128-861A55A0C1A2}" destId="{D752A6EE-9197-4B64-BF3B-DAAEFE45EA1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endParaRPr lang="de-DE" sz="3600" dirty="0" smtClean="0"/>
        </a:p>
      </dgm:t>
    </dgm:pt>
    <dgm:pt modelId="{90343BB3-5D69-6146-8F47-3E0AB957D004}" type="parTrans" cxnId="{D7BB1130-B06F-094B-BBD1-23CAB57DB7B1}">
      <dgm:prSet/>
      <dgm:spPr/>
      <dgm:t>
        <a:bodyPr/>
        <a:lstStyle/>
        <a:p>
          <a:endParaRPr lang="de-DE"/>
        </a:p>
      </dgm:t>
    </dgm:pt>
    <dgm:pt modelId="{EF674531-4B95-E340-B763-BB2D2B1572FE}" type="sibTrans" cxnId="{D7BB1130-B06F-094B-BBD1-23CAB57DB7B1}">
      <dgm:prSet/>
      <dgm:spPr/>
      <dgm:t>
        <a:bodyPr/>
        <a:lstStyle/>
        <a:p>
          <a:endParaRPr lang="de-DE"/>
        </a:p>
      </dgm:t>
    </dgm:pt>
    <dgm:pt modelId="{E9AE626D-A009-2F44-9B84-C5A4038D498C}">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About 15 percent of German companies are affect by extreme weather events</a:t>
          </a:r>
          <a:r>
            <a:rPr lang="en-US" sz="2400" b="0" baseline="0" noProof="0" dirty="0" smtClean="0">
              <a:solidFill>
                <a:schemeClr val="tx1"/>
              </a:solidFill>
              <a:effectLst/>
              <a:latin typeface="+mn-lt"/>
              <a:ea typeface="+mn-ea"/>
              <a:cs typeface="+mn-cs"/>
            </a:rPr>
            <a:t> </a:t>
          </a:r>
          <a:r>
            <a:rPr lang="en-US" sz="2400" b="0" noProof="0" dirty="0" smtClean="0">
              <a:solidFill>
                <a:schemeClr val="tx1"/>
              </a:solidFill>
              <a:effectLst/>
              <a:latin typeface="+mn-lt"/>
              <a:ea typeface="+mn-ea"/>
              <a:cs typeface="+mn-cs"/>
            </a:rPr>
            <a:t> </a:t>
          </a:r>
        </a:p>
      </dgm:t>
    </dgm:pt>
    <dgm:pt modelId="{7F27501E-68CF-7E41-A7A2-96BC83168CE0}" type="parTrans" cxnId="{FF746F88-471B-A349-B835-E9281474632C}">
      <dgm:prSet/>
      <dgm:spPr/>
      <dgm:t>
        <a:bodyPr/>
        <a:lstStyle/>
        <a:p>
          <a:endParaRPr lang="de-DE"/>
        </a:p>
      </dgm:t>
    </dgm:pt>
    <dgm:pt modelId="{A69C3D1B-FDF8-C145-AEAB-153FA3BC0891}" type="sibTrans" cxnId="{FF746F88-471B-A349-B835-E9281474632C}">
      <dgm:prSet/>
      <dgm:spPr/>
      <dgm:t>
        <a:bodyPr/>
        <a:lstStyle/>
        <a:p>
          <a:endParaRPr lang="de-DE"/>
        </a:p>
      </dgm:t>
    </dgm:pt>
    <dgm:pt modelId="{F860E792-5201-264A-B346-D6EACBA5433C}">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Direct and indirect effects of climate change affect 25 percent of all companies in 2011 </a:t>
          </a:r>
        </a:p>
      </dgm:t>
    </dgm:pt>
    <dgm:pt modelId="{3AA320B4-C294-D545-B2C1-7BDC178DD73D}" type="parTrans" cxnId="{101D0FD6-BB7F-4942-ABB5-9ECBC8922E98}">
      <dgm:prSet/>
      <dgm:spPr/>
      <dgm:t>
        <a:bodyPr/>
        <a:lstStyle/>
        <a:p>
          <a:endParaRPr lang="de-DE"/>
        </a:p>
      </dgm:t>
    </dgm:pt>
    <dgm:pt modelId="{FC332D73-A009-024C-BCFE-617DC84FC2AB}" type="sibTrans" cxnId="{101D0FD6-BB7F-4942-ABB5-9ECBC8922E98}">
      <dgm:prSet/>
      <dgm:spPr/>
      <dgm:t>
        <a:bodyPr/>
        <a:lstStyle/>
        <a:p>
          <a:endParaRPr lang="de-DE"/>
        </a:p>
      </dgm:t>
    </dgm:pt>
    <dgm:pt modelId="{4A852548-0CE1-0C4A-A327-C6755342F448}">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Until 2030 this number will increase to 29 percent</a:t>
          </a:r>
        </a:p>
      </dgm:t>
    </dgm:pt>
    <dgm:pt modelId="{D5340419-193B-A54F-8824-542816A29F09}" type="parTrans" cxnId="{27B26569-D6F8-5348-90CE-0012487652D0}">
      <dgm:prSet/>
      <dgm:spPr/>
      <dgm:t>
        <a:bodyPr/>
        <a:lstStyle/>
        <a:p>
          <a:endParaRPr lang="de-DE"/>
        </a:p>
      </dgm:t>
    </dgm:pt>
    <dgm:pt modelId="{A668C73C-8732-8F4D-9A6E-BD08F2947DB4}" type="sibTrans" cxnId="{27B26569-D6F8-5348-90CE-0012487652D0}">
      <dgm:prSet/>
      <dgm:spPr/>
      <dgm:t>
        <a:bodyPr/>
        <a:lstStyle/>
        <a:p>
          <a:endParaRPr lang="de-DE"/>
        </a:p>
      </dgm:t>
    </dgm:pt>
    <dgm:pt modelId="{D13A4BD3-2494-E54D-91C4-35C24E30A1F7}">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In 2030</a:t>
          </a:r>
          <a:r>
            <a:rPr lang="en-US" sz="2400" b="0" baseline="0" noProof="0" dirty="0" smtClean="0">
              <a:solidFill>
                <a:schemeClr val="tx1"/>
              </a:solidFill>
              <a:effectLst/>
              <a:latin typeface="+mn-lt"/>
              <a:ea typeface="+mn-ea"/>
              <a:cs typeface="+mn-cs"/>
            </a:rPr>
            <a:t> about half of all companies will be affected</a:t>
          </a:r>
          <a:endParaRPr lang="en-US" sz="2400" b="0" noProof="0" dirty="0" smtClean="0">
            <a:solidFill>
              <a:schemeClr val="tx1"/>
            </a:solidFill>
            <a:effectLst/>
            <a:latin typeface="+mn-lt"/>
            <a:ea typeface="+mn-ea"/>
            <a:cs typeface="+mn-cs"/>
          </a:endParaRPr>
        </a:p>
      </dgm:t>
    </dgm:pt>
    <dgm:pt modelId="{6DD580F2-281B-E540-901C-3B7E24752CB7}" type="parTrans" cxnId="{01CBF65A-3754-7741-837D-983CFBE070DF}">
      <dgm:prSet/>
      <dgm:spPr/>
      <dgm:t>
        <a:bodyPr/>
        <a:lstStyle/>
        <a:p>
          <a:endParaRPr lang="de-DE"/>
        </a:p>
      </dgm:t>
    </dgm:pt>
    <dgm:pt modelId="{33B3CFC6-E9C0-1442-AAC4-18F8FB940D69}" type="sibTrans" cxnId="{01CBF65A-3754-7741-837D-983CFBE070DF}">
      <dgm:prSet/>
      <dgm:spPr/>
      <dgm:t>
        <a:bodyPr/>
        <a:lstStyle/>
        <a:p>
          <a:endParaRPr lang="de-DE"/>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1" custScaleY="100000" custLinFactNeighborX="212" custLinFactNeighborY="-1895">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1" custLinFactNeighborX="667" custLinFactNeighborY="-640">
        <dgm:presLayoutVars>
          <dgm:bulletEnabled val="1"/>
        </dgm:presLayoutVars>
      </dgm:prSet>
      <dgm:spPr/>
      <dgm:t>
        <a:bodyPr/>
        <a:lstStyle/>
        <a:p>
          <a:endParaRPr lang="de-DE"/>
        </a:p>
      </dgm:t>
    </dgm:pt>
  </dgm:ptLst>
  <dgm:cxnLst>
    <dgm:cxn modelId="{C8BAF7BD-DC6D-234A-BFD9-3A48B6599D00}" type="presOf" srcId="{D13A4BD3-2494-E54D-91C4-35C24E30A1F7}" destId="{7DB60188-23BA-FD4F-94EC-937389981BD4}" srcOrd="0" destOrd="3" presId="urn:microsoft.com/office/officeart/2005/8/layout/hList1"/>
    <dgm:cxn modelId="{101D0FD6-BB7F-4942-ABB5-9ECBC8922E98}" srcId="{811882D3-240C-854D-9A4F-A7DEEB2481B3}" destId="{F860E792-5201-264A-B346-D6EACBA5433C}" srcOrd="2" destOrd="0" parTransId="{3AA320B4-C294-D545-B2C1-7BDC178DD73D}" sibTransId="{FC332D73-A009-024C-BCFE-617DC84FC2AB}"/>
    <dgm:cxn modelId="{27B26569-D6F8-5348-90CE-0012487652D0}" srcId="{811882D3-240C-854D-9A4F-A7DEEB2481B3}" destId="{4A852548-0CE1-0C4A-A327-C6755342F448}" srcOrd="1" destOrd="0" parTransId="{D5340419-193B-A54F-8824-542816A29F09}" sibTransId="{A668C73C-8732-8F4D-9A6E-BD08F2947DB4}"/>
    <dgm:cxn modelId="{048328F0-275A-9246-8B0C-07A6527BD5CB}" type="presOf" srcId="{8556F245-C369-2548-B821-A3A8A0FC7AB6}" destId="{3F13CDFC-EC66-0044-9C80-26681B0E6A9D}" srcOrd="0" destOrd="0" presId="urn:microsoft.com/office/officeart/2005/8/layout/hList1"/>
    <dgm:cxn modelId="{38C75BE7-A66F-AC4B-B55E-428503E606D7}" type="presOf" srcId="{4A852548-0CE1-0C4A-A327-C6755342F448}" destId="{7DB60188-23BA-FD4F-94EC-937389981BD4}" srcOrd="0" destOrd="1" presId="urn:microsoft.com/office/officeart/2005/8/layout/hList1"/>
    <dgm:cxn modelId="{FD462E57-0868-224E-A680-A7E27146865C}" type="presOf" srcId="{E9AE626D-A009-2F44-9B84-C5A4038D498C}" destId="{7DB60188-23BA-FD4F-94EC-937389981BD4}" srcOrd="0" destOrd="0" presId="urn:microsoft.com/office/officeart/2005/8/layout/hList1"/>
    <dgm:cxn modelId="{BCAB9794-2B38-4D42-A7EA-B0D4393E4F38}" type="presOf" srcId="{F860E792-5201-264A-B346-D6EACBA5433C}" destId="{7DB60188-23BA-FD4F-94EC-937389981BD4}" srcOrd="0" destOrd="2" presId="urn:microsoft.com/office/officeart/2005/8/layout/hList1"/>
    <dgm:cxn modelId="{FF746F88-471B-A349-B835-E9281474632C}" srcId="{811882D3-240C-854D-9A4F-A7DEEB2481B3}" destId="{E9AE626D-A009-2F44-9B84-C5A4038D498C}" srcOrd="0" destOrd="0" parTransId="{7F27501E-68CF-7E41-A7A2-96BC83168CE0}" sibTransId="{A69C3D1B-FDF8-C145-AEAB-153FA3BC0891}"/>
    <dgm:cxn modelId="{01CBF65A-3754-7741-837D-983CFBE070DF}" srcId="{811882D3-240C-854D-9A4F-A7DEEB2481B3}" destId="{D13A4BD3-2494-E54D-91C4-35C24E30A1F7}" srcOrd="3" destOrd="0" parTransId="{6DD580F2-281B-E540-901C-3B7E24752CB7}" sibTransId="{33B3CFC6-E9C0-1442-AAC4-18F8FB940D69}"/>
    <dgm:cxn modelId="{22E95BBF-99F8-334D-940A-FB41D47E6582}" type="presOf" srcId="{811882D3-240C-854D-9A4F-A7DEEB2481B3}" destId="{18931775-DCC5-484A-832B-3A28405C0520}" srcOrd="0" destOrd="0" presId="urn:microsoft.com/office/officeart/2005/8/layout/hList1"/>
    <dgm:cxn modelId="{D7BB1130-B06F-094B-BBD1-23CAB57DB7B1}" srcId="{8556F245-C369-2548-B821-A3A8A0FC7AB6}" destId="{811882D3-240C-854D-9A4F-A7DEEB2481B3}" srcOrd="0" destOrd="0" parTransId="{90343BB3-5D69-6146-8F47-3E0AB957D004}" sibTransId="{EF674531-4B95-E340-B763-BB2D2B1572FE}"/>
    <dgm:cxn modelId="{82BA9DC0-B897-B745-B496-8982B7A44FC4}" type="presParOf" srcId="{3F13CDFC-EC66-0044-9C80-26681B0E6A9D}" destId="{768D64CC-4B9A-964A-B297-DE8D7C6560BB}" srcOrd="0" destOrd="0" presId="urn:microsoft.com/office/officeart/2005/8/layout/hList1"/>
    <dgm:cxn modelId="{06DD9F13-BF63-7744-905E-FFB61F1AF66F}" type="presParOf" srcId="{768D64CC-4B9A-964A-B297-DE8D7C6560BB}" destId="{18931775-DCC5-484A-832B-3A28405C0520}" srcOrd="0" destOrd="0" presId="urn:microsoft.com/office/officeart/2005/8/layout/hList1"/>
    <dgm:cxn modelId="{1D1BC929-8D87-934F-A0FC-677202E610DA}" type="presParOf" srcId="{768D64CC-4B9A-964A-B297-DE8D7C6560BB}" destId="{7DB60188-23BA-FD4F-94EC-937389981BD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556F245-C369-2548-B821-A3A8A0FC7AB6}"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de-DE"/>
        </a:p>
      </dgm:t>
    </dgm:pt>
    <dgm:pt modelId="{811882D3-240C-854D-9A4F-A7DEEB2481B3}">
      <dgm:prSet phldrT="[Text]" custT="1"/>
      <dgm:spPr/>
      <dgm:t>
        <a:bodyPr/>
        <a:lstStyle/>
        <a:p>
          <a:endParaRPr lang="de-DE" sz="3600" dirty="0" smtClean="0"/>
        </a:p>
      </dgm:t>
    </dgm:pt>
    <dgm:pt modelId="{90343BB3-5D69-6146-8F47-3E0AB957D004}" type="parTrans" cxnId="{D7BB1130-B06F-094B-BBD1-23CAB57DB7B1}">
      <dgm:prSet/>
      <dgm:spPr/>
      <dgm:t>
        <a:bodyPr/>
        <a:lstStyle/>
        <a:p>
          <a:endParaRPr lang="de-DE"/>
        </a:p>
      </dgm:t>
    </dgm:pt>
    <dgm:pt modelId="{EF674531-4B95-E340-B763-BB2D2B1572FE}" type="sibTrans" cxnId="{D7BB1130-B06F-094B-BBD1-23CAB57DB7B1}">
      <dgm:prSet/>
      <dgm:spPr/>
      <dgm:t>
        <a:bodyPr/>
        <a:lstStyle/>
        <a:p>
          <a:endParaRPr lang="de-DE"/>
        </a:p>
      </dgm:t>
    </dgm:pt>
    <dgm:pt modelId="{E9AE626D-A009-2F44-9B84-C5A4038D498C}">
      <dgm:prSet custT="1"/>
      <dgm:spPr/>
      <dgm:t>
        <a:bodyPr lIns="324000"/>
        <a:lstStyle/>
        <a:p>
          <a:pPr marL="228600" marR="0" lvl="1" indent="-228600" algn="l" defTabSz="1066800" rtl="0" eaLnBrk="1" fontAlgn="auto" latinLnBrk="0" hangingPunct="1">
            <a:lnSpc>
              <a:spcPct val="90000"/>
            </a:lnSpc>
            <a:spcBef>
              <a:spcPct val="0"/>
            </a:spcBef>
            <a:spcAft>
              <a:spcPct val="15000"/>
            </a:spcAft>
            <a:buClrTx/>
            <a:buSzTx/>
            <a:buFontTx/>
            <a:buNone/>
            <a:tabLst/>
            <a:defRPr/>
          </a:pPr>
          <a:r>
            <a:rPr lang="en-US" sz="2400" b="0" noProof="0" dirty="0" smtClean="0">
              <a:solidFill>
                <a:schemeClr val="tx1"/>
              </a:solidFill>
              <a:effectLst/>
              <a:latin typeface="+mn-lt"/>
              <a:ea typeface="+mn-ea"/>
              <a:cs typeface="+mn-cs"/>
            </a:rPr>
            <a:t>How could climate change affect your company or sector? </a:t>
          </a:r>
        </a:p>
      </dgm:t>
    </dgm:pt>
    <dgm:pt modelId="{7F27501E-68CF-7E41-A7A2-96BC83168CE0}" type="parTrans" cxnId="{FF746F88-471B-A349-B835-E9281474632C}">
      <dgm:prSet/>
      <dgm:spPr/>
      <dgm:t>
        <a:bodyPr/>
        <a:lstStyle/>
        <a:p>
          <a:endParaRPr lang="de-DE"/>
        </a:p>
      </dgm:t>
    </dgm:pt>
    <dgm:pt modelId="{A69C3D1B-FDF8-C145-AEAB-153FA3BC0891}" type="sibTrans" cxnId="{FF746F88-471B-A349-B835-E9281474632C}">
      <dgm:prSet/>
      <dgm:spPr/>
      <dgm:t>
        <a:bodyPr/>
        <a:lstStyle/>
        <a:p>
          <a:endParaRPr lang="de-DE"/>
        </a:p>
      </dgm:t>
    </dgm:pt>
    <dgm:pt modelId="{3B3FD755-FDEB-9A40-83FE-0EC2F58FF0BF}">
      <dgm:prSet custT="1"/>
      <dgm:spPr/>
      <dgm:t>
        <a:bodyPr/>
        <a:lstStyle/>
        <a:p>
          <a:r>
            <a:rPr lang="en-US" sz="2400" b="0" noProof="0" dirty="0" smtClean="0">
              <a:solidFill>
                <a:schemeClr val="tx1"/>
              </a:solidFill>
              <a:effectLst/>
              <a:latin typeface="+mn-lt"/>
              <a:ea typeface="+mn-ea"/>
              <a:cs typeface="+mn-cs"/>
            </a:rPr>
            <a:t>Have you already experienced impacts on your business operations (or do you know examples)?</a:t>
          </a:r>
        </a:p>
      </dgm:t>
    </dgm:pt>
    <dgm:pt modelId="{4DEE798A-4FB9-304F-BB37-0C596C30F778}" type="parTrans" cxnId="{D41403E0-E184-D04E-B4FB-531E0A9582A0}">
      <dgm:prSet/>
      <dgm:spPr/>
      <dgm:t>
        <a:bodyPr/>
        <a:lstStyle/>
        <a:p>
          <a:endParaRPr lang="de-DE"/>
        </a:p>
      </dgm:t>
    </dgm:pt>
    <dgm:pt modelId="{71A61E4C-535D-FE45-B091-5BE9DBCFB6C2}" type="sibTrans" cxnId="{D41403E0-E184-D04E-B4FB-531E0A9582A0}">
      <dgm:prSet/>
      <dgm:spPr/>
      <dgm:t>
        <a:bodyPr/>
        <a:lstStyle/>
        <a:p>
          <a:endParaRPr lang="de-DE"/>
        </a:p>
      </dgm:t>
    </dgm:pt>
    <dgm:pt modelId="{5460E864-1382-ED4C-A85E-7E40E8E43A86}">
      <dgm:prSet custT="1"/>
      <dgm:spPr/>
      <dgm:t>
        <a:bodyPr/>
        <a:lstStyle/>
        <a:p>
          <a:r>
            <a:rPr lang="en-US" sz="2400" b="0" noProof="0" dirty="0" smtClean="0">
              <a:solidFill>
                <a:schemeClr val="tx1"/>
              </a:solidFill>
              <a:effectLst/>
              <a:latin typeface="+mn-lt"/>
              <a:ea typeface="+mn-ea"/>
              <a:cs typeface="+mn-cs"/>
            </a:rPr>
            <a:t>Which sectors will have to prepare for what sort of changes?</a:t>
          </a:r>
        </a:p>
      </dgm:t>
    </dgm:pt>
    <dgm:pt modelId="{26185EC1-15BD-5340-8CCA-A4F4E6D5E99D}" type="parTrans" cxnId="{AA29DC5A-D95A-AB49-B46A-5384A720D5EC}">
      <dgm:prSet/>
      <dgm:spPr/>
      <dgm:t>
        <a:bodyPr/>
        <a:lstStyle/>
        <a:p>
          <a:endParaRPr lang="de-DE"/>
        </a:p>
      </dgm:t>
    </dgm:pt>
    <dgm:pt modelId="{EECDF57B-3A25-0C4D-8A26-1BDB3D981C24}" type="sibTrans" cxnId="{AA29DC5A-D95A-AB49-B46A-5384A720D5EC}">
      <dgm:prSet/>
      <dgm:spPr/>
      <dgm:t>
        <a:bodyPr/>
        <a:lstStyle/>
        <a:p>
          <a:endParaRPr lang="de-DE"/>
        </a:p>
      </dgm:t>
    </dgm:pt>
    <dgm:pt modelId="{3F13CDFC-EC66-0044-9C80-26681B0E6A9D}" type="pres">
      <dgm:prSet presAssocID="{8556F245-C369-2548-B821-A3A8A0FC7AB6}" presName="Name0" presStyleCnt="0">
        <dgm:presLayoutVars>
          <dgm:dir/>
          <dgm:animLvl val="lvl"/>
          <dgm:resizeHandles val="exact"/>
        </dgm:presLayoutVars>
      </dgm:prSet>
      <dgm:spPr/>
      <dgm:t>
        <a:bodyPr/>
        <a:lstStyle/>
        <a:p>
          <a:endParaRPr lang="de-DE"/>
        </a:p>
      </dgm:t>
    </dgm:pt>
    <dgm:pt modelId="{768D64CC-4B9A-964A-B297-DE8D7C6560BB}" type="pres">
      <dgm:prSet presAssocID="{811882D3-240C-854D-9A4F-A7DEEB2481B3}" presName="composite" presStyleCnt="0"/>
      <dgm:spPr/>
    </dgm:pt>
    <dgm:pt modelId="{18931775-DCC5-484A-832B-3A28405C0520}" type="pres">
      <dgm:prSet presAssocID="{811882D3-240C-854D-9A4F-A7DEEB2481B3}" presName="parTx" presStyleLbl="alignNode1" presStyleIdx="0" presStyleCnt="1" custScaleY="267190" custLinFactNeighborX="212" custLinFactNeighborY="-1895">
        <dgm:presLayoutVars>
          <dgm:chMax val="0"/>
          <dgm:chPref val="0"/>
          <dgm:bulletEnabled val="1"/>
        </dgm:presLayoutVars>
      </dgm:prSet>
      <dgm:spPr/>
      <dgm:t>
        <a:bodyPr/>
        <a:lstStyle/>
        <a:p>
          <a:endParaRPr lang="de-DE"/>
        </a:p>
      </dgm:t>
    </dgm:pt>
    <dgm:pt modelId="{7DB60188-23BA-FD4F-94EC-937389981BD4}" type="pres">
      <dgm:prSet presAssocID="{811882D3-240C-854D-9A4F-A7DEEB2481B3}" presName="desTx" presStyleLbl="alignAccFollowNode1" presStyleIdx="0" presStyleCnt="1" custLinFactNeighborX="667" custLinFactNeighborY="-640">
        <dgm:presLayoutVars>
          <dgm:bulletEnabled val="1"/>
        </dgm:presLayoutVars>
      </dgm:prSet>
      <dgm:spPr/>
      <dgm:t>
        <a:bodyPr/>
        <a:lstStyle/>
        <a:p>
          <a:endParaRPr lang="de-DE"/>
        </a:p>
      </dgm:t>
    </dgm:pt>
  </dgm:ptLst>
  <dgm:cxnLst>
    <dgm:cxn modelId="{B310E8C4-7DCA-6D4C-ABF4-69E47EB113F2}" type="presOf" srcId="{3B3FD755-FDEB-9A40-83FE-0EC2F58FF0BF}" destId="{7DB60188-23BA-FD4F-94EC-937389981BD4}" srcOrd="0" destOrd="1" presId="urn:microsoft.com/office/officeart/2005/8/layout/hList1"/>
    <dgm:cxn modelId="{66DF3481-4E9B-2941-9F23-E25F31188611}" type="presOf" srcId="{E9AE626D-A009-2F44-9B84-C5A4038D498C}" destId="{7DB60188-23BA-FD4F-94EC-937389981BD4}" srcOrd="0" destOrd="0" presId="urn:microsoft.com/office/officeart/2005/8/layout/hList1"/>
    <dgm:cxn modelId="{D7BB1130-B06F-094B-BBD1-23CAB57DB7B1}" srcId="{8556F245-C369-2548-B821-A3A8A0FC7AB6}" destId="{811882D3-240C-854D-9A4F-A7DEEB2481B3}" srcOrd="0" destOrd="0" parTransId="{90343BB3-5D69-6146-8F47-3E0AB957D004}" sibTransId="{EF674531-4B95-E340-B763-BB2D2B1572FE}"/>
    <dgm:cxn modelId="{3DD95A87-ED8E-4D45-B432-DACB60AAAF47}" type="presOf" srcId="{8556F245-C369-2548-B821-A3A8A0FC7AB6}" destId="{3F13CDFC-EC66-0044-9C80-26681B0E6A9D}" srcOrd="0" destOrd="0" presId="urn:microsoft.com/office/officeart/2005/8/layout/hList1"/>
    <dgm:cxn modelId="{FF746F88-471B-A349-B835-E9281474632C}" srcId="{811882D3-240C-854D-9A4F-A7DEEB2481B3}" destId="{E9AE626D-A009-2F44-9B84-C5A4038D498C}" srcOrd="0" destOrd="0" parTransId="{7F27501E-68CF-7E41-A7A2-96BC83168CE0}" sibTransId="{A69C3D1B-FDF8-C145-AEAB-153FA3BC0891}"/>
    <dgm:cxn modelId="{F92EB04A-53C9-E04F-95AA-3CAD48F16290}" type="presOf" srcId="{5460E864-1382-ED4C-A85E-7E40E8E43A86}" destId="{7DB60188-23BA-FD4F-94EC-937389981BD4}" srcOrd="0" destOrd="2" presId="urn:microsoft.com/office/officeart/2005/8/layout/hList1"/>
    <dgm:cxn modelId="{D41403E0-E184-D04E-B4FB-531E0A9582A0}" srcId="{811882D3-240C-854D-9A4F-A7DEEB2481B3}" destId="{3B3FD755-FDEB-9A40-83FE-0EC2F58FF0BF}" srcOrd="1" destOrd="0" parTransId="{4DEE798A-4FB9-304F-BB37-0C596C30F778}" sibTransId="{71A61E4C-535D-FE45-B091-5BE9DBCFB6C2}"/>
    <dgm:cxn modelId="{AA29DC5A-D95A-AB49-B46A-5384A720D5EC}" srcId="{811882D3-240C-854D-9A4F-A7DEEB2481B3}" destId="{5460E864-1382-ED4C-A85E-7E40E8E43A86}" srcOrd="2" destOrd="0" parTransId="{26185EC1-15BD-5340-8CCA-A4F4E6D5E99D}" sibTransId="{EECDF57B-3A25-0C4D-8A26-1BDB3D981C24}"/>
    <dgm:cxn modelId="{6DA81C31-D2BC-A64E-891F-FBD708362733}" type="presOf" srcId="{811882D3-240C-854D-9A4F-A7DEEB2481B3}" destId="{18931775-DCC5-484A-832B-3A28405C0520}" srcOrd="0" destOrd="0" presId="urn:microsoft.com/office/officeart/2005/8/layout/hList1"/>
    <dgm:cxn modelId="{2356B6EB-C7D6-9A4C-B26D-FB19DDB6112E}" type="presParOf" srcId="{3F13CDFC-EC66-0044-9C80-26681B0E6A9D}" destId="{768D64CC-4B9A-964A-B297-DE8D7C6560BB}" srcOrd="0" destOrd="0" presId="urn:microsoft.com/office/officeart/2005/8/layout/hList1"/>
    <dgm:cxn modelId="{6ADB6C40-8654-AF45-816F-CBEBB3674F0A}" type="presParOf" srcId="{768D64CC-4B9A-964A-B297-DE8D7C6560BB}" destId="{18931775-DCC5-484A-832B-3A28405C0520}" srcOrd="0" destOrd="0" presId="urn:microsoft.com/office/officeart/2005/8/layout/hList1"/>
    <dgm:cxn modelId="{79ADD3EC-F4DD-1F48-AD7F-741452314247}" type="presParOf" srcId="{768D64CC-4B9A-964A-B297-DE8D7C6560BB}" destId="{7DB60188-23BA-FD4F-94EC-937389981BD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7ADFC-6327-41D3-A1EB-F0F8766C556A}">
      <dsp:nvSpPr>
        <dsp:cNvPr id="0" name=""/>
        <dsp:cNvSpPr/>
      </dsp:nvSpPr>
      <dsp:spPr>
        <a:xfrm>
          <a:off x="42" y="7420"/>
          <a:ext cx="4054379" cy="777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0" kern="1200" noProof="0" dirty="0" smtClean="0"/>
            <a:t>Weather</a:t>
          </a:r>
          <a:endParaRPr lang="en-US" sz="3200" b="0" kern="1200" noProof="0" dirty="0"/>
        </a:p>
      </dsp:txBody>
      <dsp:txXfrm>
        <a:off x="42" y="7420"/>
        <a:ext cx="4054379" cy="777600"/>
      </dsp:txXfrm>
    </dsp:sp>
    <dsp:sp modelId="{720EEA2A-2DB0-4ABB-90D0-895E272F7865}">
      <dsp:nvSpPr>
        <dsp:cNvPr id="0" name=""/>
        <dsp:cNvSpPr/>
      </dsp:nvSpPr>
      <dsp:spPr>
        <a:xfrm>
          <a:off x="42" y="785020"/>
          <a:ext cx="4054379" cy="174170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noProof="0" dirty="0" smtClean="0"/>
            <a:t>Current state of the atmosphere </a:t>
          </a:r>
          <a:endParaRPr lang="en-US" sz="2400" kern="1200" noProof="0" dirty="0"/>
        </a:p>
      </dsp:txBody>
      <dsp:txXfrm>
        <a:off x="42" y="785020"/>
        <a:ext cx="4054379" cy="1741702"/>
      </dsp:txXfrm>
    </dsp:sp>
    <dsp:sp modelId="{88065BD3-089D-4ED1-A8C9-32DF239D37EA}">
      <dsp:nvSpPr>
        <dsp:cNvPr id="0" name=""/>
        <dsp:cNvSpPr/>
      </dsp:nvSpPr>
      <dsp:spPr>
        <a:xfrm>
          <a:off x="4622034" y="7420"/>
          <a:ext cx="4054379" cy="777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0" kern="1200" noProof="0" dirty="0" smtClean="0"/>
            <a:t>Climate</a:t>
          </a:r>
          <a:endParaRPr lang="en-US" sz="3200" b="0" kern="1200" noProof="0" dirty="0"/>
        </a:p>
      </dsp:txBody>
      <dsp:txXfrm>
        <a:off x="4622034" y="7420"/>
        <a:ext cx="4054379" cy="777600"/>
      </dsp:txXfrm>
    </dsp:sp>
    <dsp:sp modelId="{77B8ADB8-2206-4072-9EC6-D92648515E72}">
      <dsp:nvSpPr>
        <dsp:cNvPr id="0" name=""/>
        <dsp:cNvSpPr/>
      </dsp:nvSpPr>
      <dsp:spPr>
        <a:xfrm>
          <a:off x="4622034" y="785020"/>
          <a:ext cx="4054379" cy="174170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noProof="0" dirty="0" smtClean="0"/>
            <a:t>Average state of the atmosphere</a:t>
          </a:r>
          <a:endParaRPr lang="en-US" sz="2400" kern="1200" noProof="0" dirty="0"/>
        </a:p>
        <a:p>
          <a:pPr marL="228600" lvl="1" indent="-228600" algn="l" defTabSz="1066800">
            <a:lnSpc>
              <a:spcPct val="90000"/>
            </a:lnSpc>
            <a:spcBef>
              <a:spcPct val="0"/>
            </a:spcBef>
            <a:spcAft>
              <a:spcPct val="15000"/>
            </a:spcAft>
            <a:buChar char="••"/>
          </a:pPr>
          <a:r>
            <a:rPr lang="en-US" sz="2400" kern="1200" noProof="0" dirty="0" smtClean="0"/>
            <a:t>Measured statistically over several years</a:t>
          </a:r>
          <a:endParaRPr lang="en-US" sz="2400" kern="1200" noProof="0" dirty="0"/>
        </a:p>
      </dsp:txBody>
      <dsp:txXfrm>
        <a:off x="4622034" y="785020"/>
        <a:ext cx="4054379" cy="17417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8474" y="-467044"/>
          <a:ext cx="8669245" cy="139165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en-US" sz="3600" kern="1200" noProof="0" dirty="0" smtClean="0"/>
            <a:t>Vulnerability and adaption – support by freeware</a:t>
          </a:r>
        </a:p>
      </dsp:txBody>
      <dsp:txXfrm>
        <a:off x="8474" y="-467044"/>
        <a:ext cx="8669245" cy="1391658"/>
      </dsp:txXfrm>
    </dsp:sp>
    <dsp:sp modelId="{7DB60188-23BA-FD4F-94EC-937389981BD4}">
      <dsp:nvSpPr>
        <dsp:cNvPr id="0" name=""/>
        <dsp:cNvSpPr/>
      </dsp:nvSpPr>
      <dsp:spPr>
        <a:xfrm>
          <a:off x="8474" y="906342"/>
          <a:ext cx="8669245" cy="285480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4000" tIns="128016" rIns="170688" bIns="192024" numCol="1" spcCol="1270" anchor="t" anchorCtr="0">
          <a:noAutofit/>
        </a:bodyPr>
        <a:lstStyle/>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ADAPTUS – self check for companies:</a:t>
          </a:r>
          <a:r>
            <a:rPr lang="en-US" sz="2400" b="0" kern="1200" baseline="0" noProof="0" dirty="0" smtClean="0">
              <a:solidFill>
                <a:schemeClr val="tx1"/>
              </a:solidFill>
              <a:effectLst/>
              <a:latin typeface="+mn-lt"/>
              <a:ea typeface="+mn-ea"/>
              <a:cs typeface="+mn-cs"/>
            </a:rPr>
            <a:t> </a:t>
          </a:r>
          <a:r>
            <a:rPr lang="en-US" sz="2000" b="0" kern="1200" noProof="0" dirty="0" smtClean="0">
              <a:solidFill>
                <a:schemeClr val="tx1"/>
              </a:solidFill>
              <a:effectLst/>
              <a:latin typeface="+mn-lt"/>
              <a:ea typeface="+mn-ea"/>
              <a:cs typeface="+mn-cs"/>
              <a:hlinkClick xmlns:r="http://schemas.openxmlformats.org/officeDocument/2006/relationships" r:id="rId1"/>
            </a:rPr>
            <a:t>http://dynaklim.de/dynaklim2pub/index/2000_dynaklim/2300_pilotprojekte/2360_adaptus.html</a:t>
          </a:r>
          <a:r>
            <a:rPr lang="en-US" sz="2000" b="0" kern="1200" noProof="0" dirty="0" smtClean="0">
              <a:solidFill>
                <a:schemeClr val="tx1"/>
              </a:solidFill>
              <a:effectLst/>
              <a:latin typeface="+mn-lt"/>
              <a:ea typeface="+mn-ea"/>
              <a:cs typeface="+mn-cs"/>
            </a:rPr>
            <a:t> </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err="1" smtClean="0">
              <a:solidFill>
                <a:schemeClr val="tx1"/>
              </a:solidFill>
              <a:effectLst/>
              <a:latin typeface="+mn-lt"/>
              <a:ea typeface="+mn-ea"/>
              <a:cs typeface="+mn-cs"/>
            </a:rPr>
            <a:t>QuickCheck</a:t>
          </a:r>
          <a:r>
            <a:rPr lang="en-US" sz="2400" b="0" kern="1200" noProof="0" dirty="0" smtClean="0">
              <a:solidFill>
                <a:schemeClr val="tx1"/>
              </a:solidFill>
              <a:effectLst/>
              <a:latin typeface="+mn-lt"/>
              <a:ea typeface="+mn-ea"/>
              <a:cs typeface="+mn-cs"/>
            </a:rPr>
            <a:t> – is your company affected by climate change? </a:t>
          </a:r>
          <a:r>
            <a:rPr lang="en-US" sz="2000" b="0" kern="1200" noProof="0" dirty="0" smtClean="0">
              <a:solidFill>
                <a:schemeClr val="tx1"/>
              </a:solidFill>
              <a:effectLst/>
              <a:latin typeface="+mn-lt"/>
              <a:ea typeface="+mn-ea"/>
              <a:cs typeface="+mn-cs"/>
              <a:hlinkClick xmlns:r="http://schemas.openxmlformats.org/officeDocument/2006/relationships" r:id="rId2"/>
            </a:rPr>
            <a:t>http://www.nordwest2050.de/index_nw2050.php?obj=page&amp;id=179&amp;unid=adc8e1745e687736c1afec80f07f399d</a:t>
          </a:r>
          <a:r>
            <a:rPr lang="en-US" sz="2000" b="0" kern="1200" noProof="0" dirty="0" smtClean="0">
              <a:solidFill>
                <a:schemeClr val="tx1"/>
              </a:solidFill>
              <a:effectLst/>
              <a:latin typeface="+mn-lt"/>
              <a:ea typeface="+mn-ea"/>
              <a:cs typeface="+mn-cs"/>
            </a:rPr>
            <a:t> </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Project </a:t>
          </a:r>
          <a:r>
            <a:rPr lang="en-US" sz="2400" b="0" kern="1200" noProof="0" dirty="0" err="1" smtClean="0">
              <a:solidFill>
                <a:schemeClr val="tx1"/>
              </a:solidFill>
              <a:effectLst/>
              <a:latin typeface="+mn-lt"/>
              <a:ea typeface="+mn-ea"/>
              <a:cs typeface="+mn-cs"/>
            </a:rPr>
            <a:t>eukas</a:t>
          </a:r>
          <a:r>
            <a:rPr lang="en-US" sz="2400" b="0" kern="1200" noProof="0" dirty="0" smtClean="0">
              <a:solidFill>
                <a:schemeClr val="tx1"/>
              </a:solidFill>
              <a:effectLst/>
              <a:latin typeface="+mn-lt"/>
              <a:ea typeface="+mn-ea"/>
              <a:cs typeface="+mn-cs"/>
            </a:rPr>
            <a:t> – development of adaption strategies: </a:t>
          </a:r>
          <a:r>
            <a:rPr lang="en-US" sz="2000" b="0" kern="1200" noProof="0" dirty="0" smtClean="0">
              <a:solidFill>
                <a:schemeClr val="tx1"/>
              </a:solidFill>
              <a:effectLst/>
              <a:latin typeface="+mn-lt"/>
              <a:ea typeface="+mn-ea"/>
              <a:cs typeface="+mn-cs"/>
              <a:hlinkClick xmlns:r="http://schemas.openxmlformats.org/officeDocument/2006/relationships" r:id="rId3"/>
            </a:rPr>
            <a:t>http://www.klimanavigator.de/dossier/artikel/037741/index.php</a:t>
          </a:r>
          <a:r>
            <a:rPr lang="en-US" sz="2000" b="0" kern="1200" noProof="0" dirty="0" smtClean="0">
              <a:solidFill>
                <a:schemeClr val="tx1"/>
              </a:solidFill>
              <a:effectLst/>
              <a:latin typeface="+mn-lt"/>
              <a:ea typeface="+mn-ea"/>
              <a:cs typeface="+mn-cs"/>
            </a:rPr>
            <a:t>  </a:t>
          </a:r>
        </a:p>
      </dsp:txBody>
      <dsp:txXfrm>
        <a:off x="8474" y="906342"/>
        <a:ext cx="8669245" cy="2854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817A1-860B-4B5C-BF89-804AC62BBC39}">
      <dsp:nvSpPr>
        <dsp:cNvPr id="0" name=""/>
        <dsp:cNvSpPr/>
      </dsp:nvSpPr>
      <dsp:spPr>
        <a:xfrm>
          <a:off x="4037620" y="1370165"/>
          <a:ext cx="2573726" cy="453345"/>
        </a:xfrm>
        <a:custGeom>
          <a:avLst/>
          <a:gdLst/>
          <a:ahLst/>
          <a:cxnLst/>
          <a:rect l="0" t="0" r="0" b="0"/>
          <a:pathLst>
            <a:path>
              <a:moveTo>
                <a:pt x="0" y="0"/>
              </a:moveTo>
              <a:lnTo>
                <a:pt x="0" y="226672"/>
              </a:lnTo>
              <a:lnTo>
                <a:pt x="2573726" y="226672"/>
              </a:lnTo>
              <a:lnTo>
                <a:pt x="2573726" y="4533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36AC6C-77A8-45E9-9DE9-954F19D1F7EF}">
      <dsp:nvSpPr>
        <dsp:cNvPr id="0" name=""/>
        <dsp:cNvSpPr/>
      </dsp:nvSpPr>
      <dsp:spPr>
        <a:xfrm>
          <a:off x="3617541" y="1370165"/>
          <a:ext cx="420078" cy="453345"/>
        </a:xfrm>
        <a:custGeom>
          <a:avLst/>
          <a:gdLst/>
          <a:ahLst/>
          <a:cxnLst/>
          <a:rect l="0" t="0" r="0" b="0"/>
          <a:pathLst>
            <a:path>
              <a:moveTo>
                <a:pt x="420078" y="0"/>
              </a:moveTo>
              <a:lnTo>
                <a:pt x="420078" y="226672"/>
              </a:lnTo>
              <a:lnTo>
                <a:pt x="0" y="226672"/>
              </a:lnTo>
              <a:lnTo>
                <a:pt x="0" y="4533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1ACC85-7FD9-4DC0-A576-75C63B294021}">
      <dsp:nvSpPr>
        <dsp:cNvPr id="0" name=""/>
        <dsp:cNvSpPr/>
      </dsp:nvSpPr>
      <dsp:spPr>
        <a:xfrm>
          <a:off x="1043815" y="1370165"/>
          <a:ext cx="2993804" cy="453345"/>
        </a:xfrm>
        <a:custGeom>
          <a:avLst/>
          <a:gdLst/>
          <a:ahLst/>
          <a:cxnLst/>
          <a:rect l="0" t="0" r="0" b="0"/>
          <a:pathLst>
            <a:path>
              <a:moveTo>
                <a:pt x="2993804" y="0"/>
              </a:moveTo>
              <a:lnTo>
                <a:pt x="2993804" y="226672"/>
              </a:lnTo>
              <a:lnTo>
                <a:pt x="0" y="226672"/>
              </a:lnTo>
              <a:lnTo>
                <a:pt x="0" y="4533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096F00-B3BC-45E4-A38B-EAFE7BD64071}">
      <dsp:nvSpPr>
        <dsp:cNvPr id="0" name=""/>
        <dsp:cNvSpPr/>
      </dsp:nvSpPr>
      <dsp:spPr>
        <a:xfrm>
          <a:off x="2958226" y="290772"/>
          <a:ext cx="2158786" cy="10793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err="1" smtClean="0"/>
            <a:t>Consequences</a:t>
          </a:r>
          <a:r>
            <a:rPr lang="de-DE" sz="2400" kern="1200" dirty="0" smtClean="0"/>
            <a:t> </a:t>
          </a:r>
          <a:r>
            <a:rPr lang="de-DE" sz="2400" kern="1200" dirty="0" err="1" smtClean="0"/>
            <a:t>and</a:t>
          </a:r>
          <a:r>
            <a:rPr lang="de-DE" sz="2400" kern="1200" dirty="0" smtClean="0"/>
            <a:t> </a:t>
          </a:r>
          <a:r>
            <a:rPr lang="de-DE" sz="2400" kern="1200" dirty="0" err="1" smtClean="0"/>
            <a:t>impact</a:t>
          </a:r>
          <a:endParaRPr lang="de-DE" sz="2400" kern="1200" dirty="0"/>
        </a:p>
      </dsp:txBody>
      <dsp:txXfrm>
        <a:off x="2958226" y="290772"/>
        <a:ext cx="2158786" cy="1079393"/>
      </dsp:txXfrm>
    </dsp:sp>
    <dsp:sp modelId="{7C745C7F-2C71-4E7E-B240-B6D2368024F7}">
      <dsp:nvSpPr>
        <dsp:cNvPr id="0" name=""/>
        <dsp:cNvSpPr/>
      </dsp:nvSpPr>
      <dsp:spPr>
        <a:xfrm>
          <a:off x="2827" y="1823511"/>
          <a:ext cx="2081976" cy="10605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err="1" smtClean="0"/>
            <a:t>Weather</a:t>
          </a:r>
          <a:r>
            <a:rPr lang="de-DE" sz="2400" kern="1200" dirty="0" smtClean="0"/>
            <a:t>, </a:t>
          </a:r>
          <a:r>
            <a:rPr lang="de-DE" sz="2400" kern="1200" dirty="0" err="1" smtClean="0"/>
            <a:t>migration</a:t>
          </a:r>
          <a:r>
            <a:rPr lang="de-DE" sz="2400" kern="1200" dirty="0" smtClean="0"/>
            <a:t>, </a:t>
          </a:r>
          <a:r>
            <a:rPr lang="de-DE" sz="2400" kern="1200" dirty="0" err="1" smtClean="0"/>
            <a:t>and</a:t>
          </a:r>
          <a:r>
            <a:rPr lang="de-DE" sz="2400" kern="1200" dirty="0" smtClean="0"/>
            <a:t> </a:t>
          </a:r>
          <a:r>
            <a:rPr lang="de-DE" sz="2400" kern="1200" dirty="0" err="1" smtClean="0"/>
            <a:t>economy</a:t>
          </a:r>
          <a:endParaRPr lang="de-DE" sz="2400" kern="1200" dirty="0"/>
        </a:p>
      </dsp:txBody>
      <dsp:txXfrm>
        <a:off x="2827" y="1823511"/>
        <a:ext cx="2081976" cy="1060579"/>
      </dsp:txXfrm>
    </dsp:sp>
    <dsp:sp modelId="{BC3C6AD5-50E3-4E53-893B-FAB792C12D7B}">
      <dsp:nvSpPr>
        <dsp:cNvPr id="0" name=""/>
        <dsp:cNvSpPr/>
      </dsp:nvSpPr>
      <dsp:spPr>
        <a:xfrm>
          <a:off x="2538148" y="1823511"/>
          <a:ext cx="2158786" cy="10793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Companies </a:t>
          </a:r>
          <a:r>
            <a:rPr lang="de-DE" sz="2400" kern="1200" dirty="0" err="1" smtClean="0"/>
            <a:t>and</a:t>
          </a:r>
          <a:r>
            <a:rPr lang="de-DE" sz="2400" kern="1200" dirty="0" smtClean="0"/>
            <a:t> </a:t>
          </a:r>
          <a:r>
            <a:rPr lang="de-DE" sz="2400" kern="1200" dirty="0" err="1" smtClean="0"/>
            <a:t>sectors</a:t>
          </a:r>
          <a:endParaRPr lang="de-DE" sz="2400" kern="1200" dirty="0"/>
        </a:p>
      </dsp:txBody>
      <dsp:txXfrm>
        <a:off x="2538148" y="1823511"/>
        <a:ext cx="2158786" cy="1079393"/>
      </dsp:txXfrm>
    </dsp:sp>
    <dsp:sp modelId="{513931C4-7FF4-4546-95B9-92BA82E28200}">
      <dsp:nvSpPr>
        <dsp:cNvPr id="0" name=""/>
        <dsp:cNvSpPr/>
      </dsp:nvSpPr>
      <dsp:spPr>
        <a:xfrm>
          <a:off x="5150279" y="1823511"/>
          <a:ext cx="2922132" cy="22939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de-DE" sz="2400" kern="1200" dirty="0" smtClean="0"/>
            <a:t>Global </a:t>
          </a:r>
          <a:r>
            <a:rPr lang="de-DE" sz="2400" kern="1200" dirty="0" err="1" smtClean="0"/>
            <a:t>disruption</a:t>
          </a:r>
          <a:r>
            <a:rPr lang="de-DE" sz="2400" kern="1200" dirty="0" smtClean="0"/>
            <a:t> </a:t>
          </a:r>
          <a:r>
            <a:rPr lang="de-DE" sz="2400" kern="1200" dirty="0" err="1" smtClean="0"/>
            <a:t>and</a:t>
          </a:r>
          <a:r>
            <a:rPr lang="de-DE" sz="2400" kern="1200" dirty="0" smtClean="0"/>
            <a:t> </a:t>
          </a:r>
          <a:r>
            <a:rPr lang="de-DE" sz="2400" kern="1200" dirty="0" err="1" smtClean="0"/>
            <a:t>further</a:t>
          </a:r>
          <a:r>
            <a:rPr lang="de-DE" sz="2400" kern="1200" dirty="0" smtClean="0"/>
            <a:t> </a:t>
          </a:r>
          <a:r>
            <a:rPr lang="de-DE" sz="2400" kern="1200" dirty="0" err="1" smtClean="0"/>
            <a:t>conclusions</a:t>
          </a:r>
          <a:endParaRPr lang="de-DE" sz="2400" kern="1200" dirty="0"/>
        </a:p>
      </dsp:txBody>
      <dsp:txXfrm>
        <a:off x="5150279" y="1823511"/>
        <a:ext cx="2922132" cy="22939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DB1BA-24F3-42DB-9B83-CF7C440C636D}">
      <dsp:nvSpPr>
        <dsp:cNvPr id="0" name=""/>
        <dsp:cNvSpPr/>
      </dsp:nvSpPr>
      <dsp:spPr>
        <a:xfrm>
          <a:off x="3794062" y="1198673"/>
          <a:ext cx="2853035" cy="285303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Indirect effects, disruptive, „revolutionary“ risks and chances </a:t>
          </a:r>
          <a:endParaRPr lang="en-US" sz="2000" kern="1200" noProof="0" dirty="0"/>
        </a:p>
      </dsp:txBody>
      <dsp:txXfrm>
        <a:off x="4211879" y="1616490"/>
        <a:ext cx="2017401" cy="2017401"/>
      </dsp:txXfrm>
    </dsp:sp>
    <dsp:sp modelId="{DF234B4E-6A1B-4A47-9BA5-9BC512953AF3}">
      <dsp:nvSpPr>
        <dsp:cNvPr id="0" name=""/>
        <dsp:cNvSpPr/>
      </dsp:nvSpPr>
      <dsp:spPr>
        <a:xfrm>
          <a:off x="3672403" y="2"/>
          <a:ext cx="3028996" cy="164938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Failing of global supply chains</a:t>
          </a:r>
          <a:endParaRPr lang="en-US" sz="2000" kern="1200" noProof="0" dirty="0"/>
        </a:p>
      </dsp:txBody>
      <dsp:txXfrm>
        <a:off x="4115989" y="241548"/>
        <a:ext cx="2141824" cy="1166290"/>
      </dsp:txXfrm>
    </dsp:sp>
    <dsp:sp modelId="{C06FD30C-DCE3-450B-B4D9-58E84474CA80}">
      <dsp:nvSpPr>
        <dsp:cNvPr id="0" name=""/>
        <dsp:cNvSpPr/>
      </dsp:nvSpPr>
      <dsp:spPr>
        <a:xfrm>
          <a:off x="6264694" y="987575"/>
          <a:ext cx="2678443" cy="143561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New legislation</a:t>
          </a:r>
          <a:endParaRPr lang="en-US" sz="2000" kern="1200" noProof="0" dirty="0"/>
        </a:p>
      </dsp:txBody>
      <dsp:txXfrm>
        <a:off x="6656943" y="1197816"/>
        <a:ext cx="1893945" cy="1015136"/>
      </dsp:txXfrm>
    </dsp:sp>
    <dsp:sp modelId="{DEA67819-A05F-4122-9A69-A78E41D4573B}">
      <dsp:nvSpPr>
        <dsp:cNvPr id="0" name=""/>
        <dsp:cNvSpPr/>
      </dsp:nvSpPr>
      <dsp:spPr>
        <a:xfrm>
          <a:off x="6192683" y="2715772"/>
          <a:ext cx="2678443" cy="143561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Loss of legitimation</a:t>
          </a:r>
          <a:endParaRPr lang="en-US" sz="2000" kern="1200" noProof="0" dirty="0"/>
        </a:p>
      </dsp:txBody>
      <dsp:txXfrm>
        <a:off x="6584932" y="2926013"/>
        <a:ext cx="1893945" cy="1015136"/>
      </dsp:txXfrm>
    </dsp:sp>
    <dsp:sp modelId="{E6CA5A14-159E-4A2C-9F21-A38EC1E2C62D}">
      <dsp:nvSpPr>
        <dsp:cNvPr id="0" name=""/>
        <dsp:cNvSpPr/>
      </dsp:nvSpPr>
      <dsp:spPr>
        <a:xfrm>
          <a:off x="3904715" y="3732532"/>
          <a:ext cx="2678443" cy="143561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Technological breakthrough and digitalization</a:t>
          </a:r>
          <a:endParaRPr lang="en-US" sz="2000" kern="1200" noProof="0" dirty="0"/>
        </a:p>
      </dsp:txBody>
      <dsp:txXfrm>
        <a:off x="4296964" y="3942773"/>
        <a:ext cx="1893945" cy="1015136"/>
      </dsp:txXfrm>
    </dsp:sp>
    <dsp:sp modelId="{461F3111-AFCE-4AC8-A3B2-6F3B9C1EBC95}">
      <dsp:nvSpPr>
        <dsp:cNvPr id="0" name=""/>
        <dsp:cNvSpPr/>
      </dsp:nvSpPr>
      <dsp:spPr>
        <a:xfrm>
          <a:off x="1728202" y="2787778"/>
          <a:ext cx="2678443" cy="143561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Migration, trade wars, wars</a:t>
          </a:r>
          <a:endParaRPr lang="en-US" sz="2000" kern="1200" noProof="0" dirty="0"/>
        </a:p>
      </dsp:txBody>
      <dsp:txXfrm>
        <a:off x="2120451" y="2998019"/>
        <a:ext cx="1893945" cy="1015136"/>
      </dsp:txXfrm>
    </dsp:sp>
    <dsp:sp modelId="{575C4C35-7611-4F60-8EA4-7C7D73A6CDB4}">
      <dsp:nvSpPr>
        <dsp:cNvPr id="0" name=""/>
        <dsp:cNvSpPr/>
      </dsp:nvSpPr>
      <dsp:spPr>
        <a:xfrm>
          <a:off x="1584177" y="1059578"/>
          <a:ext cx="2678443" cy="143561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Dissolution of political, economic, and social structures</a:t>
          </a:r>
          <a:endParaRPr lang="en-US" sz="2000" kern="1200" noProof="0" dirty="0"/>
        </a:p>
      </dsp:txBody>
      <dsp:txXfrm>
        <a:off x="1976426" y="1269819"/>
        <a:ext cx="1893945" cy="101513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20733-8D9D-422A-A339-98E269F22396}">
      <dsp:nvSpPr>
        <dsp:cNvPr id="0" name=""/>
        <dsp:cNvSpPr/>
      </dsp:nvSpPr>
      <dsp:spPr>
        <a:xfrm>
          <a:off x="3330177" y="1129"/>
          <a:ext cx="2627922" cy="13376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noProof="0" dirty="0" smtClean="0"/>
            <a:t>Precautionary principle</a:t>
          </a:r>
          <a:endParaRPr lang="en-US" sz="2800" kern="1200" noProof="0" dirty="0"/>
        </a:p>
      </dsp:txBody>
      <dsp:txXfrm>
        <a:off x="3395477" y="66429"/>
        <a:ext cx="2497322" cy="1207069"/>
      </dsp:txXfrm>
    </dsp:sp>
    <dsp:sp modelId="{BC4B1D14-ADCD-4405-83AC-C780F49DAC3E}">
      <dsp:nvSpPr>
        <dsp:cNvPr id="0" name=""/>
        <dsp:cNvSpPr/>
      </dsp:nvSpPr>
      <dsp:spPr>
        <a:xfrm>
          <a:off x="2859987" y="669963"/>
          <a:ext cx="3568301" cy="3568301"/>
        </a:xfrm>
        <a:custGeom>
          <a:avLst/>
          <a:gdLst/>
          <a:ahLst/>
          <a:cxnLst/>
          <a:rect l="0" t="0" r="0" b="0"/>
          <a:pathLst>
            <a:path>
              <a:moveTo>
                <a:pt x="3107928" y="587986"/>
              </a:moveTo>
              <a:arcTo wR="1784150" hR="1784150" stAng="19073944" swAng="283682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5F5763B-DE95-43D9-8417-1553B9D3BF4B}">
      <dsp:nvSpPr>
        <dsp:cNvPr id="0" name=""/>
        <dsp:cNvSpPr/>
      </dsp:nvSpPr>
      <dsp:spPr>
        <a:xfrm>
          <a:off x="4784942" y="2629687"/>
          <a:ext cx="2808631" cy="14330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noProof="0" dirty="0" smtClean="0"/>
            <a:t>Risk management (see strategy</a:t>
          </a:r>
          <a:r>
            <a:rPr lang="de-DE" sz="2800" kern="1200" dirty="0" smtClean="0"/>
            <a:t>)</a:t>
          </a:r>
          <a:endParaRPr lang="de-DE" sz="2800" kern="1200" dirty="0"/>
        </a:p>
      </dsp:txBody>
      <dsp:txXfrm>
        <a:off x="4854895" y="2699640"/>
        <a:ext cx="2668725" cy="1293098"/>
      </dsp:txXfrm>
    </dsp:sp>
    <dsp:sp modelId="{61F4FD8C-EF00-4E35-8BFE-402A5B4CB044}">
      <dsp:nvSpPr>
        <dsp:cNvPr id="0" name=""/>
        <dsp:cNvSpPr/>
      </dsp:nvSpPr>
      <dsp:spPr>
        <a:xfrm>
          <a:off x="2859987" y="669963"/>
          <a:ext cx="3568301" cy="3568301"/>
        </a:xfrm>
        <a:custGeom>
          <a:avLst/>
          <a:gdLst/>
          <a:ahLst/>
          <a:cxnLst/>
          <a:rect l="0" t="0" r="0" b="0"/>
          <a:pathLst>
            <a:path>
              <a:moveTo>
                <a:pt x="2542003" y="3399345"/>
              </a:moveTo>
              <a:arcTo wR="1784150" hR="1784150" stAng="3891837" swAng="301632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72CDAB3-A7DE-4F99-BA1E-25A9D3C41D1E}">
      <dsp:nvSpPr>
        <dsp:cNvPr id="0" name=""/>
        <dsp:cNvSpPr/>
      </dsp:nvSpPr>
      <dsp:spPr>
        <a:xfrm>
          <a:off x="1730953" y="2629687"/>
          <a:ext cx="2736130" cy="14330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noProof="0" dirty="0" smtClean="0"/>
            <a:t>Resilience</a:t>
          </a:r>
          <a:endParaRPr lang="en-US" sz="2800" kern="1200" noProof="0" dirty="0"/>
        </a:p>
      </dsp:txBody>
      <dsp:txXfrm>
        <a:off x="1800906" y="2699640"/>
        <a:ext cx="2596224" cy="1293098"/>
      </dsp:txXfrm>
    </dsp:sp>
    <dsp:sp modelId="{25419D70-7594-408B-9D50-E0E4D05B175E}">
      <dsp:nvSpPr>
        <dsp:cNvPr id="0" name=""/>
        <dsp:cNvSpPr/>
      </dsp:nvSpPr>
      <dsp:spPr>
        <a:xfrm>
          <a:off x="2859987" y="669963"/>
          <a:ext cx="3568301" cy="3568301"/>
        </a:xfrm>
        <a:custGeom>
          <a:avLst/>
          <a:gdLst/>
          <a:ahLst/>
          <a:cxnLst/>
          <a:rect l="0" t="0" r="0" b="0"/>
          <a:pathLst>
            <a:path>
              <a:moveTo>
                <a:pt x="7284" y="1945213"/>
              </a:moveTo>
              <a:arcTo wR="1784150" hR="1784150" stAng="10489237" swAng="283682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0" y="0"/>
          <a:ext cx="8712967" cy="10368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de-DE" sz="2800" kern="1200" dirty="0" err="1" smtClean="0"/>
            <a:t>Greenhouse</a:t>
          </a:r>
          <a:r>
            <a:rPr lang="de-DE" sz="2800" kern="1200" dirty="0" smtClean="0"/>
            <a:t> </a:t>
          </a:r>
          <a:r>
            <a:rPr lang="de-DE" sz="2800" kern="1200" dirty="0" err="1" smtClean="0"/>
            <a:t>gases</a:t>
          </a:r>
          <a:endParaRPr lang="de-DE" sz="2800" kern="1200" dirty="0"/>
        </a:p>
      </dsp:txBody>
      <dsp:txXfrm>
        <a:off x="0" y="0"/>
        <a:ext cx="8712967" cy="1036800"/>
      </dsp:txXfrm>
    </dsp:sp>
    <dsp:sp modelId="{7DB60188-23BA-FD4F-94EC-937389981BD4}">
      <dsp:nvSpPr>
        <dsp:cNvPr id="0" name=""/>
        <dsp:cNvSpPr/>
      </dsp:nvSpPr>
      <dsp:spPr>
        <a:xfrm>
          <a:off x="0" y="1056156"/>
          <a:ext cx="8712967" cy="227285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4000"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noProof="0" dirty="0" smtClean="0"/>
            <a:t>Carbon dioxide (</a:t>
          </a:r>
          <a:r>
            <a:rPr lang="en-US" sz="1800" kern="1200" noProof="0" dirty="0" smtClean="0">
              <a:sym typeface="Wingdings" panose="05000000000000000000" pitchFamily="2" charset="2"/>
            </a:rPr>
            <a:t>CO</a:t>
          </a:r>
          <a:r>
            <a:rPr lang="en-US" sz="1800" kern="1200" baseline="-25000" noProof="0" dirty="0" smtClean="0">
              <a:sym typeface="Wingdings" panose="05000000000000000000" pitchFamily="2" charset="2"/>
            </a:rPr>
            <a:t>2</a:t>
          </a:r>
          <a:r>
            <a:rPr lang="en-US" sz="1800" kern="1200" noProof="0" dirty="0" smtClean="0"/>
            <a:t>)</a:t>
          </a:r>
          <a:endParaRPr lang="en-US" sz="1800" kern="1200" noProof="0" dirty="0"/>
        </a:p>
        <a:p>
          <a:pPr marL="171450" lvl="1" indent="-171450" algn="l" defTabSz="800100">
            <a:lnSpc>
              <a:spcPct val="90000"/>
            </a:lnSpc>
            <a:spcBef>
              <a:spcPct val="0"/>
            </a:spcBef>
            <a:spcAft>
              <a:spcPct val="15000"/>
            </a:spcAft>
            <a:buChar char="••"/>
          </a:pPr>
          <a:r>
            <a:rPr lang="en-US" sz="1800" kern="1200" noProof="0" dirty="0" smtClean="0"/>
            <a:t>Fluorinated hydrocarbon(HFC)</a:t>
          </a:r>
          <a:endParaRPr lang="en-US" sz="1800" kern="1200" noProof="0" dirty="0"/>
        </a:p>
        <a:p>
          <a:pPr marL="171450" lvl="1" indent="-171450" algn="l" defTabSz="800100">
            <a:lnSpc>
              <a:spcPct val="90000"/>
            </a:lnSpc>
            <a:spcBef>
              <a:spcPct val="0"/>
            </a:spcBef>
            <a:spcAft>
              <a:spcPct val="15000"/>
            </a:spcAft>
            <a:buChar char="••"/>
          </a:pPr>
          <a:r>
            <a:rPr lang="en-US" sz="1800" kern="1200" noProof="0" dirty="0" smtClean="0"/>
            <a:t>Methane (</a:t>
          </a:r>
          <a:r>
            <a:rPr lang="en-US" sz="1800" kern="1200" noProof="0" dirty="0" smtClean="0">
              <a:sym typeface="Wingdings" panose="05000000000000000000" pitchFamily="2" charset="2"/>
            </a:rPr>
            <a:t>CH</a:t>
          </a:r>
          <a:r>
            <a:rPr lang="en-US" sz="1800" kern="1200" baseline="-25000" noProof="0" dirty="0" smtClean="0">
              <a:sym typeface="Wingdings" panose="05000000000000000000" pitchFamily="2" charset="2"/>
            </a:rPr>
            <a:t>4</a:t>
          </a:r>
          <a:r>
            <a:rPr lang="en-US" sz="1800" kern="1200" noProof="0" dirty="0" smtClean="0"/>
            <a:t>)</a:t>
          </a:r>
          <a:endParaRPr lang="en-US" sz="1800" kern="1200" noProof="0" dirty="0"/>
        </a:p>
        <a:p>
          <a:pPr marL="171450" lvl="1" indent="-171450" algn="l" defTabSz="800100">
            <a:lnSpc>
              <a:spcPct val="90000"/>
            </a:lnSpc>
            <a:spcBef>
              <a:spcPct val="0"/>
            </a:spcBef>
            <a:spcAft>
              <a:spcPct val="15000"/>
            </a:spcAft>
            <a:buChar char="••"/>
          </a:pPr>
          <a:r>
            <a:rPr lang="en-US" sz="1800" kern="1200" noProof="0" dirty="0" smtClean="0"/>
            <a:t>Ozone (O</a:t>
          </a:r>
          <a:r>
            <a:rPr lang="en-US" sz="1800" kern="1200" baseline="-25000" noProof="0" dirty="0" smtClean="0"/>
            <a:t>3</a:t>
          </a:r>
          <a:r>
            <a:rPr lang="en-US" sz="1800" kern="1200" noProof="0" dirty="0" smtClean="0"/>
            <a:t>)</a:t>
          </a:r>
          <a:endParaRPr lang="en-US" sz="1800" kern="1200" noProof="0" dirty="0"/>
        </a:p>
        <a:p>
          <a:pPr marL="171450" lvl="1" indent="-171450" algn="l" defTabSz="800100">
            <a:lnSpc>
              <a:spcPct val="90000"/>
            </a:lnSpc>
            <a:spcBef>
              <a:spcPct val="0"/>
            </a:spcBef>
            <a:spcAft>
              <a:spcPct val="15000"/>
            </a:spcAft>
            <a:buChar char="••"/>
          </a:pPr>
          <a:r>
            <a:rPr lang="en-US" sz="1800" kern="1200" noProof="0" dirty="0" smtClean="0"/>
            <a:t>Nitrous oxide/laughing gas (</a:t>
          </a:r>
          <a:r>
            <a:rPr lang="en-US" sz="1800" kern="1200" noProof="0" dirty="0" smtClean="0">
              <a:sym typeface="Wingdings" panose="05000000000000000000" pitchFamily="2" charset="2"/>
            </a:rPr>
            <a:t>N</a:t>
          </a:r>
          <a:r>
            <a:rPr lang="en-US" sz="1800" kern="1200" baseline="-25000" noProof="0" dirty="0" smtClean="0">
              <a:sym typeface="Wingdings" panose="05000000000000000000" pitchFamily="2" charset="2"/>
            </a:rPr>
            <a:t>2</a:t>
          </a:r>
          <a:r>
            <a:rPr lang="en-US" sz="1800" kern="1200" noProof="0" dirty="0" smtClean="0">
              <a:sym typeface="Wingdings" panose="05000000000000000000" pitchFamily="2" charset="2"/>
            </a:rPr>
            <a:t>O</a:t>
          </a:r>
          <a:r>
            <a:rPr lang="en-US" sz="1800" kern="1200" noProof="0" dirty="0" smtClean="0"/>
            <a:t>)</a:t>
          </a:r>
          <a:endParaRPr lang="en-US" sz="1800" kern="1200" noProof="0" dirty="0"/>
        </a:p>
        <a:p>
          <a:pPr marL="171450" lvl="1" indent="-171450" algn="l" defTabSz="800100">
            <a:lnSpc>
              <a:spcPct val="90000"/>
            </a:lnSpc>
            <a:spcBef>
              <a:spcPct val="0"/>
            </a:spcBef>
            <a:spcAft>
              <a:spcPct val="15000"/>
            </a:spcAft>
            <a:buChar char="••"/>
          </a:pPr>
          <a:r>
            <a:rPr lang="en-US" sz="1800" kern="1200" noProof="0" dirty="0" smtClean="0"/>
            <a:t>Sulfur hexafluoride (SF</a:t>
          </a:r>
          <a:r>
            <a:rPr lang="en-US" sz="1800" kern="1200" baseline="-25000" noProof="0" dirty="0" smtClean="0"/>
            <a:t>6</a:t>
          </a:r>
          <a:r>
            <a:rPr lang="en-US" sz="1800" kern="1200" noProof="0" dirty="0" smtClean="0"/>
            <a:t>)</a:t>
          </a:r>
          <a:endParaRPr lang="en-US" sz="1800" kern="1200" noProof="0" dirty="0"/>
        </a:p>
        <a:p>
          <a:pPr marL="171450" lvl="1" indent="-171450" algn="l" defTabSz="800100">
            <a:lnSpc>
              <a:spcPct val="90000"/>
            </a:lnSpc>
            <a:spcBef>
              <a:spcPct val="0"/>
            </a:spcBef>
            <a:spcAft>
              <a:spcPct val="15000"/>
            </a:spcAft>
            <a:buChar char="••"/>
          </a:pPr>
          <a:r>
            <a:rPr lang="en-US" sz="1800" kern="1200" noProof="0" dirty="0" smtClean="0"/>
            <a:t>Other</a:t>
          </a:r>
          <a:endParaRPr lang="en-US" sz="1800" kern="1200" noProof="0" dirty="0"/>
        </a:p>
      </dsp:txBody>
      <dsp:txXfrm>
        <a:off x="0" y="1056156"/>
        <a:ext cx="8712967" cy="227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817A1-860B-4B5C-BF89-804AC62BBC39}">
      <dsp:nvSpPr>
        <dsp:cNvPr id="0" name=""/>
        <dsp:cNvSpPr/>
      </dsp:nvSpPr>
      <dsp:spPr>
        <a:xfrm>
          <a:off x="4037620" y="1452176"/>
          <a:ext cx="2990922" cy="437819"/>
        </a:xfrm>
        <a:custGeom>
          <a:avLst/>
          <a:gdLst/>
          <a:ahLst/>
          <a:cxnLst/>
          <a:rect l="0" t="0" r="0" b="0"/>
          <a:pathLst>
            <a:path>
              <a:moveTo>
                <a:pt x="0" y="0"/>
              </a:moveTo>
              <a:lnTo>
                <a:pt x="0" y="218909"/>
              </a:lnTo>
              <a:lnTo>
                <a:pt x="2990922" y="218909"/>
              </a:lnTo>
              <a:lnTo>
                <a:pt x="2990922" y="4378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36AC6C-77A8-45E9-9DE9-954F19D1F7EF}">
      <dsp:nvSpPr>
        <dsp:cNvPr id="0" name=""/>
        <dsp:cNvSpPr/>
      </dsp:nvSpPr>
      <dsp:spPr>
        <a:xfrm>
          <a:off x="4037620" y="1452176"/>
          <a:ext cx="468248" cy="437819"/>
        </a:xfrm>
        <a:custGeom>
          <a:avLst/>
          <a:gdLst/>
          <a:ahLst/>
          <a:cxnLst/>
          <a:rect l="0" t="0" r="0" b="0"/>
          <a:pathLst>
            <a:path>
              <a:moveTo>
                <a:pt x="0" y="0"/>
              </a:moveTo>
              <a:lnTo>
                <a:pt x="0" y="218909"/>
              </a:lnTo>
              <a:lnTo>
                <a:pt x="468248" y="218909"/>
              </a:lnTo>
              <a:lnTo>
                <a:pt x="468248" y="4378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1ACC85-7FD9-4DC0-A576-75C63B294021}">
      <dsp:nvSpPr>
        <dsp:cNvPr id="0" name=""/>
        <dsp:cNvSpPr/>
      </dsp:nvSpPr>
      <dsp:spPr>
        <a:xfrm>
          <a:off x="1514945" y="1452176"/>
          <a:ext cx="2522674" cy="437819"/>
        </a:xfrm>
        <a:custGeom>
          <a:avLst/>
          <a:gdLst/>
          <a:ahLst/>
          <a:cxnLst/>
          <a:rect l="0" t="0" r="0" b="0"/>
          <a:pathLst>
            <a:path>
              <a:moveTo>
                <a:pt x="2522674" y="0"/>
              </a:moveTo>
              <a:lnTo>
                <a:pt x="2522674" y="218909"/>
              </a:lnTo>
              <a:lnTo>
                <a:pt x="0" y="218909"/>
              </a:lnTo>
              <a:lnTo>
                <a:pt x="0" y="4378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096F00-B3BC-45E4-A38B-EAFE7BD64071}">
      <dsp:nvSpPr>
        <dsp:cNvPr id="0" name=""/>
        <dsp:cNvSpPr/>
      </dsp:nvSpPr>
      <dsp:spPr>
        <a:xfrm>
          <a:off x="2995192" y="409749"/>
          <a:ext cx="2084855" cy="10424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noProof="0" dirty="0" smtClean="0"/>
            <a:t>Consequences and impact</a:t>
          </a:r>
          <a:endParaRPr lang="en-US" sz="2300" kern="1200" noProof="0" dirty="0"/>
        </a:p>
      </dsp:txBody>
      <dsp:txXfrm>
        <a:off x="2995192" y="409749"/>
        <a:ext cx="2084855" cy="1042427"/>
      </dsp:txXfrm>
    </dsp:sp>
    <dsp:sp modelId="{7C745C7F-2C71-4E7E-B240-B6D2368024F7}">
      <dsp:nvSpPr>
        <dsp:cNvPr id="0" name=""/>
        <dsp:cNvSpPr/>
      </dsp:nvSpPr>
      <dsp:spPr>
        <a:xfrm>
          <a:off x="4269" y="1889996"/>
          <a:ext cx="3021351" cy="21085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noProof="0" dirty="0" smtClean="0"/>
            <a:t>Weather, migration, and economy</a:t>
          </a:r>
          <a:endParaRPr lang="en-US" sz="2300" kern="1200" noProof="0" dirty="0"/>
        </a:p>
      </dsp:txBody>
      <dsp:txXfrm>
        <a:off x="4269" y="1889996"/>
        <a:ext cx="3021351" cy="2108518"/>
      </dsp:txXfrm>
    </dsp:sp>
    <dsp:sp modelId="{BC3C6AD5-50E3-4E53-893B-FAB792C12D7B}">
      <dsp:nvSpPr>
        <dsp:cNvPr id="0" name=""/>
        <dsp:cNvSpPr/>
      </dsp:nvSpPr>
      <dsp:spPr>
        <a:xfrm>
          <a:off x="3463440" y="1889996"/>
          <a:ext cx="2084855" cy="10424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noProof="0" dirty="0" smtClean="0"/>
            <a:t>Companies and sectors</a:t>
          </a:r>
          <a:endParaRPr lang="en-US" sz="2300" kern="1200" noProof="0" dirty="0"/>
        </a:p>
      </dsp:txBody>
      <dsp:txXfrm>
        <a:off x="3463440" y="1889996"/>
        <a:ext cx="2084855" cy="1042427"/>
      </dsp:txXfrm>
    </dsp:sp>
    <dsp:sp modelId="{513931C4-7FF4-4546-95B9-92BA82E28200}">
      <dsp:nvSpPr>
        <dsp:cNvPr id="0" name=""/>
        <dsp:cNvSpPr/>
      </dsp:nvSpPr>
      <dsp:spPr>
        <a:xfrm>
          <a:off x="5986115" y="1889996"/>
          <a:ext cx="2084855" cy="10424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de-DE" sz="2300" kern="1200" dirty="0" smtClean="0"/>
            <a:t>Global </a:t>
          </a:r>
          <a:r>
            <a:rPr lang="en-US" sz="2300" kern="1200" noProof="0" dirty="0" smtClean="0"/>
            <a:t>disruption and further conclusions</a:t>
          </a:r>
          <a:endParaRPr lang="en-US" sz="2300" kern="1200" noProof="0" dirty="0"/>
        </a:p>
      </dsp:txBody>
      <dsp:txXfrm>
        <a:off x="5986115" y="1889996"/>
        <a:ext cx="2084855" cy="10424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9A069-44FB-4353-A760-5F2E9030DDF9}">
      <dsp:nvSpPr>
        <dsp:cNvPr id="0" name=""/>
        <dsp:cNvSpPr/>
      </dsp:nvSpPr>
      <dsp:spPr>
        <a:xfrm>
          <a:off x="2054215" y="621913"/>
          <a:ext cx="4028472" cy="4028472"/>
        </a:xfrm>
        <a:prstGeom prst="blockArc">
          <a:avLst>
            <a:gd name="adj1" fmla="val 1188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C582AF-EA4B-4D1D-BF90-9D6A6E6D3FD2}">
      <dsp:nvSpPr>
        <dsp:cNvPr id="0" name=""/>
        <dsp:cNvSpPr/>
      </dsp:nvSpPr>
      <dsp:spPr>
        <a:xfrm>
          <a:off x="2054215" y="621913"/>
          <a:ext cx="4028472" cy="4028472"/>
        </a:xfrm>
        <a:prstGeom prst="blockArc">
          <a:avLst>
            <a:gd name="adj1" fmla="val 7560000"/>
            <a:gd name="adj2" fmla="val 1188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3F03BB-151B-4250-8674-3F3DDA74EB7F}">
      <dsp:nvSpPr>
        <dsp:cNvPr id="0" name=""/>
        <dsp:cNvSpPr/>
      </dsp:nvSpPr>
      <dsp:spPr>
        <a:xfrm>
          <a:off x="2054215" y="621913"/>
          <a:ext cx="4028472" cy="4028472"/>
        </a:xfrm>
        <a:prstGeom prst="blockArc">
          <a:avLst>
            <a:gd name="adj1" fmla="val 3240000"/>
            <a:gd name="adj2" fmla="val 756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CD81B2-B44C-45E4-B590-1C6690E05FC9}">
      <dsp:nvSpPr>
        <dsp:cNvPr id="0" name=""/>
        <dsp:cNvSpPr/>
      </dsp:nvSpPr>
      <dsp:spPr>
        <a:xfrm>
          <a:off x="2054215" y="621913"/>
          <a:ext cx="4028472" cy="4028472"/>
        </a:xfrm>
        <a:prstGeom prst="blockArc">
          <a:avLst>
            <a:gd name="adj1" fmla="val 20520000"/>
            <a:gd name="adj2" fmla="val 324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6EC72C-B378-4E04-9B91-A2893604164C}">
      <dsp:nvSpPr>
        <dsp:cNvPr id="0" name=""/>
        <dsp:cNvSpPr/>
      </dsp:nvSpPr>
      <dsp:spPr>
        <a:xfrm>
          <a:off x="2054215" y="621913"/>
          <a:ext cx="4028472" cy="4028472"/>
        </a:xfrm>
        <a:prstGeom prst="blockArc">
          <a:avLst>
            <a:gd name="adj1" fmla="val 16200000"/>
            <a:gd name="adj2" fmla="val 2052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9AFB0B-A2CD-44BD-BFA5-9405BDF70137}">
      <dsp:nvSpPr>
        <dsp:cNvPr id="0" name=""/>
        <dsp:cNvSpPr/>
      </dsp:nvSpPr>
      <dsp:spPr>
        <a:xfrm>
          <a:off x="2880323" y="1656182"/>
          <a:ext cx="2376257" cy="19599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Consequences of rising temperatures</a:t>
          </a:r>
          <a:endParaRPr lang="en-US" sz="2000" kern="1200" noProof="0" dirty="0"/>
        </a:p>
      </dsp:txBody>
      <dsp:txXfrm>
        <a:off x="3228318" y="1943208"/>
        <a:ext cx="1680267" cy="1385882"/>
      </dsp:txXfrm>
    </dsp:sp>
    <dsp:sp modelId="{C4C83FD8-448A-4EE6-A04D-6322FC82B0FB}">
      <dsp:nvSpPr>
        <dsp:cNvPr id="0" name=""/>
        <dsp:cNvSpPr/>
      </dsp:nvSpPr>
      <dsp:spPr>
        <a:xfrm>
          <a:off x="2951303" y="-351379"/>
          <a:ext cx="2234296" cy="2040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Melting of polar ice</a:t>
          </a:r>
          <a:endParaRPr lang="en-US" sz="2000" kern="1200" noProof="0" dirty="0"/>
        </a:p>
      </dsp:txBody>
      <dsp:txXfrm>
        <a:off x="3278508" y="-52614"/>
        <a:ext cx="1579886" cy="1442568"/>
      </dsp:txXfrm>
    </dsp:sp>
    <dsp:sp modelId="{6FC847D4-7001-461B-864C-C0E7B313EA7E}">
      <dsp:nvSpPr>
        <dsp:cNvPr id="0" name=""/>
        <dsp:cNvSpPr/>
      </dsp:nvSpPr>
      <dsp:spPr>
        <a:xfrm>
          <a:off x="4822487" y="1008115"/>
          <a:ext cx="2234296" cy="2040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Rising sea levels</a:t>
          </a:r>
          <a:endParaRPr lang="en-US" sz="2000" kern="1200" noProof="0" dirty="0"/>
        </a:p>
      </dsp:txBody>
      <dsp:txXfrm>
        <a:off x="5149692" y="1306880"/>
        <a:ext cx="1579886" cy="1442568"/>
      </dsp:txXfrm>
    </dsp:sp>
    <dsp:sp modelId="{E4FD90D7-5C72-4F33-AD31-6FE83C29E305}">
      <dsp:nvSpPr>
        <dsp:cNvPr id="0" name=""/>
        <dsp:cNvSpPr/>
      </dsp:nvSpPr>
      <dsp:spPr>
        <a:xfrm>
          <a:off x="4107759" y="3207824"/>
          <a:ext cx="2234296" cy="2040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Droughts and flooding</a:t>
          </a:r>
          <a:endParaRPr lang="en-US" sz="2000" kern="1200" noProof="0" dirty="0"/>
        </a:p>
      </dsp:txBody>
      <dsp:txXfrm>
        <a:off x="4434964" y="3506589"/>
        <a:ext cx="1579886" cy="1442568"/>
      </dsp:txXfrm>
    </dsp:sp>
    <dsp:sp modelId="{F5F976FD-BD0F-4D68-BFA7-797A3933ABC8}">
      <dsp:nvSpPr>
        <dsp:cNvPr id="0" name=""/>
        <dsp:cNvSpPr/>
      </dsp:nvSpPr>
      <dsp:spPr>
        <a:xfrm>
          <a:off x="1794848" y="3207824"/>
          <a:ext cx="2234296" cy="2040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Extreme weather events</a:t>
          </a:r>
          <a:endParaRPr lang="en-US" sz="2000" kern="1200" noProof="0" dirty="0"/>
        </a:p>
      </dsp:txBody>
      <dsp:txXfrm>
        <a:off x="2122053" y="3506589"/>
        <a:ext cx="1579886" cy="1442568"/>
      </dsp:txXfrm>
    </dsp:sp>
    <dsp:sp modelId="{F0590E79-94FD-4EE0-AFC0-04095FE88D02}">
      <dsp:nvSpPr>
        <dsp:cNvPr id="0" name=""/>
        <dsp:cNvSpPr/>
      </dsp:nvSpPr>
      <dsp:spPr>
        <a:xfrm>
          <a:off x="1080119" y="1008115"/>
          <a:ext cx="2234296" cy="2040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Consequences for human life </a:t>
          </a:r>
          <a:r>
            <a:rPr lang="de-DE" sz="2000" kern="1200" dirty="0" smtClean="0"/>
            <a:t>…</a:t>
          </a:r>
          <a:endParaRPr lang="de-DE" sz="2000" kern="1200" dirty="0"/>
        </a:p>
      </dsp:txBody>
      <dsp:txXfrm>
        <a:off x="1407324" y="1306880"/>
        <a:ext cx="1579886" cy="1442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0" y="-578693"/>
          <a:ext cx="8669245" cy="139165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en-US" sz="3600" kern="1200" noProof="0" dirty="0" smtClean="0"/>
            <a:t>Change of weather patterns in Germany until 2050</a:t>
          </a:r>
          <a:endParaRPr lang="en-US" sz="3600" kern="1200" noProof="0" dirty="0"/>
        </a:p>
      </dsp:txBody>
      <dsp:txXfrm>
        <a:off x="0" y="-578693"/>
        <a:ext cx="8669245" cy="1391658"/>
      </dsp:txXfrm>
    </dsp:sp>
    <dsp:sp modelId="{7DB60188-23BA-FD4F-94EC-937389981BD4}">
      <dsp:nvSpPr>
        <dsp:cNvPr id="0" name=""/>
        <dsp:cNvSpPr/>
      </dsp:nvSpPr>
      <dsp:spPr>
        <a:xfrm>
          <a:off x="4237" y="812964"/>
          <a:ext cx="8669245" cy="219599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4000"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b="0" kern="1200" noProof="0" dirty="0" smtClean="0">
              <a:solidFill>
                <a:schemeClr val="tx1"/>
              </a:solidFill>
              <a:effectLst/>
              <a:latin typeface="+mn-lt"/>
              <a:ea typeface="+mn-ea"/>
              <a:cs typeface="+mn-cs"/>
            </a:rPr>
            <a:t>Temperature in summertime will be 1.5 to 2.5 degrees Celsius higher as in 1990</a:t>
          </a:r>
        </a:p>
        <a:p>
          <a:pPr marL="228600" lvl="1" indent="-228600" algn="l" defTabSz="1066800">
            <a:lnSpc>
              <a:spcPct val="90000"/>
            </a:lnSpc>
            <a:spcBef>
              <a:spcPct val="0"/>
            </a:spcBef>
            <a:spcAft>
              <a:spcPct val="15000"/>
            </a:spcAft>
            <a:buChar char="••"/>
          </a:pPr>
          <a:r>
            <a:rPr lang="en-US" sz="2400" b="0" kern="1200" noProof="0" dirty="0" smtClean="0">
              <a:solidFill>
                <a:schemeClr val="tx1"/>
              </a:solidFill>
              <a:effectLst/>
              <a:latin typeface="+mn-lt"/>
              <a:ea typeface="+mn-ea"/>
              <a:cs typeface="+mn-cs"/>
            </a:rPr>
            <a:t>In wintertime temperatures are rising between 1.5 °C and 3 °C</a:t>
          </a:r>
        </a:p>
        <a:p>
          <a:pPr marL="228600" lvl="1" indent="-228600" algn="l" defTabSz="1066800">
            <a:lnSpc>
              <a:spcPct val="90000"/>
            </a:lnSpc>
            <a:spcBef>
              <a:spcPct val="0"/>
            </a:spcBef>
            <a:spcAft>
              <a:spcPct val="15000"/>
            </a:spcAft>
            <a:buChar char="••"/>
          </a:pPr>
          <a:r>
            <a:rPr lang="en-US" sz="2400" b="0" kern="1200" noProof="0" dirty="0" smtClean="0">
              <a:solidFill>
                <a:schemeClr val="tx1"/>
              </a:solidFill>
              <a:effectLst/>
              <a:latin typeface="+mn-lt"/>
              <a:ea typeface="+mn-ea"/>
              <a:cs typeface="+mn-cs"/>
            </a:rPr>
            <a:t>Precipitation decreases by 40 percent in summer</a:t>
          </a:r>
        </a:p>
        <a:p>
          <a:pPr marL="228600" lvl="1" indent="-228600" algn="l" defTabSz="1066800">
            <a:lnSpc>
              <a:spcPct val="90000"/>
            </a:lnSpc>
            <a:spcBef>
              <a:spcPct val="0"/>
            </a:spcBef>
            <a:spcAft>
              <a:spcPct val="15000"/>
            </a:spcAft>
            <a:buChar char="••"/>
          </a:pPr>
          <a:r>
            <a:rPr lang="en-US" sz="2400" b="0" kern="1200" noProof="0" dirty="0" smtClean="0">
              <a:solidFill>
                <a:schemeClr val="tx1"/>
              </a:solidFill>
              <a:effectLst/>
              <a:latin typeface="+mn-lt"/>
              <a:ea typeface="+mn-ea"/>
              <a:cs typeface="+mn-cs"/>
            </a:rPr>
            <a:t>Precipitation increases up to 30 percent in winter</a:t>
          </a:r>
        </a:p>
      </dsp:txBody>
      <dsp:txXfrm>
        <a:off x="4237" y="812964"/>
        <a:ext cx="8669245" cy="21959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1" y="174328"/>
          <a:ext cx="4054969" cy="11304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noProof="0" dirty="0" smtClean="0"/>
            <a:t>Sectors in Germany</a:t>
          </a:r>
        </a:p>
      </dsp:txBody>
      <dsp:txXfrm>
        <a:off x="1" y="174328"/>
        <a:ext cx="4054969" cy="1130487"/>
      </dsp:txXfrm>
    </dsp:sp>
    <dsp:sp modelId="{7DB60188-23BA-FD4F-94EC-937389981BD4}">
      <dsp:nvSpPr>
        <dsp:cNvPr id="0" name=""/>
        <dsp:cNvSpPr/>
      </dsp:nvSpPr>
      <dsp:spPr>
        <a:xfrm>
          <a:off x="18370" y="1226572"/>
          <a:ext cx="4054969" cy="22297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00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0" kern="1200" noProof="0" dirty="0" smtClean="0">
              <a:solidFill>
                <a:schemeClr val="tx1"/>
              </a:solidFill>
              <a:effectLst/>
              <a:latin typeface="+mn-lt"/>
              <a:ea typeface="+mn-ea"/>
              <a:cs typeface="+mn-cs"/>
            </a:rPr>
            <a:t>Agriculture and forestry</a:t>
          </a:r>
        </a:p>
        <a:p>
          <a:pPr marL="228600" lvl="1" indent="-228600" algn="l" defTabSz="889000">
            <a:lnSpc>
              <a:spcPct val="90000"/>
            </a:lnSpc>
            <a:spcBef>
              <a:spcPct val="0"/>
            </a:spcBef>
            <a:spcAft>
              <a:spcPct val="15000"/>
            </a:spcAft>
            <a:buChar char="••"/>
          </a:pPr>
          <a:r>
            <a:rPr lang="en-US" sz="2000" b="0" kern="1200" noProof="0" dirty="0" smtClean="0">
              <a:solidFill>
                <a:schemeClr val="tx1"/>
              </a:solidFill>
              <a:effectLst/>
              <a:latin typeface="+mn-lt"/>
              <a:ea typeface="+mn-ea"/>
              <a:cs typeface="+mn-cs"/>
            </a:rPr>
            <a:t>Tourism</a:t>
          </a:r>
        </a:p>
        <a:p>
          <a:pPr marL="228600" lvl="1" indent="-228600" algn="l" defTabSz="889000">
            <a:lnSpc>
              <a:spcPct val="90000"/>
            </a:lnSpc>
            <a:spcBef>
              <a:spcPct val="0"/>
            </a:spcBef>
            <a:spcAft>
              <a:spcPct val="15000"/>
            </a:spcAft>
            <a:buChar char="••"/>
          </a:pPr>
          <a:r>
            <a:rPr lang="en-US" sz="2000" b="0" kern="1200" noProof="0" dirty="0" smtClean="0">
              <a:solidFill>
                <a:schemeClr val="tx1"/>
              </a:solidFill>
              <a:effectLst/>
              <a:latin typeface="+mn-lt"/>
              <a:ea typeface="+mn-ea"/>
              <a:cs typeface="+mn-cs"/>
            </a:rPr>
            <a:t>Health sector</a:t>
          </a:r>
        </a:p>
        <a:p>
          <a:pPr marL="228600" lvl="1" indent="-228600" algn="l" defTabSz="889000">
            <a:lnSpc>
              <a:spcPct val="90000"/>
            </a:lnSpc>
            <a:spcBef>
              <a:spcPct val="0"/>
            </a:spcBef>
            <a:spcAft>
              <a:spcPct val="15000"/>
            </a:spcAft>
            <a:buChar char="••"/>
          </a:pPr>
          <a:r>
            <a:rPr lang="en-US" sz="2000" b="0" kern="1200" noProof="0" dirty="0" smtClean="0">
              <a:solidFill>
                <a:schemeClr val="tx1"/>
              </a:solidFill>
              <a:effectLst/>
              <a:latin typeface="+mn-lt"/>
              <a:ea typeface="+mn-ea"/>
              <a:cs typeface="+mn-cs"/>
            </a:rPr>
            <a:t>Energy and Transportation</a:t>
          </a:r>
        </a:p>
        <a:p>
          <a:pPr marL="228600" lvl="1" indent="-228600" algn="l" defTabSz="889000">
            <a:lnSpc>
              <a:spcPct val="90000"/>
            </a:lnSpc>
            <a:spcBef>
              <a:spcPct val="0"/>
            </a:spcBef>
            <a:spcAft>
              <a:spcPct val="15000"/>
            </a:spcAft>
            <a:buChar char="••"/>
          </a:pPr>
          <a:r>
            <a:rPr lang="en-US" sz="2000" b="0" kern="1200" noProof="0" dirty="0" smtClean="0">
              <a:solidFill>
                <a:schemeClr val="tx1"/>
              </a:solidFill>
              <a:effectLst/>
              <a:latin typeface="+mn-lt"/>
              <a:ea typeface="+mn-ea"/>
              <a:cs typeface="+mn-cs"/>
            </a:rPr>
            <a:t>Banking and Finance</a:t>
          </a:r>
        </a:p>
      </dsp:txBody>
      <dsp:txXfrm>
        <a:off x="18370" y="1226572"/>
        <a:ext cx="4054969" cy="2229702"/>
      </dsp:txXfrm>
    </dsp:sp>
    <dsp:sp modelId="{1CAAFD28-3905-194C-8AEC-8831BC9E2CFB}">
      <dsp:nvSpPr>
        <dsp:cNvPr id="0" name=""/>
        <dsp:cNvSpPr/>
      </dsp:nvSpPr>
      <dsp:spPr>
        <a:xfrm>
          <a:off x="4622748" y="170731"/>
          <a:ext cx="4054969" cy="113975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noProof="0" dirty="0" smtClean="0"/>
            <a:t>Damages until 2015 (without costs for adaption)</a:t>
          </a:r>
          <a:endParaRPr lang="en-US" sz="2400" kern="1200" noProof="0" dirty="0"/>
        </a:p>
      </dsp:txBody>
      <dsp:txXfrm>
        <a:off x="4622748" y="170731"/>
        <a:ext cx="4054969" cy="1139754"/>
      </dsp:txXfrm>
    </dsp:sp>
    <dsp:sp modelId="{E520C11D-A586-6145-8754-9F1FD65113BA}">
      <dsp:nvSpPr>
        <dsp:cNvPr id="0" name=""/>
        <dsp:cNvSpPr/>
      </dsp:nvSpPr>
      <dsp:spPr>
        <a:xfrm>
          <a:off x="4622707" y="1239025"/>
          <a:ext cx="4054969" cy="222967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de-DE" sz="2000" kern="1200" dirty="0" smtClean="0"/>
            <a:t>Ca. 3 Billion Euro </a:t>
          </a:r>
          <a:endParaRPr lang="de-DE" sz="2000" kern="1200" dirty="0"/>
        </a:p>
        <a:p>
          <a:pPr marL="228600" lvl="1" indent="-228600" algn="l" defTabSz="889000">
            <a:lnSpc>
              <a:spcPct val="90000"/>
            </a:lnSpc>
            <a:spcBef>
              <a:spcPct val="0"/>
            </a:spcBef>
            <a:spcAft>
              <a:spcPct val="15000"/>
            </a:spcAft>
            <a:buChar char="••"/>
          </a:pPr>
          <a:r>
            <a:rPr lang="de-DE" sz="2000" kern="1200" dirty="0" smtClean="0"/>
            <a:t>Ca.</a:t>
          </a:r>
          <a:r>
            <a:rPr lang="de-DE" sz="2000" kern="1200" baseline="0" dirty="0" smtClean="0"/>
            <a:t> 19 Billion Euro</a:t>
          </a:r>
          <a:endParaRPr lang="de-DE" sz="2000" kern="1200" dirty="0"/>
        </a:p>
        <a:p>
          <a:pPr marL="228600" lvl="1" indent="-228600" algn="l" defTabSz="889000">
            <a:lnSpc>
              <a:spcPct val="90000"/>
            </a:lnSpc>
            <a:spcBef>
              <a:spcPct val="0"/>
            </a:spcBef>
            <a:spcAft>
              <a:spcPct val="15000"/>
            </a:spcAft>
            <a:buChar char="••"/>
          </a:pPr>
          <a:r>
            <a:rPr lang="de-DE" sz="2000" kern="1200" dirty="0" smtClean="0"/>
            <a:t>Ca. 37 Billion Euro</a:t>
          </a:r>
          <a:endParaRPr lang="de-DE" sz="2000" kern="1200" dirty="0"/>
        </a:p>
        <a:p>
          <a:pPr marL="228600" lvl="1" indent="-228600" algn="l" defTabSz="889000">
            <a:lnSpc>
              <a:spcPct val="90000"/>
            </a:lnSpc>
            <a:spcBef>
              <a:spcPct val="0"/>
            </a:spcBef>
            <a:spcAft>
              <a:spcPct val="15000"/>
            </a:spcAft>
            <a:buChar char="••"/>
          </a:pPr>
          <a:r>
            <a:rPr lang="de-DE" sz="2000" kern="1200" dirty="0" smtClean="0"/>
            <a:t>Ca. 130 Billion </a:t>
          </a:r>
          <a:r>
            <a:rPr lang="de-DE" sz="2000" kern="1200" baseline="0" dirty="0" smtClean="0"/>
            <a:t>Euro</a:t>
          </a:r>
          <a:endParaRPr lang="de-DE" sz="2000" kern="1200" dirty="0"/>
        </a:p>
        <a:p>
          <a:pPr marL="228600" lvl="1" indent="-228600" algn="l" defTabSz="889000">
            <a:lnSpc>
              <a:spcPct val="90000"/>
            </a:lnSpc>
            <a:spcBef>
              <a:spcPct val="0"/>
            </a:spcBef>
            <a:spcAft>
              <a:spcPct val="15000"/>
            </a:spcAft>
            <a:buChar char="••"/>
          </a:pPr>
          <a:r>
            <a:rPr lang="de-DE" sz="2000" kern="1200" dirty="0" smtClean="0"/>
            <a:t>Ca. 100 Billion Euro</a:t>
          </a:r>
          <a:endParaRPr lang="de-DE" sz="2000" kern="1200" dirty="0"/>
        </a:p>
      </dsp:txBody>
      <dsp:txXfrm>
        <a:off x="4622707" y="1239025"/>
        <a:ext cx="4054969" cy="22296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817A1-860B-4B5C-BF89-804AC62BBC39}">
      <dsp:nvSpPr>
        <dsp:cNvPr id="0" name=""/>
        <dsp:cNvSpPr/>
      </dsp:nvSpPr>
      <dsp:spPr>
        <a:xfrm>
          <a:off x="4037620" y="1309646"/>
          <a:ext cx="2992697" cy="437302"/>
        </a:xfrm>
        <a:custGeom>
          <a:avLst/>
          <a:gdLst/>
          <a:ahLst/>
          <a:cxnLst/>
          <a:rect l="0" t="0" r="0" b="0"/>
          <a:pathLst>
            <a:path>
              <a:moveTo>
                <a:pt x="0" y="0"/>
              </a:moveTo>
              <a:lnTo>
                <a:pt x="0" y="218651"/>
              </a:lnTo>
              <a:lnTo>
                <a:pt x="2992697" y="218651"/>
              </a:lnTo>
              <a:lnTo>
                <a:pt x="2992697" y="4373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36AC6C-77A8-45E9-9DE9-954F19D1F7EF}">
      <dsp:nvSpPr>
        <dsp:cNvPr id="0" name=""/>
        <dsp:cNvSpPr/>
      </dsp:nvSpPr>
      <dsp:spPr>
        <a:xfrm>
          <a:off x="4037620" y="1309646"/>
          <a:ext cx="153867" cy="437302"/>
        </a:xfrm>
        <a:custGeom>
          <a:avLst/>
          <a:gdLst/>
          <a:ahLst/>
          <a:cxnLst/>
          <a:rect l="0" t="0" r="0" b="0"/>
          <a:pathLst>
            <a:path>
              <a:moveTo>
                <a:pt x="0" y="0"/>
              </a:moveTo>
              <a:lnTo>
                <a:pt x="0" y="218651"/>
              </a:lnTo>
              <a:lnTo>
                <a:pt x="153867" y="218651"/>
              </a:lnTo>
              <a:lnTo>
                <a:pt x="153867" y="4373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1ACC85-7FD9-4DC0-A576-75C63B294021}">
      <dsp:nvSpPr>
        <dsp:cNvPr id="0" name=""/>
        <dsp:cNvSpPr/>
      </dsp:nvSpPr>
      <dsp:spPr>
        <a:xfrm>
          <a:off x="1198790" y="1309646"/>
          <a:ext cx="2838829" cy="437302"/>
        </a:xfrm>
        <a:custGeom>
          <a:avLst/>
          <a:gdLst/>
          <a:ahLst/>
          <a:cxnLst/>
          <a:rect l="0" t="0" r="0" b="0"/>
          <a:pathLst>
            <a:path>
              <a:moveTo>
                <a:pt x="2838829" y="0"/>
              </a:moveTo>
              <a:lnTo>
                <a:pt x="2838829" y="218651"/>
              </a:lnTo>
              <a:lnTo>
                <a:pt x="0" y="218651"/>
              </a:lnTo>
              <a:lnTo>
                <a:pt x="0" y="4373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096F00-B3BC-45E4-A38B-EAFE7BD64071}">
      <dsp:nvSpPr>
        <dsp:cNvPr id="0" name=""/>
        <dsp:cNvSpPr/>
      </dsp:nvSpPr>
      <dsp:spPr>
        <a:xfrm>
          <a:off x="2996424" y="268450"/>
          <a:ext cx="2082390" cy="10411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noProof="0" dirty="0" smtClean="0"/>
            <a:t>Consequences and impact</a:t>
          </a:r>
          <a:endParaRPr lang="en-US" sz="2300" kern="1200" noProof="0" dirty="0"/>
        </a:p>
      </dsp:txBody>
      <dsp:txXfrm>
        <a:off x="2996424" y="268450"/>
        <a:ext cx="2082390" cy="1041195"/>
      </dsp:txXfrm>
    </dsp:sp>
    <dsp:sp modelId="{7C745C7F-2C71-4E7E-B240-B6D2368024F7}">
      <dsp:nvSpPr>
        <dsp:cNvPr id="0" name=""/>
        <dsp:cNvSpPr/>
      </dsp:nvSpPr>
      <dsp:spPr>
        <a:xfrm>
          <a:off x="3727" y="1746948"/>
          <a:ext cx="2390126" cy="10091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de-DE" sz="2300" kern="1200" dirty="0" err="1" smtClean="0"/>
            <a:t>Weather</a:t>
          </a:r>
          <a:r>
            <a:rPr lang="de-DE" sz="2300" kern="1200" dirty="0" smtClean="0"/>
            <a:t>, </a:t>
          </a:r>
          <a:r>
            <a:rPr lang="de-DE" sz="2300" kern="1200" dirty="0" err="1" smtClean="0"/>
            <a:t>migration</a:t>
          </a:r>
          <a:r>
            <a:rPr lang="de-DE" sz="2300" kern="1200" dirty="0" smtClean="0"/>
            <a:t>, </a:t>
          </a:r>
          <a:r>
            <a:rPr lang="de-DE" sz="2300" kern="1200" dirty="0" err="1" smtClean="0"/>
            <a:t>and</a:t>
          </a:r>
          <a:r>
            <a:rPr lang="de-DE" sz="2300" kern="1200" dirty="0" smtClean="0"/>
            <a:t> </a:t>
          </a:r>
          <a:r>
            <a:rPr lang="de-DE" sz="2300" kern="1200" dirty="0" err="1" smtClean="0"/>
            <a:t>economy</a:t>
          </a:r>
          <a:endParaRPr lang="de-DE" sz="2300" kern="1200" dirty="0"/>
        </a:p>
      </dsp:txBody>
      <dsp:txXfrm>
        <a:off x="3727" y="1746948"/>
        <a:ext cx="2390126" cy="1009178"/>
      </dsp:txXfrm>
    </dsp:sp>
    <dsp:sp modelId="{BC3C6AD5-50E3-4E53-893B-FAB792C12D7B}">
      <dsp:nvSpPr>
        <dsp:cNvPr id="0" name=""/>
        <dsp:cNvSpPr/>
      </dsp:nvSpPr>
      <dsp:spPr>
        <a:xfrm>
          <a:off x="2831155" y="1746948"/>
          <a:ext cx="2720664" cy="239286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de-DE" sz="2300" kern="1200" dirty="0" smtClean="0"/>
            <a:t>Companies </a:t>
          </a:r>
          <a:r>
            <a:rPr lang="de-DE" sz="2300" kern="1200" dirty="0" err="1" smtClean="0"/>
            <a:t>and</a:t>
          </a:r>
          <a:r>
            <a:rPr lang="de-DE" sz="2300" kern="1200" dirty="0" smtClean="0"/>
            <a:t> </a:t>
          </a:r>
          <a:r>
            <a:rPr lang="de-DE" sz="2300" kern="1200" dirty="0" err="1" smtClean="0"/>
            <a:t>sectors</a:t>
          </a:r>
          <a:endParaRPr lang="de-DE" sz="2300" kern="1200" dirty="0"/>
        </a:p>
      </dsp:txBody>
      <dsp:txXfrm>
        <a:off x="2831155" y="1746948"/>
        <a:ext cx="2720664" cy="2392864"/>
      </dsp:txXfrm>
    </dsp:sp>
    <dsp:sp modelId="{513931C4-7FF4-4546-95B9-92BA82E28200}">
      <dsp:nvSpPr>
        <dsp:cNvPr id="0" name=""/>
        <dsp:cNvSpPr/>
      </dsp:nvSpPr>
      <dsp:spPr>
        <a:xfrm>
          <a:off x="5989122" y="1746948"/>
          <a:ext cx="2082390" cy="10411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de-DE" sz="2300" kern="1200" dirty="0" smtClean="0"/>
            <a:t>Global </a:t>
          </a:r>
          <a:r>
            <a:rPr lang="de-DE" sz="2300" kern="1200" dirty="0" err="1" smtClean="0"/>
            <a:t>disruption</a:t>
          </a:r>
          <a:r>
            <a:rPr lang="de-DE" sz="2300" kern="1200" dirty="0" smtClean="0"/>
            <a:t> </a:t>
          </a:r>
          <a:r>
            <a:rPr lang="de-DE" sz="2300" kern="1200" dirty="0" err="1" smtClean="0"/>
            <a:t>and</a:t>
          </a:r>
          <a:r>
            <a:rPr lang="de-DE" sz="2300" kern="1200" dirty="0" smtClean="0"/>
            <a:t> </a:t>
          </a:r>
          <a:r>
            <a:rPr lang="de-DE" sz="2300" kern="1200" dirty="0" err="1" smtClean="0"/>
            <a:t>further</a:t>
          </a:r>
          <a:r>
            <a:rPr lang="de-DE" sz="2300" kern="1200" dirty="0" smtClean="0"/>
            <a:t> </a:t>
          </a:r>
          <a:r>
            <a:rPr lang="de-DE" sz="2300" kern="1200" dirty="0" err="1" smtClean="0"/>
            <a:t>conclusions</a:t>
          </a:r>
          <a:endParaRPr lang="de-DE" sz="2300" kern="1200" dirty="0"/>
        </a:p>
      </dsp:txBody>
      <dsp:txXfrm>
        <a:off x="5989122" y="1746948"/>
        <a:ext cx="2082390" cy="10411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0" y="3481"/>
          <a:ext cx="8677720" cy="5472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endParaRPr lang="de-DE" sz="3600" kern="1200" dirty="0" smtClean="0"/>
        </a:p>
      </dsp:txBody>
      <dsp:txXfrm>
        <a:off x="0" y="3481"/>
        <a:ext cx="8677720" cy="547200"/>
      </dsp:txXfrm>
    </dsp:sp>
    <dsp:sp modelId="{7DB60188-23BA-FD4F-94EC-937389981BD4}">
      <dsp:nvSpPr>
        <dsp:cNvPr id="0" name=""/>
        <dsp:cNvSpPr/>
      </dsp:nvSpPr>
      <dsp:spPr>
        <a:xfrm>
          <a:off x="0" y="545028"/>
          <a:ext cx="8677720" cy="250343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4000" tIns="128016" rIns="170688" bIns="192024" numCol="1" spcCol="1270" anchor="t" anchorCtr="0">
          <a:noAutofit/>
        </a:bodyPr>
        <a:lstStyle/>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About 15 percent of German companies are affect by extreme weather events</a:t>
          </a:r>
          <a:r>
            <a:rPr lang="en-US" sz="2400" b="0" kern="1200" baseline="0" noProof="0" dirty="0" smtClean="0">
              <a:solidFill>
                <a:schemeClr val="tx1"/>
              </a:solidFill>
              <a:effectLst/>
              <a:latin typeface="+mn-lt"/>
              <a:ea typeface="+mn-ea"/>
              <a:cs typeface="+mn-cs"/>
            </a:rPr>
            <a:t> </a:t>
          </a:r>
          <a:r>
            <a:rPr lang="en-US" sz="2400" b="0" kern="1200" noProof="0" dirty="0" smtClean="0">
              <a:solidFill>
                <a:schemeClr val="tx1"/>
              </a:solidFill>
              <a:effectLst/>
              <a:latin typeface="+mn-lt"/>
              <a:ea typeface="+mn-ea"/>
              <a:cs typeface="+mn-cs"/>
            </a:rPr>
            <a:t> </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Until 2030 this number will increase to 29 percent</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Direct and indirect effects of climate change affect 25 percent of all companies in 2011 </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In 2030</a:t>
          </a:r>
          <a:r>
            <a:rPr lang="en-US" sz="2400" b="0" kern="1200" baseline="0" noProof="0" dirty="0" smtClean="0">
              <a:solidFill>
                <a:schemeClr val="tx1"/>
              </a:solidFill>
              <a:effectLst/>
              <a:latin typeface="+mn-lt"/>
              <a:ea typeface="+mn-ea"/>
              <a:cs typeface="+mn-cs"/>
            </a:rPr>
            <a:t> about half of all companies will be affected</a:t>
          </a:r>
          <a:endParaRPr lang="en-US" sz="2400" b="0" kern="1200" noProof="0" dirty="0" smtClean="0">
            <a:solidFill>
              <a:schemeClr val="tx1"/>
            </a:solidFill>
            <a:effectLst/>
            <a:latin typeface="+mn-lt"/>
            <a:ea typeface="+mn-ea"/>
            <a:cs typeface="+mn-cs"/>
          </a:endParaRPr>
        </a:p>
      </dsp:txBody>
      <dsp:txXfrm>
        <a:off x="0" y="545028"/>
        <a:ext cx="8677720" cy="25034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1775-DCC5-484A-832B-3A28405C0520}">
      <dsp:nvSpPr>
        <dsp:cNvPr id="0" name=""/>
        <dsp:cNvSpPr/>
      </dsp:nvSpPr>
      <dsp:spPr>
        <a:xfrm>
          <a:off x="0" y="2188"/>
          <a:ext cx="8677720" cy="184681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endParaRPr lang="de-DE" sz="3600" kern="1200" dirty="0" smtClean="0"/>
        </a:p>
      </dsp:txBody>
      <dsp:txXfrm>
        <a:off x="0" y="2188"/>
        <a:ext cx="8677720" cy="1846817"/>
      </dsp:txXfrm>
    </dsp:sp>
    <dsp:sp modelId="{7DB60188-23BA-FD4F-94EC-937389981BD4}">
      <dsp:nvSpPr>
        <dsp:cNvPr id="0" name=""/>
        <dsp:cNvSpPr/>
      </dsp:nvSpPr>
      <dsp:spPr>
        <a:xfrm>
          <a:off x="0" y="1272911"/>
          <a:ext cx="8677720" cy="177876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4000" tIns="128016" rIns="170688" bIns="192024" numCol="1" spcCol="1270" anchor="t" anchorCtr="0">
          <a:noAutofit/>
        </a:bodyPr>
        <a:lstStyle/>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lang="en-US" sz="2400" b="0" kern="1200" noProof="0" dirty="0" smtClean="0">
              <a:solidFill>
                <a:schemeClr val="tx1"/>
              </a:solidFill>
              <a:effectLst/>
              <a:latin typeface="+mn-lt"/>
              <a:ea typeface="+mn-ea"/>
              <a:cs typeface="+mn-cs"/>
            </a:rPr>
            <a:t>How could climate change affect your company or sector? </a:t>
          </a:r>
        </a:p>
        <a:p>
          <a:pPr marL="228600" lvl="1" indent="-228600" algn="l" defTabSz="1066800">
            <a:lnSpc>
              <a:spcPct val="90000"/>
            </a:lnSpc>
            <a:spcBef>
              <a:spcPct val="0"/>
            </a:spcBef>
            <a:spcAft>
              <a:spcPct val="15000"/>
            </a:spcAft>
            <a:buChar char="••"/>
          </a:pPr>
          <a:r>
            <a:rPr lang="en-US" sz="2400" b="0" kern="1200" noProof="0" dirty="0" smtClean="0">
              <a:solidFill>
                <a:schemeClr val="tx1"/>
              </a:solidFill>
              <a:effectLst/>
              <a:latin typeface="+mn-lt"/>
              <a:ea typeface="+mn-ea"/>
              <a:cs typeface="+mn-cs"/>
            </a:rPr>
            <a:t>Have you already experienced impacts on your business operations (or do you know examples)?</a:t>
          </a:r>
        </a:p>
        <a:p>
          <a:pPr marL="228600" lvl="1" indent="-228600" algn="l" defTabSz="1066800">
            <a:lnSpc>
              <a:spcPct val="90000"/>
            </a:lnSpc>
            <a:spcBef>
              <a:spcPct val="0"/>
            </a:spcBef>
            <a:spcAft>
              <a:spcPct val="15000"/>
            </a:spcAft>
            <a:buChar char="••"/>
          </a:pPr>
          <a:r>
            <a:rPr lang="en-US" sz="2400" b="0" kern="1200" noProof="0" dirty="0" smtClean="0">
              <a:solidFill>
                <a:schemeClr val="tx1"/>
              </a:solidFill>
              <a:effectLst/>
              <a:latin typeface="+mn-lt"/>
              <a:ea typeface="+mn-ea"/>
              <a:cs typeface="+mn-cs"/>
            </a:rPr>
            <a:t>Which sectors will have to prepare for what sort of changes?</a:t>
          </a:r>
        </a:p>
      </dsp:txBody>
      <dsp:txXfrm>
        <a:off x="0" y="1272911"/>
        <a:ext cx="8677720" cy="17787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A7DC5E-140F-454B-B866-E9DED54F5A93}" type="datetimeFigureOut">
              <a:rPr lang="de-DE" smtClean="0"/>
              <a:t>03.05.2018</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015D28-BE0B-423F-B10B-207F250FC48E}" type="slidenum">
              <a:rPr lang="de-DE" smtClean="0"/>
              <a:t>‹Nr.›</a:t>
            </a:fld>
            <a:endParaRPr lang="de-DE"/>
          </a:p>
        </p:txBody>
      </p:sp>
    </p:spTree>
    <p:extLst>
      <p:ext uri="{BB962C8B-B14F-4D97-AF65-F5344CB8AC3E}">
        <p14:creationId xmlns:p14="http://schemas.microsoft.com/office/powerpoint/2010/main" val="4137349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dynaklim.de/dynaklim2pub/index/2000_dynaklim/2300_pilotprojekte/2360_adaptus.html"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www.klimanavigator.de/dossier/artikel/037741/index.php" TargetMode="External"/><Relationship Id="rId4" Type="http://schemas.openxmlformats.org/officeDocument/2006/relationships/hyperlink" Target="http://www.nordwest2050.de/index_nw2050.php?obj=page&amp;id=179&amp;unid=adc8e1745e687736c1afec80f07f399d"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988485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lvl="0"/>
            <a:r>
              <a:rPr lang="de-DE" b="0" dirty="0" smtClean="0"/>
              <a:t>Die Treibhausgase gehören unteranderem zu den 1 Prozent der Edel- und Spurengase. Manche</a:t>
            </a:r>
            <a:r>
              <a:rPr lang="de-DE" b="0" baseline="0" dirty="0" smtClean="0"/>
              <a:t> dieser Gase sind natürlich vorhandene Gase. Andere wiederum werden durch den Menschen erzeugt und kommen in der Natur nicht vor. Die künstlich erzeugten Gase haben jedoch, genauso wie die natürlichen Gase, Auswirkungen auf den Treibhauseffekt. Die Gase, die als Treibhausgase bekannt sind, sind </a:t>
            </a:r>
            <a:r>
              <a:rPr lang="de-DE" sz="1200" b="0" dirty="0" smtClean="0"/>
              <a:t>Kohlendioxid (</a:t>
            </a:r>
            <a:r>
              <a:rPr lang="de-DE" sz="1200" b="0" dirty="0" smtClean="0">
                <a:sym typeface="Wingdings" panose="05000000000000000000" pitchFamily="2" charset="2"/>
              </a:rPr>
              <a:t>CO</a:t>
            </a:r>
            <a:r>
              <a:rPr lang="de-DE" sz="1200" b="0" baseline="-25000" dirty="0" smtClean="0">
                <a:sym typeface="Wingdings" panose="05000000000000000000" pitchFamily="2" charset="2"/>
              </a:rPr>
              <a:t>2</a:t>
            </a:r>
            <a:r>
              <a:rPr lang="de-DE" sz="1200" b="0" dirty="0" smtClean="0"/>
              <a:t>), Fluorchlorkohlenwasserstoff (FCKW), Methan (</a:t>
            </a:r>
            <a:r>
              <a:rPr lang="de-DE" sz="1200" b="0" dirty="0" smtClean="0">
                <a:sym typeface="Wingdings" panose="05000000000000000000" pitchFamily="2" charset="2"/>
              </a:rPr>
              <a:t>CH</a:t>
            </a:r>
            <a:r>
              <a:rPr lang="de-DE" sz="1200" b="0" baseline="-25000" dirty="0" smtClean="0">
                <a:sym typeface="Wingdings" panose="05000000000000000000" pitchFamily="2" charset="2"/>
              </a:rPr>
              <a:t>4</a:t>
            </a:r>
            <a:r>
              <a:rPr lang="de-DE" sz="1200" b="0" dirty="0" smtClean="0"/>
              <a:t>), Ozon (O</a:t>
            </a:r>
            <a:r>
              <a:rPr lang="de-DE" sz="1200" b="0" baseline="-25000" dirty="0" smtClean="0"/>
              <a:t>3</a:t>
            </a:r>
            <a:r>
              <a:rPr lang="de-DE" sz="1200" b="0" dirty="0" smtClean="0"/>
              <a:t>),</a:t>
            </a:r>
            <a:r>
              <a:rPr lang="de-DE" sz="1200" b="0" baseline="0" dirty="0" smtClean="0"/>
              <a:t> </a:t>
            </a:r>
            <a:r>
              <a:rPr lang="de-DE" sz="1200" b="0" dirty="0" err="1" smtClean="0"/>
              <a:t>Distickstoffoxid</a:t>
            </a:r>
            <a:r>
              <a:rPr lang="de-DE" sz="1200" b="0" dirty="0" smtClean="0"/>
              <a:t>/Lachgas (</a:t>
            </a:r>
            <a:r>
              <a:rPr lang="de-DE" sz="1200" b="0" dirty="0" smtClean="0">
                <a:sym typeface="Wingdings" panose="05000000000000000000" pitchFamily="2" charset="2"/>
              </a:rPr>
              <a:t>N</a:t>
            </a:r>
            <a:r>
              <a:rPr lang="de-DE" sz="1200" b="0" baseline="-25000" dirty="0" smtClean="0">
                <a:sym typeface="Wingdings" panose="05000000000000000000" pitchFamily="2" charset="2"/>
              </a:rPr>
              <a:t>2</a:t>
            </a:r>
            <a:r>
              <a:rPr lang="de-DE" sz="1200" b="0" dirty="0" smtClean="0">
                <a:sym typeface="Wingdings" panose="05000000000000000000" pitchFamily="2" charset="2"/>
              </a:rPr>
              <a:t>O</a:t>
            </a:r>
            <a:r>
              <a:rPr lang="de-DE" sz="1200" b="0" dirty="0" smtClean="0"/>
              <a:t>), </a:t>
            </a:r>
            <a:r>
              <a:rPr lang="de-DE" sz="1200" b="0" dirty="0" err="1" smtClean="0"/>
              <a:t>Schwefelhexafluorid</a:t>
            </a:r>
            <a:r>
              <a:rPr lang="de-DE" sz="1200" b="0" dirty="0" smtClean="0"/>
              <a:t> (SF</a:t>
            </a:r>
            <a:r>
              <a:rPr lang="de-DE" sz="1200" b="0" baseline="-25000" dirty="0" smtClean="0"/>
              <a:t>6</a:t>
            </a:r>
            <a:r>
              <a:rPr lang="de-DE" sz="1200" b="0" dirty="0" smtClean="0"/>
              <a:t>), Wasserhaltige Fluorkohlenwasserstoffe (HFKW/HFC) und Weitere</a:t>
            </a:r>
            <a:r>
              <a:rPr lang="de-DE" sz="1200" b="0" baseline="0" dirty="0" smtClean="0"/>
              <a:t> </a:t>
            </a:r>
            <a:r>
              <a:rPr lang="de-DE" sz="1200" b="0" dirty="0" smtClean="0"/>
              <a:t>Spurenelemente.</a:t>
            </a:r>
          </a:p>
          <a:p>
            <a:pPr lvl="0"/>
            <a:r>
              <a:rPr lang="de-DE" baseline="0" dirty="0" smtClean="0"/>
              <a:t> </a:t>
            </a:r>
          </a:p>
          <a:p>
            <a:r>
              <a:rPr lang="de-DE" dirty="0" smtClean="0"/>
              <a:t>Quellen:</a:t>
            </a:r>
          </a:p>
          <a:p>
            <a:r>
              <a:rPr lang="de-DE" baseline="0" dirty="0" smtClean="0"/>
              <a:t>- Kurt G. </a:t>
            </a:r>
            <a:r>
              <a:rPr lang="de-DE" baseline="0" dirty="0" err="1" smtClean="0"/>
              <a:t>Blüchel</a:t>
            </a:r>
            <a:r>
              <a:rPr lang="de-DE" baseline="0" dirty="0" smtClean="0"/>
              <a:t>,</a:t>
            </a:r>
            <a:r>
              <a:rPr lang="de-DE" dirty="0" smtClean="0"/>
              <a:t> Der Klimaschwindel: </a:t>
            </a:r>
            <a:r>
              <a:rPr lang="de-DE" dirty="0" err="1" smtClean="0"/>
              <a:t>Erderwährmung</a:t>
            </a:r>
            <a:r>
              <a:rPr lang="de-DE" dirty="0" smtClean="0"/>
              <a:t>, Treibhauseffekt, Klimawandel</a:t>
            </a:r>
            <a:r>
              <a:rPr lang="de-DE" baseline="0" dirty="0" smtClean="0"/>
              <a:t> – Die Fakten, C. Bertelsmann, 2009</a:t>
            </a:r>
          </a:p>
          <a:p>
            <a:r>
              <a:rPr lang="de-DE" baseline="0" dirty="0" smtClean="0"/>
              <a:t>- Hermann </a:t>
            </a:r>
            <a:r>
              <a:rPr lang="de-DE" baseline="0" dirty="0" err="1" smtClean="0"/>
              <a:t>Flohn</a:t>
            </a:r>
            <a:r>
              <a:rPr lang="de-DE" baseline="0" dirty="0" smtClean="0"/>
              <a:t>, </a:t>
            </a:r>
            <a:r>
              <a:rPr lang="de-DE" dirty="0" smtClean="0"/>
              <a:t>Treibhauseffekt der Atmosphäre: Neue Fakten und Perspektiven, Springer, </a:t>
            </a:r>
            <a:r>
              <a:rPr lang="de-DE" baseline="0" dirty="0" smtClean="0"/>
              <a:t>1990</a:t>
            </a:r>
          </a:p>
          <a:p>
            <a:r>
              <a:rPr lang="de-DE" dirty="0" smtClean="0"/>
              <a:t>- http://</a:t>
            </a:r>
            <a:r>
              <a:rPr lang="de-DE" dirty="0" err="1" smtClean="0"/>
              <a:t>www.dwd.de</a:t>
            </a:r>
            <a:r>
              <a:rPr lang="de-DE" dirty="0" smtClean="0"/>
              <a:t>/DE/</a:t>
            </a:r>
            <a:r>
              <a:rPr lang="de-DE" dirty="0" err="1" smtClean="0"/>
              <a:t>wetter</a:t>
            </a:r>
            <a:r>
              <a:rPr lang="de-DE" dirty="0" smtClean="0"/>
              <a:t>/</a:t>
            </a:r>
            <a:r>
              <a:rPr lang="de-DE" dirty="0" err="1" smtClean="0"/>
              <a:t>thema_des_tages</a:t>
            </a:r>
            <a:r>
              <a:rPr lang="de-DE" dirty="0" smtClean="0"/>
              <a:t>/2015/12/8.html </a:t>
            </a:r>
          </a:p>
          <a:p>
            <a:endParaRPr lang="de-DE" dirty="0" smtClean="0"/>
          </a:p>
        </p:txBody>
      </p:sp>
      <p:sp>
        <p:nvSpPr>
          <p:cNvPr id="4" name="Foliennummernplatzhalter 3"/>
          <p:cNvSpPr>
            <a:spLocks noGrp="1"/>
          </p:cNvSpPr>
          <p:nvPr>
            <p:ph type="sldNum" sz="quarter" idx="10"/>
          </p:nvPr>
        </p:nvSpPr>
        <p:spPr/>
        <p:txBody>
          <a:bodyPr/>
          <a:lstStyle/>
          <a:p>
            <a:fld id="{04015D28-BE0B-423F-B10B-207F250FC48E}" type="slidenum">
              <a:rPr lang="de-DE" smtClean="0"/>
              <a:t>11</a:t>
            </a:fld>
            <a:endParaRPr lang="de-DE"/>
          </a:p>
        </p:txBody>
      </p:sp>
    </p:spTree>
    <p:extLst>
      <p:ext uri="{BB962C8B-B14F-4D97-AF65-F5344CB8AC3E}">
        <p14:creationId xmlns:p14="http://schemas.microsoft.com/office/powerpoint/2010/main" val="1807197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12</a:t>
            </a:fld>
            <a:endParaRPr lang="de-DE"/>
          </a:p>
        </p:txBody>
      </p:sp>
    </p:spTree>
    <p:extLst>
      <p:ext uri="{BB962C8B-B14F-4D97-AF65-F5344CB8AC3E}">
        <p14:creationId xmlns:p14="http://schemas.microsoft.com/office/powerpoint/2010/main" val="1935858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b="0" kern="1200" dirty="0" smtClean="0">
                <a:solidFill>
                  <a:schemeClr val="tx1"/>
                </a:solidFill>
                <a:effectLst/>
                <a:latin typeface="+mn-lt"/>
                <a:ea typeface="+mn-ea"/>
                <a:cs typeface="+mn-cs"/>
              </a:rPr>
              <a:t>Auf den folgenden</a:t>
            </a:r>
            <a:r>
              <a:rPr lang="de-DE" sz="1200" b="0" kern="1200" baseline="0" dirty="0" smtClean="0">
                <a:solidFill>
                  <a:schemeClr val="tx1"/>
                </a:solidFill>
                <a:effectLst/>
                <a:latin typeface="+mn-lt"/>
                <a:ea typeface="+mn-ea"/>
                <a:cs typeface="+mn-cs"/>
              </a:rPr>
              <a:t> zwei Grafiken kann man gut erkennen, welche Kipp-Punkte auftreten können. Die Kipp-Punkte sind zwar theoretisch von einander abgrenzbar und eigenständig, jedoch reicht ein Kipp-Punkt aus um eine Kettenreaktion auszulösen. </a:t>
            </a:r>
            <a:endParaRPr lang="de-DE" sz="1200" b="0" kern="1200" dirty="0" smtClean="0">
              <a:solidFill>
                <a:schemeClr val="tx1"/>
              </a:solidFill>
              <a:effectLst/>
              <a:latin typeface="+mn-lt"/>
              <a:ea typeface="+mn-ea"/>
              <a:cs typeface="+mn-cs"/>
            </a:endParaRPr>
          </a:p>
          <a:p>
            <a:r>
              <a:rPr lang="de-DE" sz="1200" b="0" kern="1200" dirty="0" smtClean="0">
                <a:solidFill>
                  <a:schemeClr val="tx1"/>
                </a:solidFill>
                <a:effectLst/>
                <a:latin typeface="+mn-lt"/>
                <a:ea typeface="+mn-ea"/>
                <a:cs typeface="+mn-cs"/>
              </a:rPr>
              <a:t>So kann zum Beispiel eine</a:t>
            </a:r>
            <a:r>
              <a:rPr lang="de-DE" sz="1200" b="0" kern="1200" baseline="0" dirty="0" smtClean="0">
                <a:solidFill>
                  <a:schemeClr val="tx1"/>
                </a:solidFill>
                <a:effectLst/>
                <a:latin typeface="+mn-lt"/>
                <a:ea typeface="+mn-ea"/>
                <a:cs typeface="+mn-cs"/>
              </a:rPr>
              <a:t> Erhöhung der Temperatur nicht nur eine Abnahme des arktischen Eisen bedeuten, sondern genauso das Abschmelzen des Grönland-Eisschildes, das Auftauen des Permafrosts oder das Schmelzen weiterer Gletscher. Diese Kipp-Punkte können das bestehende Klima so verändern, dass globale Auswirkungen zu spüren sind. </a:t>
            </a:r>
          </a:p>
          <a:p>
            <a:r>
              <a:rPr lang="de-DE" sz="1200" b="0" kern="1200" baseline="0" dirty="0" smtClean="0">
                <a:solidFill>
                  <a:schemeClr val="tx1"/>
                </a:solidFill>
                <a:effectLst/>
                <a:latin typeface="+mn-lt"/>
                <a:ea typeface="+mn-ea"/>
                <a:cs typeface="+mn-cs"/>
              </a:rPr>
              <a:t>Gerade das Auftauen des Permafrostbodens hat fatale Folgen, da unter der Oberfläche riesige Mengen CO</a:t>
            </a:r>
            <a:r>
              <a:rPr lang="de-DE" sz="1200" b="0" kern="1200" baseline="-25000" dirty="0" smtClean="0">
                <a:solidFill>
                  <a:schemeClr val="tx1"/>
                </a:solidFill>
                <a:effectLst/>
                <a:latin typeface="+mn-lt"/>
                <a:ea typeface="+mn-ea"/>
                <a:cs typeface="+mn-cs"/>
              </a:rPr>
              <a:t>2</a:t>
            </a:r>
            <a:r>
              <a:rPr lang="de-DE" sz="1200" b="0" kern="1200" baseline="0" dirty="0" smtClean="0">
                <a:solidFill>
                  <a:schemeClr val="tx1"/>
                </a:solidFill>
                <a:effectLst/>
                <a:latin typeface="+mn-lt"/>
                <a:ea typeface="+mn-ea"/>
                <a:cs typeface="+mn-cs"/>
              </a:rPr>
              <a:t> und Methan eingeschlossen sind und diese durch das Auftauen freigesetzt werden können. Durch das Freisetzen solcher Mengen an CO</a:t>
            </a:r>
            <a:r>
              <a:rPr lang="de-DE" sz="1200" b="0" kern="1200" baseline="-25000" dirty="0" smtClean="0">
                <a:solidFill>
                  <a:schemeClr val="tx1"/>
                </a:solidFill>
                <a:effectLst/>
                <a:latin typeface="+mn-lt"/>
                <a:ea typeface="+mn-ea"/>
                <a:cs typeface="+mn-cs"/>
              </a:rPr>
              <a:t>2</a:t>
            </a:r>
            <a:r>
              <a:rPr lang="de-DE" sz="1200" b="0" kern="1200" baseline="0" dirty="0" smtClean="0">
                <a:solidFill>
                  <a:schemeClr val="tx1"/>
                </a:solidFill>
                <a:effectLst/>
                <a:latin typeface="+mn-lt"/>
                <a:ea typeface="+mn-ea"/>
                <a:cs typeface="+mn-cs"/>
              </a:rPr>
              <a:t> und Methan wäre ein Anstieg der Temperatur bemerkbar.</a:t>
            </a:r>
          </a:p>
          <a:p>
            <a:endParaRPr lang="de-DE" sz="1200" b="0" kern="1200" dirty="0" smtClean="0">
              <a:solidFill>
                <a:schemeClr val="tx1"/>
              </a:solidFill>
              <a:effectLst/>
              <a:latin typeface="+mn-lt"/>
              <a:ea typeface="+mn-ea"/>
              <a:cs typeface="+mn-cs"/>
            </a:endParaRPr>
          </a:p>
          <a:p>
            <a:r>
              <a:rPr lang="de-DE" sz="1200" b="0" kern="1200" dirty="0" smtClean="0">
                <a:solidFill>
                  <a:schemeClr val="tx1"/>
                </a:solidFill>
                <a:effectLst/>
                <a:latin typeface="+mn-lt"/>
                <a:ea typeface="+mn-ea"/>
                <a:cs typeface="+mn-cs"/>
              </a:rPr>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 https://</a:t>
            </a:r>
            <a:r>
              <a:rPr lang="de-DE" dirty="0" err="1" smtClean="0"/>
              <a:t>www.umweltbundesamt.de</a:t>
            </a:r>
            <a:r>
              <a:rPr lang="de-DE" dirty="0" smtClean="0"/>
              <a:t>/</a:t>
            </a:r>
            <a:r>
              <a:rPr lang="de-DE" dirty="0" err="1" smtClean="0"/>
              <a:t>sites</a:t>
            </a:r>
            <a:r>
              <a:rPr lang="de-DE" dirty="0" smtClean="0"/>
              <a:t>/</a:t>
            </a:r>
            <a:r>
              <a:rPr lang="de-DE" dirty="0" err="1" smtClean="0"/>
              <a:t>default</a:t>
            </a:r>
            <a:r>
              <a:rPr lang="de-DE" dirty="0" smtClean="0"/>
              <a:t>/</a:t>
            </a:r>
            <a:r>
              <a:rPr lang="de-DE" dirty="0" err="1" smtClean="0"/>
              <a:t>files</a:t>
            </a:r>
            <a:r>
              <a:rPr lang="de-DE" dirty="0" smtClean="0"/>
              <a:t>/</a:t>
            </a:r>
            <a:r>
              <a:rPr lang="de-DE" dirty="0" err="1" smtClean="0"/>
              <a:t>medien</a:t>
            </a:r>
            <a:r>
              <a:rPr lang="de-DE" dirty="0" smtClean="0"/>
              <a:t>/</a:t>
            </a:r>
            <a:r>
              <a:rPr lang="de-DE" dirty="0" err="1" smtClean="0"/>
              <a:t>publikation</a:t>
            </a:r>
            <a:r>
              <a:rPr lang="de-DE" dirty="0" smtClean="0"/>
              <a:t>/</a:t>
            </a:r>
            <a:r>
              <a:rPr lang="de-DE" dirty="0" err="1" smtClean="0"/>
              <a:t>long</a:t>
            </a:r>
            <a:r>
              <a:rPr lang="de-DE" dirty="0" smtClean="0"/>
              <a:t>/3283.pdf</a:t>
            </a:r>
          </a:p>
          <a:p>
            <a:pPr marL="171450" indent="-171450">
              <a:buFontTx/>
              <a:buChar char="-"/>
            </a:pPr>
            <a:endParaRPr lang="de-DE" sz="1200" b="0" kern="1200" baseline="0" dirty="0" smtClean="0">
              <a:solidFill>
                <a:schemeClr val="tx1"/>
              </a:solidFill>
              <a:effectLst/>
              <a:latin typeface="+mn-lt"/>
              <a:ea typeface="+mn-ea"/>
              <a:cs typeface="+mn-cs"/>
            </a:endParaRPr>
          </a:p>
          <a:p>
            <a:pPr marL="0" indent="0">
              <a:buFontTx/>
              <a:buNone/>
            </a:pPr>
            <a:r>
              <a:rPr lang="de-DE" sz="1200" b="0" kern="1200" baseline="0" dirty="0" smtClean="0">
                <a:solidFill>
                  <a:schemeClr val="tx1"/>
                </a:solidFill>
                <a:effectLst/>
                <a:latin typeface="+mn-lt"/>
                <a:ea typeface="+mn-ea"/>
                <a:cs typeface="+mn-cs"/>
              </a:rPr>
              <a:t>Bilderq</a:t>
            </a:r>
            <a:r>
              <a:rPr lang="de-DE" dirty="0" smtClean="0"/>
              <a:t>uelle: </a:t>
            </a:r>
          </a:p>
          <a:p>
            <a:pPr marL="0" indent="0">
              <a:buFontTx/>
              <a:buNone/>
            </a:pPr>
            <a:r>
              <a:rPr lang="de-DE" dirty="0" smtClean="0"/>
              <a:t>- https://</a:t>
            </a:r>
            <a:r>
              <a:rPr lang="de-DE" dirty="0" err="1" smtClean="0"/>
              <a:t>www.pik-potsdam.de</a:t>
            </a:r>
            <a:r>
              <a:rPr lang="de-DE" dirty="0" smtClean="0"/>
              <a:t>/</a:t>
            </a:r>
            <a:r>
              <a:rPr lang="de-DE" dirty="0" err="1" smtClean="0"/>
              <a:t>services</a:t>
            </a:r>
            <a:r>
              <a:rPr lang="de-DE" dirty="0" smtClean="0"/>
              <a:t>/</a:t>
            </a:r>
            <a:r>
              <a:rPr lang="de-DE" dirty="0" err="1" smtClean="0"/>
              <a:t>infothek</a:t>
            </a:r>
            <a:r>
              <a:rPr lang="de-DE" dirty="0" smtClean="0"/>
              <a:t>/</a:t>
            </a:r>
            <a:r>
              <a:rPr lang="de-DE" dirty="0" err="1" smtClean="0"/>
              <a:t>kippelemente</a:t>
            </a:r>
            <a:endParaRPr lang="de-DE" dirty="0" smtClean="0"/>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13</a:t>
            </a:fld>
            <a:endParaRPr lang="de-DE"/>
          </a:p>
        </p:txBody>
      </p:sp>
    </p:spTree>
    <p:extLst>
      <p:ext uri="{BB962C8B-B14F-4D97-AF65-F5344CB8AC3E}">
        <p14:creationId xmlns:p14="http://schemas.microsoft.com/office/powerpoint/2010/main" val="1406054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b="0" kern="1200" dirty="0" smtClean="0">
                <a:solidFill>
                  <a:schemeClr val="tx1"/>
                </a:solidFill>
                <a:effectLst/>
                <a:latin typeface="+mn-lt"/>
                <a:ea typeface="+mn-ea"/>
                <a:cs typeface="+mn-cs"/>
              </a:rPr>
              <a:t>Nicht nur auf</a:t>
            </a:r>
            <a:r>
              <a:rPr lang="de-DE" sz="1200" b="0" kern="1200" baseline="0" dirty="0" smtClean="0">
                <a:solidFill>
                  <a:schemeClr val="tx1"/>
                </a:solidFill>
                <a:effectLst/>
                <a:latin typeface="+mn-lt"/>
                <a:ea typeface="+mn-ea"/>
                <a:cs typeface="+mn-cs"/>
              </a:rPr>
              <a:t> der Nordhalbkugel sind mögliche Kipp-Punkte vorhanden, sondern auch auf der Südhalbkugel. Das Abschmelzen der antarktischen Eismassen oder die Zerstörung der tropischen Regenwälder in Südamerika können als Kipp-Punkt gesehen werden. </a:t>
            </a:r>
          </a:p>
          <a:p>
            <a:pPr marL="228600" lvl="0" indent="0" algn="l" defTabSz="1066800">
              <a:lnSpc>
                <a:spcPct val="90000"/>
              </a:lnSpc>
              <a:spcBef>
                <a:spcPct val="0"/>
              </a:spcBef>
              <a:spcAft>
                <a:spcPct val="15000"/>
              </a:spcAft>
              <a:buNone/>
            </a:pPr>
            <a:r>
              <a:rPr lang="de-DE" sz="1200" b="0" dirty="0" smtClean="0"/>
              <a:t> </a:t>
            </a:r>
            <a:endParaRPr lang="de-DE" sz="1200" b="0" kern="1200" dirty="0" smtClean="0">
              <a:solidFill>
                <a:schemeClr val="tx1"/>
              </a:solidFill>
              <a:effectLst/>
              <a:latin typeface="+mn-lt"/>
              <a:ea typeface="+mn-ea"/>
              <a:cs typeface="+mn-cs"/>
            </a:endParaRPr>
          </a:p>
          <a:p>
            <a:r>
              <a:rPr lang="de-DE" sz="1200" b="0" kern="1200" dirty="0" smtClean="0">
                <a:solidFill>
                  <a:schemeClr val="tx1"/>
                </a:solidFill>
                <a:effectLst/>
                <a:latin typeface="+mn-lt"/>
                <a:ea typeface="+mn-ea"/>
                <a:cs typeface="+mn-cs"/>
              </a:rPr>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0" dirty="0" smtClean="0"/>
              <a:t>- https://</a:t>
            </a:r>
            <a:r>
              <a:rPr lang="de-DE" b="0" dirty="0" err="1" smtClean="0"/>
              <a:t>www.umweltbundesamt.de</a:t>
            </a:r>
            <a:r>
              <a:rPr lang="de-DE" b="0" dirty="0" smtClean="0"/>
              <a:t>/</a:t>
            </a:r>
            <a:r>
              <a:rPr lang="de-DE" b="0" dirty="0" err="1" smtClean="0"/>
              <a:t>sites</a:t>
            </a:r>
            <a:r>
              <a:rPr lang="de-DE" b="0" dirty="0" smtClean="0"/>
              <a:t>/</a:t>
            </a:r>
            <a:r>
              <a:rPr lang="de-DE" b="0" dirty="0" err="1" smtClean="0"/>
              <a:t>default</a:t>
            </a:r>
            <a:r>
              <a:rPr lang="de-DE" b="0" dirty="0" smtClean="0"/>
              <a:t>/</a:t>
            </a:r>
            <a:r>
              <a:rPr lang="de-DE" b="0" dirty="0" err="1" smtClean="0"/>
              <a:t>files</a:t>
            </a:r>
            <a:r>
              <a:rPr lang="de-DE" b="0" dirty="0" smtClean="0"/>
              <a:t>/</a:t>
            </a:r>
            <a:r>
              <a:rPr lang="de-DE" b="0" dirty="0" err="1" smtClean="0"/>
              <a:t>medien</a:t>
            </a:r>
            <a:r>
              <a:rPr lang="de-DE" b="0" dirty="0" smtClean="0"/>
              <a:t>/</a:t>
            </a:r>
            <a:r>
              <a:rPr lang="de-DE" b="0" dirty="0" err="1" smtClean="0"/>
              <a:t>publikation</a:t>
            </a:r>
            <a:r>
              <a:rPr lang="de-DE" b="0" dirty="0" smtClean="0"/>
              <a:t>/</a:t>
            </a:r>
            <a:r>
              <a:rPr lang="de-DE" b="0" dirty="0" err="1" smtClean="0"/>
              <a:t>long</a:t>
            </a:r>
            <a:r>
              <a:rPr lang="de-DE" b="0" dirty="0" smtClean="0"/>
              <a:t>/3283.pdf</a:t>
            </a:r>
          </a:p>
          <a:p>
            <a:pPr marL="171450" indent="-171450">
              <a:buFontTx/>
              <a:buChar char="-"/>
            </a:pPr>
            <a:endParaRPr lang="de-DE" sz="1200" b="0" kern="1200" baseline="0" dirty="0" smtClean="0">
              <a:solidFill>
                <a:schemeClr val="tx1"/>
              </a:solidFill>
              <a:effectLst/>
              <a:latin typeface="+mn-lt"/>
              <a:ea typeface="+mn-ea"/>
              <a:cs typeface="+mn-cs"/>
            </a:endParaRPr>
          </a:p>
          <a:p>
            <a:pPr marL="0" indent="0">
              <a:buFontTx/>
              <a:buNone/>
            </a:pPr>
            <a:r>
              <a:rPr lang="de-DE" sz="1200" b="0" kern="1200" baseline="0" dirty="0" smtClean="0">
                <a:solidFill>
                  <a:schemeClr val="tx1"/>
                </a:solidFill>
                <a:effectLst/>
                <a:latin typeface="+mn-lt"/>
                <a:ea typeface="+mn-ea"/>
                <a:cs typeface="+mn-cs"/>
              </a:rPr>
              <a:t>Bilderq</a:t>
            </a:r>
            <a:r>
              <a:rPr lang="de-DE" b="0" dirty="0" smtClean="0"/>
              <a:t>uelle: </a:t>
            </a:r>
          </a:p>
          <a:p>
            <a:pPr marL="0" indent="0">
              <a:buFontTx/>
              <a:buNone/>
            </a:pPr>
            <a:r>
              <a:rPr lang="de-DE" b="0" dirty="0" smtClean="0"/>
              <a:t>- https://</a:t>
            </a:r>
            <a:r>
              <a:rPr lang="de-DE" b="0" dirty="0" err="1" smtClean="0"/>
              <a:t>www.pik-potsdam.de</a:t>
            </a:r>
            <a:r>
              <a:rPr lang="de-DE" b="0" dirty="0" smtClean="0"/>
              <a:t>/</a:t>
            </a:r>
            <a:r>
              <a:rPr lang="de-DE" b="0" dirty="0" err="1" smtClean="0"/>
              <a:t>services</a:t>
            </a:r>
            <a:r>
              <a:rPr lang="de-DE" b="0" dirty="0" smtClean="0"/>
              <a:t>/</a:t>
            </a:r>
            <a:r>
              <a:rPr lang="de-DE" b="0" dirty="0" err="1" smtClean="0"/>
              <a:t>infothek</a:t>
            </a:r>
            <a:r>
              <a:rPr lang="de-DE" b="0" dirty="0" smtClean="0"/>
              <a:t>/</a:t>
            </a:r>
            <a:r>
              <a:rPr lang="de-DE" b="0" dirty="0" err="1" smtClean="0"/>
              <a:t>kippelemente</a:t>
            </a:r>
            <a:endParaRPr lang="de-DE" b="0" dirty="0" smtClean="0"/>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14</a:t>
            </a:fld>
            <a:endParaRPr lang="de-DE"/>
          </a:p>
        </p:txBody>
      </p:sp>
    </p:spTree>
    <p:extLst>
      <p:ext uri="{BB962C8B-B14F-4D97-AF65-F5344CB8AC3E}">
        <p14:creationId xmlns:p14="http://schemas.microsoft.com/office/powerpoint/2010/main" val="2280727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15</a:t>
            </a:fld>
            <a:endParaRPr lang="de-DE"/>
          </a:p>
        </p:txBody>
      </p:sp>
    </p:spTree>
    <p:extLst>
      <p:ext uri="{BB962C8B-B14F-4D97-AF65-F5344CB8AC3E}">
        <p14:creationId xmlns:p14="http://schemas.microsoft.com/office/powerpoint/2010/main" val="4172889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16</a:t>
            </a:fld>
            <a:endParaRPr lang="de-DE"/>
          </a:p>
        </p:txBody>
      </p:sp>
    </p:spTree>
    <p:extLst>
      <p:ext uri="{BB962C8B-B14F-4D97-AF65-F5344CB8AC3E}">
        <p14:creationId xmlns:p14="http://schemas.microsoft.com/office/powerpoint/2010/main" val="2928944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Wie bereits vorher erwähnt, nimmt durch die globale Erwärmung das Arktische Eis ab. Auf dieser Grafik von der NASA ist</a:t>
            </a:r>
            <a:r>
              <a:rPr lang="de-DE" baseline="0" dirty="0" smtClean="0"/>
              <a:t> dargestellt, wie groß der Unterschied zwischen dem Stand von 1979 und 2012 jeweils am Minimum des Jahres ist. </a:t>
            </a:r>
            <a:r>
              <a:rPr lang="de-DE" b="0" dirty="0" smtClean="0"/>
              <a:t>Die gelbe Linie zeigt die Fläche des Eises von 1979. Dadurch ist</a:t>
            </a:r>
            <a:r>
              <a:rPr lang="de-DE" b="0" baseline="0" dirty="0" smtClean="0"/>
              <a:t> zu sehen, wie der Bestand des Arktischen Eises abgenommen hat. Zukünftig werden die Eismassen weiter schmelzen. </a:t>
            </a:r>
            <a:endParaRPr lang="de-DE" b="0" dirty="0" smtClean="0"/>
          </a:p>
          <a:p>
            <a:endParaRPr lang="de-DE" b="0" dirty="0" smtClean="0"/>
          </a:p>
          <a:p>
            <a:r>
              <a:rPr lang="de-DE" b="0" dirty="0" smtClean="0"/>
              <a:t>Quelle:</a:t>
            </a:r>
          </a:p>
          <a:p>
            <a:r>
              <a:rPr lang="de-DE" b="0" dirty="0" smtClean="0"/>
              <a:t>- http://</a:t>
            </a:r>
            <a:r>
              <a:rPr lang="de-DE" b="0" dirty="0" err="1" smtClean="0"/>
              <a:t>svs.gsfc.nasa.gov</a:t>
            </a:r>
            <a:r>
              <a:rPr lang="de-DE" b="0" dirty="0" smtClean="0"/>
              <a:t>/</a:t>
            </a:r>
            <a:r>
              <a:rPr lang="de-DE" b="0" dirty="0" err="1" smtClean="0"/>
              <a:t>cgi</a:t>
            </a:r>
            <a:r>
              <a:rPr lang="de-DE" b="0" dirty="0" smtClean="0"/>
              <a:t>-bin/</a:t>
            </a:r>
            <a:r>
              <a:rPr lang="de-DE" b="0" dirty="0" err="1" smtClean="0"/>
              <a:t>details.cgi?aid</a:t>
            </a:r>
            <a:r>
              <a:rPr lang="de-DE" b="0" dirty="0" smtClean="0"/>
              <a:t>=3998</a:t>
            </a:r>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18</a:t>
            </a:fld>
            <a:endParaRPr lang="de-DE"/>
          </a:p>
        </p:txBody>
      </p:sp>
    </p:spTree>
    <p:extLst>
      <p:ext uri="{BB962C8B-B14F-4D97-AF65-F5344CB8AC3E}">
        <p14:creationId xmlns:p14="http://schemas.microsoft.com/office/powerpoint/2010/main" val="4264645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smtClean="0"/>
              <a:t>Der Wintertourismus ist offensichtlich von dem Klimawandel betroffen. Doch viele Menschen wissen nicht, dass auch der Sommertourismus beeinträchtigt wird. Durch den Meeresspiegelanstieg kann es an zahlreichen Stränden zu Küstenerosionen kommen. Bei einem Anstieg von 50 cm geht man davon aus, </a:t>
            </a:r>
            <a:r>
              <a:rPr lang="de-DE" sz="1200" dirty="0" smtClean="0"/>
              <a:t>dass Kreta etwa die Hälfte der Strände verliert.</a:t>
            </a:r>
            <a:r>
              <a:rPr lang="de-DE" sz="1200" baseline="0" dirty="0" smtClean="0"/>
              <a:t> Auch die Niederlande wird Landfläche verlieren. Durch die Verringerung der Bademöglichkeiten entsteht eine Einschränkung des Sommertourismus. </a:t>
            </a:r>
            <a:endParaRPr lang="de-DE"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0" dirty="0" smtClean="0"/>
              <a:t>Quellen:</a:t>
            </a:r>
          </a:p>
          <a:p>
            <a:pPr marL="0" marR="0" indent="0" algn="l" defTabSz="914400" rtl="0" eaLnBrk="1" fontAlgn="auto" latinLnBrk="0" hangingPunct="1">
              <a:lnSpc>
                <a:spcPct val="100000"/>
              </a:lnSpc>
              <a:spcBef>
                <a:spcPts val="0"/>
              </a:spcBef>
              <a:spcAft>
                <a:spcPts val="0"/>
              </a:spcAft>
              <a:buClrTx/>
              <a:buSzTx/>
              <a:buFontTx/>
              <a:buNone/>
              <a:tabLst/>
              <a:defRPr/>
            </a:pPr>
            <a:r>
              <a:rPr lang="de-DE" b="0" baseline="0" dirty="0" smtClean="0"/>
              <a:t>- http://</a:t>
            </a:r>
            <a:r>
              <a:rPr lang="de-DE" b="0" baseline="0" dirty="0" err="1" smtClean="0"/>
              <a:t>www.umweltbundesamt.de</a:t>
            </a:r>
            <a:r>
              <a:rPr lang="de-DE" b="0" baseline="0" dirty="0" smtClean="0"/>
              <a:t>/</a:t>
            </a:r>
            <a:r>
              <a:rPr lang="de-DE" b="0" baseline="0" dirty="0" err="1" smtClean="0"/>
              <a:t>themen</a:t>
            </a:r>
            <a:r>
              <a:rPr lang="de-DE" b="0" baseline="0" dirty="0" smtClean="0"/>
              <a:t>/klima-energie/klimafolgen-anpassung/handlungsfeld-tourismus</a:t>
            </a:r>
          </a:p>
          <a:p>
            <a:pPr marL="0" marR="0" indent="0" algn="l" defTabSz="914400" rtl="0" eaLnBrk="1" fontAlgn="auto" latinLnBrk="0" hangingPunct="1">
              <a:lnSpc>
                <a:spcPct val="100000"/>
              </a:lnSpc>
              <a:spcBef>
                <a:spcPts val="0"/>
              </a:spcBef>
              <a:spcAft>
                <a:spcPts val="0"/>
              </a:spcAft>
              <a:buClrTx/>
              <a:buSzTx/>
              <a:buFontTx/>
              <a:buNone/>
              <a:tabLst/>
              <a:defRPr/>
            </a:pPr>
            <a:r>
              <a:rPr lang="de-DE" b="0" baseline="0" dirty="0" smtClean="0"/>
              <a:t>- http://</a:t>
            </a:r>
            <a:r>
              <a:rPr lang="de-DE" b="0" baseline="0" dirty="0" err="1" smtClean="0"/>
              <a:t>wiki.bildungsserver.de</a:t>
            </a:r>
            <a:r>
              <a:rPr lang="de-DE" b="0" baseline="0" dirty="0" smtClean="0"/>
              <a:t>/</a:t>
            </a:r>
            <a:r>
              <a:rPr lang="de-DE" b="0" baseline="0" dirty="0" err="1" smtClean="0"/>
              <a:t>klimawandel</a:t>
            </a:r>
            <a:r>
              <a:rPr lang="de-DE" b="0" baseline="0" dirty="0" smtClean="0"/>
              <a:t>/</a:t>
            </a:r>
            <a:r>
              <a:rPr lang="de-DE" b="0" baseline="0" dirty="0" err="1" smtClean="0"/>
              <a:t>index.php</a:t>
            </a:r>
            <a:r>
              <a:rPr lang="de-DE" b="0" baseline="0" dirty="0" smtClean="0"/>
              <a:t>/Sommertourismus#Folgen_f.C3.BCr_den_Tourismus</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Bilderquelle: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 </a:t>
            </a:r>
            <a:r>
              <a:rPr lang="de-DE" baseline="0" dirty="0" err="1" smtClean="0"/>
              <a:t>pixabay.com</a:t>
            </a:r>
            <a:endParaRPr lang="de-DE"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b="0" dirty="0"/>
          </a:p>
        </p:txBody>
      </p:sp>
      <p:sp>
        <p:nvSpPr>
          <p:cNvPr id="4" name="Foliennummernplatzhalter 3"/>
          <p:cNvSpPr>
            <a:spLocks noGrp="1"/>
          </p:cNvSpPr>
          <p:nvPr>
            <p:ph type="sldNum" sz="quarter" idx="10"/>
          </p:nvPr>
        </p:nvSpPr>
        <p:spPr/>
        <p:txBody>
          <a:bodyPr/>
          <a:lstStyle/>
          <a:p>
            <a:fld id="{04015D28-BE0B-423F-B10B-207F250FC48E}" type="slidenum">
              <a:rPr lang="de-DE" smtClean="0"/>
              <a:t>19</a:t>
            </a:fld>
            <a:endParaRPr lang="de-DE"/>
          </a:p>
        </p:txBody>
      </p:sp>
    </p:spTree>
    <p:extLst>
      <p:ext uri="{BB962C8B-B14F-4D97-AF65-F5344CB8AC3E}">
        <p14:creationId xmlns:p14="http://schemas.microsoft.com/office/powerpoint/2010/main" val="996813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t>Was glauben Sie, wie viele Millionen Menschen 2050 Klimaflüchtlinge sein</a:t>
            </a:r>
            <a:r>
              <a:rPr lang="de-DE" sz="1200" baseline="0" dirty="0" smtClean="0"/>
              <a:t> werden</a:t>
            </a:r>
            <a:r>
              <a:rPr lang="de-DE" sz="1200" dirty="0" smtClean="0"/>
              <a:t>? </a:t>
            </a:r>
            <a:r>
              <a:rPr lang="de-DE" sz="1200" b="1" dirty="0" smtClean="0"/>
              <a:t>(Frage</a:t>
            </a:r>
            <a:r>
              <a:rPr lang="de-DE" sz="1200" b="1" baseline="0" dirty="0" smtClean="0"/>
              <a:t> in das Publikum)</a:t>
            </a:r>
            <a:endParaRPr lang="de-DE"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t>2050</a:t>
            </a:r>
            <a:r>
              <a:rPr lang="de-DE" sz="1200" baseline="0" dirty="0" smtClean="0"/>
              <a:t> wird es</a:t>
            </a:r>
            <a:r>
              <a:rPr lang="de-DE" sz="1200" dirty="0" smtClean="0"/>
              <a:t> etwa 150 Millionen Umweltflüchtlinge geben. Bereits 2010</a:t>
            </a:r>
            <a:r>
              <a:rPr lang="de-DE" sz="1200" baseline="0" dirty="0" smtClean="0"/>
              <a:t> lag die Zahl</a:t>
            </a:r>
            <a:r>
              <a:rPr lang="de-DE" sz="1200" dirty="0" smtClean="0"/>
              <a:t> laut </a:t>
            </a:r>
            <a:r>
              <a:rPr lang="de-DE" sz="1200" dirty="0" err="1" smtClean="0"/>
              <a:t>Bamf</a:t>
            </a:r>
            <a:r>
              <a:rPr lang="de-DE" sz="1200" dirty="0" smtClean="0"/>
              <a:t> bei etwa 42 Millionen Umweltflüchtlingen.</a:t>
            </a:r>
          </a:p>
          <a:p>
            <a:endParaRPr lang="de-DE" dirty="0" smtClean="0"/>
          </a:p>
          <a:p>
            <a:r>
              <a:rPr lang="de-DE" dirty="0" smtClean="0"/>
              <a:t>Quelle:</a:t>
            </a:r>
          </a:p>
          <a:p>
            <a:r>
              <a:rPr lang="de-DE" dirty="0" smtClean="0"/>
              <a:t>- https://</a:t>
            </a:r>
            <a:r>
              <a:rPr lang="de-DE" dirty="0" err="1" smtClean="0"/>
              <a:t>www.bamf.de</a:t>
            </a:r>
            <a:r>
              <a:rPr lang="de-DE" dirty="0" smtClean="0"/>
              <a:t>/</a:t>
            </a:r>
            <a:r>
              <a:rPr lang="de-DE" dirty="0" err="1" smtClean="0"/>
              <a:t>SharedDocs</a:t>
            </a:r>
            <a:r>
              <a:rPr lang="de-DE" dirty="0" smtClean="0"/>
              <a:t>/Anlagen/DE/Publikationen/</a:t>
            </a:r>
            <a:r>
              <a:rPr lang="de-DE" dirty="0" err="1" smtClean="0"/>
              <a:t>WorkingPapers</a:t>
            </a:r>
            <a:r>
              <a:rPr lang="de-DE" dirty="0" smtClean="0"/>
              <a:t>/wp45-klimamigration.pdf?__blob=</a:t>
            </a:r>
            <a:r>
              <a:rPr lang="de-DE" dirty="0" err="1" smtClean="0"/>
              <a:t>publicationFile</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Bilderquelle: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 </a:t>
            </a:r>
            <a:r>
              <a:rPr lang="de-DE" baseline="0" dirty="0" err="1" smtClean="0"/>
              <a:t>pixabay.com</a:t>
            </a:r>
            <a:r>
              <a:rPr lang="de-DE" baseline="0" dirty="0" smtClean="0"/>
              <a:t> </a:t>
            </a:r>
            <a:endParaRPr lang="de-DE" dirty="0" smtClean="0"/>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20</a:t>
            </a:fld>
            <a:endParaRPr lang="de-DE"/>
          </a:p>
        </p:txBody>
      </p:sp>
    </p:spTree>
    <p:extLst>
      <p:ext uri="{BB962C8B-B14F-4D97-AF65-F5344CB8AC3E}">
        <p14:creationId xmlns:p14="http://schemas.microsoft.com/office/powerpoint/2010/main" val="1920550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smtClean="0"/>
              <a:t>Durch den</a:t>
            </a:r>
            <a:r>
              <a:rPr lang="de-DE" b="0" baseline="0" dirty="0" smtClean="0"/>
              <a:t> globalen Klimawandel wird sich auch das Klima in Deutschland bis 2050 verändern. Man vermutet eine Erhöhung der Sommertemperaturen von </a:t>
            </a:r>
            <a:r>
              <a:rPr lang="de-DE" sz="1200" b="0" dirty="0" smtClean="0">
                <a:solidFill>
                  <a:schemeClr val="tx1"/>
                </a:solidFill>
                <a:effectLst/>
                <a:latin typeface="+mn-lt"/>
                <a:ea typeface="+mn-ea"/>
                <a:cs typeface="+mn-cs"/>
              </a:rPr>
              <a:t>1,5 °C bis 2,5 °C und</a:t>
            </a:r>
            <a:r>
              <a:rPr lang="de-DE" sz="1200" b="0" baseline="0" dirty="0" smtClean="0">
                <a:solidFill>
                  <a:schemeClr val="tx1"/>
                </a:solidFill>
                <a:effectLst/>
                <a:latin typeface="+mn-lt"/>
                <a:ea typeface="+mn-ea"/>
                <a:cs typeface="+mn-cs"/>
              </a:rPr>
              <a:t> im Winter sogar von </a:t>
            </a:r>
            <a:r>
              <a:rPr lang="de-DE" sz="1200" b="0" dirty="0" smtClean="0">
                <a:solidFill>
                  <a:schemeClr val="tx1"/>
                </a:solidFill>
                <a:effectLst/>
                <a:latin typeface="+mn-lt"/>
                <a:ea typeface="+mn-ea"/>
                <a:cs typeface="+mn-cs"/>
              </a:rPr>
              <a:t>1,5 °C bis 3 °C. Diese Auswirkungen wären deutlich spürbar.</a:t>
            </a:r>
            <a:r>
              <a:rPr lang="de-DE" sz="1200" b="0" baseline="0" dirty="0" smtClean="0">
                <a:solidFill>
                  <a:schemeClr val="tx1"/>
                </a:solidFill>
                <a:effectLst/>
                <a:latin typeface="+mn-lt"/>
                <a:ea typeface="+mn-ea"/>
                <a:cs typeface="+mn-cs"/>
              </a:rPr>
              <a:t> Vor allem für den Wintertourismus werden die erhöhten Temperaturen Schwierigkeiten bereiten. Zu den erhöhten Temperaturen im Sommer kann es gleichzeitig zu einem Rückgang der Niederschläge von bis zu 40 % kommen, wodurch eine Wasserknappheit entstehen kann. Diese Limitation betrifft private Haushalte und wirtschaftliche Sektoren zu gleich. Im Winter dagegen schätzt man, dass die Niederschläge zunehmen werden und somit Überschwemmungen und ähnliche Belastungen auftreten werden. Die genauen zukünftigen Auswirkungen sind jedoch noch nicht absehbar. </a:t>
            </a:r>
            <a:endParaRPr lang="de-DE" b="0" dirty="0" smtClean="0"/>
          </a:p>
          <a:p>
            <a:endParaRPr lang="de-DE" dirty="0" smtClean="0"/>
          </a:p>
          <a:p>
            <a:r>
              <a:rPr lang="de-DE" dirty="0" smtClean="0"/>
              <a:t>Quelle:</a:t>
            </a:r>
          </a:p>
          <a:p>
            <a:r>
              <a:rPr lang="de-DE" dirty="0" smtClean="0"/>
              <a:t>- http://</a:t>
            </a:r>
            <a:r>
              <a:rPr lang="de-DE" dirty="0" err="1" smtClean="0"/>
              <a:t>www.umweltbundesamt.de</a:t>
            </a:r>
            <a:r>
              <a:rPr lang="de-DE" dirty="0" smtClean="0"/>
              <a:t>/presse/</a:t>
            </a:r>
            <a:r>
              <a:rPr lang="de-DE" dirty="0" err="1" smtClean="0"/>
              <a:t>presseinformationen</a:t>
            </a:r>
            <a:r>
              <a:rPr lang="de-DE" dirty="0" smtClean="0"/>
              <a:t>/folgen-des-</a:t>
            </a:r>
            <a:r>
              <a:rPr lang="de-DE" dirty="0" err="1" smtClean="0"/>
              <a:t>klimawandels</a:t>
            </a:r>
            <a:r>
              <a:rPr lang="de-DE" dirty="0" smtClean="0"/>
              <a:t>-in-deutschland-deutlich</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Bilderquelle: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 </a:t>
            </a:r>
            <a:r>
              <a:rPr lang="de-DE" baseline="0" dirty="0" err="1" smtClean="0"/>
              <a:t>pixabay.com</a:t>
            </a:r>
            <a:endParaRPr lang="de-DE" dirty="0" smtClean="0"/>
          </a:p>
        </p:txBody>
      </p:sp>
      <p:sp>
        <p:nvSpPr>
          <p:cNvPr id="4" name="Foliennummernplatzhalter 3"/>
          <p:cNvSpPr>
            <a:spLocks noGrp="1"/>
          </p:cNvSpPr>
          <p:nvPr>
            <p:ph type="sldNum" sz="quarter" idx="10"/>
          </p:nvPr>
        </p:nvSpPr>
        <p:spPr/>
        <p:txBody>
          <a:bodyPr/>
          <a:lstStyle/>
          <a:p>
            <a:fld id="{04015D28-BE0B-423F-B10B-207F250FC48E}" type="slidenum">
              <a:rPr lang="de-DE" smtClean="0"/>
              <a:t>21</a:t>
            </a:fld>
            <a:endParaRPr lang="de-DE"/>
          </a:p>
        </p:txBody>
      </p:sp>
    </p:spTree>
    <p:extLst>
      <p:ext uri="{BB962C8B-B14F-4D97-AF65-F5344CB8AC3E}">
        <p14:creationId xmlns:p14="http://schemas.microsoft.com/office/powerpoint/2010/main" val="1516537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2</a:t>
            </a:fld>
            <a:endParaRPr lang="de-DE"/>
          </a:p>
        </p:txBody>
      </p:sp>
    </p:spTree>
    <p:extLst>
      <p:ext uri="{BB962C8B-B14F-4D97-AF65-F5344CB8AC3E}">
        <p14:creationId xmlns:p14="http://schemas.microsoft.com/office/powerpoint/2010/main" val="39078107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b="0" i="0" kern="1200" dirty="0" smtClean="0">
                <a:solidFill>
                  <a:schemeClr val="tx1"/>
                </a:solidFill>
                <a:latin typeface="+mn-lt"/>
                <a:ea typeface="+mn-ea"/>
                <a:cs typeface="+mn-cs"/>
              </a:rPr>
              <a:t>Falls Deutschland und die Welt keine passende Klimaschutzpolitik finden</a:t>
            </a:r>
            <a:r>
              <a:rPr lang="de-DE" sz="1200" b="0" i="0" kern="1200" baseline="0" dirty="0" smtClean="0">
                <a:solidFill>
                  <a:schemeClr val="tx1"/>
                </a:solidFill>
                <a:latin typeface="+mn-lt"/>
                <a:ea typeface="+mn-ea"/>
                <a:cs typeface="+mn-cs"/>
              </a:rPr>
              <a:t> und umsetzen, ist es sehr wahrscheinlich dass die Häufigkeit der extremen Wetterereignisse zunehmen wird. Dies führt dazu, dass in den nächsten Jahren hohe finanzielle Belastungen auf die unterschiedlichen Sektoren zukommen. Das </a:t>
            </a:r>
            <a:r>
              <a:rPr lang="de-DE" sz="1200" b="0" i="0" kern="1200" dirty="0" smtClean="0">
                <a:solidFill>
                  <a:schemeClr val="tx1"/>
                </a:solidFill>
                <a:latin typeface="+mn-lt"/>
                <a:ea typeface="+mn-ea"/>
                <a:cs typeface="+mn-cs"/>
              </a:rPr>
              <a:t>Deutsche Institut für Wirtschaftsforschung (DIW) befürchtet, dass die Land- und Forstwirtschaft stark</a:t>
            </a:r>
            <a:r>
              <a:rPr lang="de-DE" sz="1200" b="0" i="0" kern="1200" baseline="0" dirty="0" smtClean="0">
                <a:solidFill>
                  <a:schemeClr val="tx1"/>
                </a:solidFill>
                <a:latin typeface="+mn-lt"/>
                <a:ea typeface="+mn-ea"/>
                <a:cs typeface="+mn-cs"/>
              </a:rPr>
              <a:t> von den Folgen betroffen sein wird. Bis 2050 können hier Klimaschäden in Höhe von ca. 3 Milliarden Euro entstehen. Die Ursachen können vielseitig sein. Im Sektor Tourismus können die Kosten laut dem DIW etwa 19 Milliarden Euro sein. Vor allem ist hier der Wintertourismus betroffen, da die milden Temperaturen im Winter Probleme verursachen werden. Höhere Kosten sind im Gesundheitssektor zu erwarten. Die vermuteten Kosten belaufen sich auf ca. 37 Milliarden Euro. Gründe hierfür sind die erhöhten Temperaturen, die Wetterextremen und das ansteigende Durchschnittsalter der deutschen Gesellschaft, das dazu führt, dass die Menschen immer anfälliger für Krankheiten werden. Der Energie- und Verkehrssektor wird bis 2050 jedoch am stärksten betroffen sein. Es werden Kosten bis zu 130 Milliarden Euro erwartet. Man geht davon aus, dass die Energiekosten in Zukunft steigen werden und Wettervorfälle häufiger auftreten werden. Auch der Sektor der Finanz- und Versicherungswirtschaft wird stark von dem Klimawandel betroffen sein. Experten schätzen die Kosten auf etwa 100 Milliarden Euro, da die Versicherungsfälle und Wetterschäden stark zunehmen werden.  </a:t>
            </a:r>
            <a:endParaRPr lang="de-DE" sz="1200" b="0" i="0" kern="1200" dirty="0" smtClean="0">
              <a:solidFill>
                <a:schemeClr val="tx1"/>
              </a:solidFill>
              <a:latin typeface="+mn-lt"/>
              <a:ea typeface="+mn-ea"/>
              <a:cs typeface="+mn-cs"/>
            </a:endParaRPr>
          </a:p>
          <a:p>
            <a:endParaRPr lang="de-DE" sz="1200" b="0" i="0" kern="1200" dirty="0" smtClean="0">
              <a:solidFill>
                <a:schemeClr val="tx1"/>
              </a:solidFill>
              <a:latin typeface="+mn-lt"/>
              <a:ea typeface="+mn-ea"/>
              <a:cs typeface="+mn-cs"/>
            </a:endParaRPr>
          </a:p>
          <a:p>
            <a:r>
              <a:rPr lang="de-DE" dirty="0" smtClean="0"/>
              <a:t>Quelle:</a:t>
            </a:r>
          </a:p>
          <a:p>
            <a:r>
              <a:rPr lang="de-DE" baseline="0" dirty="0" smtClean="0"/>
              <a:t>- http://</a:t>
            </a:r>
            <a:r>
              <a:rPr lang="de-DE" baseline="0" dirty="0" err="1" smtClean="0"/>
              <a:t>www.bpb.de</a:t>
            </a:r>
            <a:r>
              <a:rPr lang="de-DE" baseline="0" dirty="0" smtClean="0"/>
              <a:t>/</a:t>
            </a:r>
            <a:r>
              <a:rPr lang="de-DE" baseline="0" dirty="0" err="1" smtClean="0"/>
              <a:t>gesellschaft</a:t>
            </a:r>
            <a:r>
              <a:rPr lang="de-DE" baseline="0" dirty="0" smtClean="0"/>
              <a:t>/</a:t>
            </a:r>
            <a:r>
              <a:rPr lang="de-DE" baseline="0" dirty="0" err="1" smtClean="0"/>
              <a:t>umwelt</a:t>
            </a:r>
            <a:r>
              <a:rPr lang="de-DE" baseline="0" dirty="0" smtClean="0"/>
              <a:t>/</a:t>
            </a:r>
            <a:r>
              <a:rPr lang="de-DE" baseline="0" dirty="0" err="1" smtClean="0"/>
              <a:t>klimawandel</a:t>
            </a:r>
            <a:r>
              <a:rPr lang="de-DE" baseline="0" dirty="0" smtClean="0"/>
              <a:t>/38487/kosten-des-</a:t>
            </a:r>
            <a:r>
              <a:rPr lang="de-DE" baseline="0" dirty="0" err="1" smtClean="0"/>
              <a:t>klimawandels</a:t>
            </a: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Bilderquelle: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 </a:t>
            </a:r>
            <a:r>
              <a:rPr lang="de-DE" baseline="0" dirty="0" err="1" smtClean="0"/>
              <a:t>pixabay.com</a:t>
            </a:r>
            <a:r>
              <a:rPr lang="de-DE" baseline="0" dirty="0" smtClean="0"/>
              <a:t> </a:t>
            </a:r>
            <a:endParaRPr lang="de-DE" dirty="0" smtClean="0"/>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22</a:t>
            </a:fld>
            <a:endParaRPr lang="de-DE"/>
          </a:p>
        </p:txBody>
      </p:sp>
    </p:spTree>
    <p:extLst>
      <p:ext uri="{BB962C8B-B14F-4D97-AF65-F5344CB8AC3E}">
        <p14:creationId xmlns:p14="http://schemas.microsoft.com/office/powerpoint/2010/main" val="185172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Anhand einer Umfrage wurde festgestellt, wie groß</a:t>
            </a:r>
            <a:r>
              <a:rPr lang="de-DE" sz="1200" kern="1200" baseline="0" dirty="0" smtClean="0">
                <a:solidFill>
                  <a:schemeClr val="tx1"/>
                </a:solidFill>
                <a:effectLst/>
                <a:latin typeface="+mn-lt"/>
                <a:ea typeface="+mn-ea"/>
                <a:cs typeface="+mn-cs"/>
              </a:rPr>
              <a:t> die Betroffenheit von Unternehmen durch den Klimawandel im Jahr 2011 war. </a:t>
            </a:r>
            <a:r>
              <a:rPr lang="de-DE" sz="1200" b="0" dirty="0" smtClean="0">
                <a:solidFill>
                  <a:schemeClr val="tx1"/>
                </a:solidFill>
                <a:effectLst/>
                <a:latin typeface="+mn-lt"/>
                <a:ea typeface="+mn-ea"/>
                <a:cs typeface="+mn-cs"/>
              </a:rPr>
              <a:t>Bis zu 15 % der Unternehmen waren im Inland oder Ausland direkt</a:t>
            </a:r>
            <a:r>
              <a:rPr lang="de-DE" sz="1200" b="0" baseline="0" dirty="0" smtClean="0">
                <a:solidFill>
                  <a:schemeClr val="tx1"/>
                </a:solidFill>
                <a:effectLst/>
                <a:latin typeface="+mn-lt"/>
                <a:ea typeface="+mn-ea"/>
                <a:cs typeface="+mn-cs"/>
              </a:rPr>
              <a:t> von Klimafolgen oder extremen Wetterereignissen betroffen. Vor allem durch </a:t>
            </a:r>
            <a:r>
              <a:rPr lang="de-DE" sz="1200" kern="1200" dirty="0" smtClean="0">
                <a:solidFill>
                  <a:schemeClr val="tx1"/>
                </a:solidFill>
                <a:effectLst/>
                <a:latin typeface="+mn-lt"/>
                <a:ea typeface="+mn-ea"/>
                <a:cs typeface="+mn-cs"/>
              </a:rPr>
              <a:t>Temperaturanstiege, Starkregen,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Hochwasser und Gewitter.</a:t>
            </a:r>
            <a:r>
              <a:rPr lang="de-DE" sz="1200" kern="1200" baseline="0" dirty="0" smtClean="0">
                <a:solidFill>
                  <a:schemeClr val="tx1"/>
                </a:solidFill>
                <a:effectLst/>
                <a:latin typeface="+mn-lt"/>
                <a:ea typeface="+mn-ea"/>
                <a:cs typeface="+mn-cs"/>
              </a:rPr>
              <a:t> </a:t>
            </a:r>
            <a:r>
              <a:rPr lang="de-DE" sz="1200" b="0" dirty="0" smtClean="0">
                <a:solidFill>
                  <a:schemeClr val="tx1"/>
                </a:solidFill>
                <a:effectLst/>
                <a:latin typeface="+mn-lt"/>
                <a:ea typeface="+mn-ea"/>
                <a:cs typeface="+mn-cs"/>
              </a:rPr>
              <a:t>2030 erwartet man eine Betroffenheit der Unternehmen im Ausland</a:t>
            </a:r>
            <a:r>
              <a:rPr lang="de-DE" sz="1200" b="0" baseline="0" dirty="0" smtClean="0">
                <a:solidFill>
                  <a:schemeClr val="tx1"/>
                </a:solidFill>
                <a:effectLst/>
                <a:latin typeface="+mn-lt"/>
                <a:ea typeface="+mn-ea"/>
                <a:cs typeface="+mn-cs"/>
              </a:rPr>
              <a:t> und Inland</a:t>
            </a:r>
            <a:r>
              <a:rPr lang="de-DE" sz="1200" b="0" dirty="0" smtClean="0">
                <a:solidFill>
                  <a:schemeClr val="tx1"/>
                </a:solidFill>
                <a:effectLst/>
                <a:latin typeface="+mn-lt"/>
                <a:ea typeface="+mn-ea"/>
                <a:cs typeface="+mn-cs"/>
              </a:rPr>
              <a:t> von etwa 29 %.</a:t>
            </a:r>
            <a:r>
              <a:rPr lang="de-DE" sz="1200" b="0" baseline="0" dirty="0" smtClean="0">
                <a:solidFill>
                  <a:schemeClr val="tx1"/>
                </a:solidFill>
                <a:effectLst/>
                <a:latin typeface="+mn-lt"/>
                <a:ea typeface="+mn-ea"/>
                <a:cs typeface="+mn-cs"/>
              </a:rPr>
              <a:t> Sogar 25 % der Unternehmen waren 2011 nach eigenen Angaben von direkten und indirekten Auswirkungen betroffen. 2030 müssen etwa die Hälfte aller Unternehmen mit negativen Beeinträchtigungen rechnen. </a:t>
            </a:r>
            <a:endParaRPr lang="de-DE" sz="1200" b="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 Anpassung an den Klimawandel in Stadt und Region, BBSR;</a:t>
            </a:r>
            <a:r>
              <a:rPr lang="de-DE" baseline="0" dirty="0" smtClean="0"/>
              <a:t> BBR, 2016, S.13 ff. (http://</a:t>
            </a:r>
            <a:r>
              <a:rPr lang="de-DE" baseline="0" dirty="0" err="1" smtClean="0"/>
              <a:t>www.bbsr.bund.de</a:t>
            </a:r>
            <a:r>
              <a:rPr lang="de-DE" baseline="0" dirty="0" smtClean="0"/>
              <a:t>/BBSR/DE/</a:t>
            </a:r>
            <a:r>
              <a:rPr lang="de-DE" baseline="0" dirty="0" err="1" smtClean="0"/>
              <a:t>Veroeffentlichungen</a:t>
            </a:r>
            <a:r>
              <a:rPr lang="de-DE" baseline="0" dirty="0" smtClean="0"/>
              <a:t>/</a:t>
            </a:r>
            <a:r>
              <a:rPr lang="de-DE" baseline="0" dirty="0" err="1" smtClean="0"/>
              <a:t>Sonderveroeffentlichungen</a:t>
            </a:r>
            <a:r>
              <a:rPr lang="de-DE" baseline="0" dirty="0" smtClean="0"/>
              <a:t>/2016/</a:t>
            </a:r>
            <a:r>
              <a:rPr lang="de-DE" baseline="0" dirty="0" err="1" smtClean="0"/>
              <a:t>anpassung-klimawandel-dl.pdf;jsessionid</a:t>
            </a:r>
            <a:r>
              <a:rPr lang="de-DE" baseline="0" dirty="0" smtClean="0"/>
              <a:t>=7EAE40D8E95B10E73A4A2D2A33F0C4CC.live21301?__blob=</a:t>
            </a:r>
            <a:r>
              <a:rPr lang="de-DE" baseline="0" dirty="0" err="1" smtClean="0"/>
              <a:t>publicationFile&amp;v</a:t>
            </a:r>
            <a:r>
              <a:rPr lang="de-DE" baseline="0" dirty="0" smtClean="0"/>
              <a:t>=2) </a:t>
            </a:r>
            <a:endParaRPr lang="de-DE" dirty="0" smtClean="0"/>
          </a:p>
        </p:txBody>
      </p:sp>
      <p:sp>
        <p:nvSpPr>
          <p:cNvPr id="4" name="Foliennummernplatzhalter 3"/>
          <p:cNvSpPr>
            <a:spLocks noGrp="1"/>
          </p:cNvSpPr>
          <p:nvPr>
            <p:ph type="sldNum" sz="quarter" idx="10"/>
          </p:nvPr>
        </p:nvSpPr>
        <p:spPr/>
        <p:txBody>
          <a:bodyPr/>
          <a:lstStyle/>
          <a:p>
            <a:fld id="{04015D28-BE0B-423F-B10B-207F250FC48E}" type="slidenum">
              <a:rPr lang="de-DE" smtClean="0"/>
              <a:t>25</a:t>
            </a:fld>
            <a:endParaRPr lang="de-DE"/>
          </a:p>
        </p:txBody>
      </p:sp>
    </p:spTree>
    <p:extLst>
      <p:ext uri="{BB962C8B-B14F-4D97-AF65-F5344CB8AC3E}">
        <p14:creationId xmlns:p14="http://schemas.microsoft.com/office/powerpoint/2010/main" val="333693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200" b="1" dirty="0" smtClean="0">
                <a:solidFill>
                  <a:schemeClr val="tx1"/>
                </a:solidFill>
                <a:effectLst/>
                <a:latin typeface="+mn-lt"/>
                <a:ea typeface="+mn-ea"/>
                <a:cs typeface="+mn-cs"/>
              </a:rPr>
              <a:t>Fragen in das Publikum (Falls Unternehmer anwesend sind):</a:t>
            </a:r>
          </a:p>
          <a:p>
            <a:pPr marL="228600" marR="0" lvl="0" indent="-228600" algn="l" defTabSz="1066800" rtl="0" eaLnBrk="1" fontAlgn="auto" latinLnBrk="0" hangingPunct="1">
              <a:lnSpc>
                <a:spcPct val="90000"/>
              </a:lnSpc>
              <a:spcBef>
                <a:spcPct val="0"/>
              </a:spcBef>
              <a:spcAft>
                <a:spcPct val="15000"/>
              </a:spcAft>
              <a:buClrTx/>
              <a:buSzTx/>
              <a:buFontTx/>
              <a:buNone/>
              <a:tabLst/>
              <a:defRPr/>
            </a:pPr>
            <a:endParaRPr lang="de-DE" sz="1200" b="1" dirty="0" smtClean="0">
              <a:solidFill>
                <a:schemeClr val="tx1"/>
              </a:solidFill>
              <a:effectLst/>
              <a:latin typeface="+mn-lt"/>
              <a:ea typeface="+mn-ea"/>
              <a:cs typeface="+mn-cs"/>
            </a:endParaRPr>
          </a:p>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200" b="1" dirty="0" smtClean="0">
                <a:solidFill>
                  <a:schemeClr val="tx1"/>
                </a:solidFill>
                <a:effectLst/>
                <a:latin typeface="+mn-lt"/>
                <a:ea typeface="+mn-ea"/>
                <a:cs typeface="+mn-cs"/>
              </a:rPr>
              <a:t>Was glauben Sie, wie sich der Klimawandel auf Ihr Unternehmen auswirken könnte?</a:t>
            </a:r>
          </a:p>
          <a:p>
            <a:pPr lvl="0"/>
            <a:endParaRPr lang="de-DE" sz="1200" b="1" dirty="0" smtClean="0">
              <a:solidFill>
                <a:schemeClr val="tx1"/>
              </a:solidFill>
              <a:effectLst/>
              <a:latin typeface="+mn-lt"/>
              <a:ea typeface="+mn-ea"/>
              <a:cs typeface="+mn-cs"/>
            </a:endParaRPr>
          </a:p>
          <a:p>
            <a:pPr lvl="0"/>
            <a:r>
              <a:rPr lang="de-DE" sz="1200" b="1" dirty="0" smtClean="0">
                <a:solidFill>
                  <a:schemeClr val="tx1"/>
                </a:solidFill>
                <a:effectLst/>
                <a:latin typeface="+mn-lt"/>
                <a:ea typeface="+mn-ea"/>
                <a:cs typeface="+mn-cs"/>
              </a:rPr>
              <a:t>Gab es bereits Ereignisse, bei denen Wetterextreme ihr operatives Geschäft beeinflusst hat?</a:t>
            </a:r>
          </a:p>
          <a:p>
            <a:pPr lvl="0"/>
            <a:endParaRPr lang="de-DE" sz="1200" b="1" dirty="0" smtClean="0">
              <a:solidFill>
                <a:schemeClr val="tx1"/>
              </a:solidFill>
              <a:effectLst/>
              <a:latin typeface="+mn-lt"/>
              <a:ea typeface="+mn-ea"/>
              <a:cs typeface="+mn-cs"/>
            </a:endParaRPr>
          </a:p>
          <a:p>
            <a:pPr lvl="0"/>
            <a:r>
              <a:rPr lang="de-DE" sz="1200" b="1" dirty="0" smtClean="0">
                <a:solidFill>
                  <a:schemeClr val="tx1"/>
                </a:solidFill>
                <a:effectLst/>
                <a:latin typeface="+mn-lt"/>
                <a:ea typeface="+mn-ea"/>
                <a:cs typeface="+mn-cs"/>
              </a:rPr>
              <a:t>In welchem Unternehmen wird das Thema Klimawandel/Klimaschutz diskutiert?</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04015D28-BE0B-423F-B10B-207F250FC48E}" type="slidenum">
              <a:rPr lang="de-DE" smtClean="0"/>
              <a:t>26</a:t>
            </a:fld>
            <a:endParaRPr lang="de-DE"/>
          </a:p>
        </p:txBody>
      </p:sp>
    </p:spTree>
    <p:extLst>
      <p:ext uri="{BB962C8B-B14F-4D97-AF65-F5344CB8AC3E}">
        <p14:creationId xmlns:p14="http://schemas.microsoft.com/office/powerpoint/2010/main" val="3083667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400" b="0" dirty="0" smtClean="0">
                <a:solidFill>
                  <a:schemeClr val="tx1"/>
                </a:solidFill>
                <a:effectLst/>
                <a:latin typeface="+mn-lt"/>
                <a:ea typeface="+mn-ea"/>
                <a:cs typeface="+mn-cs"/>
              </a:rPr>
              <a:t>Unternehmen müssen</a:t>
            </a:r>
            <a:r>
              <a:rPr lang="de-DE" sz="1400" b="0" baseline="0" dirty="0" smtClean="0">
                <a:solidFill>
                  <a:schemeClr val="tx1"/>
                </a:solidFill>
                <a:effectLst/>
                <a:latin typeface="+mn-lt"/>
                <a:ea typeface="+mn-ea"/>
                <a:cs typeface="+mn-cs"/>
              </a:rPr>
              <a:t> sich spätestens in den nächsten Jahren mit der Thematik der Klimaanpassung vertraut machen. Bereits heute gibt es schon zahlreiche Maßnahmen für Unternehmen. Dazu zählen beispielsweise ADAPTUS, QuickCheck für Unternehmen und das Projekt </a:t>
            </a:r>
            <a:r>
              <a:rPr lang="de-DE" sz="1400" b="0" baseline="0" dirty="0" err="1" smtClean="0">
                <a:solidFill>
                  <a:schemeClr val="tx1"/>
                </a:solidFill>
                <a:effectLst/>
                <a:latin typeface="+mn-lt"/>
                <a:ea typeface="+mn-ea"/>
                <a:cs typeface="+mn-cs"/>
              </a:rPr>
              <a:t>eukas</a:t>
            </a:r>
            <a:r>
              <a:rPr lang="de-DE" sz="1400" b="0" baseline="0" dirty="0" smtClean="0">
                <a:solidFill>
                  <a:schemeClr val="tx1"/>
                </a:solidFill>
                <a:effectLst/>
                <a:latin typeface="+mn-lt"/>
                <a:ea typeface="+mn-ea"/>
                <a:cs typeface="+mn-cs"/>
              </a:rPr>
              <a:t>. </a:t>
            </a:r>
          </a:p>
          <a:p>
            <a:pPr marL="228600" marR="0" lvl="0" indent="-228600" algn="l" defTabSz="1066800" rtl="0" eaLnBrk="1" fontAlgn="auto" latinLnBrk="0" hangingPunct="1">
              <a:lnSpc>
                <a:spcPct val="90000"/>
              </a:lnSpc>
              <a:spcBef>
                <a:spcPct val="0"/>
              </a:spcBef>
              <a:spcAft>
                <a:spcPct val="15000"/>
              </a:spcAft>
              <a:buClrTx/>
              <a:buSzTx/>
              <a:buFontTx/>
              <a:buNone/>
              <a:tabLst/>
              <a:defRPr/>
            </a:pPr>
            <a:endParaRPr lang="de-DE" sz="1400" b="0" dirty="0" smtClean="0">
              <a:solidFill>
                <a:schemeClr val="tx1"/>
              </a:solidFill>
              <a:effectLst/>
              <a:latin typeface="+mn-lt"/>
              <a:ea typeface="+mn-ea"/>
              <a:cs typeface="+mn-cs"/>
            </a:endParaRPr>
          </a:p>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400" b="0" dirty="0" smtClean="0">
                <a:solidFill>
                  <a:schemeClr val="tx1"/>
                </a:solidFill>
                <a:effectLst/>
                <a:latin typeface="+mn-lt"/>
                <a:ea typeface="+mn-ea"/>
                <a:cs typeface="+mn-cs"/>
              </a:rPr>
              <a:t>ADAPTUS - Der Selbstcheck für Unternehmen:</a:t>
            </a:r>
          </a:p>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400" b="0" baseline="0" dirty="0" smtClean="0">
                <a:solidFill>
                  <a:schemeClr val="tx1"/>
                </a:solidFill>
                <a:effectLst/>
                <a:latin typeface="+mn-lt"/>
                <a:ea typeface="+mn-ea"/>
                <a:cs typeface="+mn-cs"/>
              </a:rPr>
              <a:t> </a:t>
            </a:r>
            <a:r>
              <a:rPr lang="de-DE" sz="1200" b="0" dirty="0" smtClean="0">
                <a:solidFill>
                  <a:schemeClr val="tx1"/>
                </a:solidFill>
                <a:effectLst/>
                <a:latin typeface="+mn-lt"/>
                <a:ea typeface="+mn-ea"/>
                <a:cs typeface="+mn-cs"/>
                <a:hlinkClick r:id="rId3"/>
              </a:rPr>
              <a:t>http://dynaklim.de/dynaklim2pub/index/2000_dynaklim/2300_pilotprojekte/2360_adaptus.html</a:t>
            </a:r>
            <a:r>
              <a:rPr lang="de-DE" sz="1200" b="0" dirty="0" smtClean="0">
                <a:solidFill>
                  <a:schemeClr val="tx1"/>
                </a:solidFill>
                <a:effectLst/>
                <a:latin typeface="+mn-lt"/>
                <a:ea typeface="+mn-ea"/>
                <a:cs typeface="+mn-cs"/>
              </a:rPr>
              <a:t> </a:t>
            </a:r>
          </a:p>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400" b="0" dirty="0" err="1" smtClean="0">
                <a:solidFill>
                  <a:schemeClr val="tx1"/>
                </a:solidFill>
                <a:effectLst/>
                <a:latin typeface="+mn-lt"/>
                <a:ea typeface="+mn-ea"/>
                <a:cs typeface="+mn-cs"/>
              </a:rPr>
              <a:t>QuickCheck</a:t>
            </a:r>
            <a:r>
              <a:rPr lang="de-DE" sz="1400" b="0" dirty="0" smtClean="0">
                <a:solidFill>
                  <a:schemeClr val="tx1"/>
                </a:solidFill>
                <a:effectLst/>
                <a:latin typeface="+mn-lt"/>
                <a:ea typeface="+mn-ea"/>
                <a:cs typeface="+mn-cs"/>
              </a:rPr>
              <a:t> für Unternehmen - Ist Ihr Unternehmen von den Auswirkungen des Klimawandels betroffen? </a:t>
            </a:r>
            <a:r>
              <a:rPr lang="de-DE" sz="1200" b="0" dirty="0" smtClean="0">
                <a:solidFill>
                  <a:schemeClr val="tx1"/>
                </a:solidFill>
                <a:effectLst/>
                <a:latin typeface="+mn-lt"/>
                <a:ea typeface="+mn-ea"/>
                <a:cs typeface="+mn-cs"/>
                <a:hlinkClick r:id="rId4"/>
              </a:rPr>
              <a:t>http://www.nordwest2050.de/index_nw2050.php?obj=page&amp;id=179&amp;unid=adc8e1745e687736c1afec80f07f399d</a:t>
            </a:r>
            <a:r>
              <a:rPr lang="de-DE" sz="1200" b="0" dirty="0" smtClean="0">
                <a:solidFill>
                  <a:schemeClr val="tx1"/>
                </a:solidFill>
                <a:effectLst/>
                <a:latin typeface="+mn-lt"/>
                <a:ea typeface="+mn-ea"/>
                <a:cs typeface="+mn-cs"/>
              </a:rPr>
              <a:t> </a:t>
            </a:r>
          </a:p>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400" b="0" dirty="0" smtClean="0">
                <a:solidFill>
                  <a:schemeClr val="tx1"/>
                </a:solidFill>
                <a:effectLst/>
                <a:latin typeface="+mn-lt"/>
                <a:ea typeface="+mn-ea"/>
                <a:cs typeface="+mn-cs"/>
              </a:rPr>
              <a:t>Das Projekt </a:t>
            </a:r>
            <a:r>
              <a:rPr lang="de-DE" sz="1400" b="0" dirty="0" err="1" smtClean="0">
                <a:solidFill>
                  <a:schemeClr val="tx1"/>
                </a:solidFill>
                <a:effectLst/>
                <a:latin typeface="+mn-lt"/>
                <a:ea typeface="+mn-ea"/>
                <a:cs typeface="+mn-cs"/>
              </a:rPr>
              <a:t>eukas</a:t>
            </a:r>
            <a:r>
              <a:rPr lang="de-DE" sz="1400" b="0" dirty="0" smtClean="0">
                <a:solidFill>
                  <a:schemeClr val="tx1"/>
                </a:solidFill>
                <a:effectLst/>
                <a:latin typeface="+mn-lt"/>
                <a:ea typeface="+mn-ea"/>
                <a:cs typeface="+mn-cs"/>
              </a:rPr>
              <a:t>: Entwicklung unternehmensbezogener Klimaanpassungsstrategien:</a:t>
            </a:r>
          </a:p>
          <a:p>
            <a:pPr marL="228600" marR="0" lvl="0" indent="-228600" algn="l" defTabSz="1066800" rtl="0" eaLnBrk="1" fontAlgn="auto" latinLnBrk="0" hangingPunct="1">
              <a:lnSpc>
                <a:spcPct val="90000"/>
              </a:lnSpc>
              <a:spcBef>
                <a:spcPct val="0"/>
              </a:spcBef>
              <a:spcAft>
                <a:spcPct val="15000"/>
              </a:spcAft>
              <a:buClrTx/>
              <a:buSzTx/>
              <a:buFontTx/>
              <a:buNone/>
              <a:tabLst/>
              <a:defRPr/>
            </a:pPr>
            <a:r>
              <a:rPr lang="de-DE" sz="1400" b="0" dirty="0" smtClean="0">
                <a:solidFill>
                  <a:schemeClr val="tx1"/>
                </a:solidFill>
                <a:effectLst/>
                <a:latin typeface="+mn-lt"/>
                <a:ea typeface="+mn-ea"/>
                <a:cs typeface="+mn-cs"/>
              </a:rPr>
              <a:t> </a:t>
            </a:r>
            <a:r>
              <a:rPr lang="de-DE" sz="1200" b="0" dirty="0" smtClean="0">
                <a:solidFill>
                  <a:schemeClr val="tx1"/>
                </a:solidFill>
                <a:effectLst/>
                <a:latin typeface="+mn-lt"/>
                <a:ea typeface="+mn-ea"/>
                <a:cs typeface="+mn-cs"/>
                <a:hlinkClick r:id="rId5"/>
              </a:rPr>
              <a:t>http://www.klimanavigator.de/dossier/artikel/037741/index.php</a:t>
            </a:r>
            <a:r>
              <a:rPr lang="de-DE" sz="1200" b="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0" baseline="0" dirty="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04015D28-BE0B-423F-B10B-207F250FC48E}" type="slidenum">
              <a:rPr lang="de-DE" smtClean="0"/>
              <a:t>27</a:t>
            </a:fld>
            <a:endParaRPr lang="de-DE"/>
          </a:p>
        </p:txBody>
      </p:sp>
    </p:spTree>
    <p:extLst>
      <p:ext uri="{BB962C8B-B14F-4D97-AF65-F5344CB8AC3E}">
        <p14:creationId xmlns:p14="http://schemas.microsoft.com/office/powerpoint/2010/main" val="1208799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31</a:t>
            </a:fld>
            <a:endParaRPr lang="de-DE"/>
          </a:p>
        </p:txBody>
      </p:sp>
    </p:spTree>
    <p:extLst>
      <p:ext uri="{BB962C8B-B14F-4D97-AF65-F5344CB8AC3E}">
        <p14:creationId xmlns:p14="http://schemas.microsoft.com/office/powerpoint/2010/main" val="4223181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33</a:t>
            </a:fld>
            <a:endParaRPr lang="de-DE"/>
          </a:p>
        </p:txBody>
      </p:sp>
    </p:spTree>
    <p:extLst>
      <p:ext uri="{BB962C8B-B14F-4D97-AF65-F5344CB8AC3E}">
        <p14:creationId xmlns:p14="http://schemas.microsoft.com/office/powerpoint/2010/main" val="3371293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Alle Bilderquellen sind laut </a:t>
            </a:r>
            <a:r>
              <a:rPr lang="de-DE" baseline="0" dirty="0" err="1" smtClean="0"/>
              <a:t>pixabay.com</a:t>
            </a:r>
            <a:r>
              <a:rPr lang="de-DE" baseline="0" dirty="0" smtClean="0"/>
              <a:t> zur </a:t>
            </a:r>
            <a:r>
              <a:rPr lang="de-DE" sz="1200" kern="1200" baseline="0" dirty="0" smtClean="0">
                <a:solidFill>
                  <a:schemeClr val="tx1"/>
                </a:solidFill>
                <a:latin typeface="+mn-lt"/>
                <a:ea typeface="+mn-ea"/>
                <a:cs typeface="+mn-cs"/>
              </a:rPr>
              <a:t>f</a:t>
            </a:r>
            <a:r>
              <a:rPr lang="de-DE" sz="1200" kern="1200" dirty="0" smtClean="0">
                <a:solidFill>
                  <a:schemeClr val="tx1"/>
                </a:solidFill>
                <a:latin typeface="+mn-lt"/>
                <a:ea typeface="+mn-ea"/>
                <a:cs typeface="+mn-cs"/>
              </a:rPr>
              <a:t>reien kommerziellen Nutzung freigegeben und benötigen keinen Bildnachweis.</a:t>
            </a:r>
            <a:r>
              <a:rPr lang="de-DE"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Alle Internetquellen wurden zuletzt am 15.07.2016 überprüft. </a:t>
            </a:r>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34</a:t>
            </a:fld>
            <a:endParaRPr lang="de-DE"/>
          </a:p>
        </p:txBody>
      </p:sp>
    </p:spTree>
    <p:extLst>
      <p:ext uri="{BB962C8B-B14F-4D97-AF65-F5344CB8AC3E}">
        <p14:creationId xmlns:p14="http://schemas.microsoft.com/office/powerpoint/2010/main" val="730034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3</a:t>
            </a:fld>
            <a:endParaRPr lang="de-DE"/>
          </a:p>
        </p:txBody>
      </p:sp>
    </p:spTree>
    <p:extLst>
      <p:ext uri="{BB962C8B-B14F-4D97-AF65-F5344CB8AC3E}">
        <p14:creationId xmlns:p14="http://schemas.microsoft.com/office/powerpoint/2010/main" val="3189809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5</a:t>
            </a:fld>
            <a:endParaRPr lang="de-DE"/>
          </a:p>
        </p:txBody>
      </p:sp>
    </p:spTree>
    <p:extLst>
      <p:ext uri="{BB962C8B-B14F-4D97-AF65-F5344CB8AC3E}">
        <p14:creationId xmlns:p14="http://schemas.microsoft.com/office/powerpoint/2010/main" val="2947768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Unter Wetter versteht man den momentanen Zustand der Atmosphäre. Dieser Zustand hält normalerweise eine Stunde bis ein Tag an. Die Witterung wird auch als Charakter des Wetters bezeichnet. Dabei spricht man von einigen Tagen bis hin zu einer Jahreszeit. Klima beschreibt den durchschnittlichen Zustand der Atmosphäre, der mindestens über einen Zeitraum von dreißig Jahren gemessen wurde.  </a:t>
            </a:r>
          </a:p>
          <a:p>
            <a:endParaRPr lang="de-DE" dirty="0" smtClean="0"/>
          </a:p>
          <a:p>
            <a:r>
              <a:rPr lang="de-DE" dirty="0" smtClean="0"/>
              <a:t>Quellen:</a:t>
            </a:r>
          </a:p>
          <a:p>
            <a:r>
              <a:rPr lang="de-DE" dirty="0" smtClean="0"/>
              <a:t>- http://</a:t>
            </a:r>
            <a:r>
              <a:rPr lang="de-DE" dirty="0" err="1" smtClean="0"/>
              <a:t>www.bpb.de</a:t>
            </a:r>
            <a:r>
              <a:rPr lang="de-DE" dirty="0" smtClean="0"/>
              <a:t>/</a:t>
            </a:r>
            <a:r>
              <a:rPr lang="de-DE" dirty="0" err="1" smtClean="0"/>
              <a:t>gesellschaft</a:t>
            </a:r>
            <a:r>
              <a:rPr lang="de-DE" dirty="0" smtClean="0"/>
              <a:t>/</a:t>
            </a:r>
            <a:r>
              <a:rPr lang="de-DE" dirty="0" err="1" smtClean="0"/>
              <a:t>umwelt</a:t>
            </a:r>
            <a:r>
              <a:rPr lang="de-DE" dirty="0" smtClean="0"/>
              <a:t>/</a:t>
            </a:r>
            <a:r>
              <a:rPr lang="de-DE" dirty="0" err="1" smtClean="0"/>
              <a:t>klimawandel</a:t>
            </a:r>
            <a:r>
              <a:rPr lang="de-DE" dirty="0" smtClean="0"/>
              <a:t>/38427/wetter-klima-und-</a:t>
            </a:r>
            <a:r>
              <a:rPr lang="de-DE" dirty="0" err="1" smtClean="0"/>
              <a:t>klimawandel</a:t>
            </a:r>
            <a:endParaRPr lang="de-DE" dirty="0" smtClean="0"/>
          </a:p>
          <a:p>
            <a:r>
              <a:rPr lang="de-DE" baseline="0" dirty="0" smtClean="0"/>
              <a:t>- http://</a:t>
            </a:r>
            <a:r>
              <a:rPr lang="de-DE" baseline="0" dirty="0" err="1" smtClean="0"/>
              <a:t>www.dwd.de</a:t>
            </a:r>
            <a:r>
              <a:rPr lang="de-DE" baseline="0" dirty="0" smtClean="0"/>
              <a:t>/DE/klimaumwelt/</a:t>
            </a:r>
            <a:r>
              <a:rPr lang="de-DE" baseline="0" dirty="0" err="1" smtClean="0"/>
              <a:t>klimawandel</a:t>
            </a:r>
            <a:r>
              <a:rPr lang="de-DE" baseline="0" dirty="0" smtClean="0"/>
              <a:t>/</a:t>
            </a:r>
            <a:r>
              <a:rPr lang="de-DE" baseline="0" dirty="0" err="1" smtClean="0"/>
              <a:t>ueberblick</a:t>
            </a:r>
            <a:r>
              <a:rPr lang="de-DE" baseline="0" dirty="0" smtClean="0"/>
              <a:t>/</a:t>
            </a:r>
            <a:r>
              <a:rPr lang="de-DE" baseline="0" dirty="0" err="1" smtClean="0"/>
              <a:t>ueberblick_node.html</a:t>
            </a:r>
            <a:endParaRPr lang="de-DE" baseline="0" dirty="0" smtClean="0"/>
          </a:p>
          <a:p>
            <a:pPr marL="0" indent="0">
              <a:buFont typeface="Arial" panose="020B0604020202020204" pitchFamily="34" charset="0"/>
              <a:buNone/>
            </a:pPr>
            <a:endParaRPr lang="de-DE" dirty="0" smtClean="0"/>
          </a:p>
          <a:p>
            <a:pPr marL="0" indent="0">
              <a:buFont typeface="Arial" panose="020B0604020202020204" pitchFamily="34" charset="0"/>
              <a:buNone/>
            </a:pPr>
            <a:endParaRPr lang="de-DE" dirty="0" smtClean="0"/>
          </a:p>
          <a:p>
            <a:pPr marL="171450" indent="-171450">
              <a:buFont typeface="Arial" panose="020B0604020202020204" pitchFamily="34" charset="0"/>
              <a:buChar char="•"/>
            </a:pPr>
            <a:endParaRPr lang="de-DE" baseline="0" dirty="0" smtClean="0"/>
          </a:p>
          <a:p>
            <a:endParaRPr lang="de-DE" dirty="0" smtClean="0"/>
          </a:p>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6</a:t>
            </a:fld>
            <a:endParaRPr lang="de-DE"/>
          </a:p>
        </p:txBody>
      </p:sp>
    </p:spTree>
    <p:extLst>
      <p:ext uri="{BB962C8B-B14F-4D97-AF65-F5344CB8AC3E}">
        <p14:creationId xmlns:p14="http://schemas.microsoft.com/office/powerpoint/2010/main" val="1114063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2000" b="0" dirty="0" smtClean="0"/>
              <a:t>Diese Grafik verdeutlicht vereinfacht, wie es ohne den Treibhauseffekt auf</a:t>
            </a:r>
            <a:r>
              <a:rPr lang="de-DE" sz="2000" b="0" baseline="0" dirty="0" smtClean="0"/>
              <a:t> der Erde wäre. </a:t>
            </a:r>
            <a:r>
              <a:rPr lang="de-DE" sz="2000" b="0" dirty="0" smtClean="0"/>
              <a:t>Ohne den Treibhauseffekt läge die</a:t>
            </a:r>
            <a:r>
              <a:rPr lang="de-DE" sz="2000" b="0" baseline="0" dirty="0" smtClean="0"/>
              <a:t> Temperatur</a:t>
            </a:r>
            <a:r>
              <a:rPr lang="de-DE" sz="2000" b="0" dirty="0" smtClean="0"/>
              <a:t> auf der Erde bei -18 Grad Celsius. Die kurzwelligen Sonnenstrahlen die auf die Erde gelangen, werden nach dem Aufprall auf der Oberfläche</a:t>
            </a:r>
            <a:r>
              <a:rPr lang="de-DE" sz="2000" b="0" baseline="0" dirty="0" smtClean="0"/>
              <a:t> in langwellige Wärmestrahlung umgewandelt. Ein Teil dieser Wärmestrahlung würde auf der Erde verweilen, während der restliche Teil die Erdatmosphäre wieder verließe. </a:t>
            </a:r>
            <a:r>
              <a:rPr lang="de-DE" sz="2000" b="0" dirty="0" smtClean="0"/>
              <a:t>Ohne den Treibhauseffekt wäre ein Leben auf der Erde nur bedingt möglich.</a:t>
            </a:r>
          </a:p>
          <a:p>
            <a:endParaRPr lang="de-DE" sz="2000" dirty="0" smtClean="0"/>
          </a:p>
          <a:p>
            <a:r>
              <a:rPr lang="de-DE" sz="2000" dirty="0" smtClean="0"/>
              <a:t>Quellen:</a:t>
            </a:r>
            <a:r>
              <a:rPr lang="de-DE" sz="2000" baseline="0" dirty="0" smtClean="0"/>
              <a:t> </a:t>
            </a:r>
          </a:p>
          <a:p>
            <a:r>
              <a:rPr lang="de-DE" sz="2000" baseline="0" dirty="0" smtClean="0"/>
              <a:t>- http://</a:t>
            </a:r>
            <a:r>
              <a:rPr lang="de-DE" sz="2000" baseline="0" dirty="0" err="1" smtClean="0"/>
              <a:t>www.dwd.de</a:t>
            </a:r>
            <a:r>
              <a:rPr lang="de-DE" sz="2000" baseline="0" dirty="0" smtClean="0"/>
              <a:t>/DE/klimaumwelt/</a:t>
            </a:r>
            <a:r>
              <a:rPr lang="de-DE" sz="2000" baseline="0" dirty="0" err="1" smtClean="0"/>
              <a:t>klimawandel</a:t>
            </a:r>
            <a:r>
              <a:rPr lang="de-DE" sz="2000" baseline="0" dirty="0" smtClean="0"/>
              <a:t>/</a:t>
            </a:r>
            <a:r>
              <a:rPr lang="de-DE" sz="2000" baseline="0" dirty="0" err="1" smtClean="0"/>
              <a:t>ueberblick</a:t>
            </a:r>
            <a:r>
              <a:rPr lang="de-DE" sz="2000" baseline="0" dirty="0" smtClean="0"/>
              <a:t>/</a:t>
            </a:r>
            <a:r>
              <a:rPr lang="de-DE" sz="2000" baseline="0" dirty="0" err="1" smtClean="0"/>
              <a:t>ueberblick_node.html</a:t>
            </a:r>
            <a:endParaRPr lang="de-DE" sz="2000" baseline="0" dirty="0" smtClean="0"/>
          </a:p>
          <a:p>
            <a:pPr>
              <a:buFontTx/>
              <a:buChar char="-"/>
            </a:pPr>
            <a:r>
              <a:rPr lang="de-DE" sz="2000" baseline="0" dirty="0" smtClean="0"/>
              <a:t> Christina </a:t>
            </a:r>
            <a:r>
              <a:rPr lang="de-DE" sz="2000" baseline="0" dirty="0" err="1" smtClean="0"/>
              <a:t>Kleinau</a:t>
            </a:r>
            <a:r>
              <a:rPr lang="de-DE" sz="2000" baseline="0" dirty="0" smtClean="0"/>
              <a:t>, Der Treibhauseffekt als Thema im Sachunterricht: Untersuchungen zu Möglichkeiten und Grenzen, </a:t>
            </a:r>
            <a:r>
              <a:rPr lang="de-DE" sz="2000" baseline="0" dirty="0" err="1" smtClean="0"/>
              <a:t>Diplomica</a:t>
            </a:r>
            <a:r>
              <a:rPr lang="de-DE" sz="2000" baseline="0" dirty="0" smtClean="0"/>
              <a:t> Verlag, Hamburg, 2013</a:t>
            </a:r>
          </a:p>
          <a:p>
            <a:r>
              <a:rPr lang="de-DE" sz="2000" baseline="0" dirty="0" smtClean="0"/>
              <a:t>- http://</a:t>
            </a:r>
            <a:r>
              <a:rPr lang="de-DE" sz="2000" baseline="0" dirty="0" err="1" smtClean="0"/>
              <a:t>www.umweltbundesamt.de</a:t>
            </a:r>
            <a:r>
              <a:rPr lang="de-DE" sz="2000" baseline="0" dirty="0" smtClean="0"/>
              <a:t>/</a:t>
            </a:r>
            <a:r>
              <a:rPr lang="de-DE" sz="2000" baseline="0" dirty="0" err="1" smtClean="0"/>
              <a:t>service</a:t>
            </a:r>
            <a:r>
              <a:rPr lang="de-DE" sz="2000" baseline="0" dirty="0" smtClean="0"/>
              <a:t>/</a:t>
            </a:r>
            <a:r>
              <a:rPr lang="de-DE" sz="2000" baseline="0" dirty="0" err="1" smtClean="0"/>
              <a:t>uba</a:t>
            </a:r>
            <a:r>
              <a:rPr lang="de-DE" sz="2000" baseline="0" dirty="0" smtClean="0"/>
              <a:t>-fragen/wie-funktioniert-der-treibhauseffekt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2000" b="1"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2000" b="1" dirty="0" smtClean="0"/>
          </a:p>
          <a:p>
            <a:pPr marL="171450" indent="-171450">
              <a:buFont typeface="Arial" panose="020B0604020202020204" pitchFamily="34" charset="0"/>
              <a:buChar char="•"/>
            </a:pPr>
            <a:endParaRPr lang="de-DE" sz="2000" dirty="0" smtClean="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7</a:t>
            </a:fld>
            <a:endParaRPr lang="de-DE"/>
          </a:p>
        </p:txBody>
      </p:sp>
    </p:spTree>
    <p:extLst>
      <p:ext uri="{BB962C8B-B14F-4D97-AF65-F5344CB8AC3E}">
        <p14:creationId xmlns:p14="http://schemas.microsoft.com/office/powerpoint/2010/main" val="3110941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dirty="0" smtClean="0"/>
              <a:t>Im Gegensatz zu</a:t>
            </a:r>
            <a:r>
              <a:rPr lang="de-DE" sz="2000" b="0" baseline="0" dirty="0" smtClean="0"/>
              <a:t> einer Erde ohne Treibhauseffekt sorgt der natürliche Treibhauseffekt dafür, dass es auf der Erde um 32 Grad Celsius wärmer ist. Auch hier gelangen die kurzwelligen Sonnenstrahlen durch die Erdatmosphäre und den klimawirksamen Gasen auf die Erdoberfläche und werden zu langwelligen Wärmestrahlen umgewandelt. Jetzt ist jedoch entscheidend, dass ein Teil der langwelligen Wärmestrahlung durch die klimawirksamen Gase die Erdatmosphäre nicht verlässt. Sie werden durch die klimawirksamen Gase absorbiert und wieder zur Erde zurückgestrahlt. Dies wirkt sich wärmend auf die Erdoberfläche und die tieferen Schichten der Atmosphäre aus. Die Hauptv</a:t>
            </a:r>
            <a:r>
              <a:rPr lang="de-DE" sz="2000" b="0" dirty="0" smtClean="0"/>
              <a:t>erursacher des natürlichen Treibhauseffekts sind</a:t>
            </a:r>
            <a:r>
              <a:rPr lang="de-DE" sz="2000" b="0" baseline="0" dirty="0" smtClean="0"/>
              <a:t> </a:t>
            </a:r>
            <a:r>
              <a:rPr lang="de-DE" sz="2000" b="0" dirty="0" smtClean="0"/>
              <a:t>hauptsächlich Wasserdampf und Kohlenstoffdioxid.</a:t>
            </a:r>
            <a:endParaRPr lang="de-DE" sz="2000" b="0" baseline="0" dirty="0" smtClean="0"/>
          </a:p>
          <a:p>
            <a:r>
              <a:rPr lang="de-DE" sz="2000" b="0" baseline="0" dirty="0" smtClean="0"/>
              <a:t>Dieser Effekt wird Treibhauseffekt genannt, da sich in einem Treibhaus genau das Gleiche abspielt. Die kurzwellige Strahlung gelangt in das Treibhaus und die langwelligen Strahlen werden durch das Glasdach teilweise daran gehindert zu entweichen. Dadurch wärmt es sich im Inneren des Treibhauses auf. Die Aufgaben des Glasdaches übernehmen die Treibhausgase in der Atmosphäre. Der Treibhauseffekt macht menschliches Leben überhaupt erst möglich. </a:t>
            </a:r>
          </a:p>
          <a:p>
            <a:r>
              <a:rPr lang="de-DE" sz="2000" b="0" baseline="0" dirty="0" smtClean="0"/>
              <a:t>Der natürliche Treibhauseffekt wird durch die anthropogenen Einflüsse weiter verstärkt und genau das bringt große Gefahren mit sich. </a:t>
            </a:r>
            <a:endParaRPr lang="de-DE" sz="2000" b="0" dirty="0" smtClean="0"/>
          </a:p>
          <a:p>
            <a:endParaRPr lang="de-DE" sz="2000" dirty="0" smtClean="0"/>
          </a:p>
          <a:p>
            <a:r>
              <a:rPr lang="de-DE" sz="2000" dirty="0" smtClean="0"/>
              <a:t>Quellen:</a:t>
            </a:r>
            <a:r>
              <a:rPr lang="de-DE" sz="2000" baseline="0" dirty="0" smtClean="0"/>
              <a:t> </a:t>
            </a:r>
          </a:p>
          <a:p>
            <a:r>
              <a:rPr lang="de-DE" sz="2000" baseline="0" dirty="0" smtClean="0"/>
              <a:t>- http://</a:t>
            </a:r>
            <a:r>
              <a:rPr lang="de-DE" sz="2000" baseline="0" dirty="0" err="1" smtClean="0"/>
              <a:t>www.dwd.de</a:t>
            </a:r>
            <a:r>
              <a:rPr lang="de-DE" sz="2000" baseline="0" dirty="0" smtClean="0"/>
              <a:t>/DE/klimaumwelt/</a:t>
            </a:r>
            <a:r>
              <a:rPr lang="de-DE" sz="2000" baseline="0" dirty="0" err="1" smtClean="0"/>
              <a:t>klimawandel</a:t>
            </a:r>
            <a:r>
              <a:rPr lang="de-DE" sz="2000" baseline="0" dirty="0" smtClean="0"/>
              <a:t>/</a:t>
            </a:r>
            <a:r>
              <a:rPr lang="de-DE" sz="2000" baseline="0" dirty="0" err="1" smtClean="0"/>
              <a:t>ueberblick</a:t>
            </a:r>
            <a:r>
              <a:rPr lang="de-DE" sz="2000" baseline="0" dirty="0" smtClean="0"/>
              <a:t>/</a:t>
            </a:r>
            <a:r>
              <a:rPr lang="de-DE" sz="2000" baseline="0" dirty="0" err="1" smtClean="0"/>
              <a:t>ueberblick_node.html</a:t>
            </a:r>
            <a:endParaRPr lang="de-DE" sz="2000" baseline="0" dirty="0" smtClean="0"/>
          </a:p>
          <a:p>
            <a:pPr>
              <a:buFontTx/>
              <a:buChar char="-"/>
            </a:pPr>
            <a:r>
              <a:rPr lang="de-DE" sz="2000" baseline="0" dirty="0" smtClean="0"/>
              <a:t> Christina </a:t>
            </a:r>
            <a:r>
              <a:rPr lang="de-DE" sz="2000" baseline="0" dirty="0" err="1" smtClean="0"/>
              <a:t>Kleinau</a:t>
            </a:r>
            <a:r>
              <a:rPr lang="de-DE" sz="2000" baseline="0" dirty="0" smtClean="0"/>
              <a:t>, Der Treibhauseffekt als Thema im Sachunterricht: Untersuchungen zu Möglichkeiten und Grenzen, </a:t>
            </a:r>
            <a:r>
              <a:rPr lang="de-DE" sz="2000" baseline="0" dirty="0" err="1" smtClean="0"/>
              <a:t>Diplomica</a:t>
            </a:r>
            <a:r>
              <a:rPr lang="de-DE" sz="2000" baseline="0" dirty="0" smtClean="0"/>
              <a:t> Verlag, Hamburg, 2013</a:t>
            </a:r>
          </a:p>
          <a:p>
            <a:r>
              <a:rPr lang="de-DE" sz="2000" baseline="0" dirty="0" smtClean="0"/>
              <a:t>- http://</a:t>
            </a:r>
            <a:r>
              <a:rPr lang="de-DE" sz="2000" baseline="0" dirty="0" err="1" smtClean="0"/>
              <a:t>www.umweltbundesamt.de</a:t>
            </a:r>
            <a:r>
              <a:rPr lang="de-DE" sz="2000" baseline="0" dirty="0" smtClean="0"/>
              <a:t>/</a:t>
            </a:r>
            <a:r>
              <a:rPr lang="de-DE" sz="2000" baseline="0" dirty="0" err="1" smtClean="0"/>
              <a:t>service</a:t>
            </a:r>
            <a:r>
              <a:rPr lang="de-DE" sz="2000" baseline="0" dirty="0" smtClean="0"/>
              <a:t>/</a:t>
            </a:r>
            <a:r>
              <a:rPr lang="de-DE" sz="2000" baseline="0" dirty="0" err="1" smtClean="0"/>
              <a:t>uba</a:t>
            </a:r>
            <a:r>
              <a:rPr lang="de-DE" sz="2000" baseline="0" dirty="0" smtClean="0"/>
              <a:t>-fragen/wie-funktioniert-der-treibhauseffekt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2000" b="1" dirty="0" smtClean="0"/>
          </a:p>
          <a:p>
            <a:pPr marL="171450" indent="-171450">
              <a:buFont typeface="Arial" panose="020B0604020202020204" pitchFamily="34" charset="0"/>
              <a:buChar char="•"/>
            </a:pPr>
            <a:endParaRPr lang="de-DE" sz="2000" dirty="0" smtClean="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8</a:t>
            </a:fld>
            <a:endParaRPr lang="de-DE"/>
          </a:p>
        </p:txBody>
      </p:sp>
    </p:spTree>
    <p:extLst>
      <p:ext uri="{BB962C8B-B14F-4D97-AF65-F5344CB8AC3E}">
        <p14:creationId xmlns:p14="http://schemas.microsoft.com/office/powerpoint/2010/main" val="1428733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indent="0">
              <a:buFont typeface="Arial" charset="0"/>
              <a:buNone/>
            </a:pPr>
            <a:r>
              <a:rPr lang="de-DE" b="0" baseline="0" dirty="0" smtClean="0"/>
              <a:t>Die Atmosphäre setzt sich aus vielen verschiedenen Bestandteilen zusammen. Wie anhand der Grafik zu sehen ist, besteht sie zu 78 % aus Stickstoff. Sauerstoff, auch O</a:t>
            </a:r>
            <a:r>
              <a:rPr lang="de-DE" b="0" baseline="-25000" dirty="0" smtClean="0"/>
              <a:t>2</a:t>
            </a:r>
            <a:r>
              <a:rPr lang="de-DE" b="0" baseline="0" dirty="0" smtClean="0"/>
              <a:t> genannt, macht 21 % der Erdatmosphäre aus. Die restlichen 1 % setzen sich aus Edelgase und Spurengase zusammen, die jeweils in sehr geringen Konzentrationen auftreten. Die Kohlenstoffdioxid-Konzentration in der Atmosphäre beträgt nur etwa 0,04 %. Dennoch können geringe Veränderungen sehr große Auswirkungen auf die Atmosphäre haben. Vielen Menschen ist nicht bewusst, dass die CO</a:t>
            </a:r>
            <a:r>
              <a:rPr lang="de-DE" b="0" baseline="-25000" dirty="0" smtClean="0"/>
              <a:t>2</a:t>
            </a:r>
            <a:r>
              <a:rPr lang="de-DE" b="0" baseline="0" dirty="0" smtClean="0"/>
              <a:t>-Konzentration so mikroskopisch klein ausfällt. </a:t>
            </a:r>
          </a:p>
          <a:p>
            <a:pPr marL="0" indent="0">
              <a:buFont typeface="Arial" charset="0"/>
              <a:buNone/>
            </a:pPr>
            <a:endParaRPr lang="de-DE" b="0" baseline="0" dirty="0" smtClean="0"/>
          </a:p>
          <a:p>
            <a:pPr marL="0" indent="0">
              <a:buFont typeface="Arial" charset="0"/>
              <a:buNone/>
            </a:pPr>
            <a:r>
              <a:rPr lang="de-DE" baseline="0" dirty="0" smtClean="0"/>
              <a:t>Quellen:</a:t>
            </a:r>
            <a:r>
              <a:rPr lang="de-DE" sz="1200" b="0" baseline="0" dirty="0" smtClean="0"/>
              <a:t> </a:t>
            </a:r>
          </a:p>
          <a:p>
            <a:pPr marL="0" indent="0">
              <a:buFontTx/>
              <a:buChar char="-"/>
            </a:pPr>
            <a:r>
              <a:rPr lang="de-DE" altLang="de-DE" sz="1200" b="0" baseline="0" dirty="0" smtClean="0"/>
              <a:t> Witterung und Klima: Eine allgemeine Klimatologie, Ernst Heyer, 9. Auflage, Leipzig 1993) S.12-18</a:t>
            </a:r>
          </a:p>
          <a:p>
            <a:pPr marL="0" indent="0">
              <a:buFontTx/>
              <a:buChar char="-"/>
            </a:pPr>
            <a:r>
              <a:rPr lang="de-DE" sz="1200" b="0" baseline="0" dirty="0" smtClean="0"/>
              <a:t> Heinrich Faust, Der Aufbau der Erdatmosphäre: Eine zusammenfassende Darstellung unter Einbeziehung d. neuen Raketen- u. </a:t>
            </a:r>
            <a:r>
              <a:rPr lang="de-DE" sz="1200" b="0" baseline="0" dirty="0" err="1" smtClean="0"/>
              <a:t>Satellitenmeßergebnisse</a:t>
            </a:r>
            <a:r>
              <a:rPr lang="de-DE" sz="1200" b="0" baseline="0" dirty="0" smtClean="0"/>
              <a:t>,, Springer 1968  S.1-16</a:t>
            </a:r>
            <a:endParaRPr lang="de-DE" dirty="0" smtClean="0"/>
          </a:p>
          <a:p>
            <a:pPr marL="0" indent="0">
              <a:buFont typeface="Arial" charset="0"/>
              <a:buNone/>
            </a:pPr>
            <a:endParaRPr lang="de-DE" baseline="0" dirty="0" smtClean="0"/>
          </a:p>
        </p:txBody>
      </p:sp>
      <p:sp>
        <p:nvSpPr>
          <p:cNvPr id="4" name="Foliennummernplatzhalter 3"/>
          <p:cNvSpPr>
            <a:spLocks noGrp="1"/>
          </p:cNvSpPr>
          <p:nvPr>
            <p:ph type="sldNum" sz="quarter" idx="10"/>
          </p:nvPr>
        </p:nvSpPr>
        <p:spPr/>
        <p:txBody>
          <a:bodyPr/>
          <a:lstStyle/>
          <a:p>
            <a:fld id="{04015D28-BE0B-423F-B10B-207F250FC48E}" type="slidenum">
              <a:rPr lang="de-DE" smtClean="0"/>
              <a:t>9</a:t>
            </a:fld>
            <a:endParaRPr lang="de-DE"/>
          </a:p>
        </p:txBody>
      </p:sp>
    </p:spTree>
    <p:extLst>
      <p:ext uri="{BB962C8B-B14F-4D97-AF65-F5344CB8AC3E}">
        <p14:creationId xmlns:p14="http://schemas.microsoft.com/office/powerpoint/2010/main" val="829919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indent="0">
              <a:buFont typeface="Arial" charset="0"/>
              <a:buNone/>
            </a:pPr>
            <a:r>
              <a:rPr lang="de-DE" baseline="0" dirty="0" smtClean="0"/>
              <a:t>Die Atmosphäre besteht aus 1 % Spurengase. Die Kohlendioxid-Konzentration dieser Gase beträgt ca. 88 %. Methan hingegen macht nur einen Anteil von etwa 6 % aus. Lachgas hat eine Konzentration von ca. 4 % und die F-Gase etwa 2 %. Anhand dieser Zahlen ist zu erkennen, dass CO</a:t>
            </a:r>
            <a:r>
              <a:rPr lang="de-DE" baseline="-25000" dirty="0" smtClean="0"/>
              <a:t>2</a:t>
            </a:r>
            <a:r>
              <a:rPr lang="de-DE" baseline="0" dirty="0" smtClean="0"/>
              <a:t> den größten Anteil ausmacht. Obwohl Methan, Lachgas und die F-Gase so geringe Konzentrationen haben, bemerkt man ihren Einfluss auf den Klimawandel. </a:t>
            </a:r>
          </a:p>
          <a:p>
            <a:pPr marL="0" indent="0">
              <a:buFont typeface="Arial" charset="0"/>
              <a:buNone/>
            </a:pPr>
            <a:endParaRPr lang="de-DE" baseline="0" dirty="0" smtClean="0"/>
          </a:p>
          <a:p>
            <a:pPr marL="0" indent="0">
              <a:buFont typeface="Arial" charset="0"/>
              <a:buNone/>
            </a:pPr>
            <a:r>
              <a:rPr lang="de-DE" baseline="0" dirty="0" smtClean="0"/>
              <a:t>Quelle:</a:t>
            </a:r>
          </a:p>
          <a:p>
            <a:pPr marL="0" indent="0">
              <a:buFont typeface="Arial" charset="0"/>
              <a:buNone/>
            </a:pPr>
            <a:r>
              <a:rPr lang="de-DE" baseline="0" dirty="0" smtClean="0"/>
              <a:t>- http://</a:t>
            </a:r>
            <a:r>
              <a:rPr lang="de-DE" baseline="0" dirty="0" err="1" smtClean="0"/>
              <a:t>www.umweltbundesamt.de</a:t>
            </a:r>
            <a:r>
              <a:rPr lang="de-DE" baseline="0" dirty="0" smtClean="0"/>
              <a:t>/</a:t>
            </a:r>
            <a:r>
              <a:rPr lang="de-DE" baseline="0" dirty="0" err="1" smtClean="0"/>
              <a:t>themen</a:t>
            </a:r>
            <a:r>
              <a:rPr lang="de-DE" baseline="0" dirty="0" smtClean="0"/>
              <a:t>/klima-energie/klimaschutz-energiepolitik-in-deutschland/treibhausgas-emissionen/die-treibhausgase</a:t>
            </a:r>
            <a:endParaRPr lang="de-DE" dirty="0" smtClean="0"/>
          </a:p>
        </p:txBody>
      </p:sp>
      <p:sp>
        <p:nvSpPr>
          <p:cNvPr id="4" name="Foliennummernplatzhalter 3"/>
          <p:cNvSpPr>
            <a:spLocks noGrp="1"/>
          </p:cNvSpPr>
          <p:nvPr>
            <p:ph type="sldNum" sz="quarter" idx="10"/>
          </p:nvPr>
        </p:nvSpPr>
        <p:spPr/>
        <p:txBody>
          <a:bodyPr/>
          <a:lstStyle/>
          <a:p>
            <a:fld id="{04015D28-BE0B-423F-B10B-207F250FC48E}" type="slidenum">
              <a:rPr lang="de-DE" smtClean="0"/>
              <a:t>10</a:t>
            </a:fld>
            <a:endParaRPr lang="de-DE"/>
          </a:p>
        </p:txBody>
      </p:sp>
    </p:spTree>
    <p:extLst>
      <p:ext uri="{BB962C8B-B14F-4D97-AF65-F5344CB8AC3E}">
        <p14:creationId xmlns:p14="http://schemas.microsoft.com/office/powerpoint/2010/main" val="1906953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79512" y="303498"/>
            <a:ext cx="8698734" cy="857250"/>
          </a:xfrm>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p>
            <a:fld id="{108AA01D-6D90-8444-859F-56550BBB8F25}" type="datetime1">
              <a:rPr lang="de-DE" smtClean="0"/>
              <a:t>03.05.2018</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5069110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de-DE" dirty="0" smtClean="0"/>
              <a:t>Titelmasterformat durch Klicken bearbeiten</a:t>
            </a:r>
            <a:endParaRPr lang="de-DE" dirty="0"/>
          </a:p>
        </p:txBody>
      </p:sp>
      <p:sp>
        <p:nvSpPr>
          <p:cNvPr id="3" name="Inhaltsplatzhalt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Textplatzhalt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
        <p:nvSpPr>
          <p:cNvPr id="5" name="Datumsplatzhalter 4"/>
          <p:cNvSpPr>
            <a:spLocks noGrp="1"/>
          </p:cNvSpPr>
          <p:nvPr>
            <p:ph type="dt" sz="half" idx="10"/>
          </p:nvPr>
        </p:nvSpPr>
        <p:spPr/>
        <p:txBody>
          <a:bodyPr/>
          <a:lstStyle/>
          <a:p>
            <a:fld id="{91B0A65C-8F61-2345-A794-9E0AE3F9BB97}" type="datetime1">
              <a:rPr lang="de-DE" smtClean="0"/>
              <a:t>03.05.2018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856919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EEEA8B13-28B5-6248-8CD2-318BF8B7CAB2}" type="datetime1">
              <a:rPr lang="de-DE" smtClean="0"/>
              <a:t>03.05.2018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451772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9B1BF31-9ECE-044A-8FC7-0463E1C2CB61}"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1846412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79"/>
            <a:ext cx="2057400" cy="4388644"/>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5979"/>
            <a:ext cx="6019800" cy="4388644"/>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96AF2E7-0389-794F-9ABF-861DEB5DDEFA}"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9059692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30CAE1EF-4E75-C641-A7B2-6A205F3CA8E7}" type="datetime1">
              <a:rPr lang="de-DE" smtClean="0"/>
              <a:t>03.05.2018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7690721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dirty="0" smtClean="0"/>
              <a:t>Titelmasterformat durch Klicken bearbeiten</a:t>
            </a:r>
            <a:endParaRPr lang="de-DE" dirty="0"/>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D09E384-575E-E84C-BD1E-A50469D6A9D0}" type="datetime1">
              <a:rPr lang="de-DE" smtClean="0"/>
              <a:t>03.05.2018</a:t>
            </a:fld>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6942870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A5EB507D-A45F-904C-9A4A-87C9525D77D1}" type="datetime1">
              <a:rPr lang="de-DE" smtClean="0"/>
              <a:t>03.05.2018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950581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B15EBF9B-7EED-774E-A6A4-DA39306A93BA}" type="datetime1">
              <a:rPr lang="de-DE" smtClean="0"/>
              <a:t>03.05.2018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055318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3B3305ED-EA4C-7D47-80DF-446FF6C42F68}" type="datetime1">
              <a:rPr lang="de-DE" smtClean="0"/>
              <a:t>03.05.2018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72464977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01CEEC9-3A77-2747-9603-872D316C3ED0}" type="datetime1">
              <a:rPr lang="de-DE" smtClean="0"/>
              <a:t>03.05.2018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28960164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2F365B33-59A4-7540-8F1E-6281D26E7007}" type="datetime1">
              <a:rPr lang="de-DE" smtClean="0"/>
              <a:t>03.05.2018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7753511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71CEBC8-B7A7-C846-8ADA-D1844DC3BB2E}" type="datetime1">
              <a:rPr lang="de-DE" smtClean="0"/>
              <a:t>03.05.2018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368993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51520" y="310344"/>
            <a:ext cx="8698734" cy="857250"/>
          </a:xfrm>
          <a:prstGeom prst="rect">
            <a:avLst/>
          </a:prstGeom>
        </p:spPr>
        <p:txBody>
          <a:bodyPr vert="horz" lIns="91440" tIns="45720" rIns="91440" bIns="45720" rtlCol="0" anchor="ctr">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A6226B3-137F-E04B-9843-77BC96A245A1}" type="datetime1">
              <a:rPr lang="de-DE" smtClean="0"/>
              <a:t>03.05.2018</a:t>
            </a:fld>
            <a:endParaRPr lang="de-DE" dirty="0"/>
          </a:p>
        </p:txBody>
      </p:sp>
      <p:sp>
        <p:nvSpPr>
          <p:cNvPr id="5" name="Fußzeilenplatzhalt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508A11F4-F0F8-4B5B-B075-753C58DBD519}" type="slidenum">
              <a:rPr lang="de-DE" smtClean="0"/>
              <a:pPr algn="ctr"/>
              <a:t>‹Nr.›</a:t>
            </a:fld>
            <a:endParaRPr lang="de-DE" dirty="0"/>
          </a:p>
        </p:txBody>
      </p:sp>
    </p:spTree>
    <p:extLst>
      <p:ext uri="{BB962C8B-B14F-4D97-AF65-F5344CB8AC3E}">
        <p14:creationId xmlns:p14="http://schemas.microsoft.com/office/powerpoint/2010/main" val="1310130689"/>
      </p:ext>
    </p:extLst>
  </p:cSld>
  <p:clrMap bg1="lt1" tx1="dk1" bg2="lt2" tx2="dk2" accent1="accent1" accent2="accent2" accent3="accent3" accent4="accent4" accent5="accent5" accent6="accent6" hlink="hlink" folHlink="folHlink"/>
  <p:sldLayoutIdLst>
    <p:sldLayoutId id="2147483698" r:id="rId1"/>
    <p:sldLayoutId id="2147483709" r:id="rId2"/>
    <p:sldLayoutId id="2147483697" r:id="rId3"/>
    <p:sldLayoutId id="214748370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timing>
    <p:tnLst>
      <p:par>
        <p:cTn id="1" dur="indefinite" restart="never" nodeType="tmRoot"/>
      </p:par>
    </p:tnLst>
  </p:timing>
  <p:hf hdr="0" ftr="0" dt="0"/>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data.giss.nasa.gov/gistemp/graph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0.jpeg"/><Relationship Id="rId7" Type="http://schemas.openxmlformats.org/officeDocument/2006/relationships/diagramColors" Target="../diagrams/colors6.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4.png"/><Relationship Id="rId7" Type="http://schemas.openxmlformats.org/officeDocument/2006/relationships/diagramColors" Target="../diagrams/colors1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34.xml.rels><?xml version="1.0" encoding="UTF-8" standalone="yes"?>
<Relationships xmlns="http://schemas.openxmlformats.org/package/2006/relationships"><Relationship Id="rId8" Type="http://schemas.openxmlformats.org/officeDocument/2006/relationships/hyperlink" Target="http://www.ufz.de/index.php?de=37935" TargetMode="External"/><Relationship Id="rId13" Type="http://schemas.openxmlformats.org/officeDocument/2006/relationships/hyperlink" Target="http://wiki.bildungsserver.de/index.php/Hauptseite" TargetMode="External"/><Relationship Id="rId18" Type="http://schemas.openxmlformats.org/officeDocument/2006/relationships/hyperlink" Target="http://www.welt.de/wissenschaft/article737613/Mit-dem-Klimawandel-kommen-neue-Krankheiten.html" TargetMode="External"/><Relationship Id="rId26" Type="http://schemas.openxmlformats.org/officeDocument/2006/relationships/hyperlink" Target="http://www.oeko.de/oekodoc/2441/2015-598-de.pdf" TargetMode="External"/><Relationship Id="rId3" Type="http://schemas.openxmlformats.org/officeDocument/2006/relationships/hyperlink" Target="http://www.dwd.de/" TargetMode="External"/><Relationship Id="rId21" Type="http://schemas.openxmlformats.org/officeDocument/2006/relationships/hyperlink" Target="https://www.bamf.de/SharedDocs/Anlagen/DE/Publikationen/WorkingPapers/wp45-klimamigration.pdf?__blob=publicationFile" TargetMode="External"/><Relationship Id="rId7" Type="http://schemas.openxmlformats.org/officeDocument/2006/relationships/hyperlink" Target="http://www.eea.europa.eu/de" TargetMode="External"/><Relationship Id="rId12" Type="http://schemas.openxmlformats.org/officeDocument/2006/relationships/hyperlink" Target="http://www.klimafakten.de/" TargetMode="External"/><Relationship Id="rId17" Type="http://schemas.openxmlformats.org/officeDocument/2006/relationships/hyperlink" Target="http://svs.gsfc.nasa.gov/cgi-bin/details.cgi?aid=3998" TargetMode="External"/><Relationship Id="rId25" Type="http://schemas.openxmlformats.org/officeDocument/2006/relationships/hyperlink" Target="http://www.lpb-bw.de/klimaschutz_deutschland.html" TargetMode="External"/><Relationship Id="rId2" Type="http://schemas.openxmlformats.org/officeDocument/2006/relationships/notesSlide" Target="../notesSlides/notesSlide26.xml"/><Relationship Id="rId16" Type="http://schemas.openxmlformats.org/officeDocument/2006/relationships/hyperlink" Target="http://www.wbgu.de/fileadmin/templates/dateien/veroeffentlichungen/sondergutachten/sn2009/wbgu_sn2009.pdf" TargetMode="External"/><Relationship Id="rId20" Type="http://schemas.openxmlformats.org/officeDocument/2006/relationships/hyperlink" Target="http://https/www.clisap.de/de/forschung/c:-klimawandel-und-soziale-dynamiken/crg-klimawandel-und-sicherheit/zusammenhang-zwischen-klimawandel-und-konflikten/" TargetMode="External"/><Relationship Id="rId1" Type="http://schemas.openxmlformats.org/officeDocument/2006/relationships/slideLayout" Target="../slideLayouts/slideLayout1.xml"/><Relationship Id="rId6" Type="http://schemas.openxmlformats.org/officeDocument/2006/relationships/hyperlink" Target="http://www.ippc.ch/" TargetMode="External"/><Relationship Id="rId11" Type="http://schemas.openxmlformats.org/officeDocument/2006/relationships/hyperlink" Target="http://www1.wdr.de/mediathek/video/sendungen/eins-zu-eins/video-eins-zu-eins---klimaschutz-und-energiepolitik-welche-kosten-kommen-auf-den-buerger-zu-100.html" TargetMode="External"/><Relationship Id="rId24" Type="http://schemas.openxmlformats.org/officeDocument/2006/relationships/hyperlink" Target="http://www.klimaschutz.de/de/programme" TargetMode="External"/><Relationship Id="rId5" Type="http://schemas.openxmlformats.org/officeDocument/2006/relationships/hyperlink" Target="http://www.umweltbundesamt.de/" TargetMode="External"/><Relationship Id="rId15" Type="http://schemas.openxmlformats.org/officeDocument/2006/relationships/hyperlink" Target="http://www.oekosystem-erde.de/html/klimawandel-02.html" TargetMode="External"/><Relationship Id="rId23" Type="http://schemas.openxmlformats.org/officeDocument/2006/relationships/hyperlink" Target="http://www.bmwi.de/DE/Themen/Energie/Energiewende/koordinierung-energiewende.html" TargetMode="External"/><Relationship Id="rId10" Type="http://schemas.openxmlformats.org/officeDocument/2006/relationships/hyperlink" Target="https://www.greenpeace.de/themen/klimawandel" TargetMode="External"/><Relationship Id="rId19" Type="http://schemas.openxmlformats.org/officeDocument/2006/relationships/hyperlink" Target="http://www.zeit.de/wirtschaft/2015-12/klimawandel-ressourcen-konflikt-migration-konsequenzen" TargetMode="External"/><Relationship Id="rId4" Type="http://schemas.openxmlformats.org/officeDocument/2006/relationships/hyperlink" Target="http://www.deutschesklimaportal.de/DE/Home/home_node.html" TargetMode="External"/><Relationship Id="rId9" Type="http://schemas.openxmlformats.org/officeDocument/2006/relationships/hyperlink" Target="https://www.bpb.de/gesellschaft/umwelt/klimawandel/" TargetMode="External"/><Relationship Id="rId14" Type="http://schemas.openxmlformats.org/officeDocument/2006/relationships/hyperlink" Target="http://www.bmub.bund.de/themen/klima-energie" TargetMode="External"/><Relationship Id="rId22" Type="http://schemas.openxmlformats.org/officeDocument/2006/relationships/hyperlink" Target="http://www.umwelt-im-unterricht.de/hintergrund/klimawandel-und-migration" TargetMode="External"/><Relationship Id="rId27" Type="http://schemas.openxmlformats.org/officeDocument/2006/relationships/hyperlink" Target="http://www.bundesregierung.de/Content/DE/StatischeSeiten/Breg/FAQ/faq-zum-klimaschutz.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79512" y="6936"/>
            <a:ext cx="8698734" cy="2024754"/>
          </a:xfrm>
        </p:spPr>
        <p:txBody>
          <a:bodyPr/>
          <a:lstStyle/>
          <a:p>
            <a:r>
              <a:rPr lang="en-US" sz="3200" noProof="0" dirty="0" smtClean="0"/>
              <a:t>Energy Oriented Business Administration</a:t>
            </a:r>
            <a:br>
              <a:rPr lang="en-US" sz="3200" noProof="0" dirty="0" smtClean="0"/>
            </a:br>
            <a:r>
              <a:rPr lang="en-US" sz="3200" noProof="0" dirty="0" smtClean="0"/>
              <a:t>Prof. Dr. Johannes </a:t>
            </a:r>
            <a:r>
              <a:rPr lang="en-US" sz="3200" noProof="0" dirty="0" err="1" smtClean="0"/>
              <a:t>Kals</a:t>
            </a:r>
            <a:r>
              <a:rPr lang="en-US" sz="3200" noProof="0" dirty="0" smtClean="0"/>
              <a:t/>
            </a:r>
            <a:br>
              <a:rPr lang="en-US" sz="3200" noProof="0" dirty="0" smtClean="0"/>
            </a:br>
            <a:r>
              <a:rPr lang="en-US" sz="3200" noProof="0" dirty="0" smtClean="0"/>
              <a:t/>
            </a:r>
            <a:br>
              <a:rPr lang="en-US" sz="3200" noProof="0" dirty="0" smtClean="0"/>
            </a:br>
            <a:r>
              <a:rPr lang="en-US" sz="3200" noProof="0" dirty="0" smtClean="0"/>
              <a:t>2.1 Climate Change</a:t>
            </a:r>
            <a:endParaRPr lang="en-US" sz="1800" noProof="0" dirty="0"/>
          </a:p>
        </p:txBody>
      </p:sp>
      <p:sp>
        <p:nvSpPr>
          <p:cNvPr id="5" name="Inhaltsplatzhalter 4"/>
          <p:cNvSpPr>
            <a:spLocks noGrp="1"/>
          </p:cNvSpPr>
          <p:nvPr>
            <p:ph idx="1"/>
          </p:nvPr>
        </p:nvSpPr>
        <p:spPr>
          <a:xfrm>
            <a:off x="500321" y="2312608"/>
            <a:ext cx="8248143" cy="2747034"/>
          </a:xfrm>
        </p:spPr>
        <p:txBody>
          <a:bodyPr>
            <a:noAutofit/>
          </a:bodyPr>
          <a:lstStyle/>
          <a:p>
            <a:pPr marL="0" indent="0" algn="ctr">
              <a:buNone/>
            </a:pPr>
            <a:r>
              <a:rPr lang="en-US" sz="2800" b="1" dirty="0" smtClean="0"/>
              <a:t>Outline</a:t>
            </a:r>
            <a:endParaRPr lang="en-US" sz="2800" b="1" noProof="0" dirty="0" smtClean="0"/>
          </a:p>
          <a:p>
            <a:pPr marL="514350" indent="-514350" algn="ctr">
              <a:buFont typeface="+mj-lt"/>
              <a:buAutoNum type="arabicPeriod"/>
            </a:pPr>
            <a:r>
              <a:rPr lang="en-US" sz="2800" b="1" noProof="0" dirty="0" smtClean="0"/>
              <a:t>Global Warming</a:t>
            </a:r>
          </a:p>
          <a:p>
            <a:pPr marL="514350" indent="-514350" algn="ctr">
              <a:buFont typeface="+mj-lt"/>
              <a:buAutoNum type="arabicPeriod"/>
            </a:pPr>
            <a:r>
              <a:rPr lang="en-US" sz="2800" noProof="0" dirty="0" smtClean="0"/>
              <a:t>Weather, Climate, and Greenhouse Gases</a:t>
            </a:r>
          </a:p>
          <a:p>
            <a:pPr marL="514350" indent="-514350" algn="ctr">
              <a:buFont typeface="+mj-lt"/>
              <a:buAutoNum type="arabicPeriod"/>
            </a:pPr>
            <a:r>
              <a:rPr lang="en-US" sz="2800" noProof="0" dirty="0" smtClean="0"/>
              <a:t>Consequences and Impact </a:t>
            </a:r>
          </a:p>
          <a:p>
            <a:pPr marL="0" indent="0" algn="ctr">
              <a:buNone/>
            </a:pPr>
            <a:endParaRPr lang="en-US" sz="2800" noProof="0" dirty="0" smtClean="0"/>
          </a:p>
          <a:p>
            <a:pPr marL="0" indent="0" algn="ctr">
              <a:buNone/>
            </a:pPr>
            <a:endParaRPr lang="en-US" sz="2800" noProof="0" dirty="0" smtClean="0"/>
          </a:p>
          <a:p>
            <a:pPr marL="0" indent="0" algn="ctr">
              <a:buNone/>
            </a:pPr>
            <a:endParaRPr lang="en-US" sz="2800" noProof="0" dirty="0" smtClean="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a:p>
        </p:txBody>
      </p:sp>
    </p:spTree>
    <p:extLst>
      <p:ext uri="{BB962C8B-B14F-4D97-AF65-F5344CB8AC3E}">
        <p14:creationId xmlns:p14="http://schemas.microsoft.com/office/powerpoint/2010/main" val="693739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79512" y="-77264"/>
            <a:ext cx="8712968" cy="830997"/>
          </a:xfrm>
          <a:prstGeom prst="rect">
            <a:avLst/>
          </a:prstGeom>
          <a:noFill/>
        </p:spPr>
        <p:txBody>
          <a:bodyPr wrap="square" rtlCol="0">
            <a:spAutoFit/>
          </a:bodyPr>
          <a:lstStyle/>
          <a:p>
            <a:pPr algn="ctr"/>
            <a:r>
              <a:rPr lang="en-US" sz="2400" dirty="0" smtClean="0"/>
              <a:t>Nobel or rare gases (1 percent above, among them carbon dioxide – CO</a:t>
            </a:r>
            <a:r>
              <a:rPr lang="en-US" sz="2400" baseline="-25000" dirty="0" smtClean="0"/>
              <a:t>2</a:t>
            </a:r>
            <a:r>
              <a:rPr lang="en-US" sz="2400" dirty="0" smtClean="0"/>
              <a:t> - as leading GHG)</a:t>
            </a:r>
            <a:endParaRPr lang="en-US" sz="2400" dirty="0"/>
          </a:p>
        </p:txBody>
      </p:sp>
      <p:sp>
        <p:nvSpPr>
          <p:cNvPr id="2" name="Foliennummernplatzhalter 1"/>
          <p:cNvSpPr>
            <a:spLocks noGrp="1"/>
          </p:cNvSpPr>
          <p:nvPr>
            <p:ph type="sldNum" sz="quarter" idx="12"/>
          </p:nvPr>
        </p:nvSpPr>
        <p:spPr/>
        <p:txBody>
          <a:bodyPr/>
          <a:lstStyle/>
          <a:p>
            <a:fld id="{508A11F4-F0F8-4B5B-B075-753C58DBD519}" type="slidenum">
              <a:rPr lang="de-DE" smtClean="0"/>
              <a:t>10</a:t>
            </a:fld>
            <a:endParaRPr lang="de-DE" dirty="0"/>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612" y="673634"/>
            <a:ext cx="6912768" cy="4093629"/>
          </a:xfrm>
          <a:prstGeom prst="rect">
            <a:avLst/>
          </a:prstGeom>
        </p:spPr>
      </p:pic>
      <p:sp>
        <p:nvSpPr>
          <p:cNvPr id="6" name="Rechteck 5"/>
          <p:cNvSpPr/>
          <p:nvPr/>
        </p:nvSpPr>
        <p:spPr>
          <a:xfrm>
            <a:off x="3419872" y="753733"/>
            <a:ext cx="2304256" cy="305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4716016" y="843558"/>
            <a:ext cx="3456384" cy="646331"/>
          </a:xfrm>
          <a:prstGeom prst="rect">
            <a:avLst/>
          </a:prstGeom>
          <a:noFill/>
        </p:spPr>
        <p:txBody>
          <a:bodyPr wrap="square" rtlCol="0">
            <a:spAutoFit/>
          </a:bodyPr>
          <a:lstStyle/>
          <a:p>
            <a:r>
              <a:rPr lang="en-US" b="1" dirty="0" smtClean="0"/>
              <a:t>Composition of greenhouse gases (2014)</a:t>
            </a:r>
            <a:endParaRPr lang="en-US" b="1" dirty="0"/>
          </a:p>
        </p:txBody>
      </p:sp>
      <p:sp>
        <p:nvSpPr>
          <p:cNvPr id="9" name="Rechteck 8"/>
          <p:cNvSpPr/>
          <p:nvPr/>
        </p:nvSpPr>
        <p:spPr>
          <a:xfrm>
            <a:off x="5508104" y="2571750"/>
            <a:ext cx="2412268"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a:off x="5519119" y="2442250"/>
            <a:ext cx="3085329" cy="1569660"/>
          </a:xfrm>
          <a:prstGeom prst="rect">
            <a:avLst/>
          </a:prstGeom>
          <a:noFill/>
        </p:spPr>
        <p:txBody>
          <a:bodyPr wrap="square" rtlCol="0">
            <a:spAutoFit/>
          </a:bodyPr>
          <a:lstStyle/>
          <a:p>
            <a:pPr>
              <a:lnSpc>
                <a:spcPct val="150000"/>
              </a:lnSpc>
            </a:pPr>
            <a:r>
              <a:rPr lang="en-US" sz="1600" dirty="0" smtClean="0"/>
              <a:t>Carbon dioxide (CO2)</a:t>
            </a:r>
          </a:p>
          <a:p>
            <a:pPr>
              <a:lnSpc>
                <a:spcPct val="150000"/>
              </a:lnSpc>
            </a:pPr>
            <a:r>
              <a:rPr lang="en-US" sz="1600" dirty="0" smtClean="0"/>
              <a:t>Methane (CH4)</a:t>
            </a:r>
          </a:p>
          <a:p>
            <a:pPr>
              <a:lnSpc>
                <a:spcPct val="150000"/>
              </a:lnSpc>
            </a:pPr>
            <a:r>
              <a:rPr lang="en-US" sz="1600" dirty="0" smtClean="0"/>
              <a:t>Nitrous oxides (N2O)</a:t>
            </a:r>
          </a:p>
          <a:p>
            <a:pPr>
              <a:lnSpc>
                <a:spcPct val="150000"/>
              </a:lnSpc>
            </a:pPr>
            <a:r>
              <a:rPr lang="en-US" sz="1600" dirty="0" smtClean="0"/>
              <a:t>F-Gases (HFKW, FKW, SF6 , NF3)</a:t>
            </a:r>
            <a:endParaRPr lang="en-US" sz="1600" dirty="0"/>
          </a:p>
        </p:txBody>
      </p:sp>
    </p:spTree>
    <p:extLst>
      <p:ext uri="{BB962C8B-B14F-4D97-AF65-F5344CB8AC3E}">
        <p14:creationId xmlns:p14="http://schemas.microsoft.com/office/powerpoint/2010/main" val="1766066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3841090973"/>
              </p:ext>
            </p:extLst>
          </p:nvPr>
        </p:nvGraphicFramePr>
        <p:xfrm>
          <a:off x="251520" y="681540"/>
          <a:ext cx="8712967" cy="3348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liennummernplatzhalter 1"/>
          <p:cNvSpPr>
            <a:spLocks noGrp="1"/>
          </p:cNvSpPr>
          <p:nvPr>
            <p:ph type="sldNum" sz="quarter" idx="12"/>
          </p:nvPr>
        </p:nvSpPr>
        <p:spPr/>
        <p:txBody>
          <a:bodyPr/>
          <a:lstStyle/>
          <a:p>
            <a:fld id="{508A11F4-F0F8-4B5B-B075-753C58DBD519}" type="slidenum">
              <a:rPr lang="de-DE" smtClean="0"/>
              <a:t>11</a:t>
            </a:fld>
            <a:endParaRPr lang="de-DE"/>
          </a:p>
        </p:txBody>
      </p:sp>
    </p:spTree>
    <p:extLst>
      <p:ext uri="{BB962C8B-B14F-4D97-AF65-F5344CB8AC3E}">
        <p14:creationId xmlns:p14="http://schemas.microsoft.com/office/powerpoint/2010/main" val="10916737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12</a:t>
            </a:fld>
            <a:endParaRPr lang="de-DE"/>
          </a:p>
        </p:txBody>
      </p:sp>
      <p:graphicFrame>
        <p:nvGraphicFramePr>
          <p:cNvPr id="4" name="Tabelle 3"/>
          <p:cNvGraphicFramePr>
            <a:graphicFrameLocks noGrp="1"/>
          </p:cNvGraphicFramePr>
          <p:nvPr>
            <p:extLst>
              <p:ext uri="{D42A27DB-BD31-4B8C-83A1-F6EECF244321}">
                <p14:modId xmlns:p14="http://schemas.microsoft.com/office/powerpoint/2010/main" val="4262050362"/>
              </p:ext>
            </p:extLst>
          </p:nvPr>
        </p:nvGraphicFramePr>
        <p:xfrm>
          <a:off x="683567" y="943745"/>
          <a:ext cx="8064898" cy="3960440"/>
        </p:xfrm>
        <a:graphic>
          <a:graphicData uri="http://schemas.openxmlformats.org/drawingml/2006/table">
            <a:tbl>
              <a:tblPr firstRow="1" firstCol="1" bandRow="1">
                <a:tableStyleId>{5C22544A-7EE6-4342-B048-85BDC9FD1C3A}</a:tableStyleId>
              </a:tblPr>
              <a:tblGrid>
                <a:gridCol w="2201745"/>
                <a:gridCol w="1465497"/>
                <a:gridCol w="1465497"/>
                <a:gridCol w="1465497"/>
                <a:gridCol w="1466662"/>
              </a:tblGrid>
              <a:tr h="1332441">
                <a:tc>
                  <a:txBody>
                    <a:bodyPr/>
                    <a:lstStyle/>
                    <a:p>
                      <a:pPr algn="ctr">
                        <a:lnSpc>
                          <a:spcPct val="100000"/>
                        </a:lnSpc>
                        <a:spcAft>
                          <a:spcPts val="0"/>
                        </a:spcAft>
                      </a:pPr>
                      <a:r>
                        <a:rPr lang="de-DE" sz="2000" dirty="0" smtClean="0">
                          <a:effectLst/>
                        </a:rPr>
                        <a:t>GHG</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0"/>
                        </a:spcAft>
                      </a:pPr>
                      <a:r>
                        <a:rPr lang="de-DE" sz="2000" dirty="0" smtClean="0">
                          <a:effectLst/>
                        </a:rPr>
                        <a:t>Chemical</a:t>
                      </a:r>
                      <a:r>
                        <a:rPr lang="de-DE" sz="2000" baseline="0" dirty="0" smtClean="0">
                          <a:effectLst/>
                        </a:rPr>
                        <a:t> </a:t>
                      </a:r>
                      <a:r>
                        <a:rPr lang="de-DE" sz="2000" baseline="0" dirty="0" err="1" smtClean="0">
                          <a:effectLst/>
                        </a:rPr>
                        <a:t>formula</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0"/>
                        </a:spcAft>
                      </a:pPr>
                      <a:r>
                        <a:rPr lang="de-DE" sz="2000" dirty="0" smtClean="0">
                          <a:effectLst/>
                        </a:rPr>
                        <a:t>Time </a:t>
                      </a:r>
                      <a:r>
                        <a:rPr lang="de-DE" sz="2000" dirty="0" err="1" smtClean="0">
                          <a:effectLst/>
                        </a:rPr>
                        <a:t>horizon</a:t>
                      </a:r>
                      <a:r>
                        <a:rPr lang="de-DE" sz="2000" dirty="0" smtClean="0">
                          <a:effectLst/>
                        </a:rPr>
                        <a:t> </a:t>
                      </a:r>
                      <a:r>
                        <a:rPr lang="de-DE" sz="2000" dirty="0" err="1" smtClean="0">
                          <a:effectLst/>
                        </a:rPr>
                        <a:t>of</a:t>
                      </a:r>
                      <a:r>
                        <a:rPr lang="de-DE" sz="2000" dirty="0" smtClean="0">
                          <a:effectLst/>
                        </a:rPr>
                        <a:t> 20 </a:t>
                      </a:r>
                      <a:r>
                        <a:rPr lang="de-DE" sz="2000" dirty="0" err="1" smtClean="0">
                          <a:effectLst/>
                        </a:rPr>
                        <a:t>years</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0"/>
                        </a:spcAft>
                      </a:pPr>
                      <a:r>
                        <a:rPr lang="de-DE" sz="2000" dirty="0" smtClean="0">
                          <a:effectLst/>
                          <a:latin typeface="+mn-lt"/>
                          <a:ea typeface="+mn-ea"/>
                        </a:rPr>
                        <a:t>Time</a:t>
                      </a:r>
                      <a:r>
                        <a:rPr lang="de-DE" sz="2000" baseline="0" dirty="0" smtClean="0">
                          <a:effectLst/>
                          <a:latin typeface="+mn-lt"/>
                          <a:ea typeface="+mn-ea"/>
                        </a:rPr>
                        <a:t> </a:t>
                      </a:r>
                      <a:r>
                        <a:rPr lang="de-DE" sz="2000" baseline="0" dirty="0" err="1" smtClean="0">
                          <a:effectLst/>
                          <a:latin typeface="+mn-lt"/>
                          <a:ea typeface="+mn-ea"/>
                        </a:rPr>
                        <a:t>horizon</a:t>
                      </a:r>
                      <a:r>
                        <a:rPr lang="de-DE" sz="2000" baseline="0" dirty="0" smtClean="0">
                          <a:effectLst/>
                          <a:latin typeface="+mn-lt"/>
                          <a:ea typeface="+mn-ea"/>
                        </a:rPr>
                        <a:t> </a:t>
                      </a:r>
                      <a:r>
                        <a:rPr lang="de-DE" sz="2000" baseline="0" dirty="0" err="1" smtClean="0">
                          <a:effectLst/>
                          <a:latin typeface="+mn-lt"/>
                          <a:ea typeface="+mn-ea"/>
                        </a:rPr>
                        <a:t>of</a:t>
                      </a:r>
                      <a:r>
                        <a:rPr lang="de-DE" sz="2000" baseline="0" dirty="0" smtClean="0">
                          <a:effectLst/>
                          <a:latin typeface="+mn-lt"/>
                          <a:ea typeface="+mn-ea"/>
                        </a:rPr>
                        <a:t> 100 </a:t>
                      </a:r>
                      <a:r>
                        <a:rPr lang="de-DE" sz="2000" baseline="0" dirty="0" err="1" smtClean="0">
                          <a:effectLst/>
                          <a:latin typeface="+mn-lt"/>
                          <a:ea typeface="+mn-ea"/>
                        </a:rPr>
                        <a:t>years</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0000"/>
                        </a:lnSpc>
                        <a:spcAft>
                          <a:spcPts val="0"/>
                        </a:spcAft>
                      </a:pPr>
                      <a:r>
                        <a:rPr lang="de-DE" sz="2000" dirty="0" smtClean="0">
                          <a:effectLst/>
                        </a:rPr>
                        <a:t>Time </a:t>
                      </a:r>
                      <a:r>
                        <a:rPr lang="de-DE" sz="2000" dirty="0" err="1" smtClean="0">
                          <a:effectLst/>
                        </a:rPr>
                        <a:t>horizon</a:t>
                      </a:r>
                      <a:r>
                        <a:rPr lang="de-DE" sz="2000" dirty="0" smtClean="0">
                          <a:effectLst/>
                        </a:rPr>
                        <a:t> </a:t>
                      </a:r>
                      <a:r>
                        <a:rPr lang="de-DE" sz="2000" dirty="0" err="1" smtClean="0">
                          <a:effectLst/>
                        </a:rPr>
                        <a:t>of</a:t>
                      </a:r>
                      <a:endParaRPr lang="de-DE" sz="2400" dirty="0">
                        <a:effectLst/>
                      </a:endParaRPr>
                    </a:p>
                    <a:p>
                      <a:pPr algn="ctr">
                        <a:lnSpc>
                          <a:spcPct val="100000"/>
                        </a:lnSpc>
                        <a:spcAft>
                          <a:spcPts val="0"/>
                        </a:spcAft>
                      </a:pPr>
                      <a:r>
                        <a:rPr lang="de-DE" sz="2000" dirty="0">
                          <a:effectLst/>
                        </a:rPr>
                        <a:t>500 </a:t>
                      </a:r>
                      <a:r>
                        <a:rPr lang="de-DE" sz="2000" dirty="0" err="1" smtClean="0">
                          <a:effectLst/>
                        </a:rPr>
                        <a:t>years</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r>
              <a:tr h="517623">
                <a:tc>
                  <a:txBody>
                    <a:bodyPr/>
                    <a:lstStyle/>
                    <a:p>
                      <a:pPr algn="ctr">
                        <a:lnSpc>
                          <a:spcPct val="100000"/>
                        </a:lnSpc>
                        <a:spcAft>
                          <a:spcPts val="0"/>
                        </a:spcAft>
                      </a:pPr>
                      <a:r>
                        <a:rPr lang="de-DE" sz="2000" dirty="0" smtClean="0">
                          <a:effectLst/>
                        </a:rPr>
                        <a:t>Carbon </a:t>
                      </a:r>
                      <a:r>
                        <a:rPr lang="de-DE" sz="2000" dirty="0" err="1" smtClean="0">
                          <a:effectLst/>
                        </a:rPr>
                        <a:t>dioxide</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CO</a:t>
                      </a:r>
                      <a:r>
                        <a:rPr lang="de-DE" sz="2000" baseline="-25000">
                          <a:effectLst/>
                        </a:rPr>
                        <a:t>2</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1</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1</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dirty="0">
                          <a:effectLst/>
                        </a:rPr>
                        <a:t>1</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r>
              <a:tr h="517623">
                <a:tc>
                  <a:txBody>
                    <a:bodyPr/>
                    <a:lstStyle/>
                    <a:p>
                      <a:pPr algn="ctr">
                        <a:lnSpc>
                          <a:spcPct val="100000"/>
                        </a:lnSpc>
                        <a:spcAft>
                          <a:spcPts val="0"/>
                        </a:spcAft>
                      </a:pPr>
                      <a:r>
                        <a:rPr lang="de-DE" sz="2000" dirty="0" err="1" smtClean="0">
                          <a:effectLst/>
                        </a:rPr>
                        <a:t>Methane</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CH</a:t>
                      </a:r>
                      <a:r>
                        <a:rPr lang="de-DE" sz="2000" baseline="-25000">
                          <a:effectLst/>
                        </a:rPr>
                        <a:t>4</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56</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dirty="0">
                          <a:effectLst/>
                        </a:rPr>
                        <a:t>21</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dirty="0">
                          <a:effectLst/>
                        </a:rPr>
                        <a:t>6,5</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r>
              <a:tr h="1075130">
                <a:tc>
                  <a:txBody>
                    <a:bodyPr/>
                    <a:lstStyle/>
                    <a:p>
                      <a:pPr algn="ctr">
                        <a:lnSpc>
                          <a:spcPct val="100000"/>
                        </a:lnSpc>
                        <a:spcAft>
                          <a:spcPts val="0"/>
                        </a:spcAft>
                      </a:pPr>
                      <a:r>
                        <a:rPr lang="de-DE" sz="2000" dirty="0" err="1" smtClean="0">
                          <a:effectLst/>
                        </a:rPr>
                        <a:t>Nitrous</a:t>
                      </a:r>
                      <a:r>
                        <a:rPr lang="de-DE" sz="2000" dirty="0" smtClean="0">
                          <a:effectLst/>
                        </a:rPr>
                        <a:t> </a:t>
                      </a:r>
                      <a:r>
                        <a:rPr lang="de-DE" sz="2000" dirty="0" err="1" smtClean="0">
                          <a:effectLst/>
                        </a:rPr>
                        <a:t>oxide</a:t>
                      </a:r>
                      <a:r>
                        <a:rPr lang="de-DE" sz="2000" dirty="0" smtClean="0">
                          <a:effectLst/>
                        </a:rPr>
                        <a:t>/ </a:t>
                      </a:r>
                      <a:r>
                        <a:rPr lang="de-DE" sz="2000" dirty="0" err="1" smtClean="0">
                          <a:effectLst/>
                        </a:rPr>
                        <a:t>laughing</a:t>
                      </a:r>
                      <a:r>
                        <a:rPr lang="de-DE" sz="2000" dirty="0" smtClean="0">
                          <a:effectLst/>
                        </a:rPr>
                        <a:t> gas </a:t>
                      </a:r>
                    </a:p>
                  </a:txBody>
                  <a:tcPr marL="68580" marR="68580" marT="0" marB="0" anchor="ctr"/>
                </a:tc>
                <a:tc>
                  <a:txBody>
                    <a:bodyPr/>
                    <a:lstStyle/>
                    <a:p>
                      <a:pPr algn="ctr">
                        <a:lnSpc>
                          <a:spcPts val="1300"/>
                        </a:lnSpc>
                        <a:spcAft>
                          <a:spcPts val="600"/>
                        </a:spcAft>
                      </a:pPr>
                      <a:r>
                        <a:rPr lang="de-DE" sz="2000">
                          <a:effectLst/>
                        </a:rPr>
                        <a:t>N</a:t>
                      </a:r>
                      <a:r>
                        <a:rPr lang="de-DE" sz="2000" baseline="-25000">
                          <a:effectLst/>
                        </a:rPr>
                        <a:t>2</a:t>
                      </a:r>
                      <a:r>
                        <a:rPr lang="de-DE" sz="2000">
                          <a:effectLst/>
                        </a:rPr>
                        <a:t>O</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280</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310</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dirty="0">
                          <a:effectLst/>
                        </a:rPr>
                        <a:t>170</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r>
              <a:tr h="517623">
                <a:tc>
                  <a:txBody>
                    <a:bodyPr/>
                    <a:lstStyle/>
                    <a:p>
                      <a:pPr algn="ctr">
                        <a:lnSpc>
                          <a:spcPct val="100000"/>
                        </a:lnSpc>
                        <a:spcAft>
                          <a:spcPts val="0"/>
                        </a:spcAft>
                      </a:pPr>
                      <a:r>
                        <a:rPr lang="de-DE" sz="2000" dirty="0" smtClean="0">
                          <a:effectLst/>
                        </a:rPr>
                        <a:t>Sulfur </a:t>
                      </a:r>
                      <a:r>
                        <a:rPr lang="de-DE" sz="2000" dirty="0" err="1" smtClean="0">
                          <a:effectLst/>
                        </a:rPr>
                        <a:t>hexafluoride</a:t>
                      </a:r>
                      <a:r>
                        <a:rPr lang="de-DE" sz="2000" dirty="0" smtClean="0">
                          <a:effectLst/>
                        </a:rPr>
                        <a:t> </a:t>
                      </a:r>
                      <a:endParaRPr lang="de-DE" sz="2000" dirty="0">
                        <a:effectLst/>
                      </a:endParaRPr>
                    </a:p>
                  </a:txBody>
                  <a:tcPr marL="68580" marR="68580" marT="0" marB="0" anchor="ctr"/>
                </a:tc>
                <a:tc>
                  <a:txBody>
                    <a:bodyPr/>
                    <a:lstStyle/>
                    <a:p>
                      <a:pPr algn="ctr">
                        <a:lnSpc>
                          <a:spcPts val="1300"/>
                        </a:lnSpc>
                        <a:spcAft>
                          <a:spcPts val="600"/>
                        </a:spcAft>
                      </a:pPr>
                      <a:r>
                        <a:rPr lang="de-DE" sz="2000">
                          <a:effectLst/>
                        </a:rPr>
                        <a:t>SF</a:t>
                      </a:r>
                      <a:r>
                        <a:rPr lang="de-DE" sz="2000" baseline="-25000">
                          <a:effectLst/>
                        </a:rPr>
                        <a:t>6</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16.300</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a:effectLst/>
                        </a:rPr>
                        <a:t>23.900</a:t>
                      </a:r>
                      <a:endParaRPr lang="de-DE"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300"/>
                        </a:lnSpc>
                        <a:spcAft>
                          <a:spcPts val="600"/>
                        </a:spcAft>
                      </a:pPr>
                      <a:r>
                        <a:rPr lang="de-DE" sz="2000" dirty="0">
                          <a:effectLst/>
                        </a:rPr>
                        <a:t>34.900</a:t>
                      </a:r>
                      <a:endParaRPr lang="de-DE" sz="2400" dirty="0">
                        <a:effectLst/>
                        <a:latin typeface="Times New Roman" panose="02020603050405020304" pitchFamily="18" charset="0"/>
                        <a:ea typeface="Times New Roman" panose="02020603050405020304" pitchFamily="18" charset="0"/>
                      </a:endParaRPr>
                    </a:p>
                  </a:txBody>
                  <a:tcPr marL="68580" marR="68580" marT="0" marB="0" anchor="ctr"/>
                </a:tc>
              </a:tr>
            </a:tbl>
          </a:graphicData>
        </a:graphic>
      </p:graphicFrame>
      <p:sp>
        <p:nvSpPr>
          <p:cNvPr id="5" name="Textfeld 4"/>
          <p:cNvSpPr txBox="1"/>
          <p:nvPr/>
        </p:nvSpPr>
        <p:spPr>
          <a:xfrm>
            <a:off x="2195736" y="0"/>
            <a:ext cx="5040560" cy="830997"/>
          </a:xfrm>
          <a:prstGeom prst="rect">
            <a:avLst/>
          </a:prstGeom>
          <a:noFill/>
        </p:spPr>
        <p:txBody>
          <a:bodyPr wrap="square" rtlCol="0">
            <a:spAutoFit/>
          </a:bodyPr>
          <a:lstStyle/>
          <a:p>
            <a:pPr algn="ctr"/>
            <a:r>
              <a:rPr lang="en-US" sz="2400" dirty="0" smtClean="0"/>
              <a:t>CO</a:t>
            </a:r>
            <a:r>
              <a:rPr lang="en-US" sz="2400" baseline="-25000" dirty="0" smtClean="0"/>
              <a:t>2</a:t>
            </a:r>
            <a:r>
              <a:rPr lang="en-US" sz="2400" dirty="0" smtClean="0"/>
              <a:t>-equivalents of selected GHG according to the IPCC</a:t>
            </a:r>
            <a:endParaRPr lang="en-US" sz="2400" dirty="0"/>
          </a:p>
        </p:txBody>
      </p:sp>
    </p:spTree>
    <p:extLst>
      <p:ext uri="{BB962C8B-B14F-4D97-AF65-F5344CB8AC3E}">
        <p14:creationId xmlns:p14="http://schemas.microsoft.com/office/powerpoint/2010/main" val="2409887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7897" y="483518"/>
            <a:ext cx="8698734" cy="857250"/>
          </a:xfrm>
        </p:spPr>
        <p:txBody>
          <a:bodyPr/>
          <a:lstStyle/>
          <a:p>
            <a:r>
              <a:rPr lang="de-DE" sz="3200" dirty="0" err="1" smtClean="0"/>
              <a:t>Tipping</a:t>
            </a:r>
            <a:r>
              <a:rPr lang="de-DE" sz="3200" dirty="0" smtClean="0"/>
              <a:t> </a:t>
            </a:r>
            <a:r>
              <a:rPr lang="de-DE" sz="3200" dirty="0" err="1" smtClean="0"/>
              <a:t>points</a:t>
            </a:r>
            <a:r>
              <a:rPr lang="de-DE" sz="3200" dirty="0" smtClean="0"/>
              <a:t> in </a:t>
            </a:r>
            <a:r>
              <a:rPr lang="de-DE" sz="3200" dirty="0" err="1" smtClean="0"/>
              <a:t>the</a:t>
            </a:r>
            <a:r>
              <a:rPr lang="de-DE" sz="3200" dirty="0" smtClean="0"/>
              <a:t> northern </a:t>
            </a:r>
            <a:r>
              <a:rPr lang="de-DE" sz="3200" dirty="0" err="1" smtClean="0"/>
              <a:t>hemisphere</a:t>
            </a:r>
            <a:endParaRPr lang="de-DE" sz="3200" b="1" dirty="0"/>
          </a:p>
        </p:txBody>
      </p:sp>
      <p:pic>
        <p:nvPicPr>
          <p:cNvPr id="4" name="Bild 3"/>
          <p:cNvPicPr>
            <a:picLocks noChangeAspect="1"/>
          </p:cNvPicPr>
          <p:nvPr/>
        </p:nvPicPr>
        <p:blipFill>
          <a:blip r:embed="rId3"/>
          <a:stretch>
            <a:fillRect/>
          </a:stretch>
        </p:blipFill>
        <p:spPr>
          <a:xfrm>
            <a:off x="68910" y="1642353"/>
            <a:ext cx="8841336" cy="3348372"/>
          </a:xfrm>
          <a:prstGeom prst="rect">
            <a:avLst/>
          </a:prstGeom>
        </p:spPr>
      </p:pic>
      <p:sp>
        <p:nvSpPr>
          <p:cNvPr id="11" name="Oval 10"/>
          <p:cNvSpPr/>
          <p:nvPr/>
        </p:nvSpPr>
        <p:spPr>
          <a:xfrm>
            <a:off x="395536" y="2427734"/>
            <a:ext cx="3024336" cy="648072"/>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6" name="Textfeld 5"/>
          <p:cNvSpPr txBox="1"/>
          <p:nvPr/>
        </p:nvSpPr>
        <p:spPr>
          <a:xfrm>
            <a:off x="755576" y="2491031"/>
            <a:ext cx="2448272" cy="584775"/>
          </a:xfrm>
          <a:prstGeom prst="rect">
            <a:avLst/>
          </a:prstGeom>
          <a:noFill/>
        </p:spPr>
        <p:txBody>
          <a:bodyPr wrap="square" rtlCol="0">
            <a:spAutoFit/>
          </a:bodyPr>
          <a:lstStyle/>
          <a:p>
            <a:pPr algn="ctr"/>
            <a:r>
              <a:rPr lang="en-US" sz="1600" dirty="0" smtClean="0"/>
              <a:t>Dieback of boreal coniferous forests</a:t>
            </a:r>
            <a:endParaRPr lang="en-US" sz="1600" dirty="0"/>
          </a:p>
        </p:txBody>
      </p:sp>
      <p:sp>
        <p:nvSpPr>
          <p:cNvPr id="12" name="Oval 11"/>
          <p:cNvSpPr/>
          <p:nvPr/>
        </p:nvSpPr>
        <p:spPr>
          <a:xfrm>
            <a:off x="2627784" y="2028421"/>
            <a:ext cx="2808312" cy="489323"/>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7" name="Textfeld 6"/>
          <p:cNvSpPr txBox="1"/>
          <p:nvPr/>
        </p:nvSpPr>
        <p:spPr>
          <a:xfrm>
            <a:off x="2807804" y="1995686"/>
            <a:ext cx="2448272" cy="584775"/>
          </a:xfrm>
          <a:prstGeom prst="rect">
            <a:avLst/>
          </a:prstGeom>
          <a:noFill/>
        </p:spPr>
        <p:txBody>
          <a:bodyPr wrap="square" rtlCol="0">
            <a:spAutoFit/>
          </a:bodyPr>
          <a:lstStyle/>
          <a:p>
            <a:pPr algn="ctr"/>
            <a:r>
              <a:rPr lang="en-US" sz="1600" dirty="0" smtClean="0"/>
              <a:t>Melting of Greenland ice sheet</a:t>
            </a:r>
            <a:endParaRPr lang="en-US" sz="1600" dirty="0"/>
          </a:p>
        </p:txBody>
      </p:sp>
      <p:sp>
        <p:nvSpPr>
          <p:cNvPr id="9" name="Oval 8"/>
          <p:cNvSpPr/>
          <p:nvPr/>
        </p:nvSpPr>
        <p:spPr>
          <a:xfrm>
            <a:off x="2888595" y="1653648"/>
            <a:ext cx="3744416" cy="326215"/>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8" name="Textfeld 7"/>
          <p:cNvSpPr txBox="1"/>
          <p:nvPr/>
        </p:nvSpPr>
        <p:spPr>
          <a:xfrm>
            <a:off x="3654152" y="1641309"/>
            <a:ext cx="3563888" cy="338554"/>
          </a:xfrm>
          <a:prstGeom prst="rect">
            <a:avLst/>
          </a:prstGeom>
          <a:noFill/>
        </p:spPr>
        <p:txBody>
          <a:bodyPr wrap="square" rtlCol="0">
            <a:spAutoFit/>
          </a:bodyPr>
          <a:lstStyle/>
          <a:p>
            <a:r>
              <a:rPr lang="de-DE" sz="1600" dirty="0" smtClean="0"/>
              <a:t>Loss </a:t>
            </a:r>
            <a:r>
              <a:rPr lang="de-DE" sz="1600" dirty="0" err="1" smtClean="0"/>
              <a:t>of</a:t>
            </a:r>
            <a:r>
              <a:rPr lang="de-DE" sz="1600" dirty="0" smtClean="0"/>
              <a:t> </a:t>
            </a:r>
            <a:r>
              <a:rPr lang="de-DE" sz="1600" dirty="0" err="1" smtClean="0"/>
              <a:t>arctic</a:t>
            </a:r>
            <a:r>
              <a:rPr lang="de-DE" sz="1600" dirty="0" smtClean="0"/>
              <a:t> </a:t>
            </a:r>
            <a:r>
              <a:rPr lang="de-DE" sz="1600" dirty="0" err="1" smtClean="0"/>
              <a:t>sea</a:t>
            </a:r>
            <a:r>
              <a:rPr lang="de-DE" sz="1600" dirty="0" err="1"/>
              <a:t>-</a:t>
            </a:r>
            <a:r>
              <a:rPr lang="de-DE" sz="1600" dirty="0" err="1" smtClean="0"/>
              <a:t>ice</a:t>
            </a:r>
            <a:endParaRPr lang="de-DE" sz="1600" dirty="0"/>
          </a:p>
        </p:txBody>
      </p:sp>
      <p:sp>
        <p:nvSpPr>
          <p:cNvPr id="13" name="Oval 12"/>
          <p:cNvSpPr/>
          <p:nvPr/>
        </p:nvSpPr>
        <p:spPr>
          <a:xfrm>
            <a:off x="5580112" y="2299542"/>
            <a:ext cx="3089666" cy="326215"/>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14" name="Textfeld 13"/>
          <p:cNvSpPr txBox="1"/>
          <p:nvPr/>
        </p:nvSpPr>
        <p:spPr>
          <a:xfrm>
            <a:off x="6031579" y="2283718"/>
            <a:ext cx="3563888" cy="338554"/>
          </a:xfrm>
          <a:prstGeom prst="rect">
            <a:avLst/>
          </a:prstGeom>
          <a:noFill/>
        </p:spPr>
        <p:txBody>
          <a:bodyPr wrap="square" rtlCol="0">
            <a:spAutoFit/>
          </a:bodyPr>
          <a:lstStyle/>
          <a:p>
            <a:r>
              <a:rPr lang="en-US" sz="1600" dirty="0" smtClean="0"/>
              <a:t>Loss of permafrost</a:t>
            </a:r>
            <a:endParaRPr lang="en-US" sz="1600" dirty="0"/>
          </a:p>
        </p:txBody>
      </p:sp>
      <p:sp>
        <p:nvSpPr>
          <p:cNvPr id="15" name="Oval 14"/>
          <p:cNvSpPr/>
          <p:nvPr/>
        </p:nvSpPr>
        <p:spPr>
          <a:xfrm>
            <a:off x="2483767" y="2805448"/>
            <a:ext cx="2489321" cy="79241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16" name="Textfeld 15"/>
          <p:cNvSpPr txBox="1"/>
          <p:nvPr/>
        </p:nvSpPr>
        <p:spPr>
          <a:xfrm>
            <a:off x="2483767" y="2894480"/>
            <a:ext cx="2520280" cy="584775"/>
          </a:xfrm>
          <a:prstGeom prst="rect">
            <a:avLst/>
          </a:prstGeom>
          <a:noFill/>
        </p:spPr>
        <p:txBody>
          <a:bodyPr wrap="square" rtlCol="0">
            <a:spAutoFit/>
          </a:bodyPr>
          <a:lstStyle/>
          <a:p>
            <a:pPr algn="ctr"/>
            <a:r>
              <a:rPr lang="en-US" sz="1600" dirty="0" smtClean="0"/>
              <a:t>Changes of Atlantic</a:t>
            </a:r>
          </a:p>
          <a:p>
            <a:pPr algn="ctr"/>
            <a:r>
              <a:rPr lang="en-US" sz="1600" dirty="0" smtClean="0"/>
              <a:t>Thermohaline Circulation</a:t>
            </a:r>
            <a:endParaRPr lang="en-US" sz="1600" dirty="0"/>
          </a:p>
        </p:txBody>
      </p:sp>
      <p:sp>
        <p:nvSpPr>
          <p:cNvPr id="17" name="Oval 16"/>
          <p:cNvSpPr/>
          <p:nvPr/>
        </p:nvSpPr>
        <p:spPr>
          <a:xfrm>
            <a:off x="6623720" y="4038006"/>
            <a:ext cx="2102750" cy="79241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18" name="Textfeld 17"/>
          <p:cNvSpPr txBox="1"/>
          <p:nvPr/>
        </p:nvSpPr>
        <p:spPr>
          <a:xfrm>
            <a:off x="6720536" y="4272470"/>
            <a:ext cx="2520280" cy="338554"/>
          </a:xfrm>
          <a:prstGeom prst="rect">
            <a:avLst/>
          </a:prstGeom>
          <a:noFill/>
        </p:spPr>
        <p:txBody>
          <a:bodyPr wrap="square" rtlCol="0">
            <a:spAutoFit/>
          </a:bodyPr>
          <a:lstStyle/>
          <a:p>
            <a:r>
              <a:rPr lang="en-US" sz="1600" dirty="0" smtClean="0"/>
              <a:t>Changes in monsoon </a:t>
            </a:r>
            <a:endParaRPr lang="en-US" sz="1600" dirty="0"/>
          </a:p>
        </p:txBody>
      </p:sp>
      <p:sp>
        <p:nvSpPr>
          <p:cNvPr id="19" name="Oval 18"/>
          <p:cNvSpPr/>
          <p:nvPr/>
        </p:nvSpPr>
        <p:spPr>
          <a:xfrm>
            <a:off x="4031940" y="4176763"/>
            <a:ext cx="2196244" cy="655254"/>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20" name="Textfeld 19"/>
          <p:cNvSpPr txBox="1"/>
          <p:nvPr/>
        </p:nvSpPr>
        <p:spPr>
          <a:xfrm>
            <a:off x="4283968" y="4247242"/>
            <a:ext cx="2520280" cy="584775"/>
          </a:xfrm>
          <a:prstGeom prst="rect">
            <a:avLst/>
          </a:prstGeom>
          <a:noFill/>
        </p:spPr>
        <p:txBody>
          <a:bodyPr wrap="square" rtlCol="0">
            <a:spAutoFit/>
          </a:bodyPr>
          <a:lstStyle/>
          <a:p>
            <a:r>
              <a:rPr lang="en-US" sz="1600" dirty="0" smtClean="0"/>
              <a:t>Breakdown of desert climate</a:t>
            </a:r>
            <a:endParaRPr lang="en-US" sz="1600" dirty="0"/>
          </a:p>
        </p:txBody>
      </p:sp>
      <p:sp>
        <p:nvSpPr>
          <p:cNvPr id="21" name="Oval 20"/>
          <p:cNvSpPr/>
          <p:nvPr/>
        </p:nvSpPr>
        <p:spPr>
          <a:xfrm>
            <a:off x="5486327" y="3517457"/>
            <a:ext cx="3089666" cy="326215"/>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22" name="Textfeld 21"/>
          <p:cNvSpPr txBox="1"/>
          <p:nvPr/>
        </p:nvSpPr>
        <p:spPr>
          <a:xfrm>
            <a:off x="6031579" y="3517457"/>
            <a:ext cx="3563888" cy="338554"/>
          </a:xfrm>
          <a:prstGeom prst="rect">
            <a:avLst/>
          </a:prstGeom>
          <a:noFill/>
        </p:spPr>
        <p:txBody>
          <a:bodyPr wrap="square" rtlCol="0">
            <a:spAutoFit/>
          </a:bodyPr>
          <a:lstStyle/>
          <a:p>
            <a:r>
              <a:rPr lang="en-US" sz="1600" dirty="0" smtClean="0"/>
              <a:t>Melting of glaciers</a:t>
            </a:r>
            <a:endParaRPr lang="en-US" sz="1600" dirty="0"/>
          </a:p>
        </p:txBody>
      </p:sp>
      <p:sp>
        <p:nvSpPr>
          <p:cNvPr id="2" name="Foliennummernplatzhalter 1"/>
          <p:cNvSpPr>
            <a:spLocks noGrp="1"/>
          </p:cNvSpPr>
          <p:nvPr>
            <p:ph type="sldNum" sz="quarter" idx="12"/>
          </p:nvPr>
        </p:nvSpPr>
        <p:spPr/>
        <p:txBody>
          <a:bodyPr/>
          <a:lstStyle/>
          <a:p>
            <a:fld id="{508A11F4-F0F8-4B5B-B075-753C58DBD519}" type="slidenum">
              <a:rPr lang="de-DE" smtClean="0"/>
              <a:t>13</a:t>
            </a:fld>
            <a:endParaRPr lang="de-DE"/>
          </a:p>
        </p:txBody>
      </p:sp>
    </p:spTree>
    <p:extLst>
      <p:ext uri="{BB962C8B-B14F-4D97-AF65-F5344CB8AC3E}">
        <p14:creationId xmlns:p14="http://schemas.microsoft.com/office/powerpoint/2010/main" val="8484698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93746" y="472362"/>
            <a:ext cx="8698734" cy="857250"/>
          </a:xfrm>
        </p:spPr>
        <p:txBody>
          <a:bodyPr/>
          <a:lstStyle/>
          <a:p>
            <a:r>
              <a:rPr lang="de-DE" sz="3200" dirty="0" err="1" smtClean="0"/>
              <a:t>Tipping</a:t>
            </a:r>
            <a:r>
              <a:rPr lang="de-DE" sz="3200" dirty="0" smtClean="0"/>
              <a:t> </a:t>
            </a:r>
            <a:r>
              <a:rPr lang="de-DE" sz="3200" dirty="0" err="1" smtClean="0"/>
              <a:t>points</a:t>
            </a:r>
            <a:r>
              <a:rPr lang="de-DE" sz="3200" dirty="0" smtClean="0"/>
              <a:t> in </a:t>
            </a:r>
            <a:r>
              <a:rPr lang="de-DE" sz="3200" dirty="0" err="1" smtClean="0"/>
              <a:t>the</a:t>
            </a:r>
            <a:r>
              <a:rPr lang="de-DE" sz="3200" dirty="0" smtClean="0"/>
              <a:t> southern </a:t>
            </a:r>
            <a:r>
              <a:rPr lang="de-DE" sz="3200" dirty="0" err="1" smtClean="0"/>
              <a:t>hemisphere</a:t>
            </a:r>
            <a:endParaRPr lang="de-DE" sz="3200" b="1" dirty="0"/>
          </a:p>
        </p:txBody>
      </p:sp>
      <p:pic>
        <p:nvPicPr>
          <p:cNvPr id="3" name="Bild 2"/>
          <p:cNvPicPr>
            <a:picLocks noChangeAspect="1"/>
          </p:cNvPicPr>
          <p:nvPr/>
        </p:nvPicPr>
        <p:blipFill>
          <a:blip r:embed="rId3"/>
          <a:stretch>
            <a:fillRect/>
          </a:stretch>
        </p:blipFill>
        <p:spPr>
          <a:xfrm>
            <a:off x="179512" y="1680558"/>
            <a:ext cx="8698734" cy="3321463"/>
          </a:xfrm>
          <a:prstGeom prst="rect">
            <a:avLst/>
          </a:prstGeom>
        </p:spPr>
      </p:pic>
      <p:sp>
        <p:nvSpPr>
          <p:cNvPr id="6" name="Oval 5"/>
          <p:cNvSpPr/>
          <p:nvPr/>
        </p:nvSpPr>
        <p:spPr>
          <a:xfrm>
            <a:off x="827584" y="1663776"/>
            <a:ext cx="2664296" cy="653659"/>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7" name="Textfeld 6"/>
          <p:cNvSpPr txBox="1"/>
          <p:nvPr/>
        </p:nvSpPr>
        <p:spPr>
          <a:xfrm>
            <a:off x="1043608" y="1698943"/>
            <a:ext cx="2291164" cy="584775"/>
          </a:xfrm>
          <a:prstGeom prst="rect">
            <a:avLst/>
          </a:prstGeom>
          <a:noFill/>
        </p:spPr>
        <p:txBody>
          <a:bodyPr wrap="square" rtlCol="0">
            <a:spAutoFit/>
          </a:bodyPr>
          <a:lstStyle/>
          <a:p>
            <a:pPr algn="ctr"/>
            <a:r>
              <a:rPr lang="en-US" sz="1600" dirty="0" smtClean="0"/>
              <a:t>Dieback of tropical rainforests</a:t>
            </a:r>
            <a:endParaRPr lang="en-US" sz="1600" dirty="0"/>
          </a:p>
        </p:txBody>
      </p:sp>
      <p:sp>
        <p:nvSpPr>
          <p:cNvPr id="8" name="Oval 7"/>
          <p:cNvSpPr/>
          <p:nvPr/>
        </p:nvSpPr>
        <p:spPr>
          <a:xfrm>
            <a:off x="6423441" y="2719917"/>
            <a:ext cx="2411760" cy="1458162"/>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9" name="Textfeld 8"/>
          <p:cNvSpPr txBox="1"/>
          <p:nvPr/>
        </p:nvSpPr>
        <p:spPr>
          <a:xfrm>
            <a:off x="6423441" y="3036897"/>
            <a:ext cx="2488298" cy="830997"/>
          </a:xfrm>
          <a:prstGeom prst="rect">
            <a:avLst/>
          </a:prstGeom>
          <a:noFill/>
        </p:spPr>
        <p:txBody>
          <a:bodyPr wrap="square" rtlCol="0">
            <a:spAutoFit/>
          </a:bodyPr>
          <a:lstStyle/>
          <a:p>
            <a:pPr algn="ctr"/>
            <a:r>
              <a:rPr lang="en-US" sz="1600" dirty="0" smtClean="0"/>
              <a:t>Changes of amplitude and frequency of </a:t>
            </a:r>
            <a:r>
              <a:rPr lang="en-US" sz="1600" dirty="0" err="1" smtClean="0"/>
              <a:t>El-Niño</a:t>
            </a:r>
            <a:r>
              <a:rPr lang="en-US" sz="1600" dirty="0"/>
              <a:t> </a:t>
            </a:r>
            <a:r>
              <a:rPr lang="en-US" sz="1600" dirty="0" smtClean="0"/>
              <a:t>– South </a:t>
            </a:r>
            <a:r>
              <a:rPr lang="en-US" sz="1600" dirty="0"/>
              <a:t>A</a:t>
            </a:r>
            <a:r>
              <a:rPr lang="en-US" sz="1600" dirty="0" smtClean="0"/>
              <a:t>tlantic Oscillation</a:t>
            </a:r>
            <a:endParaRPr lang="en-US" sz="1600" dirty="0"/>
          </a:p>
        </p:txBody>
      </p:sp>
      <p:sp>
        <p:nvSpPr>
          <p:cNvPr id="10" name="Oval 9"/>
          <p:cNvSpPr/>
          <p:nvPr/>
        </p:nvSpPr>
        <p:spPr>
          <a:xfrm>
            <a:off x="1508321" y="4623978"/>
            <a:ext cx="4801905" cy="371164"/>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11" name="Textfeld 10"/>
          <p:cNvSpPr txBox="1"/>
          <p:nvPr/>
        </p:nvSpPr>
        <p:spPr>
          <a:xfrm>
            <a:off x="1767883" y="4661147"/>
            <a:ext cx="4542342" cy="338554"/>
          </a:xfrm>
          <a:prstGeom prst="rect">
            <a:avLst/>
          </a:prstGeom>
          <a:noFill/>
        </p:spPr>
        <p:txBody>
          <a:bodyPr wrap="square" rtlCol="0">
            <a:spAutoFit/>
          </a:bodyPr>
          <a:lstStyle/>
          <a:p>
            <a:pPr algn="ctr"/>
            <a:r>
              <a:rPr lang="en-US" sz="1600" dirty="0" smtClean="0"/>
              <a:t>Melting of </a:t>
            </a:r>
            <a:r>
              <a:rPr lang="en-US" sz="1600" dirty="0" err="1" smtClean="0"/>
              <a:t>antarctic</a:t>
            </a:r>
            <a:r>
              <a:rPr lang="en-US" sz="1600" dirty="0" smtClean="0"/>
              <a:t> ice shield</a:t>
            </a:r>
          </a:p>
        </p:txBody>
      </p:sp>
      <p:sp>
        <p:nvSpPr>
          <p:cNvPr id="12" name="Oval 11"/>
          <p:cNvSpPr/>
          <p:nvPr/>
        </p:nvSpPr>
        <p:spPr>
          <a:xfrm>
            <a:off x="3059832" y="3407758"/>
            <a:ext cx="2664296" cy="653659"/>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6">
                  <a:lumMod val="75000"/>
                </a:schemeClr>
              </a:solidFill>
            </a:endParaRPr>
          </a:p>
        </p:txBody>
      </p:sp>
      <p:sp>
        <p:nvSpPr>
          <p:cNvPr id="13" name="Textfeld 12"/>
          <p:cNvSpPr txBox="1"/>
          <p:nvPr/>
        </p:nvSpPr>
        <p:spPr>
          <a:xfrm>
            <a:off x="3131840" y="3448998"/>
            <a:ext cx="2520280" cy="584775"/>
          </a:xfrm>
          <a:prstGeom prst="rect">
            <a:avLst/>
          </a:prstGeom>
          <a:noFill/>
        </p:spPr>
        <p:txBody>
          <a:bodyPr wrap="square" rtlCol="0">
            <a:spAutoFit/>
          </a:bodyPr>
          <a:lstStyle/>
          <a:p>
            <a:pPr algn="ctr"/>
            <a:r>
              <a:rPr lang="en-US" sz="1600" dirty="0" smtClean="0"/>
              <a:t>Reduction of CO</a:t>
            </a:r>
            <a:r>
              <a:rPr lang="en-US" sz="1600" baseline="-25000" dirty="0" smtClean="0"/>
              <a:t>2</a:t>
            </a:r>
            <a:r>
              <a:rPr lang="en-US" sz="1600" dirty="0" smtClean="0"/>
              <a:t>-storage in the oceans </a:t>
            </a:r>
            <a:endParaRPr lang="en-US" sz="1600" dirty="0"/>
          </a:p>
        </p:txBody>
      </p:sp>
      <p:sp>
        <p:nvSpPr>
          <p:cNvPr id="2" name="Foliennummernplatzhalter 1"/>
          <p:cNvSpPr>
            <a:spLocks noGrp="1"/>
          </p:cNvSpPr>
          <p:nvPr>
            <p:ph type="sldNum" sz="quarter" idx="12"/>
          </p:nvPr>
        </p:nvSpPr>
        <p:spPr/>
        <p:txBody>
          <a:bodyPr/>
          <a:lstStyle/>
          <a:p>
            <a:fld id="{508A11F4-F0F8-4B5B-B075-753C58DBD519}" type="slidenum">
              <a:rPr lang="de-DE" smtClean="0"/>
              <a:t>14</a:t>
            </a:fld>
            <a:endParaRPr lang="de-DE"/>
          </a:p>
        </p:txBody>
      </p:sp>
    </p:spTree>
    <p:extLst>
      <p:ext uri="{BB962C8B-B14F-4D97-AF65-F5344CB8AC3E}">
        <p14:creationId xmlns:p14="http://schemas.microsoft.com/office/powerpoint/2010/main" val="8132253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15</a:t>
            </a:fld>
            <a:endParaRPr lang="de-DE"/>
          </a:p>
        </p:txBody>
      </p:sp>
      <p:sp>
        <p:nvSpPr>
          <p:cNvPr id="6" name="Inhaltsplatzhalter 4"/>
          <p:cNvSpPr>
            <a:spLocks noGrp="1"/>
          </p:cNvSpPr>
          <p:nvPr>
            <p:ph idx="1"/>
          </p:nvPr>
        </p:nvSpPr>
        <p:spPr>
          <a:xfrm>
            <a:off x="438657" y="699542"/>
            <a:ext cx="8248143" cy="2747034"/>
          </a:xfrm>
        </p:spPr>
        <p:txBody>
          <a:bodyPr>
            <a:noAutofit/>
          </a:bodyPr>
          <a:lstStyle/>
          <a:p>
            <a:pPr marL="0" indent="0" algn="ctr">
              <a:buNone/>
            </a:pPr>
            <a:r>
              <a:rPr lang="de-DE" sz="2800" b="1" dirty="0" smtClean="0"/>
              <a:t>Outline</a:t>
            </a:r>
          </a:p>
          <a:p>
            <a:pPr marL="514350" indent="-514350" algn="ctr">
              <a:buFont typeface="+mj-lt"/>
              <a:buAutoNum type="arabicPeriod"/>
            </a:pPr>
            <a:r>
              <a:rPr lang="de-DE" sz="2800" dirty="0" smtClean="0"/>
              <a:t>Global </a:t>
            </a:r>
            <a:r>
              <a:rPr lang="de-DE" sz="2800" dirty="0" err="1" smtClean="0"/>
              <a:t>Warming</a:t>
            </a:r>
            <a:endParaRPr lang="de-DE" sz="2800" dirty="0" smtClean="0"/>
          </a:p>
          <a:p>
            <a:pPr marL="514350" indent="-514350" algn="ctr">
              <a:buFont typeface="+mj-lt"/>
              <a:buAutoNum type="arabicPeriod"/>
            </a:pPr>
            <a:r>
              <a:rPr lang="de-DE" sz="2800" dirty="0" err="1" smtClean="0"/>
              <a:t>Weather</a:t>
            </a:r>
            <a:r>
              <a:rPr lang="de-DE" sz="2800" dirty="0" smtClean="0"/>
              <a:t>, </a:t>
            </a:r>
            <a:r>
              <a:rPr lang="de-DE" sz="2800" dirty="0" err="1" smtClean="0"/>
              <a:t>Climate</a:t>
            </a:r>
            <a:r>
              <a:rPr lang="de-DE" sz="2800" dirty="0" smtClean="0"/>
              <a:t>, </a:t>
            </a:r>
            <a:r>
              <a:rPr lang="de-DE" sz="2800" dirty="0" err="1" smtClean="0"/>
              <a:t>and</a:t>
            </a:r>
            <a:r>
              <a:rPr lang="de-DE" sz="2800" dirty="0" smtClean="0"/>
              <a:t> </a:t>
            </a:r>
            <a:r>
              <a:rPr lang="de-DE" sz="2800" dirty="0" err="1" smtClean="0"/>
              <a:t>Greenhouse</a:t>
            </a:r>
            <a:r>
              <a:rPr lang="de-DE" sz="2800" dirty="0" smtClean="0"/>
              <a:t> Gases</a:t>
            </a:r>
          </a:p>
          <a:p>
            <a:pPr marL="514350" indent="-514350" algn="ctr">
              <a:buFont typeface="+mj-lt"/>
              <a:buAutoNum type="arabicPeriod"/>
            </a:pPr>
            <a:r>
              <a:rPr lang="de-DE" sz="2800" b="1" dirty="0" err="1" smtClean="0"/>
              <a:t>Consequences</a:t>
            </a:r>
            <a:r>
              <a:rPr lang="de-DE" sz="2800" b="1" dirty="0" smtClean="0"/>
              <a:t> </a:t>
            </a:r>
            <a:r>
              <a:rPr lang="de-DE" sz="2800" b="1" dirty="0" err="1" smtClean="0"/>
              <a:t>and</a:t>
            </a:r>
            <a:r>
              <a:rPr lang="de-DE" sz="2800" b="1" dirty="0" smtClean="0"/>
              <a:t> </a:t>
            </a:r>
            <a:r>
              <a:rPr lang="de-DE" sz="2800" b="1" dirty="0"/>
              <a:t>I</a:t>
            </a:r>
            <a:r>
              <a:rPr lang="de-DE" sz="2800" b="1" dirty="0" smtClean="0"/>
              <a:t>mpact </a:t>
            </a:r>
            <a:endParaRPr lang="de-DE" sz="2800" b="1" dirty="0"/>
          </a:p>
          <a:p>
            <a:pPr marL="0" indent="0" algn="ctr">
              <a:buNone/>
            </a:pPr>
            <a:endParaRPr lang="de-DE" sz="2800" dirty="0"/>
          </a:p>
          <a:p>
            <a:pPr marL="0" indent="0" algn="ctr">
              <a:buNone/>
            </a:pPr>
            <a:endParaRPr lang="de-DE" sz="2800" dirty="0"/>
          </a:p>
          <a:p>
            <a:pPr marL="0" indent="0" algn="ctr">
              <a:buNone/>
            </a:pPr>
            <a:endParaRPr lang="de-DE" sz="2800" dirty="0" smtClean="0"/>
          </a:p>
        </p:txBody>
      </p:sp>
    </p:spTree>
    <p:extLst>
      <p:ext uri="{BB962C8B-B14F-4D97-AF65-F5344CB8AC3E}">
        <p14:creationId xmlns:p14="http://schemas.microsoft.com/office/powerpoint/2010/main" val="11743102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16</a:t>
            </a:fld>
            <a:endParaRPr lang="de-DE"/>
          </a:p>
        </p:txBody>
      </p:sp>
      <p:graphicFrame>
        <p:nvGraphicFramePr>
          <p:cNvPr id="3" name="Diagramm 2"/>
          <p:cNvGraphicFramePr/>
          <p:nvPr>
            <p:extLst>
              <p:ext uri="{D42A27DB-BD31-4B8C-83A1-F6EECF244321}">
                <p14:modId xmlns:p14="http://schemas.microsoft.com/office/powerpoint/2010/main" val="1507208871"/>
              </p:ext>
            </p:extLst>
          </p:nvPr>
        </p:nvGraphicFramePr>
        <p:xfrm>
          <a:off x="611560" y="195486"/>
          <a:ext cx="8075240" cy="4408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8597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17</a:t>
            </a:fld>
            <a:endParaRPr lang="de-DE"/>
          </a:p>
        </p:txBody>
      </p:sp>
      <p:graphicFrame>
        <p:nvGraphicFramePr>
          <p:cNvPr id="4" name="Diagramm 3"/>
          <p:cNvGraphicFramePr/>
          <p:nvPr>
            <p:extLst>
              <p:ext uri="{D42A27DB-BD31-4B8C-83A1-F6EECF244321}">
                <p14:modId xmlns:p14="http://schemas.microsoft.com/office/powerpoint/2010/main" val="1753928914"/>
              </p:ext>
            </p:extLst>
          </p:nvPr>
        </p:nvGraphicFramePr>
        <p:xfrm>
          <a:off x="251520" y="51470"/>
          <a:ext cx="813690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04463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35153" y="720321"/>
            <a:ext cx="8676456" cy="523220"/>
          </a:xfrm>
          <a:prstGeom prst="rect">
            <a:avLst/>
          </a:prstGeom>
          <a:noFill/>
        </p:spPr>
        <p:txBody>
          <a:bodyPr wrap="square" rtlCol="0">
            <a:spAutoFit/>
          </a:bodyPr>
          <a:lstStyle/>
          <a:p>
            <a:pPr algn="ctr"/>
            <a:r>
              <a:rPr lang="en-US" sz="2800" dirty="0" smtClean="0"/>
              <a:t>Comparison between 1979 and 2012</a:t>
            </a:r>
          </a:p>
        </p:txBody>
      </p:sp>
      <p:sp>
        <p:nvSpPr>
          <p:cNvPr id="12" name="Textfeld 11"/>
          <p:cNvSpPr txBox="1"/>
          <p:nvPr/>
        </p:nvSpPr>
        <p:spPr>
          <a:xfrm>
            <a:off x="2505105" y="3381840"/>
            <a:ext cx="648072" cy="369332"/>
          </a:xfrm>
          <a:prstGeom prst="rect">
            <a:avLst/>
          </a:prstGeom>
          <a:noFill/>
        </p:spPr>
        <p:txBody>
          <a:bodyPr wrap="square" rtlCol="0">
            <a:spAutoFit/>
          </a:bodyPr>
          <a:lstStyle/>
          <a:p>
            <a:r>
              <a:rPr lang="de-DE" dirty="0" smtClean="0">
                <a:solidFill>
                  <a:schemeClr val="bg1"/>
                </a:solidFill>
              </a:rPr>
              <a:t>2012</a:t>
            </a:r>
            <a:endParaRPr lang="de-DE" dirty="0">
              <a:solidFill>
                <a:schemeClr val="bg1"/>
              </a:solidFill>
            </a:endParaRPr>
          </a:p>
        </p:txBody>
      </p:sp>
      <p:pic>
        <p:nvPicPr>
          <p:cNvPr id="2" name="Bild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159" y="1243541"/>
            <a:ext cx="7536366" cy="3692212"/>
          </a:xfrm>
          <a:prstGeom prst="rect">
            <a:avLst/>
          </a:prstGeom>
        </p:spPr>
      </p:pic>
      <p:sp>
        <p:nvSpPr>
          <p:cNvPr id="10" name="Textfeld 9"/>
          <p:cNvSpPr txBox="1"/>
          <p:nvPr/>
        </p:nvSpPr>
        <p:spPr>
          <a:xfrm>
            <a:off x="611561" y="4935752"/>
            <a:ext cx="6494235" cy="276999"/>
          </a:xfrm>
          <a:prstGeom prst="rect">
            <a:avLst/>
          </a:prstGeom>
          <a:noFill/>
        </p:spPr>
        <p:txBody>
          <a:bodyPr wrap="square" rtlCol="0">
            <a:spAutoFit/>
          </a:bodyPr>
          <a:lstStyle/>
          <a:p>
            <a:r>
              <a:rPr lang="de-DE" sz="1200" dirty="0" smtClean="0"/>
              <a:t>Quelle: </a:t>
            </a:r>
            <a:r>
              <a:rPr lang="de-DE" sz="1200" dirty="0"/>
              <a:t>NASA/Goddard </a:t>
            </a:r>
            <a:r>
              <a:rPr lang="de-DE" sz="1200" dirty="0" smtClean="0"/>
              <a:t>Space </a:t>
            </a:r>
            <a:r>
              <a:rPr lang="de-DE" sz="1200" dirty="0"/>
              <a:t>Flight Center </a:t>
            </a:r>
            <a:r>
              <a:rPr lang="de-DE" sz="1200" dirty="0" smtClean="0"/>
              <a:t>Scientific </a:t>
            </a:r>
            <a:r>
              <a:rPr lang="de-DE" sz="1200" dirty="0" err="1" smtClean="0"/>
              <a:t>Visualization</a:t>
            </a:r>
            <a:r>
              <a:rPr lang="de-DE" sz="1200" dirty="0" smtClean="0"/>
              <a:t> Studio</a:t>
            </a:r>
            <a:endParaRPr lang="de-DE" sz="1200" dirty="0"/>
          </a:p>
        </p:txBody>
      </p:sp>
      <p:sp>
        <p:nvSpPr>
          <p:cNvPr id="3" name="Foliennummernplatzhalter 2"/>
          <p:cNvSpPr>
            <a:spLocks noGrp="1"/>
          </p:cNvSpPr>
          <p:nvPr>
            <p:ph type="sldNum" sz="quarter" idx="12"/>
          </p:nvPr>
        </p:nvSpPr>
        <p:spPr/>
        <p:txBody>
          <a:bodyPr/>
          <a:lstStyle/>
          <a:p>
            <a:fld id="{508A11F4-F0F8-4B5B-B075-753C58DBD519}" type="slidenum">
              <a:rPr lang="de-DE" smtClean="0"/>
              <a:t>18</a:t>
            </a:fld>
            <a:endParaRPr lang="de-DE"/>
          </a:p>
        </p:txBody>
      </p:sp>
      <p:sp>
        <p:nvSpPr>
          <p:cNvPr id="11" name="Textfeld 10"/>
          <p:cNvSpPr txBox="1"/>
          <p:nvPr/>
        </p:nvSpPr>
        <p:spPr>
          <a:xfrm>
            <a:off x="225011" y="31975"/>
            <a:ext cx="8676456" cy="646331"/>
          </a:xfrm>
          <a:prstGeom prst="rect">
            <a:avLst/>
          </a:prstGeom>
          <a:noFill/>
        </p:spPr>
        <p:txBody>
          <a:bodyPr wrap="square" rtlCol="0">
            <a:spAutoFit/>
          </a:bodyPr>
          <a:lstStyle/>
          <a:p>
            <a:pPr algn="ctr"/>
            <a:r>
              <a:rPr lang="en-US" sz="3600" dirty="0" smtClean="0"/>
              <a:t>Impacts on the arctic ice cap</a:t>
            </a:r>
            <a:endParaRPr lang="en-US" sz="3600" dirty="0"/>
          </a:p>
        </p:txBody>
      </p:sp>
    </p:spTree>
    <p:extLst>
      <p:ext uri="{BB962C8B-B14F-4D97-AF65-F5344CB8AC3E}">
        <p14:creationId xmlns:p14="http://schemas.microsoft.com/office/powerpoint/2010/main" val="3195572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19</a:t>
            </a:fld>
            <a:endParaRPr lang="de-DE"/>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8" y="834706"/>
            <a:ext cx="4896544" cy="2752393"/>
          </a:xfrm>
          <a:prstGeom prst="rect">
            <a:avLst/>
          </a:prstGeom>
        </p:spPr>
      </p:pic>
      <p:sp>
        <p:nvSpPr>
          <p:cNvPr id="7" name="Textfeld 6"/>
          <p:cNvSpPr txBox="1"/>
          <p:nvPr/>
        </p:nvSpPr>
        <p:spPr>
          <a:xfrm>
            <a:off x="1147676" y="3724730"/>
            <a:ext cx="6912768" cy="1077218"/>
          </a:xfrm>
          <a:prstGeom prst="rect">
            <a:avLst/>
          </a:prstGeom>
          <a:noFill/>
        </p:spPr>
        <p:txBody>
          <a:bodyPr wrap="square" rtlCol="0">
            <a:spAutoFit/>
          </a:bodyPr>
          <a:lstStyle/>
          <a:p>
            <a:pPr algn="ctr"/>
            <a:r>
              <a:rPr lang="de-DE" sz="3200" dirty="0" smtClean="0"/>
              <a:t>A </a:t>
            </a:r>
            <a:r>
              <a:rPr lang="de-DE" sz="3200" dirty="0" err="1" smtClean="0"/>
              <a:t>third</a:t>
            </a:r>
            <a:r>
              <a:rPr lang="de-DE" sz="3200" dirty="0" smtClean="0"/>
              <a:t> </a:t>
            </a:r>
            <a:r>
              <a:rPr lang="de-DE" sz="3200" dirty="0" err="1" smtClean="0"/>
              <a:t>of</a:t>
            </a:r>
            <a:r>
              <a:rPr lang="de-DE" sz="3200" dirty="0" smtClean="0"/>
              <a:t> </a:t>
            </a:r>
            <a:r>
              <a:rPr lang="de-DE" sz="3200" dirty="0" err="1" smtClean="0"/>
              <a:t>the</a:t>
            </a:r>
            <a:r>
              <a:rPr lang="de-DE" sz="3200" dirty="0" smtClean="0"/>
              <a:t> </a:t>
            </a:r>
            <a:r>
              <a:rPr lang="de-DE" sz="3200" dirty="0" err="1" smtClean="0"/>
              <a:t>surface</a:t>
            </a:r>
            <a:r>
              <a:rPr lang="de-DE" sz="3200" dirty="0" smtClean="0"/>
              <a:t> </a:t>
            </a:r>
            <a:r>
              <a:rPr lang="de-DE" sz="3200" dirty="0" err="1" smtClean="0"/>
              <a:t>of</a:t>
            </a:r>
            <a:r>
              <a:rPr lang="de-DE" sz="3200" dirty="0" smtClean="0"/>
              <a:t> Bangladesch </a:t>
            </a:r>
            <a:r>
              <a:rPr lang="de-DE" sz="3200" dirty="0" err="1" smtClean="0"/>
              <a:t>and</a:t>
            </a:r>
            <a:r>
              <a:rPr lang="de-DE" sz="3200" dirty="0" smtClean="0"/>
              <a:t> </a:t>
            </a:r>
            <a:r>
              <a:rPr lang="de-DE" sz="3200" dirty="0" err="1" smtClean="0"/>
              <a:t>the</a:t>
            </a:r>
            <a:r>
              <a:rPr lang="de-DE" sz="3200" dirty="0" smtClean="0"/>
              <a:t> </a:t>
            </a:r>
            <a:r>
              <a:rPr lang="de-DE" sz="3200" dirty="0" err="1" smtClean="0"/>
              <a:t>Netherlands</a:t>
            </a:r>
            <a:r>
              <a:rPr lang="de-DE" sz="3200" dirty="0" smtClean="0"/>
              <a:t> </a:t>
            </a:r>
            <a:r>
              <a:rPr lang="de-DE" sz="3200" dirty="0" err="1" smtClean="0"/>
              <a:t>are</a:t>
            </a:r>
            <a:r>
              <a:rPr lang="de-DE" sz="3200" dirty="0" smtClean="0"/>
              <a:t> </a:t>
            </a:r>
            <a:r>
              <a:rPr lang="de-DE" sz="3200" dirty="0" err="1" smtClean="0"/>
              <a:t>below</a:t>
            </a:r>
            <a:r>
              <a:rPr lang="de-DE" sz="3200" dirty="0" smtClean="0"/>
              <a:t> </a:t>
            </a:r>
            <a:r>
              <a:rPr lang="de-DE" sz="3200" dirty="0" err="1" smtClean="0"/>
              <a:t>sea</a:t>
            </a:r>
            <a:r>
              <a:rPr lang="de-DE" sz="3200" dirty="0" smtClean="0"/>
              <a:t> </a:t>
            </a:r>
            <a:r>
              <a:rPr lang="de-DE" sz="3200" dirty="0" err="1" smtClean="0"/>
              <a:t>level</a:t>
            </a:r>
            <a:endParaRPr lang="de-DE" sz="3200" dirty="0"/>
          </a:p>
        </p:txBody>
      </p:sp>
    </p:spTree>
    <p:extLst>
      <p:ext uri="{BB962C8B-B14F-4D97-AF65-F5344CB8AC3E}">
        <p14:creationId xmlns:p14="http://schemas.microsoft.com/office/powerpoint/2010/main" val="190569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2</a:t>
            </a:fld>
            <a:endParaRPr lang="de-DE"/>
          </a:p>
        </p:txBody>
      </p:sp>
      <p:pic>
        <p:nvPicPr>
          <p:cNvPr id="6" name="Picture 2" descr="https://upload.wikimedia.org/wikipedia/commons/thumb/f/f8/Global_Temperature_Anomaly.svg/951px-Global_Temperature_Anomaly.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35944"/>
            <a:ext cx="5578649" cy="4896544"/>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rot="16200000">
            <a:off x="6377711" y="2340917"/>
            <a:ext cx="5070913" cy="461665"/>
          </a:xfrm>
          <a:prstGeom prst="rect">
            <a:avLst/>
          </a:prstGeom>
          <a:noFill/>
        </p:spPr>
        <p:txBody>
          <a:bodyPr wrap="square" rtlCol="0">
            <a:spAutoFit/>
          </a:bodyPr>
          <a:lstStyle/>
          <a:p>
            <a:pPr algn="ctr"/>
            <a:r>
              <a:rPr lang="de-DE" sz="1200" dirty="0"/>
              <a:t>NASA Goddard Institute </a:t>
            </a:r>
            <a:r>
              <a:rPr lang="de-DE" sz="1200" dirty="0" err="1"/>
              <a:t>for</a:t>
            </a:r>
            <a:r>
              <a:rPr lang="de-DE" sz="1200" dirty="0"/>
              <a:t> Space Studies - </a:t>
            </a:r>
            <a:r>
              <a:rPr lang="de-DE" sz="1200" dirty="0">
                <a:hlinkClick r:id="rId4"/>
              </a:rPr>
              <a:t>http://data.giss.nasa.gov/gistemp/graphs</a:t>
            </a:r>
            <a:r>
              <a:rPr lang="de-DE" sz="1200" dirty="0" smtClean="0">
                <a:hlinkClick r:id="rId4"/>
              </a:rPr>
              <a:t>/</a:t>
            </a:r>
            <a:r>
              <a:rPr lang="de-DE" sz="1200" dirty="0" smtClean="0"/>
              <a:t> </a:t>
            </a:r>
            <a:r>
              <a:rPr lang="de-DE" sz="1200" dirty="0" err="1" smtClean="0"/>
              <a:t>accessed</a:t>
            </a:r>
            <a:r>
              <a:rPr lang="de-DE" sz="1200" dirty="0" smtClean="0"/>
              <a:t> via wikipedia.de</a:t>
            </a:r>
            <a:endParaRPr lang="de-DE" sz="1200" dirty="0"/>
          </a:p>
        </p:txBody>
      </p:sp>
    </p:spTree>
    <p:extLst>
      <p:ext uri="{BB962C8B-B14F-4D97-AF65-F5344CB8AC3E}">
        <p14:creationId xmlns:p14="http://schemas.microsoft.com/office/powerpoint/2010/main" val="18389987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40" y="141480"/>
            <a:ext cx="2178621" cy="1239478"/>
          </a:xfrm>
          <a:prstGeom prst="rect">
            <a:avLst/>
          </a:prstGeom>
        </p:spPr>
      </p:pic>
      <p:sp>
        <p:nvSpPr>
          <p:cNvPr id="2" name="Textfeld 1"/>
          <p:cNvSpPr txBox="1"/>
          <p:nvPr/>
        </p:nvSpPr>
        <p:spPr>
          <a:xfrm>
            <a:off x="251521" y="2085697"/>
            <a:ext cx="8659339" cy="523220"/>
          </a:xfrm>
          <a:prstGeom prst="rect">
            <a:avLst/>
          </a:prstGeom>
          <a:noFill/>
        </p:spPr>
        <p:txBody>
          <a:bodyPr wrap="square" rtlCol="0">
            <a:spAutoFit/>
          </a:bodyPr>
          <a:lstStyle/>
          <a:p>
            <a:pPr algn="ctr"/>
            <a:r>
              <a:rPr lang="en-US" sz="2800" dirty="0" smtClean="0"/>
              <a:t>How many climate refugees will be there in 2050?</a:t>
            </a:r>
            <a:endParaRPr lang="en-US" sz="2800" dirty="0"/>
          </a:p>
        </p:txBody>
      </p:sp>
      <p:sp>
        <p:nvSpPr>
          <p:cNvPr id="3" name="Foliennummernplatzhalter 2"/>
          <p:cNvSpPr>
            <a:spLocks noGrp="1"/>
          </p:cNvSpPr>
          <p:nvPr>
            <p:ph type="sldNum" sz="quarter" idx="12"/>
          </p:nvPr>
        </p:nvSpPr>
        <p:spPr/>
        <p:txBody>
          <a:bodyPr/>
          <a:lstStyle/>
          <a:p>
            <a:fld id="{508A11F4-F0F8-4B5B-B075-753C58DBD519}" type="slidenum">
              <a:rPr lang="de-DE" smtClean="0"/>
              <a:t>20</a:t>
            </a:fld>
            <a:endParaRPr lang="de-DE"/>
          </a:p>
        </p:txBody>
      </p:sp>
      <p:sp>
        <p:nvSpPr>
          <p:cNvPr id="4" name="Textfeld 3"/>
          <p:cNvSpPr txBox="1"/>
          <p:nvPr/>
        </p:nvSpPr>
        <p:spPr>
          <a:xfrm>
            <a:off x="1043608" y="3215488"/>
            <a:ext cx="7056784" cy="1815882"/>
          </a:xfrm>
          <a:prstGeom prst="rect">
            <a:avLst/>
          </a:prstGeom>
          <a:noFill/>
        </p:spPr>
        <p:txBody>
          <a:bodyPr wrap="square" rtlCol="0">
            <a:spAutoFit/>
          </a:bodyPr>
          <a:lstStyle/>
          <a:p>
            <a:pPr algn="ctr"/>
            <a:r>
              <a:rPr lang="en-US" sz="2800" dirty="0" smtClean="0"/>
              <a:t>According to the German Office for Migration and Refugees (BAMF): </a:t>
            </a:r>
          </a:p>
          <a:p>
            <a:pPr algn="ctr"/>
            <a:r>
              <a:rPr lang="en-US" sz="2800" dirty="0" smtClean="0"/>
              <a:t>42 million climate refugees globally in 2010, </a:t>
            </a:r>
          </a:p>
          <a:p>
            <a:pPr algn="ctr"/>
            <a:r>
              <a:rPr lang="en-US" sz="2800" dirty="0" smtClean="0"/>
              <a:t>possibly up to 150 million in 2050 </a:t>
            </a:r>
            <a:endParaRPr lang="en-US" sz="2800" dirty="0"/>
          </a:p>
        </p:txBody>
      </p:sp>
      <p:sp>
        <p:nvSpPr>
          <p:cNvPr id="7" name="Textfeld 6"/>
          <p:cNvSpPr txBox="1"/>
          <p:nvPr/>
        </p:nvSpPr>
        <p:spPr>
          <a:xfrm>
            <a:off x="-324544" y="240810"/>
            <a:ext cx="9144000" cy="707886"/>
          </a:xfrm>
          <a:prstGeom prst="rect">
            <a:avLst/>
          </a:prstGeom>
          <a:noFill/>
        </p:spPr>
        <p:txBody>
          <a:bodyPr wrap="square" rtlCol="0">
            <a:spAutoFit/>
          </a:bodyPr>
          <a:lstStyle/>
          <a:p>
            <a:r>
              <a:rPr lang="de-DE" sz="4000" b="1" dirty="0" smtClean="0"/>
              <a:t>	</a:t>
            </a:r>
            <a:r>
              <a:rPr lang="de-DE" sz="3600" dirty="0" err="1" smtClean="0"/>
              <a:t>Climate</a:t>
            </a:r>
            <a:r>
              <a:rPr lang="de-DE" sz="3600" dirty="0" smtClean="0"/>
              <a:t> </a:t>
            </a:r>
            <a:r>
              <a:rPr lang="de-DE" sz="3600" dirty="0" err="1" smtClean="0"/>
              <a:t>effects</a:t>
            </a:r>
            <a:r>
              <a:rPr lang="de-DE" sz="3600" dirty="0" smtClean="0"/>
              <a:t> </a:t>
            </a:r>
            <a:r>
              <a:rPr lang="de-DE" sz="3600" dirty="0" err="1" smtClean="0"/>
              <a:t>and</a:t>
            </a:r>
            <a:r>
              <a:rPr lang="de-DE" sz="3600" dirty="0" smtClean="0"/>
              <a:t> </a:t>
            </a:r>
            <a:r>
              <a:rPr lang="de-DE" sz="3600" dirty="0" err="1" smtClean="0"/>
              <a:t>migration</a:t>
            </a:r>
            <a:endParaRPr lang="de-DE" sz="3600" dirty="0"/>
          </a:p>
        </p:txBody>
      </p:sp>
    </p:spTree>
    <p:extLst>
      <p:ext uri="{BB962C8B-B14F-4D97-AF65-F5344CB8AC3E}">
        <p14:creationId xmlns:p14="http://schemas.microsoft.com/office/powerpoint/2010/main" val="177513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p:cNvGraphicFramePr/>
          <p:nvPr>
            <p:extLst>
              <p:ext uri="{D42A27DB-BD31-4B8C-83A1-F6EECF244321}">
                <p14:modId xmlns:p14="http://schemas.microsoft.com/office/powerpoint/2010/main" val="2193314460"/>
              </p:ext>
            </p:extLst>
          </p:nvPr>
        </p:nvGraphicFramePr>
        <p:xfrm>
          <a:off x="246310" y="1869672"/>
          <a:ext cx="8677720" cy="2430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feld 8"/>
          <p:cNvSpPr txBox="1"/>
          <p:nvPr/>
        </p:nvSpPr>
        <p:spPr>
          <a:xfrm>
            <a:off x="107504" y="341243"/>
            <a:ext cx="8816526" cy="646331"/>
          </a:xfrm>
          <a:prstGeom prst="rect">
            <a:avLst/>
          </a:prstGeom>
          <a:noFill/>
        </p:spPr>
        <p:txBody>
          <a:bodyPr wrap="square" rtlCol="0">
            <a:spAutoFit/>
          </a:bodyPr>
          <a:lstStyle/>
          <a:p>
            <a:pPr algn="ctr"/>
            <a:r>
              <a:rPr lang="en-US" sz="3600" b="1" dirty="0" smtClean="0"/>
              <a:t>Effects on Germany</a:t>
            </a:r>
            <a:endParaRPr lang="en-US" sz="4400" b="1" dirty="0" smtClean="0"/>
          </a:p>
        </p:txBody>
      </p:sp>
      <p:pic>
        <p:nvPicPr>
          <p:cNvPr id="10" name="Bild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40351" y="141481"/>
            <a:ext cx="1183679" cy="694673"/>
          </a:xfrm>
          <a:prstGeom prst="rect">
            <a:avLst/>
          </a:prstGeom>
        </p:spPr>
      </p:pic>
      <p:sp>
        <p:nvSpPr>
          <p:cNvPr id="2" name="Foliennummernplatzhalter 1"/>
          <p:cNvSpPr>
            <a:spLocks noGrp="1"/>
          </p:cNvSpPr>
          <p:nvPr>
            <p:ph type="sldNum" sz="quarter" idx="12"/>
          </p:nvPr>
        </p:nvSpPr>
        <p:spPr/>
        <p:txBody>
          <a:bodyPr/>
          <a:lstStyle/>
          <a:p>
            <a:fld id="{508A11F4-F0F8-4B5B-B075-753C58DBD519}" type="slidenum">
              <a:rPr lang="de-DE" smtClean="0"/>
              <a:t>21</a:t>
            </a:fld>
            <a:endParaRPr lang="de-DE"/>
          </a:p>
        </p:txBody>
      </p:sp>
    </p:spTree>
    <p:extLst>
      <p:ext uri="{BB962C8B-B14F-4D97-AF65-F5344CB8AC3E}">
        <p14:creationId xmlns:p14="http://schemas.microsoft.com/office/powerpoint/2010/main" val="1314237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12"/>
          <p:cNvSpPr txBox="1"/>
          <p:nvPr/>
        </p:nvSpPr>
        <p:spPr>
          <a:xfrm>
            <a:off x="233140" y="141481"/>
            <a:ext cx="8910859" cy="707886"/>
          </a:xfrm>
          <a:prstGeom prst="rect">
            <a:avLst/>
          </a:prstGeom>
          <a:noFill/>
        </p:spPr>
        <p:txBody>
          <a:bodyPr wrap="square" rtlCol="0">
            <a:spAutoFit/>
          </a:bodyPr>
          <a:lstStyle/>
          <a:p>
            <a:r>
              <a:rPr lang="de-DE" sz="4000" b="1" dirty="0" smtClean="0"/>
              <a:t> </a:t>
            </a:r>
            <a:r>
              <a:rPr lang="en-US" sz="3600" dirty="0" smtClean="0"/>
              <a:t>Estimated financial impact</a:t>
            </a:r>
            <a:endParaRPr lang="en-US" sz="1600" dirty="0"/>
          </a:p>
        </p:txBody>
      </p:sp>
      <p:pic>
        <p:nvPicPr>
          <p:cNvPr id="14" name="Bild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8083" y="141480"/>
            <a:ext cx="2016224" cy="1134126"/>
          </a:xfrm>
          <a:prstGeom prst="rect">
            <a:avLst/>
          </a:prstGeom>
        </p:spPr>
      </p:pic>
      <p:sp>
        <p:nvSpPr>
          <p:cNvPr id="2" name="Foliennummernplatzhalter 1"/>
          <p:cNvSpPr>
            <a:spLocks noGrp="1"/>
          </p:cNvSpPr>
          <p:nvPr>
            <p:ph type="sldNum" sz="quarter" idx="12"/>
          </p:nvPr>
        </p:nvSpPr>
        <p:spPr/>
        <p:txBody>
          <a:bodyPr/>
          <a:lstStyle/>
          <a:p>
            <a:fld id="{508A11F4-F0F8-4B5B-B075-753C58DBD519}" type="slidenum">
              <a:rPr lang="de-DE" smtClean="0"/>
              <a:t>22</a:t>
            </a:fld>
            <a:endParaRPr lang="de-DE"/>
          </a:p>
        </p:txBody>
      </p:sp>
      <p:graphicFrame>
        <p:nvGraphicFramePr>
          <p:cNvPr id="11" name="Diagramm 10"/>
          <p:cNvGraphicFramePr/>
          <p:nvPr>
            <p:extLst>
              <p:ext uri="{D42A27DB-BD31-4B8C-83A1-F6EECF244321}">
                <p14:modId xmlns:p14="http://schemas.microsoft.com/office/powerpoint/2010/main" val="175582583"/>
              </p:ext>
            </p:extLst>
          </p:nvPr>
        </p:nvGraphicFramePr>
        <p:xfrm>
          <a:off x="349709" y="1464920"/>
          <a:ext cx="8677720" cy="51777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Pfeil nach rechts 14"/>
          <p:cNvSpPr/>
          <p:nvPr/>
        </p:nvSpPr>
        <p:spPr>
          <a:xfrm>
            <a:off x="4444609" y="2882016"/>
            <a:ext cx="504056" cy="18002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p:cNvSpPr/>
          <p:nvPr/>
        </p:nvSpPr>
        <p:spPr>
          <a:xfrm>
            <a:off x="4444609" y="3521725"/>
            <a:ext cx="504056" cy="18002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p:cNvSpPr/>
          <p:nvPr/>
        </p:nvSpPr>
        <p:spPr>
          <a:xfrm>
            <a:off x="4444609" y="3845761"/>
            <a:ext cx="504056" cy="18002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p:cNvSpPr/>
          <p:nvPr/>
        </p:nvSpPr>
        <p:spPr>
          <a:xfrm>
            <a:off x="4444609" y="4155926"/>
            <a:ext cx="504056" cy="18002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rechts 18"/>
          <p:cNvSpPr/>
          <p:nvPr/>
        </p:nvSpPr>
        <p:spPr>
          <a:xfrm>
            <a:off x="4444609" y="3211560"/>
            <a:ext cx="504056" cy="18002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437900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755576" y="987574"/>
            <a:ext cx="2368311" cy="3050943"/>
          </a:xfrm>
          <a:prstGeom prst="rect">
            <a:avLst/>
          </a:prstGeom>
        </p:spPr>
      </p:pic>
      <p:sp>
        <p:nvSpPr>
          <p:cNvPr id="3" name="Textfeld 2"/>
          <p:cNvSpPr txBox="1"/>
          <p:nvPr/>
        </p:nvSpPr>
        <p:spPr>
          <a:xfrm>
            <a:off x="3995936" y="1419622"/>
            <a:ext cx="4320480" cy="1569660"/>
          </a:xfrm>
          <a:prstGeom prst="rect">
            <a:avLst/>
          </a:prstGeom>
          <a:noFill/>
        </p:spPr>
        <p:txBody>
          <a:bodyPr wrap="square" rtlCol="0">
            <a:spAutoFit/>
          </a:bodyPr>
          <a:lstStyle/>
          <a:p>
            <a:pPr algn="ctr"/>
            <a:r>
              <a:rPr lang="de-DE" sz="2400" dirty="0"/>
              <a:t>Stern-Report </a:t>
            </a:r>
            <a:r>
              <a:rPr lang="en-US" sz="2400" dirty="0" smtClean="0"/>
              <a:t>as soon as in </a:t>
            </a:r>
            <a:r>
              <a:rPr lang="de-DE" sz="2400" dirty="0" smtClean="0"/>
              <a:t>2006</a:t>
            </a:r>
            <a:r>
              <a:rPr lang="de-DE" sz="2400" dirty="0"/>
              <a:t>: </a:t>
            </a:r>
          </a:p>
          <a:p>
            <a:pPr algn="ctr"/>
            <a:r>
              <a:rPr lang="en-US" sz="2400" dirty="0"/>
              <a:t>avoiding climate change would be much cheaper than mitigating its consequences</a:t>
            </a:r>
            <a:r>
              <a:rPr lang="de-DE" sz="2400" dirty="0"/>
              <a:t> </a:t>
            </a:r>
          </a:p>
        </p:txBody>
      </p:sp>
      <p:sp>
        <p:nvSpPr>
          <p:cNvPr id="4" name="Textfeld 3"/>
          <p:cNvSpPr txBox="1"/>
          <p:nvPr/>
        </p:nvSpPr>
        <p:spPr>
          <a:xfrm>
            <a:off x="1259632" y="4299942"/>
            <a:ext cx="1494323" cy="230832"/>
          </a:xfrm>
          <a:prstGeom prst="rect">
            <a:avLst/>
          </a:prstGeom>
          <a:noFill/>
        </p:spPr>
        <p:txBody>
          <a:bodyPr wrap="square" rtlCol="0">
            <a:spAutoFit/>
          </a:bodyPr>
          <a:lstStyle/>
          <a:p>
            <a:r>
              <a:rPr lang="de-DE" sz="900" dirty="0"/>
              <a:t>Source: </a:t>
            </a:r>
            <a:r>
              <a:rPr lang="de-DE" sz="900" dirty="0" err="1"/>
              <a:t>wikipedia</a:t>
            </a:r>
            <a:endParaRPr lang="de-DE" sz="900" dirty="0"/>
          </a:p>
        </p:txBody>
      </p:sp>
    </p:spTree>
    <p:extLst>
      <p:ext uri="{BB962C8B-B14F-4D97-AF65-F5344CB8AC3E}">
        <p14:creationId xmlns:p14="http://schemas.microsoft.com/office/powerpoint/2010/main" val="23583194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24</a:t>
            </a:fld>
            <a:endParaRPr lang="de-DE"/>
          </a:p>
        </p:txBody>
      </p:sp>
      <p:graphicFrame>
        <p:nvGraphicFramePr>
          <p:cNvPr id="3" name="Diagramm 2"/>
          <p:cNvGraphicFramePr/>
          <p:nvPr>
            <p:extLst>
              <p:ext uri="{D42A27DB-BD31-4B8C-83A1-F6EECF244321}">
                <p14:modId xmlns:p14="http://schemas.microsoft.com/office/powerpoint/2010/main" val="3233538859"/>
              </p:ext>
            </p:extLst>
          </p:nvPr>
        </p:nvGraphicFramePr>
        <p:xfrm>
          <a:off x="611560" y="195486"/>
          <a:ext cx="8075240"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38791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0" y="141480"/>
            <a:ext cx="9144000" cy="584775"/>
          </a:xfrm>
          <a:prstGeom prst="rect">
            <a:avLst/>
          </a:prstGeom>
          <a:noFill/>
        </p:spPr>
        <p:txBody>
          <a:bodyPr wrap="square" rtlCol="0">
            <a:spAutoFit/>
          </a:bodyPr>
          <a:lstStyle/>
          <a:p>
            <a:pPr algn="ctr"/>
            <a:r>
              <a:rPr lang="en-US" sz="3200" dirty="0" smtClean="0"/>
              <a:t>Consequences and climate adaption for companies</a:t>
            </a:r>
          </a:p>
        </p:txBody>
      </p:sp>
      <p:graphicFrame>
        <p:nvGraphicFramePr>
          <p:cNvPr id="4" name="Diagramm 3"/>
          <p:cNvGraphicFramePr/>
          <p:nvPr>
            <p:extLst>
              <p:ext uri="{D42A27DB-BD31-4B8C-83A1-F6EECF244321}">
                <p14:modId xmlns:p14="http://schemas.microsoft.com/office/powerpoint/2010/main" val="3148460889"/>
              </p:ext>
            </p:extLst>
          </p:nvPr>
        </p:nvGraphicFramePr>
        <p:xfrm>
          <a:off x="233140" y="1275606"/>
          <a:ext cx="8677720" cy="3078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liennummernplatzhalter 1"/>
          <p:cNvSpPr>
            <a:spLocks noGrp="1"/>
          </p:cNvSpPr>
          <p:nvPr>
            <p:ph type="sldNum" sz="quarter" idx="12"/>
          </p:nvPr>
        </p:nvSpPr>
        <p:spPr/>
        <p:txBody>
          <a:bodyPr/>
          <a:lstStyle/>
          <a:p>
            <a:fld id="{508A11F4-F0F8-4B5B-B075-753C58DBD519}" type="slidenum">
              <a:rPr lang="de-DE" smtClean="0"/>
              <a:t>25</a:t>
            </a:fld>
            <a:endParaRPr lang="de-DE"/>
          </a:p>
        </p:txBody>
      </p:sp>
    </p:spTree>
    <p:extLst>
      <p:ext uri="{BB962C8B-B14F-4D97-AF65-F5344CB8AC3E}">
        <p14:creationId xmlns:p14="http://schemas.microsoft.com/office/powerpoint/2010/main" val="14535674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1085925409"/>
              </p:ext>
            </p:extLst>
          </p:nvPr>
        </p:nvGraphicFramePr>
        <p:xfrm>
          <a:off x="251520" y="1688921"/>
          <a:ext cx="8677720" cy="3078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0" y="269235"/>
            <a:ext cx="9144000" cy="1200329"/>
          </a:xfrm>
          <a:prstGeom prst="rect">
            <a:avLst/>
          </a:prstGeom>
          <a:noFill/>
        </p:spPr>
        <p:txBody>
          <a:bodyPr wrap="square" rtlCol="0">
            <a:spAutoFit/>
          </a:bodyPr>
          <a:lstStyle/>
          <a:p>
            <a:pPr algn="ctr"/>
            <a:r>
              <a:rPr lang="en-US" sz="3600" dirty="0" smtClean="0"/>
              <a:t>Climate adaption for companies – </a:t>
            </a:r>
          </a:p>
          <a:p>
            <a:pPr algn="ctr"/>
            <a:r>
              <a:rPr lang="en-US" sz="3600" dirty="0" smtClean="0"/>
              <a:t>discussion questions</a:t>
            </a:r>
          </a:p>
        </p:txBody>
      </p:sp>
      <p:sp>
        <p:nvSpPr>
          <p:cNvPr id="2" name="Foliennummernplatzhalter 1"/>
          <p:cNvSpPr>
            <a:spLocks noGrp="1"/>
          </p:cNvSpPr>
          <p:nvPr>
            <p:ph type="sldNum" sz="quarter" idx="12"/>
          </p:nvPr>
        </p:nvSpPr>
        <p:spPr/>
        <p:txBody>
          <a:bodyPr/>
          <a:lstStyle/>
          <a:p>
            <a:fld id="{508A11F4-F0F8-4B5B-B075-753C58DBD519}" type="slidenum">
              <a:rPr lang="de-DE" smtClean="0"/>
              <a:t>26</a:t>
            </a:fld>
            <a:endParaRPr lang="de-DE"/>
          </a:p>
        </p:txBody>
      </p:sp>
    </p:spTree>
    <p:extLst>
      <p:ext uri="{BB962C8B-B14F-4D97-AF65-F5344CB8AC3E}">
        <p14:creationId xmlns:p14="http://schemas.microsoft.com/office/powerpoint/2010/main" val="17866705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3239497862"/>
              </p:ext>
            </p:extLst>
          </p:nvPr>
        </p:nvGraphicFramePr>
        <p:xfrm>
          <a:off x="233140" y="843558"/>
          <a:ext cx="8677720"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liennummernplatzhalter 1"/>
          <p:cNvSpPr>
            <a:spLocks noGrp="1"/>
          </p:cNvSpPr>
          <p:nvPr>
            <p:ph type="sldNum" sz="quarter" idx="12"/>
          </p:nvPr>
        </p:nvSpPr>
        <p:spPr/>
        <p:txBody>
          <a:bodyPr/>
          <a:lstStyle/>
          <a:p>
            <a:fld id="{508A11F4-F0F8-4B5B-B075-753C58DBD519}" type="slidenum">
              <a:rPr lang="de-DE" smtClean="0"/>
              <a:t>27</a:t>
            </a:fld>
            <a:endParaRPr lang="de-DE"/>
          </a:p>
        </p:txBody>
      </p:sp>
    </p:spTree>
    <p:extLst>
      <p:ext uri="{BB962C8B-B14F-4D97-AF65-F5344CB8AC3E}">
        <p14:creationId xmlns:p14="http://schemas.microsoft.com/office/powerpoint/2010/main" val="382864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742392"/>
            <a:ext cx="8698734" cy="3557550"/>
          </a:xfrm>
        </p:spPr>
        <p:txBody>
          <a:bodyPr/>
          <a:lstStyle/>
          <a:p>
            <a:r>
              <a:rPr lang="en-US" sz="3200" dirty="0" smtClean="0"/>
              <a:t>Examples of „revolutionary“, disruptive changes and their consequences:</a:t>
            </a:r>
            <a:br>
              <a:rPr lang="en-US" sz="3200" dirty="0" smtClean="0"/>
            </a:br>
            <a:r>
              <a:rPr lang="en-US" sz="3200" dirty="0" smtClean="0"/>
              <a:t> </a:t>
            </a:r>
            <a:br>
              <a:rPr lang="en-US" sz="3200" dirty="0" smtClean="0"/>
            </a:br>
            <a:r>
              <a:rPr lang="en-US" sz="3200" dirty="0" smtClean="0"/>
              <a:t>Energy sector and „carbon bubble“</a:t>
            </a:r>
            <a:br>
              <a:rPr lang="en-US" sz="3200" dirty="0" smtClean="0"/>
            </a:br>
            <a:r>
              <a:rPr lang="en-US" sz="3200" dirty="0" smtClean="0"/>
              <a:t/>
            </a:r>
            <a:br>
              <a:rPr lang="en-US" sz="3200" dirty="0" smtClean="0"/>
            </a:br>
            <a:r>
              <a:rPr lang="en-US" sz="3200" dirty="0" smtClean="0"/>
              <a:t>Mobility and combustion engines</a:t>
            </a:r>
            <a:br>
              <a:rPr lang="en-US" sz="3200" dirty="0" smtClean="0"/>
            </a:br>
            <a:r>
              <a:rPr lang="en-US" sz="3200" dirty="0" smtClean="0"/>
              <a:t/>
            </a:r>
            <a:br>
              <a:rPr lang="en-US" sz="3200" dirty="0" smtClean="0"/>
            </a:br>
            <a:r>
              <a:rPr lang="en-US" sz="3200" dirty="0" smtClean="0"/>
              <a:t>„Creative destruction“ according to Josef Schumpeter?!</a:t>
            </a:r>
            <a:endParaRPr lang="en-US" sz="3200" dirty="0"/>
          </a:p>
        </p:txBody>
      </p:sp>
      <p:sp>
        <p:nvSpPr>
          <p:cNvPr id="3" name="Foliennummernplatzhalter 2"/>
          <p:cNvSpPr>
            <a:spLocks noGrp="1"/>
          </p:cNvSpPr>
          <p:nvPr>
            <p:ph type="sldNum" sz="quarter" idx="12"/>
          </p:nvPr>
        </p:nvSpPr>
        <p:spPr/>
        <p:txBody>
          <a:bodyPr/>
          <a:lstStyle/>
          <a:p>
            <a:fld id="{508A11F4-F0F8-4B5B-B075-753C58DBD519}" type="slidenum">
              <a:rPr lang="de-DE" smtClean="0"/>
              <a:t>28</a:t>
            </a:fld>
            <a:endParaRPr lang="de-DE"/>
          </a:p>
        </p:txBody>
      </p:sp>
    </p:spTree>
    <p:extLst>
      <p:ext uri="{BB962C8B-B14F-4D97-AF65-F5344CB8AC3E}">
        <p14:creationId xmlns:p14="http://schemas.microsoft.com/office/powerpoint/2010/main" val="64986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63030" y="138493"/>
            <a:ext cx="7765353" cy="4154984"/>
          </a:xfrm>
          <a:prstGeom prst="rect">
            <a:avLst/>
          </a:prstGeom>
        </p:spPr>
        <p:txBody>
          <a:bodyPr wrap="square">
            <a:spAutoFit/>
          </a:bodyPr>
          <a:lstStyle/>
          <a:p>
            <a:r>
              <a:rPr lang="en-US" sz="2400" dirty="0" smtClean="0"/>
              <a:t>Practical conclusions for companies of many branches:</a:t>
            </a:r>
            <a:endParaRPr lang="en-US" sz="2400" dirty="0"/>
          </a:p>
          <a:p>
            <a:endParaRPr lang="en-US" sz="2400" dirty="0"/>
          </a:p>
          <a:p>
            <a:pPr marL="257175" indent="-257175">
              <a:buFont typeface="Arial" panose="020B0604020202020204" pitchFamily="34" charset="0"/>
              <a:buChar char="•"/>
            </a:pPr>
            <a:r>
              <a:rPr lang="en-US" sz="2400" dirty="0" smtClean="0"/>
              <a:t>Observation of climate change, possible risks and chances</a:t>
            </a:r>
            <a:endParaRPr lang="en-US" sz="2400" dirty="0"/>
          </a:p>
          <a:p>
            <a:pPr marL="257175" indent="-257175">
              <a:buFont typeface="Arial" panose="020B0604020202020204" pitchFamily="34" charset="0"/>
              <a:buChar char="•"/>
            </a:pPr>
            <a:r>
              <a:rPr lang="en-US" sz="2400" dirty="0" smtClean="0"/>
              <a:t>Energy and carbon accounting</a:t>
            </a:r>
            <a:endParaRPr lang="en-US" sz="2400" dirty="0"/>
          </a:p>
          <a:p>
            <a:pPr marL="257175" indent="-257175">
              <a:buFont typeface="Arial" panose="020B0604020202020204" pitchFamily="34" charset="0"/>
              <a:buChar char="•"/>
            </a:pPr>
            <a:r>
              <a:rPr lang="en-US" sz="2400" dirty="0" smtClean="0"/>
              <a:t>Implement </a:t>
            </a:r>
            <a:r>
              <a:rPr lang="en-US" sz="2400" dirty="0"/>
              <a:t>profitable investments to prevent greenhouse gases</a:t>
            </a:r>
          </a:p>
          <a:p>
            <a:pPr marL="257175" indent="-257175">
              <a:buFont typeface="Arial" panose="020B0604020202020204" pitchFamily="34" charset="0"/>
              <a:buChar char="•"/>
            </a:pPr>
            <a:r>
              <a:rPr lang="en-US" sz="2400" dirty="0"/>
              <a:t>Long-term strategy </a:t>
            </a:r>
          </a:p>
          <a:p>
            <a:pPr marL="257175" indent="-257175">
              <a:buFont typeface="Arial" panose="020B0604020202020204" pitchFamily="34" charset="0"/>
              <a:buChar char="•"/>
            </a:pPr>
            <a:r>
              <a:rPr lang="en-US" sz="2400" dirty="0"/>
              <a:t>Ethical side</a:t>
            </a:r>
          </a:p>
          <a:p>
            <a:pPr marL="257175" indent="-257175">
              <a:buFont typeface="Arial" panose="020B0604020202020204" pitchFamily="34" charset="0"/>
              <a:buChar char="•"/>
            </a:pPr>
            <a:endParaRPr lang="en-US" sz="2400" dirty="0"/>
          </a:p>
          <a:p>
            <a:endParaRPr lang="en-US" sz="2400" dirty="0"/>
          </a:p>
          <a:p>
            <a:r>
              <a:rPr lang="en-US" sz="2400" dirty="0"/>
              <a:t>Everybody: “consumerism”</a:t>
            </a:r>
          </a:p>
        </p:txBody>
      </p:sp>
    </p:spTree>
    <p:extLst>
      <p:ext uri="{BB962C8B-B14F-4D97-AF65-F5344CB8AC3E}">
        <p14:creationId xmlns:p14="http://schemas.microsoft.com/office/powerpoint/2010/main" val="8110261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23928" y="21900"/>
            <a:ext cx="5026326" cy="5121600"/>
          </a:xfrm>
        </p:spPr>
        <p:txBody>
          <a:bodyPr/>
          <a:lstStyle/>
          <a:p>
            <a:r>
              <a:rPr lang="en-US" sz="3200" noProof="0" dirty="0" smtClean="0"/>
              <a:t>Main cause: </a:t>
            </a:r>
            <a:br>
              <a:rPr lang="en-US" sz="3200" noProof="0" dirty="0" smtClean="0"/>
            </a:br>
            <a:r>
              <a:rPr lang="en-US" sz="3200" noProof="0" dirty="0" smtClean="0"/>
              <a:t>we are extracting fossil carbon; during the combustion one part carbon (C) and two parts oxygen (O) are forming the most important greenhouse gas (GHG) carbon dioxide (CO</a:t>
            </a:r>
            <a:r>
              <a:rPr lang="en-US" sz="3200" baseline="-25000" noProof="0" dirty="0" smtClean="0"/>
              <a:t>2</a:t>
            </a:r>
            <a:r>
              <a:rPr lang="en-US" sz="3200" noProof="0" dirty="0" smtClean="0"/>
              <a:t>)</a:t>
            </a:r>
            <a:endParaRPr lang="en-US" sz="3200" noProof="0" dirty="0"/>
          </a:p>
        </p:txBody>
      </p:sp>
      <p:sp>
        <p:nvSpPr>
          <p:cNvPr id="3" name="Foliennummernplatzhalter 2"/>
          <p:cNvSpPr>
            <a:spLocks noGrp="1"/>
          </p:cNvSpPr>
          <p:nvPr>
            <p:ph type="sldNum" sz="quarter" idx="12"/>
          </p:nvPr>
        </p:nvSpPr>
        <p:spPr/>
        <p:txBody>
          <a:bodyPr/>
          <a:lstStyle/>
          <a:p>
            <a:fld id="{508A11F4-F0F8-4B5B-B075-753C58DBD519}" type="slidenum">
              <a:rPr lang="de-DE" smtClean="0"/>
              <a:t>3</a:t>
            </a:fld>
            <a:endParaRPr lang="de-DE"/>
          </a:p>
        </p:txBody>
      </p:sp>
      <p:pic>
        <p:nvPicPr>
          <p:cNvPr id="6" name="Picture 2" descr="Dinosaur, Gad, Mammal, Dino, Extinct, Model, Drag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31" y="1203598"/>
            <a:ext cx="4015265" cy="2664296"/>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0" y="3919100"/>
            <a:ext cx="3384376" cy="276999"/>
          </a:xfrm>
          <a:prstGeom prst="rect">
            <a:avLst/>
          </a:prstGeom>
          <a:noFill/>
        </p:spPr>
        <p:txBody>
          <a:bodyPr wrap="square" rtlCol="0">
            <a:spAutoFit/>
          </a:bodyPr>
          <a:lstStyle/>
          <a:p>
            <a:r>
              <a:rPr lang="de-DE" sz="1200" dirty="0" smtClean="0"/>
              <a:t>Dariusz </a:t>
            </a:r>
            <a:r>
              <a:rPr lang="de-DE" sz="1200" dirty="0" err="1" smtClean="0"/>
              <a:t>Sankowski</a:t>
            </a:r>
            <a:r>
              <a:rPr lang="de-DE" sz="1200" dirty="0" smtClean="0"/>
              <a:t>, Pixabay.com</a:t>
            </a:r>
            <a:endParaRPr lang="de-DE" sz="1200" dirty="0"/>
          </a:p>
        </p:txBody>
      </p:sp>
    </p:spTree>
    <p:extLst>
      <p:ext uri="{BB962C8B-B14F-4D97-AF65-F5344CB8AC3E}">
        <p14:creationId xmlns:p14="http://schemas.microsoft.com/office/powerpoint/2010/main" val="40117830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30</a:t>
            </a:fld>
            <a:endParaRPr lang="de-DE"/>
          </a:p>
        </p:txBody>
      </p:sp>
      <p:graphicFrame>
        <p:nvGraphicFramePr>
          <p:cNvPr id="3" name="Diagramm 2"/>
          <p:cNvGraphicFramePr/>
          <p:nvPr>
            <p:extLst>
              <p:ext uri="{D42A27DB-BD31-4B8C-83A1-F6EECF244321}">
                <p14:modId xmlns:p14="http://schemas.microsoft.com/office/powerpoint/2010/main" val="3555259763"/>
              </p:ext>
            </p:extLst>
          </p:nvPr>
        </p:nvGraphicFramePr>
        <p:xfrm>
          <a:off x="611560" y="195486"/>
          <a:ext cx="8075240"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22108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31</a:t>
            </a:fld>
            <a:endParaRPr lang="de-DE"/>
          </a:p>
        </p:txBody>
      </p:sp>
      <p:graphicFrame>
        <p:nvGraphicFramePr>
          <p:cNvPr id="4" name="Diagramm 3"/>
          <p:cNvGraphicFramePr/>
          <p:nvPr>
            <p:extLst>
              <p:ext uri="{D42A27DB-BD31-4B8C-83A1-F6EECF244321}">
                <p14:modId xmlns:p14="http://schemas.microsoft.com/office/powerpoint/2010/main" val="2305705987"/>
              </p:ext>
            </p:extLst>
          </p:nvPr>
        </p:nvGraphicFramePr>
        <p:xfrm>
          <a:off x="-684584" y="0"/>
          <a:ext cx="10441160" cy="514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7202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251520" y="735546"/>
            <a:ext cx="4176463" cy="2088232"/>
          </a:xfrm>
          <a:prstGeom prst="rect">
            <a:avLst/>
          </a:prstGeom>
        </p:spPr>
      </p:pic>
      <p:pic>
        <p:nvPicPr>
          <p:cNvPr id="3" name="Grafik 2"/>
          <p:cNvPicPr>
            <a:picLocks noChangeAspect="1"/>
          </p:cNvPicPr>
          <p:nvPr/>
        </p:nvPicPr>
        <p:blipFill>
          <a:blip r:embed="rId3"/>
          <a:stretch>
            <a:fillRect/>
          </a:stretch>
        </p:blipFill>
        <p:spPr>
          <a:xfrm>
            <a:off x="5161451" y="483518"/>
            <a:ext cx="4016221" cy="2592288"/>
          </a:xfrm>
          <a:prstGeom prst="rect">
            <a:avLst/>
          </a:prstGeom>
        </p:spPr>
      </p:pic>
      <p:sp>
        <p:nvSpPr>
          <p:cNvPr id="4" name="Textfeld 3"/>
          <p:cNvSpPr txBox="1"/>
          <p:nvPr/>
        </p:nvSpPr>
        <p:spPr>
          <a:xfrm>
            <a:off x="4202041" y="4659982"/>
            <a:ext cx="989024" cy="230832"/>
          </a:xfrm>
          <a:prstGeom prst="rect">
            <a:avLst/>
          </a:prstGeom>
          <a:noFill/>
        </p:spPr>
        <p:txBody>
          <a:bodyPr wrap="square" rtlCol="0">
            <a:spAutoFit/>
          </a:bodyPr>
          <a:lstStyle/>
          <a:p>
            <a:r>
              <a:rPr lang="de-DE" sz="900" dirty="0"/>
              <a:t>Source </a:t>
            </a:r>
            <a:r>
              <a:rPr lang="de-DE" sz="900" dirty="0" err="1"/>
              <a:t>wikipedia</a:t>
            </a:r>
            <a:endParaRPr lang="de-DE" sz="900" dirty="0"/>
          </a:p>
        </p:txBody>
      </p:sp>
    </p:spTree>
    <p:extLst>
      <p:ext uri="{BB962C8B-B14F-4D97-AF65-F5344CB8AC3E}">
        <p14:creationId xmlns:p14="http://schemas.microsoft.com/office/powerpoint/2010/main" val="34272845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a:stretch>
            <a:fillRect/>
          </a:stretch>
        </p:blipFill>
        <p:spPr>
          <a:xfrm>
            <a:off x="3059832" y="1635646"/>
            <a:ext cx="3049513" cy="2287135"/>
          </a:xfrm>
          <a:prstGeom prst="rect">
            <a:avLst/>
          </a:prstGeom>
        </p:spPr>
      </p:pic>
      <p:graphicFrame>
        <p:nvGraphicFramePr>
          <p:cNvPr id="5" name="Diagramm 4"/>
          <p:cNvGraphicFramePr/>
          <p:nvPr>
            <p:extLst>
              <p:ext uri="{D42A27DB-BD31-4B8C-83A1-F6EECF244321}">
                <p14:modId xmlns:p14="http://schemas.microsoft.com/office/powerpoint/2010/main" val="2694297965"/>
              </p:ext>
            </p:extLst>
          </p:nvPr>
        </p:nvGraphicFramePr>
        <p:xfrm>
          <a:off x="0" y="657151"/>
          <a:ext cx="9324528" cy="44863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liennummernplatzhalter 2"/>
          <p:cNvSpPr>
            <a:spLocks noGrp="1"/>
          </p:cNvSpPr>
          <p:nvPr>
            <p:ph type="sldNum" sz="quarter" idx="12"/>
          </p:nvPr>
        </p:nvSpPr>
        <p:spPr/>
        <p:txBody>
          <a:bodyPr/>
          <a:lstStyle/>
          <a:p>
            <a:fld id="{508A11F4-F0F8-4B5B-B075-753C58DBD519}" type="slidenum">
              <a:rPr lang="de-DE" smtClean="0"/>
              <a:t>33</a:t>
            </a:fld>
            <a:endParaRPr lang="de-DE"/>
          </a:p>
        </p:txBody>
      </p:sp>
      <p:sp>
        <p:nvSpPr>
          <p:cNvPr id="2" name="Textfeld 1"/>
          <p:cNvSpPr txBox="1"/>
          <p:nvPr/>
        </p:nvSpPr>
        <p:spPr>
          <a:xfrm>
            <a:off x="2376736" y="54201"/>
            <a:ext cx="4176464" cy="461665"/>
          </a:xfrm>
          <a:prstGeom prst="rect">
            <a:avLst/>
          </a:prstGeom>
          <a:noFill/>
        </p:spPr>
        <p:txBody>
          <a:bodyPr wrap="square" rtlCol="0">
            <a:spAutoFit/>
          </a:bodyPr>
          <a:lstStyle/>
          <a:p>
            <a:pPr algn="ctr"/>
            <a:r>
              <a:rPr lang="en-US" sz="2400" dirty="0"/>
              <a:t>I</a:t>
            </a:r>
            <a:r>
              <a:rPr lang="en-US" sz="2400" dirty="0" smtClean="0"/>
              <a:t>deas we should follow</a:t>
            </a:r>
            <a:endParaRPr lang="en-US" sz="2400" dirty="0"/>
          </a:p>
        </p:txBody>
      </p:sp>
    </p:spTree>
    <p:extLst>
      <p:ext uri="{BB962C8B-B14F-4D97-AF65-F5344CB8AC3E}">
        <p14:creationId xmlns:p14="http://schemas.microsoft.com/office/powerpoint/2010/main" val="375528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179512" y="411510"/>
            <a:ext cx="8698734" cy="4194466"/>
          </a:xfrm>
        </p:spPr>
        <p:txBody>
          <a:bodyPr>
            <a:noAutofit/>
          </a:bodyPr>
          <a:lstStyle/>
          <a:p>
            <a:pPr marL="0" indent="0">
              <a:buNone/>
            </a:pPr>
            <a:r>
              <a:rPr lang="de-DE" sz="1100" b="1" dirty="0" smtClean="0"/>
              <a:t>In der Präsentation verwendete Literatur:</a:t>
            </a:r>
          </a:p>
          <a:p>
            <a:endParaRPr lang="de-DE" sz="800" dirty="0" smtClean="0"/>
          </a:p>
          <a:p>
            <a:r>
              <a:rPr lang="de-DE" sz="800" dirty="0" err="1" smtClean="0"/>
              <a:t>Heintz</a:t>
            </a:r>
            <a:r>
              <a:rPr lang="de-DE" sz="800" dirty="0"/>
              <a:t>, A., Reinhardt, G.A. (1996): Chemie und Umwelt. 4., aktualisierte und erweiterte Auflage. Braunschweig/Wiesbaden. </a:t>
            </a:r>
            <a:endParaRPr lang="de-DE" sz="800" dirty="0" smtClean="0"/>
          </a:p>
          <a:p>
            <a:r>
              <a:rPr lang="de-DE" sz="800" dirty="0" smtClean="0"/>
              <a:t>Deutscher Wetterdienst: </a:t>
            </a:r>
            <a:r>
              <a:rPr lang="de-DE" sz="800" dirty="0" smtClean="0">
                <a:hlinkClick r:id="rId3"/>
              </a:rPr>
              <a:t>www.dwd.de</a:t>
            </a:r>
            <a:endParaRPr lang="de-DE" sz="800" dirty="0" smtClean="0"/>
          </a:p>
          <a:p>
            <a:r>
              <a:rPr lang="de-DE" sz="800" dirty="0" smtClean="0"/>
              <a:t>Deutsches Klimaportal: </a:t>
            </a:r>
            <a:r>
              <a:rPr lang="de-DE" sz="800" dirty="0" smtClean="0">
                <a:hlinkClick r:id="rId4"/>
              </a:rPr>
              <a:t>http</a:t>
            </a:r>
            <a:r>
              <a:rPr lang="de-DE" sz="800" dirty="0">
                <a:hlinkClick r:id="rId4"/>
              </a:rPr>
              <a:t>://</a:t>
            </a:r>
            <a:r>
              <a:rPr lang="de-DE" sz="800" dirty="0" smtClean="0">
                <a:hlinkClick r:id="rId4"/>
              </a:rPr>
              <a:t>www.deutschesklimaportal.de/DE/Home/home_node.html</a:t>
            </a:r>
            <a:r>
              <a:rPr lang="de-DE" sz="800" dirty="0" smtClean="0"/>
              <a:t> </a:t>
            </a:r>
          </a:p>
          <a:p>
            <a:r>
              <a:rPr lang="de-DE" sz="800" dirty="0" smtClean="0"/>
              <a:t>Umweltbundesamt: </a:t>
            </a:r>
            <a:r>
              <a:rPr lang="de-DE" sz="800" dirty="0" smtClean="0">
                <a:hlinkClick r:id="rId5"/>
              </a:rPr>
              <a:t>www.umweltbundesamt.de</a:t>
            </a:r>
            <a:endParaRPr lang="de-DE" sz="800" dirty="0" smtClean="0"/>
          </a:p>
          <a:p>
            <a:r>
              <a:rPr lang="de-DE" sz="800" dirty="0" err="1" smtClean="0"/>
              <a:t>Intergovernmenal</a:t>
            </a:r>
            <a:r>
              <a:rPr lang="de-DE" sz="800" dirty="0" smtClean="0"/>
              <a:t> Panel on </a:t>
            </a:r>
            <a:r>
              <a:rPr lang="de-DE" sz="800" dirty="0" err="1" smtClean="0"/>
              <a:t>Climate</a:t>
            </a:r>
            <a:r>
              <a:rPr lang="de-DE" sz="800" dirty="0" smtClean="0"/>
              <a:t> Change: </a:t>
            </a:r>
            <a:r>
              <a:rPr lang="de-DE" sz="800" dirty="0" smtClean="0">
                <a:hlinkClick r:id="rId6"/>
              </a:rPr>
              <a:t>www.ipcc.ch</a:t>
            </a:r>
            <a:endParaRPr lang="de-DE" sz="800" dirty="0" smtClean="0"/>
          </a:p>
          <a:p>
            <a:r>
              <a:rPr lang="de-DE" sz="800" dirty="0" smtClean="0"/>
              <a:t>Europäische Umweltagentur: </a:t>
            </a:r>
            <a:r>
              <a:rPr lang="de-DE" sz="800" dirty="0" smtClean="0">
                <a:hlinkClick r:id="rId7"/>
              </a:rPr>
              <a:t>www.eea.europa.eu/de</a:t>
            </a:r>
            <a:endParaRPr lang="de-DE" sz="800" dirty="0" smtClean="0"/>
          </a:p>
          <a:p>
            <a:r>
              <a:rPr lang="de-DE" sz="800" dirty="0"/>
              <a:t>Klimaforschung Helmholtz-Zentrum für Umweltforschung UFZ: </a:t>
            </a:r>
            <a:r>
              <a:rPr lang="de-DE" sz="800" dirty="0">
                <a:hlinkClick r:id="rId8"/>
              </a:rPr>
              <a:t>http://</a:t>
            </a:r>
            <a:r>
              <a:rPr lang="de-DE" sz="800" dirty="0" smtClean="0">
                <a:hlinkClick r:id="rId8"/>
              </a:rPr>
              <a:t>www.ufz.de/index.php?de=37935</a:t>
            </a:r>
            <a:endParaRPr lang="de-DE" sz="800" dirty="0" smtClean="0"/>
          </a:p>
          <a:p>
            <a:r>
              <a:rPr lang="de-DE" sz="800" dirty="0" smtClean="0"/>
              <a:t>Bundeszentrale für politische Bildung: </a:t>
            </a:r>
            <a:r>
              <a:rPr lang="de-DE" sz="800" dirty="0" smtClean="0">
                <a:hlinkClick r:id="rId9"/>
              </a:rPr>
              <a:t>https</a:t>
            </a:r>
            <a:r>
              <a:rPr lang="de-DE" sz="800" dirty="0">
                <a:hlinkClick r:id="rId9"/>
              </a:rPr>
              <a:t>://www.bpb.de/gesellschaft/umwelt/klimawandel</a:t>
            </a:r>
            <a:r>
              <a:rPr lang="de-DE" sz="800" dirty="0" smtClean="0">
                <a:hlinkClick r:id="rId9"/>
              </a:rPr>
              <a:t>/</a:t>
            </a:r>
            <a:endParaRPr lang="de-DE" sz="800" dirty="0" smtClean="0"/>
          </a:p>
          <a:p>
            <a:r>
              <a:rPr lang="de-DE" sz="800" dirty="0"/>
              <a:t>Greenpeace: </a:t>
            </a:r>
            <a:r>
              <a:rPr lang="de-DE" sz="800" dirty="0">
                <a:hlinkClick r:id="rId10"/>
              </a:rPr>
              <a:t>https://</a:t>
            </a:r>
            <a:r>
              <a:rPr lang="de-DE" sz="800" dirty="0" smtClean="0">
                <a:hlinkClick r:id="rId10"/>
              </a:rPr>
              <a:t>www.greenpeace.de/themen/klimawandel</a:t>
            </a:r>
            <a:endParaRPr lang="de-DE" sz="800" dirty="0" smtClean="0"/>
          </a:p>
          <a:p>
            <a:r>
              <a:rPr lang="de-DE" sz="800" dirty="0" smtClean="0"/>
              <a:t>WDR: </a:t>
            </a:r>
            <a:r>
              <a:rPr lang="de-DE" sz="800" dirty="0" smtClean="0">
                <a:hlinkClick r:id="rId11"/>
              </a:rPr>
              <a:t>http</a:t>
            </a:r>
            <a:r>
              <a:rPr lang="de-DE" sz="800" dirty="0">
                <a:hlinkClick r:id="rId11"/>
              </a:rPr>
              <a:t>://www1.wdr.de/mediathek/video/sendungen/eins-zu-eins/video-eins-zu-eins---</a:t>
            </a:r>
            <a:r>
              <a:rPr lang="de-DE" sz="800" dirty="0" smtClean="0">
                <a:hlinkClick r:id="rId11"/>
              </a:rPr>
              <a:t>klimaschutz-und-energiepolitik-welche-kosten-kommen-auf-den-buerger-zu-100.html</a:t>
            </a:r>
            <a:endParaRPr lang="de-DE" sz="800" dirty="0" smtClean="0">
              <a:hlinkClick r:id="rId12"/>
            </a:endParaRPr>
          </a:p>
          <a:p>
            <a:r>
              <a:rPr lang="de-DE" sz="800" dirty="0" smtClean="0"/>
              <a:t>Klimafakten: </a:t>
            </a:r>
            <a:r>
              <a:rPr lang="de-DE" sz="800" dirty="0" smtClean="0">
                <a:hlinkClick r:id="rId12"/>
              </a:rPr>
              <a:t>www.klimafakten.de</a:t>
            </a:r>
            <a:r>
              <a:rPr lang="de-DE" sz="800" dirty="0" smtClean="0"/>
              <a:t> </a:t>
            </a:r>
          </a:p>
          <a:p>
            <a:r>
              <a:rPr lang="de-DE" altLang="de-DE" sz="800" dirty="0"/>
              <a:t>Witterung und Klima: Eine allgemeine Klimatologie, Ernst Heyer, 9. Auflage, Leipzig 1993) </a:t>
            </a:r>
            <a:endParaRPr lang="de-DE" sz="800" dirty="0" smtClean="0"/>
          </a:p>
          <a:p>
            <a:r>
              <a:rPr lang="de-DE" sz="800" dirty="0" smtClean="0"/>
              <a:t>Klett Verlag: </a:t>
            </a:r>
            <a:r>
              <a:rPr lang="de-DE" sz="800" dirty="0"/>
              <a:t>http://</a:t>
            </a:r>
            <a:r>
              <a:rPr lang="de-DE" sz="800" dirty="0" err="1"/>
              <a:t>www.klett.de</a:t>
            </a:r>
            <a:r>
              <a:rPr lang="de-DE" sz="800" dirty="0"/>
              <a:t>/alias/1016053 </a:t>
            </a:r>
          </a:p>
          <a:p>
            <a:r>
              <a:rPr lang="de-DE" sz="800" dirty="0"/>
              <a:t>Wiki Bildungsserver: </a:t>
            </a:r>
            <a:r>
              <a:rPr lang="de-DE" sz="800" dirty="0">
                <a:hlinkClick r:id="rId13"/>
              </a:rPr>
              <a:t>http://</a:t>
            </a:r>
            <a:r>
              <a:rPr lang="de-DE" sz="800" dirty="0" smtClean="0">
                <a:hlinkClick r:id="rId13"/>
              </a:rPr>
              <a:t>wiki.bildungsserver.de/index.php/Hauptseite</a:t>
            </a:r>
            <a:r>
              <a:rPr lang="de-DE" sz="800" dirty="0" smtClean="0"/>
              <a:t> </a:t>
            </a:r>
          </a:p>
          <a:p>
            <a:r>
              <a:rPr lang="de-DE" sz="800" dirty="0" smtClean="0"/>
              <a:t>BMUB: </a:t>
            </a:r>
            <a:r>
              <a:rPr lang="de-DE" sz="800" dirty="0" smtClean="0">
                <a:hlinkClick r:id="rId14"/>
              </a:rPr>
              <a:t>http://www.bmub.bund.de/themen/klima-energie</a:t>
            </a:r>
            <a:endParaRPr lang="de-DE" sz="800" dirty="0" smtClean="0"/>
          </a:p>
          <a:p>
            <a:r>
              <a:rPr lang="de-DE" sz="800" dirty="0" err="1" smtClean="0"/>
              <a:t>Ökoystem</a:t>
            </a:r>
            <a:r>
              <a:rPr lang="de-DE" sz="800" dirty="0" smtClean="0"/>
              <a:t>-Erde: </a:t>
            </a:r>
            <a:r>
              <a:rPr lang="de-DE" sz="800" dirty="0" smtClean="0">
                <a:hlinkClick r:id="rId15"/>
              </a:rPr>
              <a:t>www.oekosystem-erde.de/html/klimawandel-02.html</a:t>
            </a:r>
            <a:endParaRPr lang="de-DE" sz="800" dirty="0" smtClean="0"/>
          </a:p>
          <a:p>
            <a:r>
              <a:rPr lang="de-DE" sz="800" dirty="0" smtClean="0"/>
              <a:t>WBGU: </a:t>
            </a:r>
            <a:r>
              <a:rPr lang="de-DE" sz="800" dirty="0" smtClean="0">
                <a:hlinkClick r:id="rId16"/>
              </a:rPr>
              <a:t>http</a:t>
            </a:r>
            <a:r>
              <a:rPr lang="de-DE" sz="800" dirty="0">
                <a:hlinkClick r:id="rId16"/>
              </a:rPr>
              <a:t>://</a:t>
            </a:r>
            <a:r>
              <a:rPr lang="de-DE" sz="800" dirty="0" smtClean="0">
                <a:hlinkClick r:id="rId16"/>
              </a:rPr>
              <a:t>www.wbgu.de/fileadmin/templates/dateien/veroeffentlichungen/sondergutachten/sn2009/wbgu_sn2009.pdf</a:t>
            </a:r>
            <a:endParaRPr lang="de-DE" sz="800" dirty="0" smtClean="0"/>
          </a:p>
          <a:p>
            <a:r>
              <a:rPr lang="de-DE" sz="800" dirty="0" smtClean="0"/>
              <a:t>NASA: </a:t>
            </a:r>
            <a:r>
              <a:rPr lang="de-DE" sz="800" dirty="0">
                <a:hlinkClick r:id="rId17"/>
              </a:rPr>
              <a:t>http://</a:t>
            </a:r>
            <a:r>
              <a:rPr lang="de-DE" sz="800" dirty="0" smtClean="0">
                <a:hlinkClick r:id="rId17"/>
              </a:rPr>
              <a:t>svs.gsfc.nasa.gov/cgi-bin/details.cgi?aid=3998</a:t>
            </a:r>
            <a:endParaRPr lang="de-DE" sz="800" dirty="0" smtClean="0"/>
          </a:p>
          <a:p>
            <a:r>
              <a:rPr lang="de-DE" sz="800" dirty="0" smtClean="0"/>
              <a:t>Welt: </a:t>
            </a:r>
            <a:r>
              <a:rPr lang="de-DE" sz="800" dirty="0" smtClean="0">
                <a:hlinkClick r:id="rId18"/>
              </a:rPr>
              <a:t>www.welt.de/wissenschaft/article737613/Mit-dem-Klimawandel-kommen-neue-Krankheiten.html</a:t>
            </a:r>
            <a:endParaRPr lang="de-DE" sz="800" dirty="0" smtClean="0"/>
          </a:p>
          <a:p>
            <a:r>
              <a:rPr lang="de-DE" sz="800" dirty="0" smtClean="0"/>
              <a:t>Zeit: </a:t>
            </a:r>
            <a:r>
              <a:rPr lang="de-DE" sz="800" dirty="0" smtClean="0">
                <a:hlinkClick r:id="rId19"/>
              </a:rPr>
              <a:t>http</a:t>
            </a:r>
            <a:r>
              <a:rPr lang="de-DE" sz="800" dirty="0">
                <a:hlinkClick r:id="rId19"/>
              </a:rPr>
              <a:t>://</a:t>
            </a:r>
            <a:r>
              <a:rPr lang="de-DE" sz="800" dirty="0" smtClean="0">
                <a:hlinkClick r:id="rId19"/>
              </a:rPr>
              <a:t>www.zeit.de/wirtschaft/2015-12/klimawandel-ressourcen-konflikt-migration-konsequenzen</a:t>
            </a:r>
            <a:endParaRPr lang="de-DE" sz="800" dirty="0" smtClean="0"/>
          </a:p>
          <a:p>
            <a:r>
              <a:rPr lang="de-DE" sz="800" dirty="0" err="1" smtClean="0"/>
              <a:t>Clisap</a:t>
            </a:r>
            <a:r>
              <a:rPr lang="de-DE" sz="800" dirty="0" smtClean="0"/>
              <a:t>: </a:t>
            </a:r>
            <a:r>
              <a:rPr lang="de-DE" sz="800" dirty="0" smtClean="0">
                <a:hlinkClick r:id="rId20"/>
              </a:rPr>
              <a:t>https</a:t>
            </a:r>
            <a:r>
              <a:rPr lang="de-DE" sz="800" dirty="0">
                <a:hlinkClick r:id="rId20"/>
              </a:rPr>
              <a:t>://www.clisap.de/de/forschung/c:-</a:t>
            </a:r>
            <a:r>
              <a:rPr lang="de-DE" sz="800" dirty="0" smtClean="0">
                <a:hlinkClick r:id="rId20"/>
              </a:rPr>
              <a:t>klimawandel-und-soziale-dynamiken/crg-klimawandel-und-sicherheit/zusammenhang-zwischen-klimawandel-und-konflikten/</a:t>
            </a:r>
            <a:endParaRPr lang="de-DE" sz="800" dirty="0" smtClean="0"/>
          </a:p>
          <a:p>
            <a:r>
              <a:rPr lang="de-DE" sz="800" dirty="0" smtClean="0"/>
              <a:t>BAMF: </a:t>
            </a:r>
            <a:r>
              <a:rPr lang="de-DE" sz="800" dirty="0" smtClean="0">
                <a:hlinkClick r:id="rId21"/>
              </a:rPr>
              <a:t>https://www.bamf.de/SharedDocs/Anlagen/DE/Publikationen/WorkingPapers/wp45-klimamigration.pdf</a:t>
            </a:r>
            <a:r>
              <a:rPr lang="de-DE" sz="800" dirty="0">
                <a:hlinkClick r:id="rId21"/>
              </a:rPr>
              <a:t>?__</a:t>
            </a:r>
            <a:r>
              <a:rPr lang="de-DE" sz="800" dirty="0" smtClean="0">
                <a:hlinkClick r:id="rId21"/>
              </a:rPr>
              <a:t>blob=publicationFile</a:t>
            </a:r>
            <a:r>
              <a:rPr lang="de-DE" sz="800" dirty="0" smtClean="0"/>
              <a:t> </a:t>
            </a:r>
            <a:endParaRPr lang="de-DE" sz="800" dirty="0"/>
          </a:p>
          <a:p>
            <a:r>
              <a:rPr lang="de-DE" sz="800" dirty="0" smtClean="0"/>
              <a:t>Umwelt-im-Unterricht: </a:t>
            </a:r>
            <a:r>
              <a:rPr lang="de-DE" sz="800" dirty="0" smtClean="0">
                <a:hlinkClick r:id="rId22"/>
              </a:rPr>
              <a:t>www.umwelt-im-unterricht.de/hintergrund/klimawandel-und-migration</a:t>
            </a:r>
            <a:endParaRPr lang="de-DE" sz="800" dirty="0" smtClean="0"/>
          </a:p>
          <a:p>
            <a:r>
              <a:rPr lang="de-DE" sz="800" dirty="0" smtClean="0"/>
              <a:t>BMWI: </a:t>
            </a:r>
            <a:r>
              <a:rPr lang="de-DE" sz="800" dirty="0" smtClean="0">
                <a:hlinkClick r:id="rId23"/>
              </a:rPr>
              <a:t>www.bmwi.de/DE/Themen/Energie/Energiewende/koordinierung-energiewende.html</a:t>
            </a:r>
            <a:endParaRPr lang="de-DE" sz="800" dirty="0" smtClean="0"/>
          </a:p>
          <a:p>
            <a:r>
              <a:rPr lang="de-DE" sz="800" dirty="0" smtClean="0"/>
              <a:t>Klimaschutz: </a:t>
            </a:r>
            <a:r>
              <a:rPr lang="de-DE" sz="800" dirty="0" smtClean="0">
                <a:hlinkClick r:id="rId24"/>
              </a:rPr>
              <a:t>www.klimaschutz.de/de/programme</a:t>
            </a:r>
            <a:endParaRPr lang="de-DE" sz="800" dirty="0" smtClean="0"/>
          </a:p>
          <a:p>
            <a:r>
              <a:rPr lang="de-DE" sz="800" dirty="0" err="1" smtClean="0"/>
              <a:t>Ipb-bw</a:t>
            </a:r>
            <a:r>
              <a:rPr lang="de-DE" sz="800" dirty="0" smtClean="0"/>
              <a:t>: </a:t>
            </a:r>
            <a:r>
              <a:rPr lang="de-DE" sz="800" dirty="0" smtClean="0">
                <a:hlinkClick r:id="rId25"/>
              </a:rPr>
              <a:t>www.lpb-bw.de/klimaschutz_deutschland.html</a:t>
            </a:r>
            <a:endParaRPr lang="de-DE" sz="800" dirty="0" smtClean="0"/>
          </a:p>
          <a:p>
            <a:r>
              <a:rPr lang="de-DE" sz="800" dirty="0" err="1" smtClean="0"/>
              <a:t>Öko</a:t>
            </a:r>
            <a:r>
              <a:rPr lang="de-DE" sz="800" dirty="0" smtClean="0"/>
              <a:t>: </a:t>
            </a:r>
            <a:r>
              <a:rPr lang="de-DE" sz="800" dirty="0" smtClean="0">
                <a:hlinkClick r:id="rId26"/>
              </a:rPr>
              <a:t>www.oeko.de/oekodoc/2441/2015-598-de.pdf</a:t>
            </a:r>
            <a:endParaRPr lang="de-DE" sz="800" dirty="0" smtClean="0"/>
          </a:p>
          <a:p>
            <a:r>
              <a:rPr lang="de-DE" sz="800" dirty="0" smtClean="0"/>
              <a:t>Technische Universität Dortmund: </a:t>
            </a:r>
            <a:r>
              <a:rPr lang="de-DE" sz="800" dirty="0" err="1" smtClean="0"/>
              <a:t>wupperinst.org</a:t>
            </a:r>
            <a:r>
              <a:rPr lang="de-DE" sz="800" dirty="0" smtClean="0"/>
              <a:t>/</a:t>
            </a:r>
            <a:r>
              <a:rPr lang="de-DE" sz="800" dirty="0" err="1" smtClean="0"/>
              <a:t>uploads</a:t>
            </a:r>
            <a:r>
              <a:rPr lang="de-DE" sz="800" dirty="0" smtClean="0"/>
              <a:t>/</a:t>
            </a:r>
            <a:r>
              <a:rPr lang="de-DE" sz="800" dirty="0" err="1" smtClean="0"/>
              <a:t>tx_wupperinst</a:t>
            </a:r>
            <a:r>
              <a:rPr lang="de-DE" sz="800" dirty="0" smtClean="0"/>
              <a:t>/AF_AG2-2_Greiving.pdf </a:t>
            </a:r>
          </a:p>
          <a:p>
            <a:r>
              <a:rPr lang="de-DE" sz="800" dirty="0" smtClean="0"/>
              <a:t>Bundesregierung: </a:t>
            </a:r>
            <a:r>
              <a:rPr lang="de-DE" sz="800" dirty="0" smtClean="0">
                <a:hlinkClick r:id="rId27"/>
              </a:rPr>
              <a:t>www.bundesregierung.de/Content/DE/StatischeSeiten/Breg/FAQ/faq-zum-klimaschutz.html</a:t>
            </a:r>
            <a:r>
              <a:rPr lang="de-DE" sz="800" dirty="0" smtClean="0"/>
              <a:t> </a:t>
            </a:r>
          </a:p>
        </p:txBody>
      </p:sp>
      <p:sp>
        <p:nvSpPr>
          <p:cNvPr id="5" name="Titel 3"/>
          <p:cNvSpPr txBox="1">
            <a:spLocks/>
          </p:cNvSpPr>
          <p:nvPr/>
        </p:nvSpPr>
        <p:spPr>
          <a:xfrm>
            <a:off x="179512" y="-236562"/>
            <a:ext cx="8698734"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solidFill>
                <a:latin typeface="+mj-lt"/>
                <a:ea typeface="+mj-ea"/>
                <a:cs typeface="+mj-cs"/>
              </a:defRPr>
            </a:lvl1pPr>
          </a:lstStyle>
          <a:p>
            <a:r>
              <a:rPr lang="de-DE" dirty="0" smtClean="0"/>
              <a:t>Literatur</a:t>
            </a:r>
            <a:endParaRPr lang="de-DE" dirty="0"/>
          </a:p>
        </p:txBody>
      </p:sp>
      <p:sp>
        <p:nvSpPr>
          <p:cNvPr id="2" name="Foliennummernplatzhalter 1"/>
          <p:cNvSpPr>
            <a:spLocks noGrp="1"/>
          </p:cNvSpPr>
          <p:nvPr>
            <p:ph type="sldNum" sz="quarter" idx="12"/>
          </p:nvPr>
        </p:nvSpPr>
        <p:spPr/>
        <p:txBody>
          <a:bodyPr/>
          <a:lstStyle/>
          <a:p>
            <a:fld id="{508A11F4-F0F8-4B5B-B075-753C58DBD519}" type="slidenum">
              <a:rPr lang="de-DE" smtClean="0"/>
              <a:t>34</a:t>
            </a:fld>
            <a:endParaRPr lang="de-DE" dirty="0"/>
          </a:p>
        </p:txBody>
      </p:sp>
    </p:spTree>
    <p:extLst>
      <p:ext uri="{BB962C8B-B14F-4D97-AF65-F5344CB8AC3E}">
        <p14:creationId xmlns:p14="http://schemas.microsoft.com/office/powerpoint/2010/main" val="1951139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544" y="141480"/>
            <a:ext cx="9038031" cy="4625783"/>
          </a:xfrm>
        </p:spPr>
        <p:txBody>
          <a:bodyPr/>
          <a:lstStyle/>
          <a:p>
            <a:r>
              <a:rPr lang="en-US" sz="2800" noProof="0" dirty="0" smtClean="0"/>
              <a:t>IPCC</a:t>
            </a:r>
            <a:br>
              <a:rPr lang="en-US" sz="2800" noProof="0" dirty="0" smtClean="0"/>
            </a:br>
            <a:r>
              <a:rPr lang="en-US" sz="2800" noProof="0" dirty="0" smtClean="0"/>
              <a:t>Intergovernmental Panel on Climate Change </a:t>
            </a:r>
            <a:br>
              <a:rPr lang="en-US" sz="2800" noProof="0" dirty="0" smtClean="0"/>
            </a:br>
            <a:r>
              <a:rPr lang="en-US" sz="2800" noProof="0" dirty="0" smtClean="0"/>
              <a:t/>
            </a:r>
            <a:br>
              <a:rPr lang="en-US" sz="2800" noProof="0" dirty="0" smtClean="0"/>
            </a:br>
            <a:r>
              <a:rPr lang="en-US" sz="2800" noProof="0" dirty="0" smtClean="0"/>
              <a:t>Hundreds of leading scientists advising the United Nations</a:t>
            </a:r>
            <a:br>
              <a:rPr lang="en-US" sz="2800" noProof="0" dirty="0" smtClean="0"/>
            </a:br>
            <a:r>
              <a:rPr lang="en-US" sz="2800" noProof="0" dirty="0" smtClean="0"/>
              <a:t/>
            </a:r>
            <a:br>
              <a:rPr lang="en-US" sz="2800" noProof="0" dirty="0" smtClean="0"/>
            </a:br>
            <a:r>
              <a:rPr lang="en-US" sz="2800" noProof="0" dirty="0" smtClean="0"/>
              <a:t>„Denialists“ have nearly disappeared </a:t>
            </a:r>
            <a:br>
              <a:rPr lang="en-US" sz="2800" noProof="0" dirty="0" smtClean="0"/>
            </a:br>
            <a:r>
              <a:rPr lang="en-US" sz="2800" noProof="0" dirty="0" smtClean="0"/>
              <a:t/>
            </a:r>
            <a:br>
              <a:rPr lang="en-US" sz="2800" noProof="0" dirty="0" smtClean="0"/>
            </a:br>
            <a:r>
              <a:rPr lang="en-US" sz="2800" noProof="0" dirty="0" smtClean="0"/>
              <a:t>The „Assessment Reports“ are warning more and more urgently in every new release! </a:t>
            </a:r>
            <a:endParaRPr lang="en-US" sz="2800" noProof="0" dirty="0"/>
          </a:p>
        </p:txBody>
      </p:sp>
      <p:sp>
        <p:nvSpPr>
          <p:cNvPr id="3" name="Foliennummernplatzhalter 2"/>
          <p:cNvSpPr>
            <a:spLocks noGrp="1"/>
          </p:cNvSpPr>
          <p:nvPr>
            <p:ph type="sldNum" sz="quarter" idx="12"/>
          </p:nvPr>
        </p:nvSpPr>
        <p:spPr/>
        <p:txBody>
          <a:bodyPr/>
          <a:lstStyle/>
          <a:p>
            <a:fld id="{508A11F4-F0F8-4B5B-B075-753C58DBD519}" type="slidenum">
              <a:rPr lang="de-DE" smtClean="0"/>
              <a:t>4</a:t>
            </a:fld>
            <a:endParaRPr lang="de-DE"/>
          </a:p>
        </p:txBody>
      </p:sp>
    </p:spTree>
    <p:extLst>
      <p:ext uri="{BB962C8B-B14F-4D97-AF65-F5344CB8AC3E}">
        <p14:creationId xmlns:p14="http://schemas.microsoft.com/office/powerpoint/2010/main" val="1848233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5</a:t>
            </a:fld>
            <a:endParaRPr lang="de-DE"/>
          </a:p>
        </p:txBody>
      </p:sp>
      <p:sp>
        <p:nvSpPr>
          <p:cNvPr id="6" name="Inhaltsplatzhalter 4"/>
          <p:cNvSpPr>
            <a:spLocks noGrp="1"/>
          </p:cNvSpPr>
          <p:nvPr>
            <p:ph idx="1"/>
          </p:nvPr>
        </p:nvSpPr>
        <p:spPr>
          <a:xfrm>
            <a:off x="467866" y="1059582"/>
            <a:ext cx="8248143" cy="2747034"/>
          </a:xfrm>
        </p:spPr>
        <p:txBody>
          <a:bodyPr>
            <a:noAutofit/>
          </a:bodyPr>
          <a:lstStyle/>
          <a:p>
            <a:pPr marL="0" indent="0" algn="ctr">
              <a:buNone/>
            </a:pPr>
            <a:r>
              <a:rPr lang="en-US" sz="2800" b="1" noProof="0" dirty="0" smtClean="0"/>
              <a:t>Outline</a:t>
            </a:r>
          </a:p>
          <a:p>
            <a:pPr marL="514350" indent="-514350" algn="ctr">
              <a:buFont typeface="+mj-lt"/>
              <a:buAutoNum type="arabicPeriod"/>
            </a:pPr>
            <a:r>
              <a:rPr lang="en-US" sz="2800" noProof="0" dirty="0" smtClean="0"/>
              <a:t>Global Warming</a:t>
            </a:r>
          </a:p>
          <a:p>
            <a:pPr marL="514350" indent="-514350" algn="ctr">
              <a:buFont typeface="+mj-lt"/>
              <a:buAutoNum type="arabicPeriod"/>
            </a:pPr>
            <a:r>
              <a:rPr lang="en-US" sz="2800" b="1" noProof="0" dirty="0" smtClean="0"/>
              <a:t>Weather, Climate, and Greenhouse Gases</a:t>
            </a:r>
          </a:p>
          <a:p>
            <a:pPr marL="514350" indent="-514350" algn="ctr">
              <a:buFont typeface="+mj-lt"/>
              <a:buAutoNum type="arabicPeriod"/>
            </a:pPr>
            <a:r>
              <a:rPr lang="en-US" sz="2800" noProof="0" dirty="0" smtClean="0"/>
              <a:t>Consequences and Impact </a:t>
            </a:r>
          </a:p>
          <a:p>
            <a:pPr marL="0" indent="0" algn="ctr">
              <a:buNone/>
            </a:pPr>
            <a:endParaRPr lang="en-US" sz="2800" noProof="0" dirty="0" smtClean="0"/>
          </a:p>
          <a:p>
            <a:pPr marL="0" indent="0" algn="ctr">
              <a:buNone/>
            </a:pPr>
            <a:endParaRPr lang="en-US" sz="2800" noProof="0" dirty="0" smtClean="0"/>
          </a:p>
          <a:p>
            <a:pPr marL="0" indent="0" algn="ctr">
              <a:buNone/>
            </a:pPr>
            <a:endParaRPr lang="en-US" sz="2800" noProof="0" dirty="0" smtClean="0"/>
          </a:p>
        </p:txBody>
      </p:sp>
    </p:spTree>
    <p:extLst>
      <p:ext uri="{BB962C8B-B14F-4D97-AF65-F5344CB8AC3E}">
        <p14:creationId xmlns:p14="http://schemas.microsoft.com/office/powerpoint/2010/main" val="1833363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2090628163"/>
              </p:ext>
            </p:extLst>
          </p:nvPr>
        </p:nvGraphicFramePr>
        <p:xfrm>
          <a:off x="251520" y="1261742"/>
          <a:ext cx="8676456" cy="2534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508A11F4-F0F8-4B5B-B075-753C58DBD519}" type="slidenum">
              <a:rPr lang="de-DE" smtClean="0"/>
              <a:t>6</a:t>
            </a:fld>
            <a:endParaRPr lang="de-DE"/>
          </a:p>
        </p:txBody>
      </p:sp>
    </p:spTree>
    <p:extLst>
      <p:ext uri="{BB962C8B-B14F-4D97-AF65-F5344CB8AC3E}">
        <p14:creationId xmlns:p14="http://schemas.microsoft.com/office/powerpoint/2010/main" val="23316578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28550"/>
            <a:ext cx="8698734" cy="857250"/>
          </a:xfrm>
        </p:spPr>
        <p:txBody>
          <a:bodyPr/>
          <a:lstStyle/>
          <a:p>
            <a:r>
              <a:rPr lang="en-US" b="1" noProof="0" dirty="0" smtClean="0"/>
              <a:t>Earth without greenhouse effect</a:t>
            </a:r>
            <a:endParaRPr lang="en-US" b="1" noProof="0" dirty="0"/>
          </a:p>
        </p:txBody>
      </p:sp>
      <p:sp>
        <p:nvSpPr>
          <p:cNvPr id="4" name="Sonne 3"/>
          <p:cNvSpPr/>
          <p:nvPr/>
        </p:nvSpPr>
        <p:spPr>
          <a:xfrm>
            <a:off x="323528" y="573528"/>
            <a:ext cx="1800200" cy="1350150"/>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7" name="Gerade Verbindung 16"/>
          <p:cNvCxnSpPr/>
          <p:nvPr/>
        </p:nvCxnSpPr>
        <p:spPr>
          <a:xfrm flipH="1">
            <a:off x="899592" y="189834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flipV="1">
            <a:off x="899592" y="207099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Gerade Verbindung 19"/>
          <p:cNvCxnSpPr/>
          <p:nvPr/>
        </p:nvCxnSpPr>
        <p:spPr>
          <a:xfrm flipH="1">
            <a:off x="1115616" y="207099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flipV="1">
            <a:off x="1124000" y="223171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flipH="1">
            <a:off x="1331640" y="2238003"/>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flipV="1">
            <a:off x="1340024" y="2393733"/>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H="1">
            <a:off x="1547664" y="2400021"/>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flipV="1">
            <a:off x="1556048" y="2555751"/>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Gerade Verbindung 27"/>
          <p:cNvCxnSpPr/>
          <p:nvPr/>
        </p:nvCxnSpPr>
        <p:spPr>
          <a:xfrm flipH="1">
            <a:off x="1763688" y="2562039"/>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flipV="1">
            <a:off x="1772072" y="2717769"/>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a:xfrm flipH="1">
            <a:off x="1979712" y="272405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flipV="1">
            <a:off x="1988096" y="2879787"/>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a:xfrm flipH="1">
            <a:off x="2195736" y="288607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a:xfrm flipV="1">
            <a:off x="2204120" y="304180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flipH="1">
            <a:off x="2411760" y="3048093"/>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a:xfrm flipV="1">
            <a:off x="2420144" y="3203823"/>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Gerade Verbindung 36"/>
          <p:cNvCxnSpPr/>
          <p:nvPr/>
        </p:nvCxnSpPr>
        <p:spPr>
          <a:xfrm flipH="1">
            <a:off x="2627784" y="3210111"/>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flipV="1">
            <a:off x="2636168" y="3365841"/>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Gerade Verbindung 38"/>
          <p:cNvCxnSpPr/>
          <p:nvPr/>
        </p:nvCxnSpPr>
        <p:spPr>
          <a:xfrm flipH="1">
            <a:off x="2843808" y="3372129"/>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p:nvCxnSpPr>
        <p:spPr>
          <a:xfrm flipV="1">
            <a:off x="2852192" y="3527859"/>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p:nvCxnSpPr>
        <p:spPr>
          <a:xfrm flipH="1">
            <a:off x="3059832" y="353414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p:nvPr/>
        </p:nvCxnSpPr>
        <p:spPr>
          <a:xfrm flipV="1">
            <a:off x="3068216" y="369616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4" name="Gerade Verbindung 43"/>
          <p:cNvCxnSpPr/>
          <p:nvPr/>
        </p:nvCxnSpPr>
        <p:spPr>
          <a:xfrm flipH="1">
            <a:off x="3275856" y="369616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5" name="Gerade Verbindung 44"/>
          <p:cNvCxnSpPr/>
          <p:nvPr/>
        </p:nvCxnSpPr>
        <p:spPr>
          <a:xfrm flipV="1">
            <a:off x="3284240" y="3858183"/>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a:xfrm>
            <a:off x="3555504" y="3858183"/>
            <a:ext cx="0" cy="365094"/>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Gerade Verbindung 52"/>
          <p:cNvCxnSpPr/>
          <p:nvPr/>
        </p:nvCxnSpPr>
        <p:spPr>
          <a:xfrm flipH="1">
            <a:off x="1350876" y="176452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Gerade Verbindung 53"/>
          <p:cNvCxnSpPr/>
          <p:nvPr/>
        </p:nvCxnSpPr>
        <p:spPr>
          <a:xfrm flipV="1">
            <a:off x="1350876" y="193717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p:nvPr/>
        </p:nvCxnSpPr>
        <p:spPr>
          <a:xfrm flipH="1">
            <a:off x="1566900" y="193717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p:nvPr/>
        </p:nvCxnSpPr>
        <p:spPr>
          <a:xfrm flipV="1">
            <a:off x="1575284" y="209790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a:xfrm flipH="1">
            <a:off x="1782924" y="210418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p:nvPr/>
        </p:nvCxnSpPr>
        <p:spPr>
          <a:xfrm flipV="1">
            <a:off x="1791308" y="225991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p:nvPr/>
        </p:nvCxnSpPr>
        <p:spPr>
          <a:xfrm flipH="1">
            <a:off x="1998948" y="226620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0" name="Gerade Verbindung 59"/>
          <p:cNvCxnSpPr/>
          <p:nvPr/>
        </p:nvCxnSpPr>
        <p:spPr>
          <a:xfrm flipV="1">
            <a:off x="2007332" y="242193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1" name="Gerade Verbindung 60"/>
          <p:cNvCxnSpPr/>
          <p:nvPr/>
        </p:nvCxnSpPr>
        <p:spPr>
          <a:xfrm flipH="1">
            <a:off x="2214972" y="242822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p:nvCxnSpPr>
        <p:spPr>
          <a:xfrm flipV="1">
            <a:off x="2223356" y="2583954"/>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3" name="Gerade Verbindung 62"/>
          <p:cNvCxnSpPr/>
          <p:nvPr/>
        </p:nvCxnSpPr>
        <p:spPr>
          <a:xfrm flipH="1">
            <a:off x="2430996" y="259024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p:nvPr/>
        </p:nvCxnSpPr>
        <p:spPr>
          <a:xfrm flipV="1">
            <a:off x="2439380" y="274597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 name="Gerade Verbindung 64"/>
          <p:cNvCxnSpPr/>
          <p:nvPr/>
        </p:nvCxnSpPr>
        <p:spPr>
          <a:xfrm flipH="1">
            <a:off x="2647020" y="275226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 name="Gerade Verbindung 65"/>
          <p:cNvCxnSpPr/>
          <p:nvPr/>
        </p:nvCxnSpPr>
        <p:spPr>
          <a:xfrm flipV="1">
            <a:off x="2655404" y="290799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p:nvPr/>
        </p:nvCxnSpPr>
        <p:spPr>
          <a:xfrm flipH="1">
            <a:off x="2863044" y="291427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p:nvPr/>
        </p:nvCxnSpPr>
        <p:spPr>
          <a:xfrm flipV="1">
            <a:off x="2871428" y="307000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Gerade Verbindung 68"/>
          <p:cNvCxnSpPr/>
          <p:nvPr/>
        </p:nvCxnSpPr>
        <p:spPr>
          <a:xfrm flipH="1">
            <a:off x="3079068" y="307629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p:nvPr/>
        </p:nvCxnSpPr>
        <p:spPr>
          <a:xfrm flipV="1">
            <a:off x="3087452" y="323202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p:nvPr/>
        </p:nvCxnSpPr>
        <p:spPr>
          <a:xfrm flipH="1">
            <a:off x="3295092" y="323831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 name="Gerade Verbindung 71"/>
          <p:cNvCxnSpPr/>
          <p:nvPr/>
        </p:nvCxnSpPr>
        <p:spPr>
          <a:xfrm flipV="1">
            <a:off x="3303476" y="3394044"/>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p:nvPr/>
        </p:nvCxnSpPr>
        <p:spPr>
          <a:xfrm flipH="1">
            <a:off x="3511116" y="340033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a:xfrm flipV="1">
            <a:off x="3519500" y="356235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a:xfrm flipH="1">
            <a:off x="3727140" y="356235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p:nvPr/>
        </p:nvCxnSpPr>
        <p:spPr>
          <a:xfrm flipV="1">
            <a:off x="3735524" y="372436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p:nvPr/>
        </p:nvCxnSpPr>
        <p:spPr>
          <a:xfrm flipH="1">
            <a:off x="1802160" y="165965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 name="Gerade Verbindung 77"/>
          <p:cNvCxnSpPr/>
          <p:nvPr/>
        </p:nvCxnSpPr>
        <p:spPr>
          <a:xfrm flipV="1">
            <a:off x="1802160" y="1832307"/>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 name="Gerade Verbindung 78"/>
          <p:cNvCxnSpPr/>
          <p:nvPr/>
        </p:nvCxnSpPr>
        <p:spPr>
          <a:xfrm flipH="1">
            <a:off x="2018184" y="183230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p:nvPr/>
        </p:nvCxnSpPr>
        <p:spPr>
          <a:xfrm flipV="1">
            <a:off x="2026568" y="199303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 name="Gerade Verbindung 80"/>
          <p:cNvCxnSpPr/>
          <p:nvPr/>
        </p:nvCxnSpPr>
        <p:spPr>
          <a:xfrm flipH="1">
            <a:off x="2234208" y="199932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p:nvPr/>
        </p:nvCxnSpPr>
        <p:spPr>
          <a:xfrm flipV="1">
            <a:off x="2242592" y="215505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p:nvPr/>
        </p:nvCxnSpPr>
        <p:spPr>
          <a:xfrm flipH="1">
            <a:off x="2450232" y="216133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4" name="Gerade Verbindung 83"/>
          <p:cNvCxnSpPr/>
          <p:nvPr/>
        </p:nvCxnSpPr>
        <p:spPr>
          <a:xfrm flipV="1">
            <a:off x="2458616" y="231706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p:nvPr/>
        </p:nvCxnSpPr>
        <p:spPr>
          <a:xfrm flipH="1">
            <a:off x="2666256" y="232335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p:nvPr/>
        </p:nvCxnSpPr>
        <p:spPr>
          <a:xfrm flipV="1">
            <a:off x="2674640" y="247908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7" name="Gerade Verbindung 86"/>
          <p:cNvCxnSpPr/>
          <p:nvPr/>
        </p:nvCxnSpPr>
        <p:spPr>
          <a:xfrm flipH="1">
            <a:off x="2882280" y="248537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p:nvPr/>
        </p:nvCxnSpPr>
        <p:spPr>
          <a:xfrm flipV="1">
            <a:off x="2890664" y="2641104"/>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9" name="Gerade Verbindung 88"/>
          <p:cNvCxnSpPr/>
          <p:nvPr/>
        </p:nvCxnSpPr>
        <p:spPr>
          <a:xfrm flipH="1">
            <a:off x="3098304" y="264739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0" name="Gerade Verbindung 89"/>
          <p:cNvCxnSpPr/>
          <p:nvPr/>
        </p:nvCxnSpPr>
        <p:spPr>
          <a:xfrm flipV="1">
            <a:off x="3106688" y="280312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p:nvPr/>
        </p:nvCxnSpPr>
        <p:spPr>
          <a:xfrm flipH="1">
            <a:off x="3314328" y="280941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p:nvPr/>
        </p:nvCxnSpPr>
        <p:spPr>
          <a:xfrm flipV="1">
            <a:off x="3322712" y="296514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3" name="Gerade Verbindung 92"/>
          <p:cNvCxnSpPr/>
          <p:nvPr/>
        </p:nvCxnSpPr>
        <p:spPr>
          <a:xfrm flipH="1">
            <a:off x="3530352" y="297142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4" name="Gerade Verbindung 93"/>
          <p:cNvCxnSpPr/>
          <p:nvPr/>
        </p:nvCxnSpPr>
        <p:spPr>
          <a:xfrm flipV="1">
            <a:off x="3538736" y="312715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p:nvPr/>
        </p:nvCxnSpPr>
        <p:spPr>
          <a:xfrm flipH="1">
            <a:off x="3746376" y="313344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6" name="Gerade Verbindung 95"/>
          <p:cNvCxnSpPr/>
          <p:nvPr/>
        </p:nvCxnSpPr>
        <p:spPr>
          <a:xfrm flipV="1">
            <a:off x="3754760" y="328917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7" name="Gerade Verbindung 96"/>
          <p:cNvCxnSpPr/>
          <p:nvPr/>
        </p:nvCxnSpPr>
        <p:spPr>
          <a:xfrm flipH="1">
            <a:off x="3962400" y="329546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8" name="Gerade Verbindung 97"/>
          <p:cNvCxnSpPr/>
          <p:nvPr/>
        </p:nvCxnSpPr>
        <p:spPr>
          <a:xfrm flipV="1">
            <a:off x="3970784" y="345748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9" name="Gerade Verbindung 98"/>
          <p:cNvCxnSpPr/>
          <p:nvPr/>
        </p:nvCxnSpPr>
        <p:spPr>
          <a:xfrm flipH="1">
            <a:off x="4178424" y="345748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0" name="Gerade Verbindung 99"/>
          <p:cNvCxnSpPr/>
          <p:nvPr/>
        </p:nvCxnSpPr>
        <p:spPr>
          <a:xfrm flipV="1">
            <a:off x="4186808" y="361950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1" name="Gerade Verbindung mit Pfeil 100"/>
          <p:cNvCxnSpPr/>
          <p:nvPr/>
        </p:nvCxnSpPr>
        <p:spPr>
          <a:xfrm flipH="1">
            <a:off x="4015036" y="3721396"/>
            <a:ext cx="408" cy="501881"/>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Gerade Verbindung mit Pfeil 102"/>
          <p:cNvCxnSpPr/>
          <p:nvPr/>
        </p:nvCxnSpPr>
        <p:spPr>
          <a:xfrm flipH="1">
            <a:off x="4466320" y="3618379"/>
            <a:ext cx="136" cy="604898"/>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Gekrümmte Verbindung 115"/>
          <p:cNvCxnSpPr/>
          <p:nvPr/>
        </p:nvCxnSpPr>
        <p:spPr>
          <a:xfrm rot="5400000" flipH="1" flipV="1">
            <a:off x="4992364" y="2560066"/>
            <a:ext cx="1679553" cy="1800200"/>
          </a:xfrm>
          <a:prstGeom prst="curvedConnector3">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3" name="Gekrümmte Verbindung 122"/>
          <p:cNvCxnSpPr/>
          <p:nvPr/>
        </p:nvCxnSpPr>
        <p:spPr>
          <a:xfrm rot="5400000" flipH="1" flipV="1">
            <a:off x="6938757" y="1201108"/>
            <a:ext cx="1239769" cy="1652801"/>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Gekrümmte Verbindung 125"/>
          <p:cNvCxnSpPr/>
          <p:nvPr/>
        </p:nvCxnSpPr>
        <p:spPr>
          <a:xfrm rot="5400000" flipH="1" flipV="1">
            <a:off x="5183096" y="2636033"/>
            <a:ext cx="1602888" cy="1800200"/>
          </a:xfrm>
          <a:prstGeom prst="curvedConnector3">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7" name="Gekrümmte Verbindung 126"/>
          <p:cNvCxnSpPr/>
          <p:nvPr/>
        </p:nvCxnSpPr>
        <p:spPr>
          <a:xfrm rot="5400000" flipH="1" flipV="1">
            <a:off x="7082708" y="1350433"/>
            <a:ext cx="1213193" cy="1609328"/>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Gekrümmte Verbindung 131"/>
          <p:cNvCxnSpPr/>
          <p:nvPr/>
        </p:nvCxnSpPr>
        <p:spPr>
          <a:xfrm rot="5400000" flipH="1" flipV="1">
            <a:off x="5352455" y="2704466"/>
            <a:ext cx="1602888" cy="1800200"/>
          </a:xfrm>
          <a:prstGeom prst="curvedConnector3">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3" name="Gekrümmte Verbindung 132"/>
          <p:cNvCxnSpPr/>
          <p:nvPr/>
        </p:nvCxnSpPr>
        <p:spPr>
          <a:xfrm rot="5400000" flipH="1" flipV="1">
            <a:off x="7260516" y="1383841"/>
            <a:ext cx="1239769" cy="1652801"/>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Rechteck 2"/>
          <p:cNvSpPr/>
          <p:nvPr/>
        </p:nvSpPr>
        <p:spPr>
          <a:xfrm>
            <a:off x="0" y="4299942"/>
            <a:ext cx="9144000" cy="378042"/>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4" name="Textfeld 133"/>
          <p:cNvSpPr txBox="1"/>
          <p:nvPr/>
        </p:nvSpPr>
        <p:spPr>
          <a:xfrm>
            <a:off x="3640375" y="4318759"/>
            <a:ext cx="1613425" cy="400110"/>
          </a:xfrm>
          <a:prstGeom prst="rect">
            <a:avLst/>
          </a:prstGeom>
          <a:noFill/>
        </p:spPr>
        <p:txBody>
          <a:bodyPr wrap="square" rtlCol="0">
            <a:spAutoFit/>
          </a:bodyPr>
          <a:lstStyle/>
          <a:p>
            <a:r>
              <a:rPr lang="de-DE" sz="2000" b="1" dirty="0" smtClean="0"/>
              <a:t>Transmission</a:t>
            </a:r>
            <a:endParaRPr lang="de-DE" b="1" dirty="0"/>
          </a:p>
        </p:txBody>
      </p:sp>
      <p:sp>
        <p:nvSpPr>
          <p:cNvPr id="135" name="Textfeld 134"/>
          <p:cNvSpPr txBox="1"/>
          <p:nvPr/>
        </p:nvSpPr>
        <p:spPr>
          <a:xfrm>
            <a:off x="3208040" y="728700"/>
            <a:ext cx="3236168" cy="400110"/>
          </a:xfrm>
          <a:prstGeom prst="rect">
            <a:avLst/>
          </a:prstGeom>
          <a:noFill/>
        </p:spPr>
        <p:txBody>
          <a:bodyPr wrap="square" rtlCol="0">
            <a:spAutoFit/>
          </a:bodyPr>
          <a:lstStyle/>
          <a:p>
            <a:r>
              <a:rPr lang="en-US" sz="2000" b="1" dirty="0" smtClean="0"/>
              <a:t>Average temperature -18°C </a:t>
            </a:r>
            <a:endParaRPr lang="en-US" sz="2000" b="1" dirty="0"/>
          </a:p>
        </p:txBody>
      </p:sp>
      <p:sp>
        <p:nvSpPr>
          <p:cNvPr id="136" name="Textfeld 135"/>
          <p:cNvSpPr txBox="1"/>
          <p:nvPr/>
        </p:nvSpPr>
        <p:spPr>
          <a:xfrm>
            <a:off x="825631" y="3579862"/>
            <a:ext cx="2179476" cy="707886"/>
          </a:xfrm>
          <a:prstGeom prst="rect">
            <a:avLst/>
          </a:prstGeom>
          <a:noFill/>
        </p:spPr>
        <p:txBody>
          <a:bodyPr wrap="square" rtlCol="0">
            <a:spAutoFit/>
          </a:bodyPr>
          <a:lstStyle/>
          <a:p>
            <a:r>
              <a:rPr lang="en-US" sz="2000" b="1" dirty="0" smtClean="0"/>
              <a:t>Short-wave solar radiation</a:t>
            </a:r>
          </a:p>
        </p:txBody>
      </p:sp>
      <p:sp>
        <p:nvSpPr>
          <p:cNvPr id="137" name="Textfeld 136"/>
          <p:cNvSpPr txBox="1"/>
          <p:nvPr/>
        </p:nvSpPr>
        <p:spPr>
          <a:xfrm>
            <a:off x="6036804" y="3579862"/>
            <a:ext cx="2179476" cy="707886"/>
          </a:xfrm>
          <a:prstGeom prst="rect">
            <a:avLst/>
          </a:prstGeom>
          <a:noFill/>
        </p:spPr>
        <p:txBody>
          <a:bodyPr wrap="square" rtlCol="0">
            <a:spAutoFit/>
          </a:bodyPr>
          <a:lstStyle/>
          <a:p>
            <a:r>
              <a:rPr lang="en-US" sz="2000" b="1" dirty="0" smtClean="0"/>
              <a:t>Long-wave heat radiation</a:t>
            </a:r>
          </a:p>
        </p:txBody>
      </p:sp>
      <p:sp>
        <p:nvSpPr>
          <p:cNvPr id="5" name="Foliennummernplatzhalter 4"/>
          <p:cNvSpPr>
            <a:spLocks noGrp="1"/>
          </p:cNvSpPr>
          <p:nvPr>
            <p:ph type="sldNum" sz="quarter" idx="12"/>
          </p:nvPr>
        </p:nvSpPr>
        <p:spPr/>
        <p:txBody>
          <a:bodyPr/>
          <a:lstStyle/>
          <a:p>
            <a:fld id="{508A11F4-F0F8-4B5B-B075-753C58DBD519}" type="slidenum">
              <a:rPr lang="de-DE" smtClean="0"/>
              <a:t>7</a:t>
            </a:fld>
            <a:endParaRPr lang="de-DE"/>
          </a:p>
        </p:txBody>
      </p:sp>
    </p:spTree>
    <p:extLst>
      <p:ext uri="{BB962C8B-B14F-4D97-AF65-F5344CB8AC3E}">
        <p14:creationId xmlns:p14="http://schemas.microsoft.com/office/powerpoint/2010/main" val="1091280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Wolke 109"/>
          <p:cNvSpPr/>
          <p:nvPr/>
        </p:nvSpPr>
        <p:spPr>
          <a:xfrm rot="10800000">
            <a:off x="-1332656" y="1954641"/>
            <a:ext cx="11377264" cy="1414533"/>
          </a:xfrm>
          <a:prstGeom prst="cloud">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179512" y="148326"/>
            <a:ext cx="8698734" cy="857250"/>
          </a:xfrm>
        </p:spPr>
        <p:txBody>
          <a:bodyPr/>
          <a:lstStyle/>
          <a:p>
            <a:r>
              <a:rPr lang="en-US" b="1" noProof="0" dirty="0" smtClean="0"/>
              <a:t>Earth with natural greenhouse effect</a:t>
            </a:r>
            <a:endParaRPr lang="en-US" b="1" noProof="0" dirty="0"/>
          </a:p>
        </p:txBody>
      </p:sp>
      <p:sp>
        <p:nvSpPr>
          <p:cNvPr id="4" name="Sonne 3"/>
          <p:cNvSpPr/>
          <p:nvPr/>
        </p:nvSpPr>
        <p:spPr>
          <a:xfrm>
            <a:off x="323528" y="843558"/>
            <a:ext cx="1800200" cy="1350150"/>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7" name="Gerade Verbindung 16"/>
          <p:cNvCxnSpPr/>
          <p:nvPr/>
        </p:nvCxnSpPr>
        <p:spPr>
          <a:xfrm flipH="1">
            <a:off x="899592" y="216837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flipV="1">
            <a:off x="899592" y="234102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Gerade Verbindung 19"/>
          <p:cNvCxnSpPr/>
          <p:nvPr/>
        </p:nvCxnSpPr>
        <p:spPr>
          <a:xfrm flipH="1">
            <a:off x="1115616" y="234102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flipV="1">
            <a:off x="1124000" y="250174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flipH="1">
            <a:off x="1331640" y="2508033"/>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flipV="1">
            <a:off x="1340024" y="2663763"/>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H="1">
            <a:off x="1547664" y="2670051"/>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flipV="1">
            <a:off x="1556048" y="2825781"/>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Gerade Verbindung 27"/>
          <p:cNvCxnSpPr/>
          <p:nvPr/>
        </p:nvCxnSpPr>
        <p:spPr>
          <a:xfrm flipH="1">
            <a:off x="1763688" y="2832069"/>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flipV="1">
            <a:off x="1772072" y="2987799"/>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a:xfrm flipH="1">
            <a:off x="1979712" y="299408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flipV="1">
            <a:off x="1988096" y="3149817"/>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a:xfrm flipH="1">
            <a:off x="2195736" y="315610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a:xfrm flipV="1">
            <a:off x="2204120" y="331183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flipH="1">
            <a:off x="2411760" y="3318123"/>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a:xfrm flipV="1">
            <a:off x="2420144" y="3473853"/>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Gerade Verbindung 36"/>
          <p:cNvCxnSpPr/>
          <p:nvPr/>
        </p:nvCxnSpPr>
        <p:spPr>
          <a:xfrm flipH="1">
            <a:off x="2627784" y="3480141"/>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flipV="1">
            <a:off x="2636168" y="3635871"/>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Gerade Verbindung 38"/>
          <p:cNvCxnSpPr/>
          <p:nvPr/>
        </p:nvCxnSpPr>
        <p:spPr>
          <a:xfrm flipH="1">
            <a:off x="2843808" y="3642159"/>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p:nvCxnSpPr>
        <p:spPr>
          <a:xfrm flipV="1">
            <a:off x="2852192" y="3797889"/>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p:nvCxnSpPr>
        <p:spPr>
          <a:xfrm flipH="1">
            <a:off x="3059832" y="380417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p:nvPr/>
        </p:nvCxnSpPr>
        <p:spPr>
          <a:xfrm flipV="1">
            <a:off x="3068216" y="396619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4" name="Gerade Verbindung 43"/>
          <p:cNvCxnSpPr/>
          <p:nvPr/>
        </p:nvCxnSpPr>
        <p:spPr>
          <a:xfrm flipH="1">
            <a:off x="3275856" y="396619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5" name="Gerade Verbindung 44"/>
          <p:cNvCxnSpPr/>
          <p:nvPr/>
        </p:nvCxnSpPr>
        <p:spPr>
          <a:xfrm flipV="1">
            <a:off x="3284240" y="4128213"/>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a:xfrm>
            <a:off x="3555504" y="4128213"/>
            <a:ext cx="0" cy="365094"/>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Gerade Verbindung 52"/>
          <p:cNvCxnSpPr/>
          <p:nvPr/>
        </p:nvCxnSpPr>
        <p:spPr>
          <a:xfrm flipH="1">
            <a:off x="1350876" y="203455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Gerade Verbindung 53"/>
          <p:cNvCxnSpPr/>
          <p:nvPr/>
        </p:nvCxnSpPr>
        <p:spPr>
          <a:xfrm flipV="1">
            <a:off x="1350876" y="2207205"/>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p:nvPr/>
        </p:nvCxnSpPr>
        <p:spPr>
          <a:xfrm flipH="1">
            <a:off x="1566900" y="2207205"/>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p:nvPr/>
        </p:nvCxnSpPr>
        <p:spPr>
          <a:xfrm flipV="1">
            <a:off x="1575284" y="236793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a:xfrm flipH="1">
            <a:off x="1782924" y="237421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p:nvPr/>
        </p:nvCxnSpPr>
        <p:spPr>
          <a:xfrm flipV="1">
            <a:off x="1791308" y="252994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p:nvPr/>
        </p:nvCxnSpPr>
        <p:spPr>
          <a:xfrm flipH="1">
            <a:off x="1998948" y="253623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0" name="Gerade Verbindung 59"/>
          <p:cNvCxnSpPr/>
          <p:nvPr/>
        </p:nvCxnSpPr>
        <p:spPr>
          <a:xfrm flipV="1">
            <a:off x="2007332" y="269196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1" name="Gerade Verbindung 60"/>
          <p:cNvCxnSpPr/>
          <p:nvPr/>
        </p:nvCxnSpPr>
        <p:spPr>
          <a:xfrm flipH="1">
            <a:off x="2214972" y="269825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p:nvCxnSpPr>
        <p:spPr>
          <a:xfrm flipV="1">
            <a:off x="2223356" y="2853984"/>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3" name="Gerade Verbindung 62"/>
          <p:cNvCxnSpPr/>
          <p:nvPr/>
        </p:nvCxnSpPr>
        <p:spPr>
          <a:xfrm flipH="1">
            <a:off x="2430996" y="286027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p:nvPr/>
        </p:nvCxnSpPr>
        <p:spPr>
          <a:xfrm flipV="1">
            <a:off x="2439380" y="301600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 name="Gerade Verbindung 64"/>
          <p:cNvCxnSpPr/>
          <p:nvPr/>
        </p:nvCxnSpPr>
        <p:spPr>
          <a:xfrm flipH="1">
            <a:off x="2647020" y="302229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 name="Gerade Verbindung 65"/>
          <p:cNvCxnSpPr/>
          <p:nvPr/>
        </p:nvCxnSpPr>
        <p:spPr>
          <a:xfrm flipV="1">
            <a:off x="2655404" y="317802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p:nvPr/>
        </p:nvCxnSpPr>
        <p:spPr>
          <a:xfrm flipH="1">
            <a:off x="2863044" y="318430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p:nvPr/>
        </p:nvCxnSpPr>
        <p:spPr>
          <a:xfrm flipV="1">
            <a:off x="2871428" y="334003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Gerade Verbindung 68"/>
          <p:cNvCxnSpPr/>
          <p:nvPr/>
        </p:nvCxnSpPr>
        <p:spPr>
          <a:xfrm flipH="1">
            <a:off x="3079068" y="334632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p:nvPr/>
        </p:nvCxnSpPr>
        <p:spPr>
          <a:xfrm flipV="1">
            <a:off x="3087452" y="350205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p:nvPr/>
        </p:nvCxnSpPr>
        <p:spPr>
          <a:xfrm flipH="1">
            <a:off x="3295092" y="350834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 name="Gerade Verbindung 71"/>
          <p:cNvCxnSpPr/>
          <p:nvPr/>
        </p:nvCxnSpPr>
        <p:spPr>
          <a:xfrm flipV="1">
            <a:off x="3303476" y="3664074"/>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p:nvPr/>
        </p:nvCxnSpPr>
        <p:spPr>
          <a:xfrm flipH="1">
            <a:off x="3511116" y="367036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a:xfrm flipV="1">
            <a:off x="3519500" y="383238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a:xfrm flipH="1">
            <a:off x="3727140" y="383238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p:nvPr/>
        </p:nvCxnSpPr>
        <p:spPr>
          <a:xfrm flipV="1">
            <a:off x="3735524" y="399439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p:nvPr/>
        </p:nvCxnSpPr>
        <p:spPr>
          <a:xfrm flipH="1">
            <a:off x="1802160" y="192968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 name="Gerade Verbindung 77"/>
          <p:cNvCxnSpPr/>
          <p:nvPr/>
        </p:nvCxnSpPr>
        <p:spPr>
          <a:xfrm flipV="1">
            <a:off x="1802160" y="2102337"/>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 name="Gerade Verbindung 78"/>
          <p:cNvCxnSpPr/>
          <p:nvPr/>
        </p:nvCxnSpPr>
        <p:spPr>
          <a:xfrm flipH="1">
            <a:off x="2018184" y="2102337"/>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p:nvPr/>
        </p:nvCxnSpPr>
        <p:spPr>
          <a:xfrm flipV="1">
            <a:off x="2026568" y="226306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 name="Gerade Verbindung 80"/>
          <p:cNvCxnSpPr/>
          <p:nvPr/>
        </p:nvCxnSpPr>
        <p:spPr>
          <a:xfrm flipH="1">
            <a:off x="2234208" y="226935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p:nvPr/>
        </p:nvCxnSpPr>
        <p:spPr>
          <a:xfrm flipV="1">
            <a:off x="2242592" y="242508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p:nvPr/>
        </p:nvCxnSpPr>
        <p:spPr>
          <a:xfrm flipH="1">
            <a:off x="2450232" y="243136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4" name="Gerade Verbindung 83"/>
          <p:cNvCxnSpPr/>
          <p:nvPr/>
        </p:nvCxnSpPr>
        <p:spPr>
          <a:xfrm flipV="1">
            <a:off x="2458616" y="258709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p:nvPr/>
        </p:nvCxnSpPr>
        <p:spPr>
          <a:xfrm flipH="1">
            <a:off x="2666256" y="259338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p:nvPr/>
        </p:nvCxnSpPr>
        <p:spPr>
          <a:xfrm flipV="1">
            <a:off x="2674640" y="274911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7" name="Gerade Verbindung 86"/>
          <p:cNvCxnSpPr/>
          <p:nvPr/>
        </p:nvCxnSpPr>
        <p:spPr>
          <a:xfrm flipH="1">
            <a:off x="2882280" y="275540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p:nvPr/>
        </p:nvCxnSpPr>
        <p:spPr>
          <a:xfrm flipV="1">
            <a:off x="2890664" y="2911134"/>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9" name="Gerade Verbindung 88"/>
          <p:cNvCxnSpPr/>
          <p:nvPr/>
        </p:nvCxnSpPr>
        <p:spPr>
          <a:xfrm flipH="1">
            <a:off x="3098304" y="291742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0" name="Gerade Verbindung 89"/>
          <p:cNvCxnSpPr/>
          <p:nvPr/>
        </p:nvCxnSpPr>
        <p:spPr>
          <a:xfrm flipV="1">
            <a:off x="3106688" y="307315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p:nvPr/>
        </p:nvCxnSpPr>
        <p:spPr>
          <a:xfrm flipH="1">
            <a:off x="3314328" y="3079440"/>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p:nvPr/>
        </p:nvCxnSpPr>
        <p:spPr>
          <a:xfrm flipV="1">
            <a:off x="3322712" y="323517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3" name="Gerade Verbindung 92"/>
          <p:cNvCxnSpPr/>
          <p:nvPr/>
        </p:nvCxnSpPr>
        <p:spPr>
          <a:xfrm flipH="1">
            <a:off x="3530352" y="3241458"/>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4" name="Gerade Verbindung 93"/>
          <p:cNvCxnSpPr/>
          <p:nvPr/>
        </p:nvCxnSpPr>
        <p:spPr>
          <a:xfrm flipV="1">
            <a:off x="3538736" y="3397188"/>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p:nvPr/>
        </p:nvCxnSpPr>
        <p:spPr>
          <a:xfrm flipH="1">
            <a:off x="3746376" y="3403476"/>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6" name="Gerade Verbindung 95"/>
          <p:cNvCxnSpPr/>
          <p:nvPr/>
        </p:nvCxnSpPr>
        <p:spPr>
          <a:xfrm flipV="1">
            <a:off x="3754760" y="3559206"/>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7" name="Gerade Verbindung 96"/>
          <p:cNvCxnSpPr/>
          <p:nvPr/>
        </p:nvCxnSpPr>
        <p:spPr>
          <a:xfrm flipH="1">
            <a:off x="3962400" y="3565494"/>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8" name="Gerade Verbindung 97"/>
          <p:cNvCxnSpPr/>
          <p:nvPr/>
        </p:nvCxnSpPr>
        <p:spPr>
          <a:xfrm flipV="1">
            <a:off x="3970784" y="3727512"/>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9" name="Gerade Verbindung 98"/>
          <p:cNvCxnSpPr/>
          <p:nvPr/>
        </p:nvCxnSpPr>
        <p:spPr>
          <a:xfrm flipH="1">
            <a:off x="4178424" y="3727512"/>
            <a:ext cx="72008" cy="27003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0" name="Gerade Verbindung 99"/>
          <p:cNvCxnSpPr/>
          <p:nvPr/>
        </p:nvCxnSpPr>
        <p:spPr>
          <a:xfrm flipV="1">
            <a:off x="4186808" y="3889530"/>
            <a:ext cx="279648" cy="11430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1" name="Gerade Verbindung mit Pfeil 100"/>
          <p:cNvCxnSpPr/>
          <p:nvPr/>
        </p:nvCxnSpPr>
        <p:spPr>
          <a:xfrm flipH="1">
            <a:off x="4015036" y="3991426"/>
            <a:ext cx="408" cy="501881"/>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Gerade Verbindung mit Pfeil 102"/>
          <p:cNvCxnSpPr/>
          <p:nvPr/>
        </p:nvCxnSpPr>
        <p:spPr>
          <a:xfrm flipH="1">
            <a:off x="4466320" y="3888409"/>
            <a:ext cx="136" cy="604898"/>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Gekrümmte Verbindung 115"/>
          <p:cNvCxnSpPr/>
          <p:nvPr/>
        </p:nvCxnSpPr>
        <p:spPr>
          <a:xfrm rot="5400000" flipH="1" flipV="1">
            <a:off x="4992364" y="2830096"/>
            <a:ext cx="1679553" cy="1800200"/>
          </a:xfrm>
          <a:prstGeom prst="curvedConnector3">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6" name="Gekrümmte Verbindung 125"/>
          <p:cNvCxnSpPr/>
          <p:nvPr/>
        </p:nvCxnSpPr>
        <p:spPr>
          <a:xfrm rot="5400000" flipH="1" flipV="1">
            <a:off x="5170444" y="2901795"/>
            <a:ext cx="1619808" cy="1791816"/>
          </a:xfrm>
          <a:prstGeom prst="curvedConnector3">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2" name="Gekrümmte Verbindung 131"/>
          <p:cNvCxnSpPr/>
          <p:nvPr/>
        </p:nvCxnSpPr>
        <p:spPr>
          <a:xfrm rot="5400000" flipH="1" flipV="1">
            <a:off x="5332063" y="2915824"/>
            <a:ext cx="1681953" cy="1838480"/>
          </a:xfrm>
          <a:prstGeom prst="curvedConnector3">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hteck 2"/>
          <p:cNvSpPr/>
          <p:nvPr/>
        </p:nvSpPr>
        <p:spPr>
          <a:xfrm>
            <a:off x="0" y="4569972"/>
            <a:ext cx="9144000" cy="378042"/>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4" name="Textfeld 133"/>
          <p:cNvSpPr txBox="1"/>
          <p:nvPr/>
        </p:nvSpPr>
        <p:spPr>
          <a:xfrm>
            <a:off x="3640375" y="4588789"/>
            <a:ext cx="1613425" cy="400110"/>
          </a:xfrm>
          <a:prstGeom prst="rect">
            <a:avLst/>
          </a:prstGeom>
          <a:noFill/>
        </p:spPr>
        <p:txBody>
          <a:bodyPr wrap="square" rtlCol="0">
            <a:spAutoFit/>
          </a:bodyPr>
          <a:lstStyle/>
          <a:p>
            <a:r>
              <a:rPr lang="de-DE" sz="2000" b="1" dirty="0" smtClean="0"/>
              <a:t>Transmission</a:t>
            </a:r>
            <a:endParaRPr lang="de-DE" b="1" dirty="0"/>
          </a:p>
        </p:txBody>
      </p:sp>
      <p:sp>
        <p:nvSpPr>
          <p:cNvPr id="135" name="Textfeld 134"/>
          <p:cNvSpPr txBox="1"/>
          <p:nvPr/>
        </p:nvSpPr>
        <p:spPr>
          <a:xfrm>
            <a:off x="2441768" y="1137541"/>
            <a:ext cx="4532312" cy="400110"/>
          </a:xfrm>
          <a:prstGeom prst="rect">
            <a:avLst/>
          </a:prstGeom>
          <a:noFill/>
        </p:spPr>
        <p:txBody>
          <a:bodyPr wrap="square" rtlCol="0">
            <a:spAutoFit/>
          </a:bodyPr>
          <a:lstStyle/>
          <a:p>
            <a:r>
              <a:rPr lang="en-US" sz="2000" b="1" dirty="0" smtClean="0"/>
              <a:t>Average temperature +15°C </a:t>
            </a:r>
            <a:endParaRPr lang="en-US" sz="2000" b="1" dirty="0"/>
          </a:p>
        </p:txBody>
      </p:sp>
      <p:sp>
        <p:nvSpPr>
          <p:cNvPr id="136" name="Textfeld 135"/>
          <p:cNvSpPr txBox="1"/>
          <p:nvPr/>
        </p:nvSpPr>
        <p:spPr>
          <a:xfrm>
            <a:off x="825631" y="3867894"/>
            <a:ext cx="2179476" cy="707886"/>
          </a:xfrm>
          <a:prstGeom prst="rect">
            <a:avLst/>
          </a:prstGeom>
          <a:noFill/>
        </p:spPr>
        <p:txBody>
          <a:bodyPr wrap="square" rtlCol="0">
            <a:spAutoFit/>
          </a:bodyPr>
          <a:lstStyle/>
          <a:p>
            <a:r>
              <a:rPr lang="de-DE" sz="2000" b="1" dirty="0" smtClean="0"/>
              <a:t>Short-ware solar </a:t>
            </a:r>
            <a:r>
              <a:rPr lang="en-US" sz="2000" b="1" dirty="0" smtClean="0"/>
              <a:t>radiation</a:t>
            </a:r>
          </a:p>
        </p:txBody>
      </p:sp>
      <p:sp>
        <p:nvSpPr>
          <p:cNvPr id="137" name="Textfeld 136"/>
          <p:cNvSpPr txBox="1"/>
          <p:nvPr/>
        </p:nvSpPr>
        <p:spPr>
          <a:xfrm>
            <a:off x="6036804" y="3867894"/>
            <a:ext cx="2179476" cy="707886"/>
          </a:xfrm>
          <a:prstGeom prst="rect">
            <a:avLst/>
          </a:prstGeom>
          <a:noFill/>
        </p:spPr>
        <p:txBody>
          <a:bodyPr wrap="square" rtlCol="0">
            <a:spAutoFit/>
          </a:bodyPr>
          <a:lstStyle/>
          <a:p>
            <a:r>
              <a:rPr lang="en-US" sz="2000" b="1" dirty="0" smtClean="0"/>
              <a:t>Long-wave heat radiation</a:t>
            </a:r>
          </a:p>
        </p:txBody>
      </p:sp>
      <p:sp>
        <p:nvSpPr>
          <p:cNvPr id="7" name="Wolke 6"/>
          <p:cNvSpPr/>
          <p:nvPr/>
        </p:nvSpPr>
        <p:spPr>
          <a:xfrm>
            <a:off x="3500344" y="2159487"/>
            <a:ext cx="2738692" cy="612558"/>
          </a:xfrm>
          <a:prstGeom prst="cloud">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Wolke 101"/>
          <p:cNvSpPr/>
          <p:nvPr/>
        </p:nvSpPr>
        <p:spPr>
          <a:xfrm rot="11233696">
            <a:off x="6306441" y="2327004"/>
            <a:ext cx="1761728" cy="612558"/>
          </a:xfrm>
          <a:prstGeom prst="cloud">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krümmte Verbindung 9"/>
          <p:cNvCxnSpPr/>
          <p:nvPr/>
        </p:nvCxnSpPr>
        <p:spPr>
          <a:xfrm rot="5400000" flipH="1" flipV="1">
            <a:off x="6847870" y="1163218"/>
            <a:ext cx="920870" cy="1152128"/>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Gekrümmte Verbindung 103"/>
          <p:cNvCxnSpPr/>
          <p:nvPr/>
        </p:nvCxnSpPr>
        <p:spPr>
          <a:xfrm rot="5400000" flipH="1" flipV="1">
            <a:off x="6991886" y="1223676"/>
            <a:ext cx="920870" cy="1152128"/>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Gekrümmte Verbindung 104"/>
          <p:cNvCxnSpPr/>
          <p:nvPr/>
        </p:nvCxnSpPr>
        <p:spPr>
          <a:xfrm rot="16200000" flipH="1">
            <a:off x="7370103" y="3232135"/>
            <a:ext cx="1111624" cy="896555"/>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Gekrümmte Verbindung 106"/>
          <p:cNvCxnSpPr/>
          <p:nvPr/>
        </p:nvCxnSpPr>
        <p:spPr>
          <a:xfrm rot="16200000" flipH="1">
            <a:off x="7488802" y="3165339"/>
            <a:ext cx="1111624" cy="896555"/>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3746376" y="2267127"/>
            <a:ext cx="2539732" cy="400110"/>
          </a:xfrm>
          <a:prstGeom prst="rect">
            <a:avLst/>
          </a:prstGeom>
          <a:noFill/>
        </p:spPr>
        <p:txBody>
          <a:bodyPr wrap="square" rtlCol="0">
            <a:spAutoFit/>
          </a:bodyPr>
          <a:lstStyle/>
          <a:p>
            <a:r>
              <a:rPr lang="en-US" sz="2000" b="1" dirty="0" smtClean="0"/>
              <a:t>Greenhouse gases </a:t>
            </a:r>
            <a:endParaRPr lang="en-US" sz="2000" b="1" dirty="0"/>
          </a:p>
        </p:txBody>
      </p:sp>
      <p:cxnSp>
        <p:nvCxnSpPr>
          <p:cNvPr id="108" name="Gekrümmte Verbindung 107"/>
          <p:cNvCxnSpPr/>
          <p:nvPr/>
        </p:nvCxnSpPr>
        <p:spPr>
          <a:xfrm rot="5400000" flipH="1" flipV="1">
            <a:off x="7207909" y="1267990"/>
            <a:ext cx="920870" cy="1152128"/>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Gekrümmte Verbindung 108"/>
          <p:cNvCxnSpPr/>
          <p:nvPr/>
        </p:nvCxnSpPr>
        <p:spPr>
          <a:xfrm rot="16200000" flipH="1">
            <a:off x="7641202" y="3057327"/>
            <a:ext cx="1111624" cy="896555"/>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Foliennummernplatzhalter 4"/>
          <p:cNvSpPr>
            <a:spLocks noGrp="1"/>
          </p:cNvSpPr>
          <p:nvPr>
            <p:ph type="sldNum" sz="quarter" idx="12"/>
          </p:nvPr>
        </p:nvSpPr>
        <p:spPr/>
        <p:txBody>
          <a:bodyPr/>
          <a:lstStyle/>
          <a:p>
            <a:fld id="{508A11F4-F0F8-4B5B-B075-753C58DBD519}" type="slidenum">
              <a:rPr lang="de-DE" smtClean="0"/>
              <a:t>8</a:t>
            </a:fld>
            <a:endParaRPr lang="de-DE"/>
          </a:p>
        </p:txBody>
      </p:sp>
    </p:spTree>
    <p:extLst>
      <p:ext uri="{BB962C8B-B14F-4D97-AF65-F5344CB8AC3E}">
        <p14:creationId xmlns:p14="http://schemas.microsoft.com/office/powerpoint/2010/main" val="1722791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79512" y="123478"/>
            <a:ext cx="8712968" cy="830997"/>
          </a:xfrm>
          <a:prstGeom prst="rect">
            <a:avLst/>
          </a:prstGeom>
          <a:noFill/>
        </p:spPr>
        <p:txBody>
          <a:bodyPr wrap="square" rtlCol="0">
            <a:spAutoFit/>
          </a:bodyPr>
          <a:lstStyle/>
          <a:p>
            <a:pPr algn="ctr"/>
            <a:r>
              <a:rPr lang="en-US" sz="2400" dirty="0" smtClean="0"/>
              <a:t>Composition of the atmosphere: </a:t>
            </a:r>
          </a:p>
          <a:p>
            <a:pPr algn="ctr"/>
            <a:r>
              <a:rPr lang="en-US" sz="2400" dirty="0" smtClean="0"/>
              <a:t>nitrogen (N), oxygen (O), </a:t>
            </a:r>
            <a:r>
              <a:rPr lang="en-US" sz="2400" dirty="0" err="1" smtClean="0"/>
              <a:t>nobel</a:t>
            </a:r>
            <a:r>
              <a:rPr lang="en-US" sz="2400" dirty="0" smtClean="0"/>
              <a:t>/rare gases  </a:t>
            </a:r>
            <a:endParaRPr lang="en-US" sz="2400" dirty="0"/>
          </a:p>
        </p:txBody>
      </p:sp>
      <p:sp>
        <p:nvSpPr>
          <p:cNvPr id="2" name="Foliennummernplatzhalter 1"/>
          <p:cNvSpPr>
            <a:spLocks noGrp="1"/>
          </p:cNvSpPr>
          <p:nvPr>
            <p:ph type="sldNum" sz="quarter" idx="12"/>
          </p:nvPr>
        </p:nvSpPr>
        <p:spPr/>
        <p:txBody>
          <a:bodyPr/>
          <a:lstStyle/>
          <a:p>
            <a:fld id="{508A11F4-F0F8-4B5B-B075-753C58DBD519}" type="slidenum">
              <a:rPr lang="de-DE" smtClean="0"/>
              <a:t>9</a:t>
            </a:fld>
            <a:endParaRPr lang="de-DE" dirty="0"/>
          </a:p>
        </p:txBody>
      </p:sp>
      <p:graphicFrame>
        <p:nvGraphicFramePr>
          <p:cNvPr id="7" name="Diagramm 6"/>
          <p:cNvGraphicFramePr>
            <a:graphicFrameLocks/>
          </p:cNvGraphicFramePr>
          <p:nvPr>
            <p:extLst>
              <p:ext uri="{D42A27DB-BD31-4B8C-83A1-F6EECF244321}">
                <p14:modId xmlns:p14="http://schemas.microsoft.com/office/powerpoint/2010/main" val="1919395360"/>
              </p:ext>
            </p:extLst>
          </p:nvPr>
        </p:nvGraphicFramePr>
        <p:xfrm>
          <a:off x="0" y="923324"/>
          <a:ext cx="8892480" cy="3843939"/>
        </p:xfrm>
        <a:graphic>
          <a:graphicData uri="http://schemas.openxmlformats.org/drawingml/2006/chart">
            <c:chart xmlns:c="http://schemas.openxmlformats.org/drawingml/2006/chart" xmlns:r="http://schemas.openxmlformats.org/officeDocument/2006/relationships" r:id="rId3"/>
          </a:graphicData>
        </a:graphic>
      </p:graphicFrame>
      <p:sp>
        <p:nvSpPr>
          <p:cNvPr id="5" name="Rechteck 4"/>
          <p:cNvSpPr/>
          <p:nvPr/>
        </p:nvSpPr>
        <p:spPr>
          <a:xfrm>
            <a:off x="5756886" y="2499742"/>
            <a:ext cx="2736304"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p:cNvSpPr txBox="1"/>
          <p:nvPr/>
        </p:nvSpPr>
        <p:spPr>
          <a:xfrm>
            <a:off x="5767615" y="2396083"/>
            <a:ext cx="2880320" cy="1615827"/>
          </a:xfrm>
          <a:prstGeom prst="rect">
            <a:avLst/>
          </a:prstGeom>
          <a:noFill/>
        </p:spPr>
        <p:txBody>
          <a:bodyPr wrap="square" rtlCol="0">
            <a:spAutoFit/>
          </a:bodyPr>
          <a:lstStyle/>
          <a:p>
            <a:pPr>
              <a:lnSpc>
                <a:spcPct val="150000"/>
              </a:lnSpc>
            </a:pPr>
            <a:r>
              <a:rPr lang="de-DE" dirty="0" smtClean="0"/>
              <a:t>Nitrogen (N2)</a:t>
            </a:r>
          </a:p>
          <a:p>
            <a:pPr>
              <a:lnSpc>
                <a:spcPct val="150000"/>
              </a:lnSpc>
            </a:pPr>
            <a:r>
              <a:rPr lang="de-DE" dirty="0" smtClean="0"/>
              <a:t>Oxygen (O2)</a:t>
            </a:r>
          </a:p>
          <a:p>
            <a:pPr>
              <a:lnSpc>
                <a:spcPct val="150000"/>
              </a:lnSpc>
            </a:pPr>
            <a:r>
              <a:rPr lang="de-DE" dirty="0" smtClean="0"/>
              <a:t>Nobel/rare </a:t>
            </a:r>
            <a:r>
              <a:rPr lang="de-DE" dirty="0" err="1" smtClean="0"/>
              <a:t>gases</a:t>
            </a:r>
            <a:endParaRPr lang="de-DE" dirty="0"/>
          </a:p>
          <a:p>
            <a:endParaRPr lang="de-DE" dirty="0"/>
          </a:p>
        </p:txBody>
      </p:sp>
      <p:sp>
        <p:nvSpPr>
          <p:cNvPr id="8" name="Textfeld 7"/>
          <p:cNvSpPr txBox="1"/>
          <p:nvPr/>
        </p:nvSpPr>
        <p:spPr>
          <a:xfrm>
            <a:off x="0" y="4677960"/>
            <a:ext cx="9144000" cy="4655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e-DE" sz="2400" dirty="0" smtClean="0"/>
              <a:t>	</a:t>
            </a:r>
            <a:r>
              <a:rPr lang="en-US" sz="2000" dirty="0" smtClean="0"/>
              <a:t>CO</a:t>
            </a:r>
            <a:r>
              <a:rPr lang="en-US" sz="2000" baseline="-25000" dirty="0" smtClean="0"/>
              <a:t>2</a:t>
            </a:r>
            <a:r>
              <a:rPr lang="en-US" sz="2000" dirty="0" smtClean="0"/>
              <a:t> (carbon dioxide) concentration about 0,04 percent</a:t>
            </a:r>
            <a:endParaRPr lang="en-US" sz="2000" dirty="0"/>
          </a:p>
        </p:txBody>
      </p:sp>
    </p:spTree>
    <p:extLst>
      <p:ext uri="{BB962C8B-B14F-4D97-AF65-F5344CB8AC3E}">
        <p14:creationId xmlns:p14="http://schemas.microsoft.com/office/powerpoint/2010/main" val="200033833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AFED1BB7-EA46-4FEE-8FD9-A21E5B741F27}">
  <ds:schemaRefs>
    <ds:schemaRef ds:uri="ESRI.ArcGIS.Mapping.OfficeIntegration.PowerPointInfo"/>
  </ds:schemaRefs>
</ds:datastoreItem>
</file>

<file path=customXml/itemProps10.xml><?xml version="1.0" encoding="utf-8"?>
<ds:datastoreItem xmlns:ds="http://schemas.openxmlformats.org/officeDocument/2006/customXml" ds:itemID="{B4CC54F9-AF2F-4995-A8CF-84C7C62EEC3A}">
  <ds:schemaRefs>
    <ds:schemaRef ds:uri="ESRI.ArcGIS.Mapping.OfficeIntegration.PowerPointInfo"/>
  </ds:schemaRefs>
</ds:datastoreItem>
</file>

<file path=customXml/itemProps11.xml><?xml version="1.0" encoding="utf-8"?>
<ds:datastoreItem xmlns:ds="http://schemas.openxmlformats.org/officeDocument/2006/customXml" ds:itemID="{12702753-1F9E-426C-B13A-E3F3BEB2DBBC}">
  <ds:schemaRefs>
    <ds:schemaRef ds:uri="ESRI.ArcGIS.Mapping.OfficeIntegration.PowerPointInfo"/>
  </ds:schemaRefs>
</ds:datastoreItem>
</file>

<file path=customXml/itemProps12.xml><?xml version="1.0" encoding="utf-8"?>
<ds:datastoreItem xmlns:ds="http://schemas.openxmlformats.org/officeDocument/2006/customXml" ds:itemID="{B444F67C-59D5-4DAF-B32A-C848A1C85E60}">
  <ds:schemaRefs>
    <ds:schemaRef ds:uri="ESRI.ArcGIS.Mapping.OfficeIntegration.PowerPointInfo"/>
  </ds:schemaRefs>
</ds:datastoreItem>
</file>

<file path=customXml/itemProps13.xml><?xml version="1.0" encoding="utf-8"?>
<ds:datastoreItem xmlns:ds="http://schemas.openxmlformats.org/officeDocument/2006/customXml" ds:itemID="{3068C65E-6A76-453C-9BEA-38A2D005EE1F}">
  <ds:schemaRefs>
    <ds:schemaRef ds:uri="ESRI.ArcGIS.Mapping.OfficeIntegration.PowerPointInfo"/>
  </ds:schemaRefs>
</ds:datastoreItem>
</file>

<file path=customXml/itemProps14.xml><?xml version="1.0" encoding="utf-8"?>
<ds:datastoreItem xmlns:ds="http://schemas.openxmlformats.org/officeDocument/2006/customXml" ds:itemID="{3FB39519-807B-4467-82C9-297E0282A393}">
  <ds:schemaRefs>
    <ds:schemaRef ds:uri="ESRI.ArcGIS.Mapping.OfficeIntegration.PowerPointInfo"/>
  </ds:schemaRefs>
</ds:datastoreItem>
</file>

<file path=customXml/itemProps15.xml><?xml version="1.0" encoding="utf-8"?>
<ds:datastoreItem xmlns:ds="http://schemas.openxmlformats.org/officeDocument/2006/customXml" ds:itemID="{F027F42F-E115-42D0-A78D-E9375E618614}">
  <ds:schemaRefs>
    <ds:schemaRef ds:uri="ESRI.ArcGIS.Mapping.OfficeIntegration.PowerPointInfo"/>
  </ds:schemaRefs>
</ds:datastoreItem>
</file>

<file path=customXml/itemProps16.xml><?xml version="1.0" encoding="utf-8"?>
<ds:datastoreItem xmlns:ds="http://schemas.openxmlformats.org/officeDocument/2006/customXml" ds:itemID="{F3E277F3-BADC-4B26-B759-D5ACDC018ED7}">
  <ds:schemaRefs>
    <ds:schemaRef ds:uri="ESRI.ArcGIS.Mapping.OfficeIntegration.PowerPointInfo"/>
  </ds:schemaRefs>
</ds:datastoreItem>
</file>

<file path=customXml/itemProps17.xml><?xml version="1.0" encoding="utf-8"?>
<ds:datastoreItem xmlns:ds="http://schemas.openxmlformats.org/officeDocument/2006/customXml" ds:itemID="{91742350-51E7-458D-A7C0-EA36D46446E5}">
  <ds:schemaRefs>
    <ds:schemaRef ds:uri="ESRI.ArcGIS.Mapping.OfficeIntegration.PowerPointInfo"/>
  </ds:schemaRefs>
</ds:datastoreItem>
</file>

<file path=customXml/itemProps18.xml><?xml version="1.0" encoding="utf-8"?>
<ds:datastoreItem xmlns:ds="http://schemas.openxmlformats.org/officeDocument/2006/customXml" ds:itemID="{706011C4-6C72-422A-B2F9-E682B95E67B3}">
  <ds:schemaRefs>
    <ds:schemaRef ds:uri="ESRI.ArcGIS.Mapping.OfficeIntegration.PowerPointInfo"/>
  </ds:schemaRefs>
</ds:datastoreItem>
</file>

<file path=customXml/itemProps19.xml><?xml version="1.0" encoding="utf-8"?>
<ds:datastoreItem xmlns:ds="http://schemas.openxmlformats.org/officeDocument/2006/customXml" ds:itemID="{B6BCB505-5EE2-46C2-AD2B-17120B099CCC}">
  <ds:schemaRefs>
    <ds:schemaRef ds:uri="ESRI.ArcGIS.Mapping.OfficeIntegration.PowerPointInfo"/>
  </ds:schemaRefs>
</ds:datastoreItem>
</file>

<file path=customXml/itemProps2.xml><?xml version="1.0" encoding="utf-8"?>
<ds:datastoreItem xmlns:ds="http://schemas.openxmlformats.org/officeDocument/2006/customXml" ds:itemID="{2878B05A-89D0-40B0-88A7-25462DE3B59F}">
  <ds:schemaRefs>
    <ds:schemaRef ds:uri="ESRI.ArcGIS.Mapping.OfficeIntegration.PowerPointInfo"/>
  </ds:schemaRefs>
</ds:datastoreItem>
</file>

<file path=customXml/itemProps20.xml><?xml version="1.0" encoding="utf-8"?>
<ds:datastoreItem xmlns:ds="http://schemas.openxmlformats.org/officeDocument/2006/customXml" ds:itemID="{AD1DEB26-806F-4B82-ABB4-1D51A48C86E6}">
  <ds:schemaRefs>
    <ds:schemaRef ds:uri="ESRI.ArcGIS.Mapping.OfficeIntegration.PowerPointInfo"/>
  </ds:schemaRefs>
</ds:datastoreItem>
</file>

<file path=customXml/itemProps21.xml><?xml version="1.0" encoding="utf-8"?>
<ds:datastoreItem xmlns:ds="http://schemas.openxmlformats.org/officeDocument/2006/customXml" ds:itemID="{39B13062-CABD-4957-BCA1-D10C19C3EDCF}">
  <ds:schemaRefs>
    <ds:schemaRef ds:uri="ESRI.ArcGIS.Mapping.OfficeIntegration.PowerPointInfo"/>
  </ds:schemaRefs>
</ds:datastoreItem>
</file>

<file path=customXml/itemProps3.xml><?xml version="1.0" encoding="utf-8"?>
<ds:datastoreItem xmlns:ds="http://schemas.openxmlformats.org/officeDocument/2006/customXml" ds:itemID="{C7AFD3A6-7D41-4A42-8074-0764F6D43A81}">
  <ds:schemaRefs>
    <ds:schemaRef ds:uri="ESRI.ArcGIS.Mapping.OfficeIntegration.PowerPointInfo"/>
  </ds:schemaRefs>
</ds:datastoreItem>
</file>

<file path=customXml/itemProps4.xml><?xml version="1.0" encoding="utf-8"?>
<ds:datastoreItem xmlns:ds="http://schemas.openxmlformats.org/officeDocument/2006/customXml" ds:itemID="{28D5AB17-EF5C-4D4A-9824-200D81CB14A0}">
  <ds:schemaRefs>
    <ds:schemaRef ds:uri="ESRI.ArcGIS.Mapping.OfficeIntegration.PowerPointInfo"/>
  </ds:schemaRefs>
</ds:datastoreItem>
</file>

<file path=customXml/itemProps5.xml><?xml version="1.0" encoding="utf-8"?>
<ds:datastoreItem xmlns:ds="http://schemas.openxmlformats.org/officeDocument/2006/customXml" ds:itemID="{E0EDEBCE-DE63-42B9-AC6E-8503DF51AE81}">
  <ds:schemaRefs>
    <ds:schemaRef ds:uri="ESRI.ArcGIS.Mapping.OfficeIntegration.PowerPointInfo"/>
  </ds:schemaRefs>
</ds:datastoreItem>
</file>

<file path=customXml/itemProps6.xml><?xml version="1.0" encoding="utf-8"?>
<ds:datastoreItem xmlns:ds="http://schemas.openxmlformats.org/officeDocument/2006/customXml" ds:itemID="{7FF66207-1BFD-4E0B-A770-61A89881FB50}">
  <ds:schemaRefs>
    <ds:schemaRef ds:uri="ESRI.ArcGIS.Mapping.OfficeIntegration.PowerPointInfo"/>
  </ds:schemaRefs>
</ds:datastoreItem>
</file>

<file path=customXml/itemProps7.xml><?xml version="1.0" encoding="utf-8"?>
<ds:datastoreItem xmlns:ds="http://schemas.openxmlformats.org/officeDocument/2006/customXml" ds:itemID="{4EE221D3-CF49-4061-A122-C1AAF17EA46C}">
  <ds:schemaRefs>
    <ds:schemaRef ds:uri="ESRI.ArcGIS.Mapping.OfficeIntegration.PowerPointInfo"/>
  </ds:schemaRefs>
</ds:datastoreItem>
</file>

<file path=customXml/itemProps8.xml><?xml version="1.0" encoding="utf-8"?>
<ds:datastoreItem xmlns:ds="http://schemas.openxmlformats.org/officeDocument/2006/customXml" ds:itemID="{6C0D2C66-5A0B-4C5F-8A5A-7ED324581192}">
  <ds:schemaRefs>
    <ds:schemaRef ds:uri="ESRI.ArcGIS.Mapping.OfficeIntegration.PowerPointInfo"/>
  </ds:schemaRefs>
</ds:datastoreItem>
</file>

<file path=customXml/itemProps9.xml><?xml version="1.0" encoding="utf-8"?>
<ds:datastoreItem xmlns:ds="http://schemas.openxmlformats.org/officeDocument/2006/customXml" ds:itemID="{246F37B4-83CF-435E-90FC-B1764BDCD646}">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0</TotalTime>
  <Words>2801</Words>
  <Application>Microsoft Office PowerPoint</Application>
  <PresentationFormat>Bildschirmpräsentation (16:9)</PresentationFormat>
  <Paragraphs>386</Paragraphs>
  <Slides>34</Slides>
  <Notes>26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34</vt:i4>
      </vt:variant>
    </vt:vector>
  </HeadingPairs>
  <TitlesOfParts>
    <vt:vector size="39" baseType="lpstr">
      <vt:lpstr>Arial</vt:lpstr>
      <vt:lpstr>Calibri</vt:lpstr>
      <vt:lpstr>Times New Roman</vt:lpstr>
      <vt:lpstr>Wingdings</vt:lpstr>
      <vt:lpstr>Larissa</vt:lpstr>
      <vt:lpstr>Energy Oriented Business Administration Prof. Dr. Johannes Kals  2.1 Climate Change</vt:lpstr>
      <vt:lpstr>PowerPoint-Präsentation</vt:lpstr>
      <vt:lpstr>Main cause:  we are extracting fossil carbon; during the combustion one part carbon (C) and two parts oxygen (O) are forming the most important greenhouse gas (GHG) carbon dioxide (CO2)</vt:lpstr>
      <vt:lpstr>IPCC Intergovernmental Panel on Climate Change   Hundreds of leading scientists advising the United Nations  „Denialists“ have nearly disappeared   The „Assessment Reports“ are warning more and more urgently in every new release! </vt:lpstr>
      <vt:lpstr>PowerPoint-Präsentation</vt:lpstr>
      <vt:lpstr>PowerPoint-Präsentation</vt:lpstr>
      <vt:lpstr>Earth without greenhouse effect</vt:lpstr>
      <vt:lpstr>Earth with natural greenhouse effect</vt:lpstr>
      <vt:lpstr>PowerPoint-Präsentation</vt:lpstr>
      <vt:lpstr>PowerPoint-Präsentation</vt:lpstr>
      <vt:lpstr>PowerPoint-Präsentation</vt:lpstr>
      <vt:lpstr>PowerPoint-Präsentation</vt:lpstr>
      <vt:lpstr>Tipping points in the northern hemisphere</vt:lpstr>
      <vt:lpstr>Tipping points in the southern hemisphere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Examples of „revolutionary“, disruptive changes and their consequences:   Energy sector and „carbon bubble“  Mobility and combustion engines  „Creative destruction“ according to Josef Schumpeter?!</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Kunzendorff, Johanna</dc:creator>
  <cp:lastModifiedBy>Kals, Johannes</cp:lastModifiedBy>
  <cp:revision>2024</cp:revision>
  <cp:lastPrinted>2016-07-21T07:14:34Z</cp:lastPrinted>
  <dcterms:created xsi:type="dcterms:W3CDTF">2016-04-06T11:27:51Z</dcterms:created>
  <dcterms:modified xsi:type="dcterms:W3CDTF">2018-05-03T08:36:05Z</dcterms:modified>
</cp:coreProperties>
</file>