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56" r:id="rId2"/>
    <p:sldId id="412" r:id="rId3"/>
    <p:sldId id="457" r:id="rId4"/>
    <p:sldId id="454" r:id="rId5"/>
    <p:sldId id="441" r:id="rId6"/>
    <p:sldId id="350" r:id="rId7"/>
    <p:sldId id="455" r:id="rId8"/>
    <p:sldId id="458" r:id="rId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23" autoAdjust="0"/>
  </p:normalViewPr>
  <p:slideViewPr>
    <p:cSldViewPr>
      <p:cViewPr varScale="1">
        <p:scale>
          <a:sx n="76" d="100"/>
          <a:sy n="76" d="100"/>
        </p:scale>
        <p:origin x="-653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11AFF-81E9-4EEE-A596-F5F02FABF4A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0CEF07A-F9B3-46BD-BD4A-1651597D6F2D}">
      <dgm:prSet phldrT="[Text]"/>
      <dgm:spPr>
        <a:xfrm>
          <a:off x="2057999" y="840447"/>
          <a:ext cx="1154405" cy="1052089"/>
        </a:xfrm>
        <a:prstGeom prst="ellipse">
          <a:avLst/>
        </a:prstGeom>
      </dgm:spPr>
      <dgm:t>
        <a:bodyPr/>
        <a:lstStyle/>
        <a:p>
          <a:r>
            <a:rPr lang="en-US" noProof="0" dirty="0" smtClean="0">
              <a:latin typeface="+mn-lt"/>
              <a:ea typeface="+mn-ea"/>
              <a:cs typeface="Times New Roman" panose="02020603050405020304" pitchFamily="18" charset="0"/>
            </a:rPr>
            <a:t>Megatrends as challenges and chances</a:t>
          </a:r>
          <a:endParaRPr lang="en-US" noProof="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9BF6DD55-483C-42A3-B38A-A5DFAC1501A5}" type="parTrans" cxnId="{90DDFC83-0577-495F-9ECC-FA2616462915}">
      <dgm:prSet/>
      <dgm:spPr/>
      <dgm:t>
        <a:bodyPr/>
        <a:lstStyle/>
        <a:p>
          <a:endParaRPr lang="de-DE">
            <a:latin typeface="+mn-lt"/>
            <a:cs typeface="Times New Roman" panose="02020603050405020304" pitchFamily="18" charset="0"/>
          </a:endParaRPr>
        </a:p>
      </dgm:t>
    </dgm:pt>
    <dgm:pt modelId="{6D022210-BD27-4238-B8D5-DF1496079B56}" type="sibTrans" cxnId="{90DDFC83-0577-495F-9ECC-FA2616462915}">
      <dgm:prSet/>
      <dgm:spPr/>
      <dgm:t>
        <a:bodyPr/>
        <a:lstStyle/>
        <a:p>
          <a:endParaRPr lang="de-DE">
            <a:latin typeface="+mn-lt"/>
            <a:cs typeface="Times New Roman" panose="02020603050405020304" pitchFamily="18" charset="0"/>
          </a:endParaRPr>
        </a:p>
      </dgm:t>
    </dgm:pt>
    <dgm:pt modelId="{A12CA145-6BCE-452E-9A26-4AB1B4D846FD}">
      <dgm:prSet phldrT="[Text]"/>
      <dgm:spPr>
        <a:xfrm>
          <a:off x="2126807" y="-137637"/>
          <a:ext cx="1016791" cy="1044763"/>
        </a:xfrm>
        <a:prstGeom prst="ellipse">
          <a:avLst/>
        </a:prstGeom>
      </dgm:spPr>
      <dgm:t>
        <a:bodyPr/>
        <a:lstStyle/>
        <a:p>
          <a:r>
            <a:rPr lang="de-DE" smtClean="0">
              <a:latin typeface="+mn-lt"/>
              <a:ea typeface="+mn-ea"/>
              <a:cs typeface="Times New Roman" panose="02020603050405020304" pitchFamily="18" charset="0"/>
            </a:rPr>
            <a:t>2.1 Global warming</a:t>
          </a:r>
          <a:endParaRPr lang="de-DE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3F943FCC-E94C-4069-A646-BBF2E3E3D48F}" type="parTrans" cxnId="{FDA79F63-66A4-4971-806A-964DBEF84A26}">
      <dgm:prSet/>
      <dgm:spPr/>
      <dgm:t>
        <a:bodyPr/>
        <a:lstStyle/>
        <a:p>
          <a:endParaRPr lang="de-DE">
            <a:latin typeface="+mn-lt"/>
            <a:cs typeface="Times New Roman" panose="02020603050405020304" pitchFamily="18" charset="0"/>
          </a:endParaRPr>
        </a:p>
      </dgm:t>
    </dgm:pt>
    <dgm:pt modelId="{18E59F31-FB47-46E9-B41B-25EE57939BAF}" type="sibTrans" cxnId="{FDA79F63-66A4-4971-806A-964DBEF84A26}">
      <dgm:prSet/>
      <dgm:spPr/>
      <dgm:t>
        <a:bodyPr/>
        <a:lstStyle/>
        <a:p>
          <a:endParaRPr lang="de-DE">
            <a:latin typeface="+mn-lt"/>
            <a:cs typeface="Times New Roman" panose="02020603050405020304" pitchFamily="18" charset="0"/>
          </a:endParaRPr>
        </a:p>
      </dgm:t>
    </dgm:pt>
    <dgm:pt modelId="{7CE285D1-8376-4DFA-8A7F-773BD7A3B3C9}">
      <dgm:prSet phldrT="[Text]"/>
      <dgm:spPr>
        <a:xfrm>
          <a:off x="2112994" y="1841043"/>
          <a:ext cx="1044416" cy="1014394"/>
        </a:xfrm>
        <a:prstGeom prst="ellipse">
          <a:avLst/>
        </a:prstGeom>
      </dgm:spPr>
      <dgm:t>
        <a:bodyPr/>
        <a:lstStyle/>
        <a:p>
          <a:r>
            <a:rPr lang="en-US" noProof="0" dirty="0" smtClean="0">
              <a:latin typeface="+mn-lt"/>
              <a:ea typeface="+mn-ea"/>
              <a:cs typeface="Times New Roman" panose="02020603050405020304" pitchFamily="18" charset="0"/>
            </a:rPr>
            <a:t>2.3 Digitalization</a:t>
          </a:r>
          <a:endParaRPr lang="en-US" noProof="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2194BD3E-8EA5-486F-B3BF-1C8EB63670A4}" type="parTrans" cxnId="{405C0C19-7B8B-496A-A3C0-C93283365EE1}">
      <dgm:prSet/>
      <dgm:spPr/>
      <dgm:t>
        <a:bodyPr/>
        <a:lstStyle/>
        <a:p>
          <a:endParaRPr lang="de-DE">
            <a:latin typeface="+mn-lt"/>
            <a:cs typeface="Times New Roman" panose="02020603050405020304" pitchFamily="18" charset="0"/>
          </a:endParaRPr>
        </a:p>
      </dgm:t>
    </dgm:pt>
    <dgm:pt modelId="{A051C515-EC8C-43A6-96EF-0154B04B94ED}" type="sibTrans" cxnId="{405C0C19-7B8B-496A-A3C0-C93283365EE1}">
      <dgm:prSet/>
      <dgm:spPr/>
      <dgm:t>
        <a:bodyPr/>
        <a:lstStyle/>
        <a:p>
          <a:endParaRPr lang="de-DE">
            <a:latin typeface="+mn-lt"/>
            <a:cs typeface="Times New Roman" panose="02020603050405020304" pitchFamily="18" charset="0"/>
          </a:endParaRPr>
        </a:p>
      </dgm:t>
    </dgm:pt>
    <dgm:pt modelId="{2BA7BA03-BB2B-4122-A378-E0409404A3E7}">
      <dgm:prSet phldrT="[Text]"/>
      <dgm:spPr>
        <a:xfrm>
          <a:off x="2987341" y="434141"/>
          <a:ext cx="996160" cy="882952"/>
        </a:xfrm>
        <a:prstGeom prst="ellipse">
          <a:avLst/>
        </a:prstGeom>
      </dgm:spPr>
      <dgm:t>
        <a:bodyPr/>
        <a:lstStyle/>
        <a:p>
          <a:r>
            <a:rPr lang="en-US" noProof="0" dirty="0" smtClean="0">
              <a:latin typeface="+mn-lt"/>
              <a:ea typeface="+mn-ea"/>
              <a:cs typeface="Times New Roman" panose="02020603050405020304" pitchFamily="18" charset="0"/>
            </a:rPr>
            <a:t>2.2 Energy turnaround</a:t>
          </a:r>
          <a:endParaRPr lang="en-US" noProof="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A43C8EB5-607D-4087-9ED2-96905879FD2F}" type="parTrans" cxnId="{3CEE932A-C8ED-40FB-93E0-3F24FECB99BC}">
      <dgm:prSet/>
      <dgm:spPr/>
      <dgm:t>
        <a:bodyPr/>
        <a:lstStyle/>
        <a:p>
          <a:endParaRPr lang="de-DE">
            <a:latin typeface="+mn-lt"/>
            <a:cs typeface="Times New Roman" panose="02020603050405020304" pitchFamily="18" charset="0"/>
          </a:endParaRPr>
        </a:p>
      </dgm:t>
    </dgm:pt>
    <dgm:pt modelId="{AFEF8BDB-5582-4ED2-A0DB-C46FF3067F96}" type="sibTrans" cxnId="{3CEE932A-C8ED-40FB-93E0-3F24FECB99BC}">
      <dgm:prSet/>
      <dgm:spPr/>
      <dgm:t>
        <a:bodyPr/>
        <a:lstStyle/>
        <a:p>
          <a:endParaRPr lang="de-DE">
            <a:latin typeface="+mn-lt"/>
            <a:cs typeface="Times New Roman" panose="02020603050405020304" pitchFamily="18" charset="0"/>
          </a:endParaRPr>
        </a:p>
      </dgm:t>
    </dgm:pt>
    <dgm:pt modelId="{6608D1F6-DE33-40BD-ABE9-FF5E4A6C0204}" type="pres">
      <dgm:prSet presAssocID="{DE611AFF-81E9-4EEE-A596-F5F02FABF4A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EEA5610-A74E-4913-BE8D-BF1C1A2350A1}" type="pres">
      <dgm:prSet presAssocID="{DE611AFF-81E9-4EEE-A596-F5F02FABF4A6}" presName="radial" presStyleCnt="0">
        <dgm:presLayoutVars>
          <dgm:animLvl val="ctr"/>
        </dgm:presLayoutVars>
      </dgm:prSet>
      <dgm:spPr/>
      <dgm:t>
        <a:bodyPr/>
        <a:lstStyle/>
        <a:p>
          <a:endParaRPr lang="de-DE"/>
        </a:p>
      </dgm:t>
    </dgm:pt>
    <dgm:pt modelId="{F193240C-4D56-4FA9-8C11-DA8B1655E937}" type="pres">
      <dgm:prSet presAssocID="{40CEF07A-F9B3-46BD-BD4A-1651597D6F2D}" presName="centerShape" presStyleLbl="vennNode1" presStyleIdx="0" presStyleCnt="4" custScaleX="76576" custScaleY="69789"/>
      <dgm:spPr/>
      <dgm:t>
        <a:bodyPr/>
        <a:lstStyle/>
        <a:p>
          <a:endParaRPr lang="de-DE"/>
        </a:p>
      </dgm:t>
    </dgm:pt>
    <dgm:pt modelId="{D623D9F6-983A-46BF-BA4D-615C23A64961}" type="pres">
      <dgm:prSet presAssocID="{A12CA145-6BCE-452E-9A26-4AB1B4D846FD}" presName="node" presStyleLbl="vennNode1" presStyleIdx="1" presStyleCnt="4" custScaleX="147650" custScaleY="113824" custRadScaleRad="91155" custRadScaleInc="3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531015-605D-487E-9047-6BA427D642AB}" type="pres">
      <dgm:prSet presAssocID="{2BA7BA03-BB2B-4122-A378-E0409404A3E7}" presName="node" presStyleLbl="vennNode1" presStyleIdx="2" presStyleCnt="4" custScaleX="144312" custScaleY="123840" custRadScaleRad="106670" custRadScaleInc="-496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054FD0-D22C-490F-83B5-3A8B48AFE914}" type="pres">
      <dgm:prSet presAssocID="{7CE285D1-8376-4DFA-8A7F-773BD7A3B3C9}" presName="node" presStyleLbl="vennNode1" presStyleIdx="3" presStyleCnt="4" custScaleX="138560" custScaleY="134577" custRadScaleRad="104240" custRadScaleInc="23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05C0C19-7B8B-496A-A3C0-C93283365EE1}" srcId="{40CEF07A-F9B3-46BD-BD4A-1651597D6F2D}" destId="{7CE285D1-8376-4DFA-8A7F-773BD7A3B3C9}" srcOrd="2" destOrd="0" parTransId="{2194BD3E-8EA5-486F-B3BF-1C8EB63670A4}" sibTransId="{A051C515-EC8C-43A6-96EF-0154B04B94ED}"/>
    <dgm:cxn modelId="{FDA79F63-66A4-4971-806A-964DBEF84A26}" srcId="{40CEF07A-F9B3-46BD-BD4A-1651597D6F2D}" destId="{A12CA145-6BCE-452E-9A26-4AB1B4D846FD}" srcOrd="0" destOrd="0" parTransId="{3F943FCC-E94C-4069-A646-BBF2E3E3D48F}" sibTransId="{18E59F31-FB47-46E9-B41B-25EE57939BAF}"/>
    <dgm:cxn modelId="{671AF4ED-0704-403E-960B-213F63177EF5}" type="presOf" srcId="{2BA7BA03-BB2B-4122-A378-E0409404A3E7}" destId="{50531015-605D-487E-9047-6BA427D642AB}" srcOrd="0" destOrd="0" presId="urn:microsoft.com/office/officeart/2005/8/layout/radial3"/>
    <dgm:cxn modelId="{3CEE932A-C8ED-40FB-93E0-3F24FECB99BC}" srcId="{40CEF07A-F9B3-46BD-BD4A-1651597D6F2D}" destId="{2BA7BA03-BB2B-4122-A378-E0409404A3E7}" srcOrd="1" destOrd="0" parTransId="{A43C8EB5-607D-4087-9ED2-96905879FD2F}" sibTransId="{AFEF8BDB-5582-4ED2-A0DB-C46FF3067F96}"/>
    <dgm:cxn modelId="{79FB19D2-644E-4C90-9181-B765BAA5A9FD}" type="presOf" srcId="{7CE285D1-8376-4DFA-8A7F-773BD7A3B3C9}" destId="{AC054FD0-D22C-490F-83B5-3A8B48AFE914}" srcOrd="0" destOrd="0" presId="urn:microsoft.com/office/officeart/2005/8/layout/radial3"/>
    <dgm:cxn modelId="{00CCB2A3-3F8C-41FB-B6C8-E23A1EC8D9A5}" type="presOf" srcId="{DE611AFF-81E9-4EEE-A596-F5F02FABF4A6}" destId="{6608D1F6-DE33-40BD-ABE9-FF5E4A6C0204}" srcOrd="0" destOrd="0" presId="urn:microsoft.com/office/officeart/2005/8/layout/radial3"/>
    <dgm:cxn modelId="{E545E32C-C53A-4349-B29A-6C5F96C7DB9F}" type="presOf" srcId="{A12CA145-6BCE-452E-9A26-4AB1B4D846FD}" destId="{D623D9F6-983A-46BF-BA4D-615C23A64961}" srcOrd="0" destOrd="0" presId="urn:microsoft.com/office/officeart/2005/8/layout/radial3"/>
    <dgm:cxn modelId="{90DDFC83-0577-495F-9ECC-FA2616462915}" srcId="{DE611AFF-81E9-4EEE-A596-F5F02FABF4A6}" destId="{40CEF07A-F9B3-46BD-BD4A-1651597D6F2D}" srcOrd="0" destOrd="0" parTransId="{9BF6DD55-483C-42A3-B38A-A5DFAC1501A5}" sibTransId="{6D022210-BD27-4238-B8D5-DF1496079B56}"/>
    <dgm:cxn modelId="{024BB456-075A-4C23-A31B-D780B6E38FBE}" type="presOf" srcId="{40CEF07A-F9B3-46BD-BD4A-1651597D6F2D}" destId="{F193240C-4D56-4FA9-8C11-DA8B1655E937}" srcOrd="0" destOrd="0" presId="urn:microsoft.com/office/officeart/2005/8/layout/radial3"/>
    <dgm:cxn modelId="{8A0B15A8-1FFD-4C9B-81D9-82C43CDF03F1}" type="presParOf" srcId="{6608D1F6-DE33-40BD-ABE9-FF5E4A6C0204}" destId="{8EEA5610-A74E-4913-BE8D-BF1C1A2350A1}" srcOrd="0" destOrd="0" presId="urn:microsoft.com/office/officeart/2005/8/layout/radial3"/>
    <dgm:cxn modelId="{E8CAB6B7-DD62-4A44-93AE-9F3FCA7EB876}" type="presParOf" srcId="{8EEA5610-A74E-4913-BE8D-BF1C1A2350A1}" destId="{F193240C-4D56-4FA9-8C11-DA8B1655E937}" srcOrd="0" destOrd="0" presId="urn:microsoft.com/office/officeart/2005/8/layout/radial3"/>
    <dgm:cxn modelId="{EC10C557-89C2-4011-BFDA-52B53ADEE1F6}" type="presParOf" srcId="{8EEA5610-A74E-4913-BE8D-BF1C1A2350A1}" destId="{D623D9F6-983A-46BF-BA4D-615C23A64961}" srcOrd="1" destOrd="0" presId="urn:microsoft.com/office/officeart/2005/8/layout/radial3"/>
    <dgm:cxn modelId="{5666EEDE-8D52-48E3-87DF-A0A6B1A39C9D}" type="presParOf" srcId="{8EEA5610-A74E-4913-BE8D-BF1C1A2350A1}" destId="{50531015-605D-487E-9047-6BA427D642AB}" srcOrd="2" destOrd="0" presId="urn:microsoft.com/office/officeart/2005/8/layout/radial3"/>
    <dgm:cxn modelId="{FE9FEB2A-ED5C-4AC2-899F-A83DCA8FC6BB}" type="presParOf" srcId="{8EEA5610-A74E-4913-BE8D-BF1C1A2350A1}" destId="{AC054FD0-D22C-490F-83B5-3A8B48AFE914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3240C-4D56-4FA9-8C11-DA8B1655E937}">
      <dsp:nvSpPr>
        <dsp:cNvPr id="0" name=""/>
        <dsp:cNvSpPr/>
      </dsp:nvSpPr>
      <dsp:spPr>
        <a:xfrm>
          <a:off x="2975853" y="1629984"/>
          <a:ext cx="2074236" cy="18903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latin typeface="+mn-lt"/>
              <a:ea typeface="+mn-ea"/>
              <a:cs typeface="Times New Roman" panose="02020603050405020304" pitchFamily="18" charset="0"/>
            </a:rPr>
            <a:t>Megatrends as challenges and chances</a:t>
          </a:r>
          <a:endParaRPr lang="en-US" sz="2200" kern="1200" noProof="0" dirty="0"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3279618" y="1906826"/>
        <a:ext cx="1466706" cy="1336710"/>
      </dsp:txXfrm>
    </dsp:sp>
    <dsp:sp modelId="{D623D9F6-983A-46BF-BA4D-615C23A64961}">
      <dsp:nvSpPr>
        <dsp:cNvPr id="0" name=""/>
        <dsp:cNvSpPr/>
      </dsp:nvSpPr>
      <dsp:spPr>
        <a:xfrm>
          <a:off x="3024349" y="198017"/>
          <a:ext cx="1999719" cy="15415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>
              <a:latin typeface="+mn-lt"/>
              <a:ea typeface="+mn-ea"/>
              <a:cs typeface="Times New Roman" panose="02020603050405020304" pitchFamily="18" charset="0"/>
            </a:rPr>
            <a:t>2.1 Global warming</a:t>
          </a:r>
          <a:endParaRPr lang="de-DE" sz="1900" kern="1200" dirty="0"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3317201" y="423778"/>
        <a:ext cx="1414015" cy="1090069"/>
      </dsp:txXfrm>
    </dsp:sp>
    <dsp:sp modelId="{50531015-605D-487E-9047-6BA427D642AB}">
      <dsp:nvSpPr>
        <dsp:cNvPr id="0" name=""/>
        <dsp:cNvSpPr/>
      </dsp:nvSpPr>
      <dsp:spPr>
        <a:xfrm>
          <a:off x="4752525" y="2502268"/>
          <a:ext cx="1954510" cy="1677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>
              <a:latin typeface="+mn-lt"/>
              <a:ea typeface="+mn-ea"/>
              <a:cs typeface="Times New Roman" panose="02020603050405020304" pitchFamily="18" charset="0"/>
            </a:rPr>
            <a:t>2.2 Energy turnaround</a:t>
          </a:r>
          <a:endParaRPr lang="en-US" sz="1900" kern="1200" noProof="0" dirty="0"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5038756" y="2747895"/>
        <a:ext cx="1382048" cy="1185990"/>
      </dsp:txXfrm>
    </dsp:sp>
    <dsp:sp modelId="{AC054FD0-D22C-490F-83B5-3A8B48AFE914}">
      <dsp:nvSpPr>
        <dsp:cNvPr id="0" name=""/>
        <dsp:cNvSpPr/>
      </dsp:nvSpPr>
      <dsp:spPr>
        <a:xfrm>
          <a:off x="1440164" y="2502285"/>
          <a:ext cx="1876607" cy="18226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>
              <a:latin typeface="+mn-lt"/>
              <a:ea typeface="+mn-ea"/>
              <a:cs typeface="Times New Roman" panose="02020603050405020304" pitchFamily="18" charset="0"/>
            </a:rPr>
            <a:t>2.3 Digitalization</a:t>
          </a:r>
          <a:endParaRPr lang="en-US" sz="1900" kern="1200" noProof="0" dirty="0"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1714987" y="2769208"/>
        <a:ext cx="1326961" cy="1288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797FA-4B2C-4406-9D68-D98FA21235FD}" type="datetimeFigureOut">
              <a:rPr lang="de-DE" smtClean="0"/>
              <a:pPr/>
              <a:t>21.08.2018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B8587-4104-4D89-B13D-B8CF4123C8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11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8587-4104-4D89-B13D-B8CF4123C85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46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188-A1BF-41CC-A86E-31E059FF5A04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423A-FD76-4249-96CE-9E3621098278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14E-1313-4257-A895-D90735986E15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BD2E-48E0-430B-A509-1B242E2213BE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0BB-7F3D-4898-B65B-4432B57E66DB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F6E-4C9E-4D49-A4A2-EEB95DE384BB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6144-824B-435D-9A16-246C6987EECA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8BB-2164-4EF9-A672-3DC9249FD7AA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2CEE-ACCC-4DEB-BA19-5737AC1F7462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FF3-5969-4E20-B4BD-A5B6A8363271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ED31-4759-4CE5-B52E-047228372112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9EDE0-A4EB-4983-B312-9AFEA7729986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F311B-D814-42E3-A9E4-7488A49A21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mmons.wikimedia.org/w/index.php?curid=958676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789552"/>
            <a:ext cx="8964488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Oriented </a:t>
            </a:r>
            <a:br>
              <a:rPr lang="en-US" dirty="0" smtClean="0"/>
            </a:br>
            <a:r>
              <a:rPr lang="en-US" dirty="0" smtClean="0"/>
              <a:t>Business Administration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Prof. Dr. Johannes Kals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6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2</a:t>
            </a:fld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275078194"/>
              </p:ext>
            </p:extLst>
          </p:nvPr>
        </p:nvGraphicFramePr>
        <p:xfrm>
          <a:off x="467545" y="357504"/>
          <a:ext cx="8064895" cy="440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20519" y="123478"/>
            <a:ext cx="800105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cs typeface="Times New Roman" pitchFamily="18" charset="0"/>
              </a:rPr>
              <a:t>Sustainability Reviews/ Balances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57224" y="1500180"/>
            <a:ext cx="220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 pitchFamily="18" charset="0"/>
              </a:rPr>
              <a:t>Economic </a:t>
            </a:r>
          </a:p>
          <a:p>
            <a:pPr algn="ctr"/>
            <a:r>
              <a:rPr lang="en-US" sz="2400" dirty="0" smtClean="0">
                <a:cs typeface="Times New Roman" pitchFamily="18" charset="0"/>
              </a:rPr>
              <a:t>pillar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43702" y="144660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 pitchFamily="18" charset="0"/>
              </a:rPr>
              <a:t>Social pillar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90056" y="1393809"/>
            <a:ext cx="203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 pitchFamily="18" charset="0"/>
              </a:rPr>
              <a:t>Environmental pillar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95002" y="2518321"/>
            <a:ext cx="192882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Environment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14744" y="4004359"/>
            <a:ext cx="192882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Greenhouse Gases</a:t>
            </a:r>
          </a:p>
          <a:p>
            <a:pPr algn="ctr"/>
            <a:r>
              <a:rPr lang="en-US" sz="2000" dirty="0" smtClean="0">
                <a:cs typeface="Times New Roman" pitchFamily="18" charset="0"/>
              </a:rPr>
              <a:t>Carbon Dioxide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714744" y="3242341"/>
            <a:ext cx="192882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Energy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" name="Pfeil nach unten 1"/>
          <p:cNvSpPr/>
          <p:nvPr/>
        </p:nvSpPr>
        <p:spPr>
          <a:xfrm>
            <a:off x="1732599" y="1059582"/>
            <a:ext cx="432048" cy="440598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feil nach unten 23"/>
          <p:cNvSpPr/>
          <p:nvPr/>
        </p:nvSpPr>
        <p:spPr>
          <a:xfrm>
            <a:off x="4390918" y="2180260"/>
            <a:ext cx="432048" cy="331304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feil nach unten 25"/>
          <p:cNvSpPr/>
          <p:nvPr/>
        </p:nvSpPr>
        <p:spPr>
          <a:xfrm>
            <a:off x="4355976" y="1059582"/>
            <a:ext cx="432048" cy="436039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feil nach unten 26"/>
          <p:cNvSpPr/>
          <p:nvPr/>
        </p:nvSpPr>
        <p:spPr>
          <a:xfrm>
            <a:off x="6974671" y="1059581"/>
            <a:ext cx="432048" cy="408165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feil nach unten 27"/>
          <p:cNvSpPr/>
          <p:nvPr/>
        </p:nvSpPr>
        <p:spPr>
          <a:xfrm>
            <a:off x="4405023" y="2920334"/>
            <a:ext cx="432048" cy="331304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feil nach unten 28"/>
          <p:cNvSpPr/>
          <p:nvPr/>
        </p:nvSpPr>
        <p:spPr>
          <a:xfrm>
            <a:off x="4405023" y="3659512"/>
            <a:ext cx="432048" cy="331304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26070"/>
            <a:ext cx="8229600" cy="1285652"/>
          </a:xfrm>
        </p:spPr>
        <p:txBody>
          <a:bodyPr>
            <a:noAutofit/>
          </a:bodyPr>
          <a:lstStyle/>
          <a:p>
            <a:r>
              <a:rPr lang="en-US" sz="2400" dirty="0" smtClean="0"/>
              <a:t>Negative prices of electricity at the European Energy Exchange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7650" name="tab_2d-image" descr="charts?mid=CONTINUOUS_INTRADAY_DE&amp;d=20131103&amp;di=2&amp;ct=SIID&amp;l=e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0194" y="812017"/>
            <a:ext cx="8070238" cy="413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7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339752" y="451596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Passivhaus_section_en.jpg: Passivhaus </a:t>
            </a:r>
            <a:r>
              <a:rPr lang="de-DE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Institutderivative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Michka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(</a:t>
            </a:r>
            <a:r>
              <a:rPr lang="de-DE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Passivhaus_section_en.jpg, CC BY-SA 3.0, </a:t>
            </a:r>
            <a:r>
              <a:rPr lang="de-DE" sz="1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https://commons.wikimedia.org/w/index.php?curid=9586761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65" y="411510"/>
            <a:ext cx="5813174" cy="36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Analogy of </a:t>
            </a:r>
            <a:br>
              <a:rPr lang="en-US" sz="3200" dirty="0" smtClean="0"/>
            </a:br>
            <a:r>
              <a:rPr lang="en-US" sz="3200" dirty="0" smtClean="0"/>
              <a:t>technical control and business administration </a:t>
            </a:r>
            <a:endParaRPr lang="en-US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0" y="1909675"/>
            <a:ext cx="4352504" cy="182078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89083" y="4419436"/>
            <a:ext cx="4024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smtClean="0"/>
              <a:t>Control </a:t>
            </a:r>
            <a:r>
              <a:rPr lang="de-DE" sz="2400" dirty="0" err="1" smtClean="0"/>
              <a:t>room</a:t>
            </a:r>
            <a:r>
              <a:rPr lang="de-DE" sz="2400" dirty="0" smtClean="0"/>
              <a:t> wind power park</a:t>
            </a:r>
          </a:p>
          <a:p>
            <a:pPr algn="ctr"/>
            <a:r>
              <a:rPr lang="de-DE" sz="1200" dirty="0" smtClean="0"/>
              <a:t>wpd.de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0" y="441943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management cockpits, </a:t>
            </a:r>
            <a:r>
              <a:rPr lang="en-US" sz="2400" dirty="0" smtClean="0"/>
              <a:t>dashboards</a:t>
            </a:r>
          </a:p>
          <a:p>
            <a:pPr algn="ctr"/>
            <a:r>
              <a:rPr lang="en-US" sz="1200" dirty="0" smtClean="0"/>
              <a:t>courtesy </a:t>
            </a:r>
            <a:r>
              <a:rPr lang="en-US" sz="1200" dirty="0"/>
              <a:t>SAP</a:t>
            </a:r>
            <a:endParaRPr lang="de-DE" sz="1200" dirty="0"/>
          </a:p>
          <a:p>
            <a:endParaRPr lang="de-DE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897158"/>
            <a:ext cx="4341729" cy="18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7544" y="30349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Opportunities for companies cutting cost and developing new business cases</a:t>
            </a:r>
            <a:endParaRPr lang="en-US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4572000" y="48351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Cutting-edge knowledge for faculty, students, and professionals</a:t>
            </a:r>
            <a:endParaRPr lang="en-US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19" y="2067694"/>
            <a:ext cx="5166320" cy="290614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792519" y="4227210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Von </a:t>
            </a:r>
            <a:r>
              <a:rPr lang="de-DE" sz="1100" dirty="0" err="1"/>
              <a:t>AWeith</a:t>
            </a:r>
            <a:r>
              <a:rPr lang="de-DE" sz="1100" dirty="0"/>
              <a:t> </a:t>
            </a:r>
            <a:r>
              <a:rPr lang="de-DE" sz="1100" dirty="0" smtClean="0"/>
              <a:t>– </a:t>
            </a:r>
            <a:r>
              <a:rPr lang="de-DE" sz="1100" dirty="0" err="1" smtClean="0"/>
              <a:t>own</a:t>
            </a:r>
            <a:r>
              <a:rPr lang="de-DE" sz="1100" dirty="0" smtClean="0"/>
              <a:t> </a:t>
            </a:r>
            <a:r>
              <a:rPr lang="de-DE" sz="1100" dirty="0" err="1" smtClean="0"/>
              <a:t>work</a:t>
            </a:r>
            <a:r>
              <a:rPr lang="de-DE" sz="1100" dirty="0" smtClean="0"/>
              <a:t>,</a:t>
            </a:r>
          </a:p>
          <a:p>
            <a:r>
              <a:rPr lang="de-DE" sz="1100" dirty="0" smtClean="0"/>
              <a:t>CC </a:t>
            </a:r>
            <a:r>
              <a:rPr lang="de-DE" sz="1100" dirty="0"/>
              <a:t>BY-SA 4.0, https://commons.wikimedia.org/w/index.php?curid=52156647</a:t>
            </a:r>
          </a:p>
        </p:txBody>
      </p:sp>
    </p:spTree>
    <p:extLst>
      <p:ext uri="{BB962C8B-B14F-4D97-AF65-F5344CB8AC3E}">
        <p14:creationId xmlns:p14="http://schemas.microsoft.com/office/powerpoint/2010/main" val="2160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0" y="1"/>
            <a:ext cx="9004424" cy="6740307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6 </a:t>
            </a:r>
            <a:r>
              <a:rPr lang="de-DE" dirty="0" err="1" smtClean="0"/>
              <a:t>Organizational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: </a:t>
            </a:r>
          </a:p>
          <a:p>
            <a:pPr marL="285750" indent="-285750" algn="ctr">
              <a:buFontTx/>
              <a:buChar char="-"/>
            </a:pPr>
            <a:r>
              <a:rPr lang="de-DE" dirty="0" smtClean="0"/>
              <a:t>ISO 9000-series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endParaRPr lang="de-DE" dirty="0" smtClean="0"/>
          </a:p>
          <a:p>
            <a:pPr marL="285750" indent="-285750" algn="ctr">
              <a:buFontTx/>
              <a:buChar char="-"/>
            </a:pPr>
            <a:r>
              <a:rPr lang="de-DE" dirty="0" smtClean="0"/>
              <a:t>ISO 14000-series environmental </a:t>
            </a:r>
            <a:r>
              <a:rPr lang="de-DE" dirty="0" err="1" smtClean="0"/>
              <a:t>management</a:t>
            </a:r>
            <a:endParaRPr lang="de-DE" dirty="0" smtClean="0"/>
          </a:p>
          <a:p>
            <a:pPr marL="285750" indent="-285750" algn="ctr">
              <a:buFontTx/>
              <a:buChar char="-"/>
            </a:pPr>
            <a:r>
              <a:rPr lang="de-DE" dirty="0" smtClean="0"/>
              <a:t>- ISO 50000-series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endParaRPr lang="de-DE" dirty="0" smtClean="0"/>
          </a:p>
          <a:p>
            <a:pPr marL="285750" indent="-285750" algn="ctr">
              <a:buFontTx/>
              <a:buChar char="-"/>
            </a:pPr>
            <a:r>
              <a:rPr lang="de-DE" dirty="0" smtClean="0"/>
              <a:t>ISO 14060-series </a:t>
            </a:r>
            <a:r>
              <a:rPr lang="de-DE" dirty="0" err="1" smtClean="0"/>
              <a:t>greenhouse</a:t>
            </a:r>
            <a:r>
              <a:rPr lang="de-DE" dirty="0" smtClean="0"/>
              <a:t> gas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611560" y="141480"/>
            <a:ext cx="8208912" cy="5078313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5.1 Profitability and Investment Appraisal</a:t>
            </a:r>
          </a:p>
          <a:p>
            <a:pPr algn="ctr"/>
            <a:r>
              <a:rPr lang="en-US" dirty="0" smtClean="0"/>
              <a:t>5.3 Corporate strategy</a:t>
            </a:r>
          </a:p>
          <a:p>
            <a:pPr algn="ctr"/>
            <a:r>
              <a:rPr lang="en-US" dirty="0" smtClean="0"/>
              <a:t>5.3 CSR, business ethics, corporate culture </a:t>
            </a:r>
            <a:endParaRPr lang="en-US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043608" y="249492"/>
            <a:ext cx="7272808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4 Management of business functions and domains: 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4.1 IT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4.2 Facility Management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4.3 Logistics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4.4, 4.5 Procurement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 4.6 Production Planning and Production 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4.7 Maintenance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423200" y="318742"/>
            <a:ext cx="317455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3.1, 3.2: </a:t>
            </a:r>
          </a:p>
          <a:p>
            <a:r>
              <a:rPr lang="en-US" dirty="0" smtClean="0"/>
              <a:t>Balance sheets and review: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Sustainability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Environment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Energy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Greenhouse Gases, Carbon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597750" y="318742"/>
            <a:ext cx="344637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3.3, 3.4 Managerial and financial accounting: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Cost-type accounting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Cost-center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Cost-object (calculation)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Life-cycle assessment (LCA)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Bildschirmpräsentation (16:9)</PresentationFormat>
  <Paragraphs>99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Energy Oriented  Business Administration</vt:lpstr>
      <vt:lpstr>PowerPoint-Präsentation</vt:lpstr>
      <vt:lpstr>PowerPoint-Präsentation</vt:lpstr>
      <vt:lpstr>Negative prices of electricity at the European Energy Exchange</vt:lpstr>
      <vt:lpstr>PowerPoint-Präsentation</vt:lpstr>
      <vt:lpstr>Analogy of  technical control and business administration </vt:lpstr>
      <vt:lpstr>PowerPoint-Präsentation</vt:lpstr>
      <vt:lpstr>PowerPoint-Präsentation</vt:lpstr>
    </vt:vector>
  </TitlesOfParts>
  <Company>Fh Ludwigshafen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Ethics and Corporate Energy Management</dc:title>
  <dc:creator>kals</dc:creator>
  <cp:lastModifiedBy>Kunzendorff, Johanna</cp:lastModifiedBy>
  <cp:revision>203</cp:revision>
  <dcterms:created xsi:type="dcterms:W3CDTF">2012-10-20T14:39:14Z</dcterms:created>
  <dcterms:modified xsi:type="dcterms:W3CDTF">2018-08-21T10:58:41Z</dcterms:modified>
</cp:coreProperties>
</file>